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1" r:id="rId3"/>
    <p:sldId id="257" r:id="rId4"/>
    <p:sldId id="258" r:id="rId5"/>
    <p:sldId id="259" r:id="rId6"/>
    <p:sldId id="262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FE32C7-85B6-45CE-8878-A5B5C21EBBF8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4C361F-303C-416A-B35A-E4B5DCFE1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793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C361F-303C-416A-B35A-E4B5DCFE1E8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465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B4E515D-28C7-4317-9573-603523599DA0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F421A32-B12D-4A46-8695-02E5167175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E515D-28C7-4317-9573-603523599DA0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21A32-B12D-4A46-8695-02E5167175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E515D-28C7-4317-9573-603523599DA0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21A32-B12D-4A46-8695-02E5167175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B4E515D-28C7-4317-9573-603523599DA0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F421A32-B12D-4A46-8695-02E5167175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B4E515D-28C7-4317-9573-603523599DA0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F421A32-B12D-4A46-8695-02E5167175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E515D-28C7-4317-9573-603523599DA0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21A32-B12D-4A46-8695-02E5167175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E515D-28C7-4317-9573-603523599DA0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21A32-B12D-4A46-8695-02E5167175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B4E515D-28C7-4317-9573-603523599DA0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F421A32-B12D-4A46-8695-02E5167175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E515D-28C7-4317-9573-603523599DA0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21A32-B12D-4A46-8695-02E5167175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B4E515D-28C7-4317-9573-603523599DA0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F421A32-B12D-4A46-8695-02E5167175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B4E515D-28C7-4317-9573-603523599DA0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F421A32-B12D-4A46-8695-02E5167175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B4E515D-28C7-4317-9573-603523599DA0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F421A32-B12D-4A46-8695-02E5167175C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1"/>
            <a:ext cx="7772400" cy="175259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MOGUĆNOSTI STABILIZOVANJA SISTEMA PENZIJSKOG OSIGURANJA U USLOVIMA KRIZE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400800" cy="3429000"/>
          </a:xfrm>
        </p:spPr>
        <p:txBody>
          <a:bodyPr>
            <a:normAutofit fontScale="25000" lnSpcReduction="20000"/>
          </a:bodyPr>
          <a:lstStyle/>
          <a:p>
            <a:pPr algn="r"/>
            <a:endParaRPr lang="en-US" sz="2600" b="1" dirty="0" smtClean="0"/>
          </a:p>
          <a:p>
            <a:pPr algn="just"/>
            <a:r>
              <a:rPr lang="en-US" sz="6400" b="1" dirty="0" smtClean="0">
                <a:latin typeface="Times New Roman" pitchFamily="18" charset="0"/>
                <a:cs typeface="Times New Roman" pitchFamily="18" charset="0"/>
              </a:rPr>
              <a:t>			</a:t>
            </a:r>
            <a:endParaRPr lang="sr-Latn-RS" sz="7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RS" sz="72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sr-Latn-CS" sz="7200" dirty="0" smtClean="0">
                <a:latin typeface="Times New Roman" pitchFamily="18" charset="0"/>
                <a:cs typeface="Times New Roman" pitchFamily="18" charset="0"/>
              </a:rPr>
              <a:t>dr </a:t>
            </a:r>
            <a:r>
              <a:rPr lang="sr-Latn-CS" sz="7200" dirty="0">
                <a:latin typeface="Times New Roman" pitchFamily="18" charset="0"/>
                <a:cs typeface="Times New Roman" pitchFamily="18" charset="0"/>
              </a:rPr>
              <a:t>Tatjana </a:t>
            </a:r>
            <a:r>
              <a:rPr lang="sr-Latn-CS" sz="7200" dirty="0" smtClean="0">
                <a:latin typeface="Times New Roman" pitchFamily="18" charset="0"/>
                <a:cs typeface="Times New Roman" pitchFamily="18" charset="0"/>
              </a:rPr>
              <a:t>Rakonjac-Antić</a:t>
            </a:r>
          </a:p>
          <a:p>
            <a:pPr algn="just"/>
            <a:r>
              <a:rPr lang="sr-Latn-CS" sz="7200" dirty="0" smtClean="0">
                <a:latin typeface="Times New Roman" pitchFamily="18" charset="0"/>
                <a:cs typeface="Times New Roman" pitchFamily="18" charset="0"/>
              </a:rPr>
              <a:t>			dr Jelena Stanojević</a:t>
            </a:r>
          </a:p>
          <a:p>
            <a:pPr algn="just"/>
            <a:r>
              <a:rPr lang="sr-Latn-RS" sz="7200" dirty="0" smtClean="0">
                <a:latin typeface="Times New Roman" pitchFamily="18" charset="0"/>
                <a:cs typeface="Times New Roman" pitchFamily="18" charset="0"/>
              </a:rPr>
              <a:t>		 Ekonomski fakultet, Univerzitet u Beogradu</a:t>
            </a:r>
            <a:endParaRPr lang="en-US" sz="7200" dirty="0">
              <a:latin typeface="Times New Roman" pitchFamily="18" charset="0"/>
              <a:cs typeface="Times New Roman" pitchFamily="18" charset="0"/>
            </a:endParaRPr>
          </a:p>
          <a:p>
            <a:endParaRPr lang="en-US" sz="2600" b="1" dirty="0" smtClean="0"/>
          </a:p>
          <a:p>
            <a:endParaRPr lang="en-US" sz="2600" b="1" dirty="0" smtClean="0"/>
          </a:p>
          <a:p>
            <a:endParaRPr lang="en-US" sz="2600" b="1" dirty="0"/>
          </a:p>
          <a:p>
            <a:endParaRPr lang="en-US" sz="2600" b="1" dirty="0" smtClean="0"/>
          </a:p>
          <a:p>
            <a:endParaRPr lang="en-US" sz="2600" b="1" dirty="0"/>
          </a:p>
          <a:p>
            <a:pPr algn="ctr"/>
            <a:endParaRPr lang="en-US" sz="3500" b="1" dirty="0" smtClean="0"/>
          </a:p>
          <a:p>
            <a:pPr algn="ctr"/>
            <a:endParaRPr lang="en-US" sz="3500" dirty="0" smtClean="0"/>
          </a:p>
          <a:p>
            <a:pPr algn="ctr"/>
            <a:r>
              <a:rPr lang="sr-Latn-CS" sz="4800" b="1" dirty="0" smtClean="0">
                <a:latin typeface="Times New Roman" pitchFamily="18" charset="0"/>
                <a:cs typeface="Times New Roman" pitchFamily="18" charset="0"/>
              </a:rPr>
              <a:t>XX </a:t>
            </a:r>
            <a:r>
              <a:rPr lang="sr-Latn-CS" sz="4800" b="1" dirty="0">
                <a:latin typeface="Times New Roman" pitchFamily="18" charset="0"/>
                <a:cs typeface="Times New Roman" pitchFamily="18" charset="0"/>
              </a:rPr>
              <a:t>MEĐUNARODNI </a:t>
            </a:r>
            <a:r>
              <a:rPr lang="sr-Latn-CS" sz="4800" b="1" dirty="0" smtClean="0">
                <a:latin typeface="Times New Roman" pitchFamily="18" charset="0"/>
                <a:cs typeface="Times New Roman" pitchFamily="18" charset="0"/>
              </a:rPr>
              <a:t>SIMPOZIJUM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l-PL" sz="4800" dirty="0" smtClean="0">
                <a:latin typeface="Times New Roman" pitchFamily="18" charset="0"/>
                <a:cs typeface="Times New Roman" pitchFamily="18" charset="0"/>
              </a:rPr>
              <a:t>”SAVREMENI PROBLEMI RAZVOJA TRŽIŠTA OSIGURANJA”</a:t>
            </a:r>
            <a:endParaRPr lang="en-US" sz="4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sr-Latn-CS" sz="4800" b="1" dirty="0" smtClean="0">
                <a:latin typeface="Times New Roman" pitchFamily="18" charset="0"/>
                <a:cs typeface="Times New Roman" pitchFamily="18" charset="0"/>
              </a:rPr>
              <a:t>Aranđelovac, 09-12. </a:t>
            </a:r>
            <a:r>
              <a:rPr lang="sr-Latn-CS" sz="4800" dirty="0" smtClean="0">
                <a:latin typeface="Times New Roman" pitchFamily="18" charset="0"/>
                <a:cs typeface="Times New Roman" pitchFamily="18" charset="0"/>
              </a:rPr>
              <a:t>jun</a:t>
            </a:r>
            <a:r>
              <a:rPr lang="sr-Latn-CS" sz="4800" b="1" dirty="0" smtClean="0">
                <a:latin typeface="Times New Roman" pitchFamily="18" charset="0"/>
                <a:cs typeface="Times New Roman" pitchFamily="18" charset="0"/>
              </a:rPr>
              <a:t> 2022.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en-US" sz="2500" dirty="0"/>
          </a:p>
          <a:p>
            <a:pPr algn="r"/>
            <a:r>
              <a:rPr lang="sr-Latn-CS" sz="2600" dirty="0"/>
              <a:t> </a:t>
            </a:r>
            <a:endParaRPr lang="en-US" sz="26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400" dirty="0" smtClean="0"/>
              <a:t>Sadržaj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sr-Latn-R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Latn-R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Latn-R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C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UTICAJ </a:t>
            </a:r>
            <a:r>
              <a:rPr lang="en-C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SVETSKE FINANSIJSKE KRIZE I KRIZE PROUZROKOVANE PANDEMIJOM COVID -19 NA SISTEME PENZIJSKOG </a:t>
            </a:r>
            <a:r>
              <a:rPr lang="en-C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OSIGURANJA</a:t>
            </a:r>
            <a:endParaRPr lang="sr-Latn-R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Latn-R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Latn-R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C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PARAMETARSKE </a:t>
            </a:r>
            <a:r>
              <a:rPr lang="en-C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SISTEMSKE PROMENE U PENZIJSKOM OSIGURANJU U USLOVIMA </a:t>
            </a:r>
            <a:r>
              <a:rPr lang="en-C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KRIZE</a:t>
            </a:r>
            <a:endParaRPr lang="sr-Latn-R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Latn-R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Latn-R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sr-Latn-R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C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PROMENE U CILJU STABILIZOVANJA SISTEMA PENZIJSKOG OSIGURANJA U REPUBLICI SRBIJI U USLOVIMA KRIZE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R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r-Latn-R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Latn-R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R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3.1</a:t>
            </a:r>
            <a:r>
              <a:rPr lang="sr-Latn-R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Aktivnosti sa ciljem postizanja ekonomske održivosti i socijalne prihvatljivosti javnog (obaveznog) sistema penzijskog osiguranja </a:t>
            </a:r>
            <a:endParaRPr lang="sr-Latn-R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Latn-R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sr-Latn-R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Latn-R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RS" sz="1600" b="1" dirty="0" smtClean="0"/>
              <a:t>3.2</a:t>
            </a:r>
            <a:r>
              <a:rPr lang="sr-Latn-RS" sz="1600" b="1" dirty="0"/>
              <a:t>. </a:t>
            </a:r>
            <a:r>
              <a:rPr lang="sr-Latn-R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Stanje i faktori razvoja dobrovoljnog penzijskog osiguranja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635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1219200"/>
          </a:xfrm>
        </p:spPr>
        <p:txBody>
          <a:bodyPr>
            <a:normAutofit fontScale="90000"/>
          </a:bodyPr>
          <a:lstStyle/>
          <a:p>
            <a:pPr lvl="0"/>
            <a:r>
              <a:rPr lang="sr-Latn-RS" b="1" dirty="0" smtClean="0"/>
              <a:t/>
            </a:r>
            <a:br>
              <a:rPr lang="sr-Latn-RS" b="1" dirty="0" smtClean="0"/>
            </a:br>
            <a:r>
              <a:rPr lang="sr-Latn-RS" b="1" dirty="0"/>
              <a:t/>
            </a:r>
            <a:br>
              <a:rPr lang="sr-Latn-RS" b="1" dirty="0"/>
            </a:br>
            <a:r>
              <a:rPr lang="sr-Latn-RS" b="1" dirty="0" smtClean="0"/>
              <a:t/>
            </a:r>
            <a:br>
              <a:rPr lang="sr-Latn-RS" b="1" dirty="0" smtClean="0"/>
            </a:br>
            <a:r>
              <a:rPr lang="sr-Latn-RS" b="1" dirty="0"/>
              <a:t/>
            </a:r>
            <a:br>
              <a:rPr lang="sr-Latn-RS" b="1" dirty="0"/>
            </a:br>
            <a:r>
              <a:rPr lang="sr-Latn-RS" b="1" dirty="0" smtClean="0"/>
              <a:t/>
            </a:r>
            <a:br>
              <a:rPr lang="sr-Latn-RS" b="1" dirty="0" smtClean="0"/>
            </a:br>
            <a:r>
              <a:rPr lang="sr-Latn-RS" b="1" dirty="0"/>
              <a:t/>
            </a:r>
            <a:br>
              <a:rPr lang="sr-Latn-RS" b="1" dirty="0"/>
            </a:br>
            <a:r>
              <a:rPr lang="sr-Latn-RS" b="1" dirty="0" smtClean="0"/>
              <a:t/>
            </a:r>
            <a:br>
              <a:rPr lang="sr-Latn-RS" b="1" dirty="0" smtClean="0"/>
            </a:br>
            <a:r>
              <a:rPr lang="sr-Latn-RS" b="1" dirty="0"/>
              <a:t/>
            </a:r>
            <a:br>
              <a:rPr lang="sr-Latn-RS" b="1" dirty="0"/>
            </a:br>
            <a:r>
              <a:rPr lang="sr-Latn-RS" b="1" dirty="0" smtClean="0"/>
              <a:t/>
            </a:r>
            <a:br>
              <a:rPr lang="sr-Latn-RS" b="1" dirty="0" smtClean="0"/>
            </a:br>
            <a:r>
              <a:rPr lang="sr-Latn-RS" b="1" dirty="0"/>
              <a:t/>
            </a:r>
            <a:br>
              <a:rPr lang="sr-Latn-RS" b="1" dirty="0"/>
            </a:br>
            <a:r>
              <a:rPr lang="sr-Latn-R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CA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UTICAJ </a:t>
            </a:r>
            <a:r>
              <a:rPr lang="en-C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SVETSKE FINANSIJSKE KRIZE I KRIZE PROUZROKOVANE PANDEMIJOM COVID -19 NA SISTEME PENZIJSKOG OSIGURANJA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467600" cy="5407152"/>
          </a:xfrm>
        </p:spPr>
        <p:txBody>
          <a:bodyPr>
            <a:normAutofit/>
          </a:bodyPr>
          <a:lstStyle/>
          <a:p>
            <a:endParaRPr lang="sr-Latn-R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C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Finansijske</a:t>
            </a:r>
            <a:r>
              <a:rPr lang="en-C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krize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kompleksni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višedimenzioni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događaji</a:t>
            </a: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sr-Latn-R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C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eposredno</a:t>
            </a:r>
            <a:r>
              <a:rPr lang="en-C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izazivaju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poremećaje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sferi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ekonomije</a:t>
            </a:r>
            <a:r>
              <a:rPr lang="en-C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posredno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utiču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skoro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sve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sfere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življenja</a:t>
            </a: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sr-Latn-R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C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riza</a:t>
            </a:r>
            <a:r>
              <a:rPr lang="en-C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prouzrokovana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pandemijom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COVID – 19,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utiče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neposredno</a:t>
            </a:r>
            <a:r>
              <a:rPr lang="en-C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C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C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zdravlje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ljudi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posredno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ekonomiju</a:t>
            </a: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sr-Latn-R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Izražen je uticaj kriza i na sisteme penzijskog osiguranja finansirane po „pay as you go“ sistemu i „fully funded“ sistemu.</a:t>
            </a:r>
          </a:p>
          <a:p>
            <a:pPr marL="0" indent="0">
              <a:buNone/>
            </a:pPr>
            <a:endParaRPr lang="sr-Latn-R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C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ticaj</a:t>
            </a:r>
            <a:r>
              <a:rPr lang="en-C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je</a:t>
            </a: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C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direktan</a:t>
            </a:r>
            <a:r>
              <a:rPr lang="en-C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indirektan</a:t>
            </a: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C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osnovne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faktore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razvoja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sistema</a:t>
            </a:r>
            <a:r>
              <a:rPr lang="en-C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penzijskog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osiguranja</a:t>
            </a: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(„racio zavisnosti“, razvijenost ekonomija, nivo zarada, razvijenost finansijskih tržišta itd.)</a:t>
            </a:r>
            <a:r>
              <a:rPr lang="en-C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919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sr-Latn-R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C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PARAMETARSKE </a:t>
            </a:r>
            <a:r>
              <a:rPr lang="en-C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SISTEMSKE PROMENE U PENZIJSKOM OSIGURANJU U USLOVIMA KRIZE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467600" cy="5178552"/>
          </a:xfrm>
        </p:spPr>
        <p:txBody>
          <a:bodyPr>
            <a:normAutofit/>
          </a:bodyPr>
          <a:lstStyle/>
          <a:p>
            <a:endParaRPr lang="sr-Latn-R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C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arametarsk</a:t>
            </a: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n-C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prome</a:t>
            </a: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ne: </a:t>
            </a:r>
          </a:p>
          <a:p>
            <a:pPr marL="0" indent="0">
              <a:buNone/>
            </a:pPr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menjanje</a:t>
            </a:r>
            <a:r>
              <a:rPr lang="en-C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starosne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granice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odlazak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penziju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osiguranika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sr-Latn-R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broja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godina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staža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osiguranja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neophodnih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odlazak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penziju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sr-Latn-R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osnovice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obračun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penzijskih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nadoknada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sr-Latn-R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-izmena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indeksiranja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tj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usklađivanja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penzijskih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nadoknada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itd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sr-Latn-R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Latn-R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Sistemske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promene</a:t>
            </a: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C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promen</a:t>
            </a: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C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načina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finansiranja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penzijskog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osiguranja</a:t>
            </a:r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r-Latn-R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Latn-R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Krize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pojačavaju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potrebu</a:t>
            </a: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za intenziviranjem analiza u vezi</a:t>
            </a:r>
            <a:r>
              <a:rPr lang="en-C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korisnosti </a:t>
            </a:r>
            <a:r>
              <a:rPr lang="en-C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implementacij</a:t>
            </a: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C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višestubnih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penzijskih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sistema</a:t>
            </a: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56822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634" y="0"/>
            <a:ext cx="7467600" cy="1447800"/>
          </a:xfrm>
        </p:spPr>
        <p:txBody>
          <a:bodyPr>
            <a:noAutofit/>
          </a:bodyPr>
          <a:lstStyle/>
          <a:p>
            <a:pPr lvl="0"/>
            <a:r>
              <a:rPr lang="sr-Latn-R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C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PROMENE </a:t>
            </a:r>
            <a:r>
              <a:rPr lang="en-C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CILJU STABILIZOVANJA SISTEMA PENZIJSKOG OSIGURANJA U REPUBLICI SRBIJI U USLOVIMA KRIZE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467600" cy="5330952"/>
          </a:xfrm>
        </p:spPr>
        <p:txBody>
          <a:bodyPr/>
          <a:lstStyle/>
          <a:p>
            <a:pPr marL="0" indent="0">
              <a:buNone/>
            </a:pPr>
            <a:r>
              <a:rPr lang="sr-Latn-RS" b="1" dirty="0"/>
              <a:t> </a:t>
            </a:r>
            <a:r>
              <a:rPr lang="sr-Latn-R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3.1. </a:t>
            </a:r>
            <a:r>
              <a:rPr lang="sr-Latn-R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Aktivnosti </a:t>
            </a:r>
            <a:r>
              <a:rPr lang="sr-Latn-R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 ciljem postizanja ekonomske održivosti i socijalne prihvatljivosti javnog (obaveznog) sistema penzijskog osiguranja </a:t>
            </a:r>
            <a:endParaRPr lang="sr-Latn-R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Latn-R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*Veliki </a:t>
            </a:r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uticaj demografskih, ekonomskih i aktuarskih faktora na sistem penzijskog osiguranja. </a:t>
            </a:r>
            <a:endParaRPr lang="sr-Latn-R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Latn-R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2021. godini je </a:t>
            </a: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RFPIO </a:t>
            </a:r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odnosu na 2020. godinu došlo do povećanja broja aktivnih osiguranika za 28006 i do smanjenja broja korisnika penzijskog osiguranja za 31822. </a:t>
            </a:r>
            <a:endParaRPr lang="sr-Latn-R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sr-Latn-R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„Racio zamene“ = 44,6%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438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467600" cy="5638800"/>
          </a:xfrm>
        </p:spPr>
        <p:txBody>
          <a:bodyPr>
            <a:normAutofit fontScale="77500" lnSpcReduction="20000"/>
          </a:bodyPr>
          <a:lstStyle/>
          <a:p>
            <a:endParaRPr lang="sr-Latn-RS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Latn-R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Parametarske promene:</a:t>
            </a:r>
          </a:p>
          <a:p>
            <a:pPr marL="0" indent="0">
              <a:buNone/>
            </a:pPr>
            <a:r>
              <a:rPr lang="sr-Latn-R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-administrativno objedinjavanje tri Fonda u okviru RFPIO 2008. godine,</a:t>
            </a:r>
          </a:p>
          <a:p>
            <a:pPr marL="0" indent="0">
              <a:buNone/>
            </a:pPr>
            <a:r>
              <a:rPr lang="sr-Latn-R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-priključenje Fonda za penzijsko i invalidsko osiguranje vojske Srbije RFPIO 2012. godine,</a:t>
            </a:r>
          </a:p>
          <a:p>
            <a:pPr marL="0" indent="0">
              <a:buNone/>
            </a:pPr>
            <a:r>
              <a:rPr lang="sr-Latn-R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sr-Latn-RS" sz="23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postepene </a:t>
            </a:r>
            <a:r>
              <a:rPr lang="sr-Latn-RS" sz="23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promene </a:t>
            </a:r>
            <a:r>
              <a:rPr lang="sr-Latn-R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stope doprinosa (ukupna stopa doprinosa 25%),</a:t>
            </a:r>
          </a:p>
          <a:p>
            <a:pPr marL="0" indent="0">
              <a:buNone/>
            </a:pPr>
            <a:r>
              <a:rPr lang="sr-Latn-R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-promena načina usklađivanja penzijskih nadoknada (povratak na tzv. „švajcarsku formulu“),</a:t>
            </a:r>
          </a:p>
          <a:p>
            <a:pPr marL="0" indent="0">
              <a:buNone/>
            </a:pPr>
            <a:r>
              <a:rPr lang="sr-Latn-R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-oporezivanje penzijskih nadoknada iznad 25000 dina (0d 2014-2018. godine),</a:t>
            </a:r>
          </a:p>
          <a:p>
            <a:pPr marL="0" indent="0">
              <a:buNone/>
            </a:pPr>
            <a:r>
              <a:rPr lang="sr-Latn-R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-postepeno povećanje godina starosti i godina staža osiguranja za odlazak u prevremenu penziju,</a:t>
            </a:r>
          </a:p>
          <a:p>
            <a:pPr marL="0" indent="0">
              <a:buNone/>
            </a:pPr>
            <a:r>
              <a:rPr lang="sr-Latn-R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-aktuarski penali za raniji odlazak u penziju itd.  </a:t>
            </a:r>
          </a:p>
          <a:p>
            <a:pPr marL="0" indent="0">
              <a:buNone/>
            </a:pPr>
            <a:r>
              <a:rPr lang="sr-Latn-R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***</a:t>
            </a:r>
          </a:p>
          <a:p>
            <a:pPr marL="0" indent="0">
              <a:buNone/>
            </a:pPr>
            <a:r>
              <a:rPr lang="sr-Latn-R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-Smanjeno je dotiranje sredstava iz budžeta u 2021. godini (faktori: povećanje „racia zavisnosti“, smanjenje „racia zamene“, promena načina usklađivanja penzijskih nadoknada, obaveze po osnovu uplate doprinosa u 2020. godini jedan broj preduzeća je preneo na 2021. godinu itd.).</a:t>
            </a:r>
          </a:p>
          <a:p>
            <a:pPr marL="0" indent="0">
              <a:buNone/>
            </a:pPr>
            <a:r>
              <a:rPr lang="sr-Latn-R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sr-Latn-R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sklopu antikriznih mera tokom dosadašnjeg trajanja pandemije COVID – 19 u Republici Srbiji </a:t>
            </a:r>
            <a:r>
              <a:rPr lang="sr-Latn-R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 povremeno izvršene jednokratne uplate sredstava korisnicima penzijskog osiguranja. </a:t>
            </a:r>
          </a:p>
          <a:p>
            <a:pPr marL="0" indent="0">
              <a:buNone/>
            </a:pPr>
            <a:endParaRPr lang="sr-Latn-R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936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sr-Latn-RS" sz="1800" b="1" dirty="0"/>
              <a:t> </a:t>
            </a:r>
            <a:r>
              <a:rPr lang="sr-Latn-RS" sz="1800" b="1" dirty="0" smtClean="0"/>
              <a:t>3.2. </a:t>
            </a:r>
            <a:r>
              <a:rPr lang="sr-Latn-R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Stanje </a:t>
            </a:r>
            <a:r>
              <a:rPr lang="sr-Latn-R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faktori razvoja dobrovoljnog penzijskog osiguranja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7467600" cy="59436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  <a:defRPr/>
            </a:pPr>
            <a:r>
              <a:rPr lang="sr-Latn-CS" alt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2021. godini poslovala su četiri </a:t>
            </a:r>
            <a:r>
              <a:rPr lang="sr-Latn-CS" alt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društva za upravljanje dobrovoljnim penzijskim fondovima, (Generali; Raiffeisen future; DDOR-Garant, Dunav). 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alt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defRPr/>
            </a:pPr>
            <a:r>
              <a:rPr lang="sr-Latn-CS" alt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Broj osiguranika = 210697.</a:t>
            </a:r>
          </a:p>
          <a:p>
            <a:pPr>
              <a:lnSpc>
                <a:spcPct val="80000"/>
              </a:lnSpc>
              <a:defRPr/>
            </a:pPr>
            <a:endParaRPr lang="sr-Latn-CS" alt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defRPr/>
            </a:pPr>
            <a:r>
              <a:rPr lang="sr-Latn-CS" alt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Ugovori </a:t>
            </a:r>
            <a:r>
              <a:rPr lang="sr-Latn-CS" alt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dobrovoljnom penzijskom </a:t>
            </a:r>
            <a:r>
              <a:rPr lang="sr-Latn-CS" alt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osiguranju = 288734.</a:t>
            </a:r>
            <a:endParaRPr lang="sr-Latn-CS" alt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sr-Latn-CS" alt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sr-Latn-CS" alt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Neto imovina = 49,1 milijarda </a:t>
            </a:r>
            <a:r>
              <a:rPr lang="sr-Latn-CS" alt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dinara</a:t>
            </a:r>
            <a:r>
              <a:rPr lang="sr-Latn-CS" alt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defRPr/>
            </a:pPr>
            <a:endParaRPr lang="sr-Latn-CS" alt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sr-Latn-CS" alt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Prosečna starost osiguranika = 47 godina.</a:t>
            </a:r>
          </a:p>
          <a:p>
            <a:pPr>
              <a:defRPr/>
            </a:pPr>
            <a:endParaRPr lang="sr-Latn-CS" alt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sr-Latn-CS" alt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Poreske olakšice = do 6541 dinara.</a:t>
            </a:r>
          </a:p>
          <a:p>
            <a:pPr>
              <a:defRPr/>
            </a:pPr>
            <a:endParaRPr lang="sr-Latn-CS" alt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sr-Latn-CS" alt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Zakon o dobrovoljnim penzijskim fondovima i penzijskim planovima (2005/2006. – poslednje izmene 2011. godine). </a:t>
            </a:r>
          </a:p>
          <a:p>
            <a:pPr>
              <a:defRPr/>
            </a:pPr>
            <a:endParaRPr lang="sr-Latn-CS" alt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sr-Latn-CS" alt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2008. godini je poslovalo devet društava za upravljanje dobrovoljnim penzijskim fondovima (broj osiguranika = 155954, broj ugovora=201600).</a:t>
            </a:r>
          </a:p>
          <a:p>
            <a:pPr>
              <a:defRPr/>
            </a:pPr>
            <a:endParaRPr lang="sr-Latn-CS" alt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sr-Latn-RS" alt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**** Faktori razvoja: </a:t>
            </a:r>
            <a:r>
              <a:rPr lang="sr-Latn-R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viši </a:t>
            </a:r>
            <a:r>
              <a:rPr lang="sr-Latn-R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životni standard stanovnika, razvijenije finansijsko </a:t>
            </a:r>
            <a:r>
              <a:rPr lang="sr-Latn-R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tržište, edukacija </a:t>
            </a:r>
            <a:r>
              <a:rPr lang="sr-Latn-R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stanovništva o karakteristikama </a:t>
            </a:r>
            <a:r>
              <a:rPr lang="sr-Latn-R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sistema, reorganizacija sistema poreskih olakšica itd.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US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7692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7834</TotalTime>
  <Words>621</Words>
  <Application>Microsoft Office PowerPoint</Application>
  <PresentationFormat>On-screen Show (4:3)</PresentationFormat>
  <Paragraphs>92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Century Schoolbook</vt:lpstr>
      <vt:lpstr>Times New Roman</vt:lpstr>
      <vt:lpstr>Wingdings</vt:lpstr>
      <vt:lpstr>Wingdings 2</vt:lpstr>
      <vt:lpstr>Oriel</vt:lpstr>
      <vt:lpstr> MOGUĆNOSTI STABILIZOVANJA SISTEMA PENZIJSKOG OSIGURANJA U USLOVIMA KRIZE  </vt:lpstr>
      <vt:lpstr>Sadržaj</vt:lpstr>
      <vt:lpstr>          1. UTICAJ SVETSKE FINANSIJSKE KRIZE I KRIZE PROUZROKOVANE PANDEMIJOM COVID -19 NA SISTEME PENZIJSKOG OSIGURANJA </vt:lpstr>
      <vt:lpstr>2. PARAMETARSKE I SISTEMSKE PROMENE U PENZIJSKOM OSIGURANJU U USLOVIMA KRIZE </vt:lpstr>
      <vt:lpstr>3. PROMENE U CILJU STABILIZOVANJA SISTEMA PENZIJSKOG OSIGURANJA U REPUBLICI SRBIJI U USLOVIMA KRIZE </vt:lpstr>
      <vt:lpstr>PowerPoint Presentation</vt:lpstr>
      <vt:lpstr> 3.2. Stanje i faktori razvoja dobrovoljnog penzijskog osiguranja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UTICAJ KATASTROFALNIH RIZIKA NA SEKTOR POLJOPRIVREDE U SRBIJI</dc:title>
  <dc:creator>Tecra</dc:creator>
  <cp:lastModifiedBy>hp</cp:lastModifiedBy>
  <cp:revision>138</cp:revision>
  <dcterms:created xsi:type="dcterms:W3CDTF">2015-05-15T08:52:07Z</dcterms:created>
  <dcterms:modified xsi:type="dcterms:W3CDTF">2022-06-08T20:39:09Z</dcterms:modified>
</cp:coreProperties>
</file>