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charts/colors6.xml" ContentType="application/vnd.ms-office.chartcolor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diagrams/quickStyle1.xml" ContentType="application/vnd.openxmlformats-officedocument.drawingml.diagramStyle+xml"/>
  <Override PartName="/ppt/charts/colors5.xml" ContentType="application/vnd.ms-office.chartcolor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style6.xml" ContentType="application/vnd.ms-office.chartstyle+xml"/>
  <Override PartName="/ppt/slides/slide8.xml" ContentType="application/vnd.openxmlformats-officedocument.presentationml.slide+xml"/>
  <Override PartName="/ppt/slideLayouts/slideLayout59.xml" ContentType="application/vnd.openxmlformats-officedocument.presentationml.slideLayout+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701" r:id="rId3"/>
  </p:sldMasterIdLst>
  <p:notesMasterIdLst>
    <p:notesMasterId r:id="rId15"/>
  </p:notesMasterIdLst>
  <p:sldIdLst>
    <p:sldId id="459" r:id="rId4"/>
    <p:sldId id="298" r:id="rId5"/>
    <p:sldId id="317" r:id="rId6"/>
    <p:sldId id="312" r:id="rId7"/>
    <p:sldId id="299" r:id="rId8"/>
    <p:sldId id="301" r:id="rId9"/>
    <p:sldId id="304" r:id="rId10"/>
    <p:sldId id="315" r:id="rId11"/>
    <p:sldId id="460" r:id="rId12"/>
    <p:sldId id="305" r:id="rId13"/>
    <p:sldId id="458" r:id="rId14"/>
  </p:sldIdLst>
  <p:sldSz cx="12192000" cy="6858000"/>
  <p:notesSz cx="12192000" cy="6858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CA082"/>
    <a:srgbClr val="00A281"/>
    <a:srgbClr val="00C89D"/>
    <a:srgbClr val="ABDFD0"/>
    <a:srgbClr val="4B5050"/>
    <a:srgbClr val="00B050"/>
    <a:srgbClr val="DCE1E6"/>
    <a:srgbClr val="91969B"/>
    <a:srgbClr val="6E737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92714" autoAdjust="0"/>
  </p:normalViewPr>
  <p:slideViewPr>
    <p:cSldViewPr>
      <p:cViewPr>
        <p:scale>
          <a:sx n="70" d="100"/>
          <a:sy n="70" d="100"/>
        </p:scale>
        <p:origin x="-1046" y="-25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466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ivona.stojanovic\AppData\Roaming\Microsoft\Excel\Book1%20(version%202).xlsb"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4.xlsx"/><Relationship Id="rId1" Type="http://schemas.openxmlformats.org/officeDocument/2006/relationships/themeOverride" Target="../theme/themeOverride2.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300" b="1" i="0" u="none" strike="noStrike" kern="1200" baseline="0">
                <a:solidFill>
                  <a:schemeClr val="tx2"/>
                </a:solidFill>
                <a:latin typeface="+mn-lt"/>
                <a:ea typeface="+mn-ea"/>
                <a:cs typeface="+mn-cs"/>
              </a:defRPr>
            </a:pPr>
            <a:r>
              <a:rPr lang="sr-Latn-RS" sz="1300" b="1" i="0" kern="1200" baseline="0" dirty="0">
                <a:solidFill>
                  <a:srgbClr val="595959"/>
                </a:solidFill>
                <a:effectLst/>
                <a:latin typeface="Calibri" panose="020F0502020204030204" pitchFamily="34" charset="0"/>
                <a:ea typeface="+mn-ea"/>
                <a:cs typeface="+mn-cs"/>
              </a:rPr>
              <a:t>Ukupna premija Osiguranja pomoći na putovanju tržišta R. Srbije</a:t>
            </a:r>
            <a:endParaRPr lang="sr-Latn-RS" sz="1300" dirty="0">
              <a:effectLst/>
            </a:endParaRPr>
          </a:p>
        </c:rich>
      </c:tx>
      <c:layout/>
      <c:spPr>
        <a:noFill/>
        <a:ln>
          <a:noFill/>
        </a:ln>
        <a:effectLst/>
      </c:spPr>
    </c:title>
    <c:plotArea>
      <c:layout>
        <c:manualLayout>
          <c:layoutTarget val="inner"/>
          <c:xMode val="edge"/>
          <c:yMode val="edge"/>
          <c:x val="0.11508922768248227"/>
          <c:y val="0.15622927101297118"/>
          <c:w val="0.86023716336507761"/>
          <c:h val="0.62594445251634423"/>
        </c:manualLayout>
      </c:layout>
      <c:lineChart>
        <c:grouping val="standard"/>
        <c:ser>
          <c:idx val="0"/>
          <c:order val="0"/>
          <c:tx>
            <c:strRef>
              <c:f>Sheet1!$C$3</c:f>
              <c:strCache>
                <c:ptCount val="1"/>
                <c:pt idx="0">
                  <c:v>2019</c:v>
                </c:pt>
              </c:strCache>
            </c:strRef>
          </c:tx>
          <c:spPr>
            <a:ln w="31750" cap="rnd">
              <a:solidFill>
                <a:schemeClr val="tx1">
                  <a:lumMod val="75000"/>
                  <a:lumOff val="25000"/>
                </a:schemeClr>
              </a:solidFill>
              <a:round/>
            </a:ln>
            <a:effectLst>
              <a:outerShdw blurRad="40000" dist="23000" dir="5400000" rotWithShape="0">
                <a:srgbClr val="000000">
                  <a:alpha val="35000"/>
                </a:srgbClr>
              </a:outerShdw>
            </a:effectLst>
          </c:spPr>
          <c:marker>
            <c:symbol val="none"/>
          </c:marker>
          <c:cat>
            <c:strRef>
              <c:f>Sheet1!$B$4:$B$7</c:f>
              <c:strCache>
                <c:ptCount val="4"/>
                <c:pt idx="0">
                  <c:v>1Q</c:v>
                </c:pt>
                <c:pt idx="1">
                  <c:v>2Q</c:v>
                </c:pt>
                <c:pt idx="2">
                  <c:v>3Q</c:v>
                </c:pt>
                <c:pt idx="3">
                  <c:v>4Q</c:v>
                </c:pt>
              </c:strCache>
            </c:strRef>
          </c:cat>
          <c:val>
            <c:numRef>
              <c:f>Sheet1!$C$4:$C$7</c:f>
              <c:numCache>
                <c:formatCode>#,##0</c:formatCode>
                <c:ptCount val="4"/>
                <c:pt idx="0">
                  <c:v>339263</c:v>
                </c:pt>
                <c:pt idx="1">
                  <c:v>996540</c:v>
                </c:pt>
                <c:pt idx="2">
                  <c:v>2176449</c:v>
                </c:pt>
                <c:pt idx="3">
                  <c:v>2568628</c:v>
                </c:pt>
              </c:numCache>
            </c:numRef>
          </c:val>
          <c:extLst xmlns:c16r2="http://schemas.microsoft.com/office/drawing/2015/06/chart">
            <c:ext xmlns:c16="http://schemas.microsoft.com/office/drawing/2014/chart" uri="{C3380CC4-5D6E-409C-BE32-E72D297353CC}">
              <c16:uniqueId val="{00000000-5D49-44C0-9156-B30EA08F451B}"/>
            </c:ext>
          </c:extLst>
        </c:ser>
        <c:ser>
          <c:idx val="1"/>
          <c:order val="1"/>
          <c:tx>
            <c:strRef>
              <c:f>Sheet1!$D$3</c:f>
              <c:strCache>
                <c:ptCount val="1"/>
                <c:pt idx="0">
                  <c:v>2020</c:v>
                </c:pt>
              </c:strCache>
            </c:strRef>
          </c:tx>
          <c:spPr>
            <a:ln w="31750" cap="rnd">
              <a:solidFill>
                <a:schemeClr val="bg1">
                  <a:lumMod val="65000"/>
                </a:schemeClr>
              </a:solidFill>
              <a:round/>
            </a:ln>
            <a:effectLst>
              <a:outerShdw blurRad="40000" dist="23000" dir="5400000" rotWithShape="0">
                <a:srgbClr val="000000">
                  <a:alpha val="35000"/>
                </a:srgbClr>
              </a:outerShdw>
            </a:effectLst>
          </c:spPr>
          <c:marker>
            <c:symbol val="none"/>
          </c:marker>
          <c:cat>
            <c:strRef>
              <c:f>Sheet1!$B$4:$B$7</c:f>
              <c:strCache>
                <c:ptCount val="4"/>
                <c:pt idx="0">
                  <c:v>1Q</c:v>
                </c:pt>
                <c:pt idx="1">
                  <c:v>2Q</c:v>
                </c:pt>
                <c:pt idx="2">
                  <c:v>3Q</c:v>
                </c:pt>
                <c:pt idx="3">
                  <c:v>4Q</c:v>
                </c:pt>
              </c:strCache>
            </c:strRef>
          </c:cat>
          <c:val>
            <c:numRef>
              <c:f>Sheet1!$D$4:$D$7</c:f>
              <c:numCache>
                <c:formatCode>#,##0</c:formatCode>
                <c:ptCount val="4"/>
                <c:pt idx="0">
                  <c:v>326855</c:v>
                </c:pt>
                <c:pt idx="1">
                  <c:v>457893</c:v>
                </c:pt>
                <c:pt idx="2">
                  <c:v>815780</c:v>
                </c:pt>
                <c:pt idx="3">
                  <c:v>1038493</c:v>
                </c:pt>
              </c:numCache>
            </c:numRef>
          </c:val>
          <c:extLst xmlns:c16r2="http://schemas.microsoft.com/office/drawing/2015/06/chart">
            <c:ext xmlns:c16="http://schemas.microsoft.com/office/drawing/2014/chart" uri="{C3380CC4-5D6E-409C-BE32-E72D297353CC}">
              <c16:uniqueId val="{00000001-5D49-44C0-9156-B30EA08F451B}"/>
            </c:ext>
          </c:extLst>
        </c:ser>
        <c:ser>
          <c:idx val="2"/>
          <c:order val="2"/>
          <c:tx>
            <c:strRef>
              <c:f>Sheet1!$E$3</c:f>
              <c:strCache>
                <c:ptCount val="1"/>
                <c:pt idx="0">
                  <c:v>2021</c:v>
                </c:pt>
              </c:strCache>
            </c:strRef>
          </c:tx>
          <c:spPr>
            <a:ln w="31750" cap="rnd">
              <a:solidFill>
                <a:srgbClr val="00A281"/>
              </a:solidFill>
              <a:round/>
            </a:ln>
            <a:effectLst>
              <a:outerShdw blurRad="40000" dist="23000" dir="5400000" rotWithShape="0">
                <a:srgbClr val="000000">
                  <a:alpha val="35000"/>
                </a:srgbClr>
              </a:outerShdw>
            </a:effectLst>
          </c:spPr>
          <c:marker>
            <c:symbol val="none"/>
          </c:marker>
          <c:cat>
            <c:strRef>
              <c:f>Sheet1!$B$4:$B$7</c:f>
              <c:strCache>
                <c:ptCount val="4"/>
                <c:pt idx="0">
                  <c:v>1Q</c:v>
                </c:pt>
                <c:pt idx="1">
                  <c:v>2Q</c:v>
                </c:pt>
                <c:pt idx="2">
                  <c:v>3Q</c:v>
                </c:pt>
                <c:pt idx="3">
                  <c:v>4Q</c:v>
                </c:pt>
              </c:strCache>
            </c:strRef>
          </c:cat>
          <c:val>
            <c:numRef>
              <c:f>Sheet1!$E$4:$E$7</c:f>
              <c:numCache>
                <c:formatCode>#,##0</c:formatCode>
                <c:ptCount val="4"/>
                <c:pt idx="0">
                  <c:v>205061</c:v>
                </c:pt>
                <c:pt idx="1">
                  <c:v>706034</c:v>
                </c:pt>
                <c:pt idx="2">
                  <c:v>1886249</c:v>
                </c:pt>
                <c:pt idx="3">
                  <c:v>2221464</c:v>
                </c:pt>
              </c:numCache>
            </c:numRef>
          </c:val>
          <c:extLst xmlns:c16r2="http://schemas.microsoft.com/office/drawing/2015/06/chart">
            <c:ext xmlns:c16="http://schemas.microsoft.com/office/drawing/2014/chart" uri="{C3380CC4-5D6E-409C-BE32-E72D297353CC}">
              <c16:uniqueId val="{00000002-5D49-44C0-9156-B30EA08F451B}"/>
            </c:ext>
          </c:extLst>
        </c:ser>
        <c:dLbls/>
        <c:marker val="1"/>
        <c:axId val="162465280"/>
        <c:axId val="162466816"/>
      </c:lineChart>
      <c:catAx>
        <c:axId val="162465280"/>
        <c:scaling>
          <c:orientation val="minMax"/>
        </c:scaling>
        <c:axPos val="b"/>
        <c:numFmt formatCode="General" sourceLinked="1"/>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2466816"/>
        <c:crosses val="autoZero"/>
        <c:auto val="1"/>
        <c:lblAlgn val="ctr"/>
        <c:lblOffset val="100"/>
      </c:catAx>
      <c:valAx>
        <c:axId val="162466816"/>
        <c:scaling>
          <c:orientation val="minMax"/>
          <c:max val="2700000"/>
          <c:min val="0"/>
        </c:scaling>
        <c:axPos val="l"/>
        <c:majorGridlines>
          <c:spPr>
            <a:ln w="9525" cap="flat" cmpd="sng" algn="ctr">
              <a:solidFill>
                <a:schemeClr val="tx2">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162465280"/>
        <c:crosses val="autoZero"/>
        <c:crossBetween val="between"/>
      </c:valAx>
      <c:spPr>
        <a:noFill/>
        <a:ln>
          <a:noFill/>
        </a:ln>
        <a:effectLst/>
      </c:spPr>
    </c:plotArea>
    <c:legend>
      <c:legendPos val="b"/>
      <c:layout>
        <c:manualLayout>
          <c:xMode val="edge"/>
          <c:yMode val="edge"/>
          <c:x val="0.30514966654421116"/>
          <c:y val="0.90294080889068351"/>
          <c:w val="0.38970066691157773"/>
          <c:h val="9.2537225214909119E-2"/>
        </c:manualLayout>
      </c:layout>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sr-Latn-RS" sz="1300" b="1" i="0" kern="1200" baseline="0" dirty="0">
                <a:solidFill>
                  <a:srgbClr val="595959"/>
                </a:solidFill>
                <a:effectLst/>
                <a:latin typeface="Calibri" panose="020F0502020204030204" pitchFamily="34" charset="0"/>
              </a:rPr>
              <a:t>Pregled broja prijavljenih i rešenih šteta dobrovoljnog zdravstvenog osiguranja na tržištu R. Srbije</a:t>
            </a:r>
            <a:endParaRPr lang="sr-Latn-RS" sz="1300" dirty="0">
              <a:effectLst/>
            </a:endParaRPr>
          </a:p>
        </c:rich>
      </c:tx>
      <c:layout/>
      <c:spPr>
        <a:noFill/>
        <a:ln>
          <a:noFill/>
        </a:ln>
        <a:effectLst/>
      </c:spPr>
    </c:title>
    <c:plotArea>
      <c:layout/>
      <c:barChart>
        <c:barDir val="col"/>
        <c:grouping val="clustered"/>
        <c:ser>
          <c:idx val="0"/>
          <c:order val="0"/>
          <c:tx>
            <c:strRef>
              <c:f>Sheet1!$C$15</c:f>
              <c:strCache>
                <c:ptCount val="1"/>
                <c:pt idx="0">
                  <c:v>2019</c:v>
                </c:pt>
              </c:strCache>
            </c:strRef>
          </c:tx>
          <c:spPr>
            <a:solidFill>
              <a:srgbClr val="00A281"/>
            </a:solidFill>
            <a:ln>
              <a:noFill/>
            </a:ln>
            <a:effectLst/>
          </c:spPr>
          <c:cat>
            <c:strRef>
              <c:f>Sheet1!$B$16:$B$17</c:f>
              <c:strCache>
                <c:ptCount val="2"/>
                <c:pt idx="0">
                  <c:v>Broj prijavljenih šteta</c:v>
                </c:pt>
                <c:pt idx="1">
                  <c:v>Broj rešenih šteta</c:v>
                </c:pt>
              </c:strCache>
            </c:strRef>
          </c:cat>
          <c:val>
            <c:numRef>
              <c:f>Sheet1!$C$16:$C$17</c:f>
              <c:numCache>
                <c:formatCode>#,##0</c:formatCode>
                <c:ptCount val="2"/>
                <c:pt idx="0">
                  <c:v>431929</c:v>
                </c:pt>
                <c:pt idx="1">
                  <c:v>404215</c:v>
                </c:pt>
              </c:numCache>
            </c:numRef>
          </c:val>
          <c:extLst xmlns:c16r2="http://schemas.microsoft.com/office/drawing/2015/06/chart">
            <c:ext xmlns:c16="http://schemas.microsoft.com/office/drawing/2014/chart" uri="{C3380CC4-5D6E-409C-BE32-E72D297353CC}">
              <c16:uniqueId val="{00000000-6C96-4FCA-B46C-A5A6EEC49628}"/>
            </c:ext>
          </c:extLst>
        </c:ser>
        <c:ser>
          <c:idx val="1"/>
          <c:order val="1"/>
          <c:tx>
            <c:strRef>
              <c:f>Sheet1!$D$15</c:f>
              <c:strCache>
                <c:ptCount val="1"/>
                <c:pt idx="0">
                  <c:v>2020</c:v>
                </c:pt>
              </c:strCache>
            </c:strRef>
          </c:tx>
          <c:spPr>
            <a:solidFill>
              <a:sysClr val="window" lastClr="FFFFFF">
                <a:lumMod val="50000"/>
              </a:sysClr>
            </a:solidFill>
            <a:ln>
              <a:noFill/>
            </a:ln>
            <a:effectLst/>
          </c:spPr>
          <c:cat>
            <c:strRef>
              <c:f>Sheet1!$B$16:$B$17</c:f>
              <c:strCache>
                <c:ptCount val="2"/>
                <c:pt idx="0">
                  <c:v>Broj prijavljenih šteta</c:v>
                </c:pt>
                <c:pt idx="1">
                  <c:v>Broj rešenih šteta</c:v>
                </c:pt>
              </c:strCache>
            </c:strRef>
          </c:cat>
          <c:val>
            <c:numRef>
              <c:f>Sheet1!$D$16:$D$17</c:f>
              <c:numCache>
                <c:formatCode>#,##0</c:formatCode>
                <c:ptCount val="2"/>
                <c:pt idx="0">
                  <c:v>382984</c:v>
                </c:pt>
                <c:pt idx="1">
                  <c:v>361069</c:v>
                </c:pt>
              </c:numCache>
            </c:numRef>
          </c:val>
          <c:extLst xmlns:c16r2="http://schemas.microsoft.com/office/drawing/2015/06/chart">
            <c:ext xmlns:c16="http://schemas.microsoft.com/office/drawing/2014/chart" uri="{C3380CC4-5D6E-409C-BE32-E72D297353CC}">
              <c16:uniqueId val="{00000001-6C96-4FCA-B46C-A5A6EEC49628}"/>
            </c:ext>
          </c:extLst>
        </c:ser>
        <c:dLbls/>
        <c:gapWidth val="219"/>
        <c:overlap val="-27"/>
        <c:axId val="162527104"/>
        <c:axId val="162528640"/>
      </c:barChart>
      <c:catAx>
        <c:axId val="1625271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528640"/>
        <c:crosses val="autoZero"/>
        <c:auto val="1"/>
        <c:lblAlgn val="ctr"/>
        <c:lblOffset val="100"/>
      </c:catAx>
      <c:valAx>
        <c:axId val="16252864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52710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marL="0" algn="ctr" defTabSz="914400" rtl="0" eaLnBrk="1" latinLnBrk="0" hangingPunct="1">
              <a:defRPr lang="sr-Latn-RS" sz="1300" b="1" i="0" u="none" strike="noStrike" kern="1200" baseline="0" dirty="0" smtClean="0">
                <a:solidFill>
                  <a:schemeClr val="tx1">
                    <a:lumMod val="65000"/>
                    <a:lumOff val="35000"/>
                  </a:schemeClr>
                </a:solidFill>
                <a:latin typeface="+mn-lt"/>
                <a:ea typeface="+mn-ea"/>
                <a:cs typeface="+mn-cs"/>
              </a:defRPr>
            </a:pPr>
            <a:r>
              <a:rPr lang="sr-Latn-RS" sz="1200" b="1" i="0" u="none" strike="noStrike" kern="1200" baseline="0" dirty="0">
                <a:solidFill>
                  <a:schemeClr val="tx1">
                    <a:lumMod val="65000"/>
                    <a:lumOff val="35000"/>
                  </a:schemeClr>
                </a:solidFill>
                <a:latin typeface="+mn-lt"/>
                <a:ea typeface="+mn-ea"/>
                <a:cs typeface="+mn-cs"/>
              </a:rPr>
              <a:t>Broj umrlih u Republici Srbiji po mesecima</a:t>
            </a:r>
          </a:p>
        </c:rich>
      </c:tx>
      <c:layout>
        <c:manualLayout>
          <c:xMode val="edge"/>
          <c:yMode val="edge"/>
          <c:x val="0.22177038931514634"/>
          <c:y val="3.3293092670729808E-2"/>
        </c:manualLayout>
      </c:layout>
      <c:spPr>
        <a:noFill/>
        <a:ln>
          <a:noFill/>
        </a:ln>
        <a:effectLst/>
      </c:spPr>
    </c:title>
    <c:plotArea>
      <c:layout/>
      <c:barChart>
        <c:barDir val="col"/>
        <c:grouping val="clustered"/>
        <c:ser>
          <c:idx val="0"/>
          <c:order val="0"/>
          <c:tx>
            <c:strRef>
              <c:f>Sheet1!$A$4</c:f>
              <c:strCache>
                <c:ptCount val="1"/>
                <c:pt idx="0">
                  <c:v>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cat>
            <c:strRef>
              <c:f>Sheet1!$B$3:$M$3</c:f>
              <c:strCache>
                <c:ptCount val="12"/>
                <c:pt idx="0">
                  <c:v>Jan</c:v>
                </c:pt>
                <c:pt idx="1">
                  <c:v>Feb</c:v>
                </c:pt>
                <c:pt idx="2">
                  <c:v>Mar</c:v>
                </c:pt>
                <c:pt idx="3">
                  <c:v>Apr</c:v>
                </c:pt>
                <c:pt idx="4">
                  <c:v>May</c:v>
                </c:pt>
                <c:pt idx="5">
                  <c:v>Jun</c:v>
                </c:pt>
                <c:pt idx="6">
                  <c:v>Jul</c:v>
                </c:pt>
                <c:pt idx="7">
                  <c:v>Aug</c:v>
                </c:pt>
                <c:pt idx="8">
                  <c:v>Sep</c:v>
                </c:pt>
                <c:pt idx="9">
                  <c:v>Okt</c:v>
                </c:pt>
                <c:pt idx="10">
                  <c:v>Nov</c:v>
                </c:pt>
                <c:pt idx="11">
                  <c:v>Dec</c:v>
                </c:pt>
              </c:strCache>
            </c:strRef>
          </c:cat>
          <c:val>
            <c:numRef>
              <c:f>Sheet1!$B$4:$M$4</c:f>
              <c:numCache>
                <c:formatCode>General</c:formatCode>
                <c:ptCount val="12"/>
                <c:pt idx="0">
                  <c:v>8672</c:v>
                </c:pt>
                <c:pt idx="1">
                  <c:v>9793</c:v>
                </c:pt>
                <c:pt idx="2">
                  <c:v>8933</c:v>
                </c:pt>
                <c:pt idx="3">
                  <c:v>8256</c:v>
                </c:pt>
                <c:pt idx="4">
                  <c:v>8950</c:v>
                </c:pt>
                <c:pt idx="5">
                  <c:v>7705</c:v>
                </c:pt>
                <c:pt idx="6">
                  <c:v>8322</c:v>
                </c:pt>
                <c:pt idx="7">
                  <c:v>7620</c:v>
                </c:pt>
                <c:pt idx="8">
                  <c:v>7476</c:v>
                </c:pt>
                <c:pt idx="9">
                  <c:v>8441</c:v>
                </c:pt>
                <c:pt idx="10">
                  <c:v>7992</c:v>
                </c:pt>
                <c:pt idx="11">
                  <c:v>8803</c:v>
                </c:pt>
              </c:numCache>
            </c:numRef>
          </c:val>
          <c:extLst xmlns:c16r2="http://schemas.microsoft.com/office/drawing/2015/06/chart">
            <c:ext xmlns:c16="http://schemas.microsoft.com/office/drawing/2014/chart" uri="{C3380CC4-5D6E-409C-BE32-E72D297353CC}">
              <c16:uniqueId val="{00000000-B94D-4300-86F9-3003D7A69AA4}"/>
            </c:ext>
          </c:extLst>
        </c:ser>
        <c:ser>
          <c:idx val="1"/>
          <c:order val="1"/>
          <c:tx>
            <c:strRef>
              <c:f>Sheet1!$A$5</c:f>
              <c:strCache>
                <c:ptCount val="1"/>
                <c:pt idx="0">
                  <c:v>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cat>
            <c:strRef>
              <c:f>Sheet1!$B$3:$M$3</c:f>
              <c:strCache>
                <c:ptCount val="12"/>
                <c:pt idx="0">
                  <c:v>Jan</c:v>
                </c:pt>
                <c:pt idx="1">
                  <c:v>Feb</c:v>
                </c:pt>
                <c:pt idx="2">
                  <c:v>Mar</c:v>
                </c:pt>
                <c:pt idx="3">
                  <c:v>Apr</c:v>
                </c:pt>
                <c:pt idx="4">
                  <c:v>May</c:v>
                </c:pt>
                <c:pt idx="5">
                  <c:v>Jun</c:v>
                </c:pt>
                <c:pt idx="6">
                  <c:v>Jul</c:v>
                </c:pt>
                <c:pt idx="7">
                  <c:v>Aug</c:v>
                </c:pt>
                <c:pt idx="8">
                  <c:v>Sep</c:v>
                </c:pt>
                <c:pt idx="9">
                  <c:v>Okt</c:v>
                </c:pt>
                <c:pt idx="10">
                  <c:v>Nov</c:v>
                </c:pt>
                <c:pt idx="11">
                  <c:v>Dec</c:v>
                </c:pt>
              </c:strCache>
            </c:strRef>
          </c:cat>
          <c:val>
            <c:numRef>
              <c:f>Sheet1!$B$5:$M$5</c:f>
              <c:numCache>
                <c:formatCode>General</c:formatCode>
                <c:ptCount val="12"/>
                <c:pt idx="0">
                  <c:v>8706</c:v>
                </c:pt>
                <c:pt idx="1">
                  <c:v>9122</c:v>
                </c:pt>
                <c:pt idx="2">
                  <c:v>8189</c:v>
                </c:pt>
                <c:pt idx="3">
                  <c:v>8625</c:v>
                </c:pt>
                <c:pt idx="4">
                  <c:v>8602</c:v>
                </c:pt>
                <c:pt idx="5">
                  <c:v>8325</c:v>
                </c:pt>
                <c:pt idx="6">
                  <c:v>10023</c:v>
                </c:pt>
                <c:pt idx="7">
                  <c:v>8730</c:v>
                </c:pt>
                <c:pt idx="8">
                  <c:v>8123</c:v>
                </c:pt>
                <c:pt idx="9">
                  <c:v>8353</c:v>
                </c:pt>
                <c:pt idx="10">
                  <c:v>10835</c:v>
                </c:pt>
                <c:pt idx="11">
                  <c:v>17321</c:v>
                </c:pt>
              </c:numCache>
            </c:numRef>
          </c:val>
          <c:extLst xmlns:c16r2="http://schemas.microsoft.com/office/drawing/2015/06/chart">
            <c:ext xmlns:c16="http://schemas.microsoft.com/office/drawing/2014/chart" uri="{C3380CC4-5D6E-409C-BE32-E72D297353CC}">
              <c16:uniqueId val="{00000001-B94D-4300-86F9-3003D7A69AA4}"/>
            </c:ext>
          </c:extLst>
        </c:ser>
        <c:ser>
          <c:idx val="2"/>
          <c:order val="2"/>
          <c:tx>
            <c:strRef>
              <c:f>Sheet1!$A$6</c:f>
              <c:strCache>
                <c:ptCount val="1"/>
                <c:pt idx="0">
                  <c:v>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cat>
            <c:strRef>
              <c:f>Sheet1!$B$3:$M$3</c:f>
              <c:strCache>
                <c:ptCount val="12"/>
                <c:pt idx="0">
                  <c:v>Jan</c:v>
                </c:pt>
                <c:pt idx="1">
                  <c:v>Feb</c:v>
                </c:pt>
                <c:pt idx="2">
                  <c:v>Mar</c:v>
                </c:pt>
                <c:pt idx="3">
                  <c:v>Apr</c:v>
                </c:pt>
                <c:pt idx="4">
                  <c:v>May</c:v>
                </c:pt>
                <c:pt idx="5">
                  <c:v>Jun</c:v>
                </c:pt>
                <c:pt idx="6">
                  <c:v>Jul</c:v>
                </c:pt>
                <c:pt idx="7">
                  <c:v>Aug</c:v>
                </c:pt>
                <c:pt idx="8">
                  <c:v>Sep</c:v>
                </c:pt>
                <c:pt idx="9">
                  <c:v>Okt</c:v>
                </c:pt>
                <c:pt idx="10">
                  <c:v>Nov</c:v>
                </c:pt>
                <c:pt idx="11">
                  <c:v>Dec</c:v>
                </c:pt>
              </c:strCache>
            </c:strRef>
          </c:cat>
          <c:val>
            <c:numRef>
              <c:f>Sheet1!$B$6:$M$6</c:f>
              <c:numCache>
                <c:formatCode>General</c:formatCode>
                <c:ptCount val="12"/>
                <c:pt idx="0">
                  <c:v>10417</c:v>
                </c:pt>
                <c:pt idx="1">
                  <c:v>10166</c:v>
                </c:pt>
                <c:pt idx="2">
                  <c:v>12952</c:v>
                </c:pt>
                <c:pt idx="3">
                  <c:v>12659</c:v>
                </c:pt>
                <c:pt idx="4">
                  <c:v>10525</c:v>
                </c:pt>
                <c:pt idx="5">
                  <c:v>9098</c:v>
                </c:pt>
                <c:pt idx="6">
                  <c:v>8417</c:v>
                </c:pt>
                <c:pt idx="7">
                  <c:v>8447</c:v>
                </c:pt>
                <c:pt idx="8">
                  <c:v>11032</c:v>
                </c:pt>
                <c:pt idx="9">
                  <c:v>14666</c:v>
                </c:pt>
                <c:pt idx="10">
                  <c:v>15113</c:v>
                </c:pt>
                <c:pt idx="11">
                  <c:v>12409</c:v>
                </c:pt>
              </c:numCache>
            </c:numRef>
          </c:val>
          <c:extLst xmlns:c16r2="http://schemas.microsoft.com/office/drawing/2015/06/chart">
            <c:ext xmlns:c16="http://schemas.microsoft.com/office/drawing/2014/chart" uri="{C3380CC4-5D6E-409C-BE32-E72D297353CC}">
              <c16:uniqueId val="{00000002-B94D-4300-86F9-3003D7A69AA4}"/>
            </c:ext>
          </c:extLst>
        </c:ser>
        <c:ser>
          <c:idx val="3"/>
          <c:order val="3"/>
          <c:tx>
            <c:strRef>
              <c:f>Sheet1!$A$7</c:f>
              <c:strCache>
                <c:ptCount val="1"/>
                <c:pt idx="0">
                  <c:v>2022</c:v>
                </c:pt>
              </c:strCache>
            </c:strRef>
          </c:tx>
          <c:spPr>
            <a:solidFill>
              <a:srgbClr val="FFC000"/>
            </a:solidFill>
            <a:ln>
              <a:noFill/>
            </a:ln>
            <a:effectLst/>
          </c:spPr>
          <c:cat>
            <c:strRef>
              <c:f>Sheet1!$B$3:$M$3</c:f>
              <c:strCache>
                <c:ptCount val="12"/>
                <c:pt idx="0">
                  <c:v>Jan</c:v>
                </c:pt>
                <c:pt idx="1">
                  <c:v>Feb</c:v>
                </c:pt>
                <c:pt idx="2">
                  <c:v>Mar</c:v>
                </c:pt>
                <c:pt idx="3">
                  <c:v>Apr</c:v>
                </c:pt>
                <c:pt idx="4">
                  <c:v>May</c:v>
                </c:pt>
                <c:pt idx="5">
                  <c:v>Jun</c:v>
                </c:pt>
                <c:pt idx="6">
                  <c:v>Jul</c:v>
                </c:pt>
                <c:pt idx="7">
                  <c:v>Aug</c:v>
                </c:pt>
                <c:pt idx="8">
                  <c:v>Sep</c:v>
                </c:pt>
                <c:pt idx="9">
                  <c:v>Okt</c:v>
                </c:pt>
                <c:pt idx="10">
                  <c:v>Nov</c:v>
                </c:pt>
                <c:pt idx="11">
                  <c:v>Dec</c:v>
                </c:pt>
              </c:strCache>
            </c:strRef>
          </c:cat>
          <c:val>
            <c:numRef>
              <c:f>Sheet1!$B$7:$M$7</c:f>
              <c:numCache>
                <c:formatCode>General</c:formatCode>
                <c:ptCount val="12"/>
                <c:pt idx="0">
                  <c:v>11392</c:v>
                </c:pt>
                <c:pt idx="1">
                  <c:v>13094</c:v>
                </c:pt>
                <c:pt idx="2">
                  <c:v>11250</c:v>
                </c:pt>
                <c:pt idx="3">
                  <c:v>8479</c:v>
                </c:pt>
              </c:numCache>
            </c:numRef>
          </c:val>
          <c:extLst xmlns:c16r2="http://schemas.microsoft.com/office/drawing/2015/06/chart">
            <c:ext xmlns:c16="http://schemas.microsoft.com/office/drawing/2014/chart" uri="{C3380CC4-5D6E-409C-BE32-E72D297353CC}">
              <c16:uniqueId val="{00000003-B94D-4300-86F9-3003D7A69AA4}"/>
            </c:ext>
          </c:extLst>
        </c:ser>
        <c:dLbls/>
        <c:gapWidth val="100"/>
        <c:overlap val="-24"/>
        <c:axId val="175575808"/>
        <c:axId val="175577344"/>
      </c:barChart>
      <c:catAx>
        <c:axId val="175575808"/>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75577344"/>
        <c:crosses val="autoZero"/>
        <c:auto val="1"/>
        <c:lblAlgn val="ctr"/>
        <c:lblOffset val="100"/>
      </c:catAx>
      <c:valAx>
        <c:axId val="175577344"/>
        <c:scaling>
          <c:orientation val="minMax"/>
          <c:max val="18000"/>
          <c:min val="0"/>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7557580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marL="0" algn="l" defTabSz="914400" rtl="0" eaLnBrk="1" latinLnBrk="0" hangingPunct="1">
              <a:defRPr lang="sr-Latn-RS" sz="1200" b="1" i="0" u="none" strike="noStrike" kern="1200" spc="0" baseline="0" dirty="0" smtClean="0">
                <a:solidFill>
                  <a:schemeClr val="tx1">
                    <a:lumMod val="65000"/>
                    <a:lumOff val="35000"/>
                  </a:schemeClr>
                </a:solidFill>
                <a:latin typeface="+mn-lt"/>
                <a:ea typeface="+mn-ea"/>
                <a:cs typeface="+mn-cs"/>
              </a:defRPr>
            </a:pPr>
            <a:r>
              <a:rPr lang="sr-Latn-RS" sz="1200" b="1" i="0" u="none" strike="noStrike" kern="1200" spc="0" baseline="0" dirty="0">
                <a:solidFill>
                  <a:schemeClr val="tx1">
                    <a:lumMod val="65000"/>
                    <a:lumOff val="35000"/>
                  </a:schemeClr>
                </a:solidFill>
                <a:latin typeface="+mn-lt"/>
                <a:ea typeface="+mn-ea"/>
                <a:cs typeface="+mn-cs"/>
              </a:rPr>
              <a:t>Procenat viška smrtnosti tokom pandemije u EU i Srbiji</a:t>
            </a:r>
          </a:p>
        </c:rich>
      </c:tx>
      <c:layout>
        <c:manualLayout>
          <c:xMode val="edge"/>
          <c:yMode val="edge"/>
          <c:x val="0.21950334919795528"/>
          <c:y val="1.9224947017862554E-2"/>
        </c:manualLayout>
      </c:layout>
      <c:spPr>
        <a:noFill/>
        <a:ln>
          <a:noFill/>
        </a:ln>
        <a:effectLst/>
      </c:spPr>
    </c:title>
    <c:plotArea>
      <c:layout/>
      <c:lineChart>
        <c:grouping val="standard"/>
        <c:ser>
          <c:idx val="0"/>
          <c:order val="0"/>
          <c:tx>
            <c:strRef>
              <c:f>Sheet2!$A$2</c:f>
              <c:strCache>
                <c:ptCount val="1"/>
                <c:pt idx="0">
                  <c:v>EU</c:v>
                </c:pt>
              </c:strCache>
            </c:strRef>
          </c:tx>
          <c:spPr>
            <a:ln w="19050" cap="rnd">
              <a:solidFill>
                <a:schemeClr val="accent1"/>
              </a:solidFill>
              <a:round/>
            </a:ln>
            <a:effectLst/>
          </c:spPr>
          <c:marker>
            <c:symbol val="none"/>
          </c:marker>
          <c:cat>
            <c:numRef>
              <c:f>Sheet2!$B$1:$Y$1</c:f>
              <c:numCache>
                <c:formatCode>mmm\-yy</c:formatCode>
                <c:ptCount val="24"/>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pt idx="23">
                  <c:v>44593</c:v>
                </c:pt>
              </c:numCache>
            </c:numRef>
          </c:cat>
          <c:val>
            <c:numRef>
              <c:f>Sheet2!$B$2:$Y$2</c:f>
              <c:numCache>
                <c:formatCode>0.00%</c:formatCode>
                <c:ptCount val="24"/>
                <c:pt idx="0">
                  <c:v>0.13700000000000001</c:v>
                </c:pt>
                <c:pt idx="1">
                  <c:v>0.252</c:v>
                </c:pt>
                <c:pt idx="2">
                  <c:v>3.1000000000000003E-2</c:v>
                </c:pt>
                <c:pt idx="3">
                  <c:v>1.8000000000000006E-2</c:v>
                </c:pt>
                <c:pt idx="4">
                  <c:v>2.8000000000000001E-2</c:v>
                </c:pt>
                <c:pt idx="5">
                  <c:v>7.6999999999999999E-2</c:v>
                </c:pt>
                <c:pt idx="6">
                  <c:v>8.1000000000000003E-2</c:v>
                </c:pt>
                <c:pt idx="7">
                  <c:v>0.17300000000000001</c:v>
                </c:pt>
                <c:pt idx="8">
                  <c:v>0.4</c:v>
                </c:pt>
                <c:pt idx="9">
                  <c:v>0.2970000000000001</c:v>
                </c:pt>
                <c:pt idx="10">
                  <c:v>0.17400000000000002</c:v>
                </c:pt>
                <c:pt idx="11">
                  <c:v>6.1000000000000006E-2</c:v>
                </c:pt>
                <c:pt idx="12">
                  <c:v>0.10800000000000003</c:v>
                </c:pt>
                <c:pt idx="13">
                  <c:v>0.21000000000000002</c:v>
                </c:pt>
                <c:pt idx="14">
                  <c:v>0.10700000000000001</c:v>
                </c:pt>
                <c:pt idx="15">
                  <c:v>7.0000000000000021E-2</c:v>
                </c:pt>
                <c:pt idx="16">
                  <c:v>5.7000000000000009E-2</c:v>
                </c:pt>
                <c:pt idx="17">
                  <c:v>9.1000000000000025E-2</c:v>
                </c:pt>
                <c:pt idx="18">
                  <c:v>0.13</c:v>
                </c:pt>
                <c:pt idx="19">
                  <c:v>0.18100000000000005</c:v>
                </c:pt>
                <c:pt idx="20">
                  <c:v>0.26400000000000001</c:v>
                </c:pt>
                <c:pt idx="21">
                  <c:v>0.23400000000000001</c:v>
                </c:pt>
                <c:pt idx="22">
                  <c:v>7.2000000000000022E-2</c:v>
                </c:pt>
                <c:pt idx="23">
                  <c:v>7.4000000000000024E-2</c:v>
                </c:pt>
              </c:numCache>
            </c:numRef>
          </c:val>
          <c:smooth val="1"/>
          <c:extLst xmlns:c16r2="http://schemas.microsoft.com/office/drawing/2015/06/chart">
            <c:ext xmlns:c16="http://schemas.microsoft.com/office/drawing/2014/chart" uri="{C3380CC4-5D6E-409C-BE32-E72D297353CC}">
              <c16:uniqueId val="{00000000-65AA-4E7B-A68E-891B1790E829}"/>
            </c:ext>
          </c:extLst>
        </c:ser>
        <c:ser>
          <c:idx val="1"/>
          <c:order val="1"/>
          <c:tx>
            <c:strRef>
              <c:f>Sheet2!$A$3</c:f>
              <c:strCache>
                <c:ptCount val="1"/>
                <c:pt idx="0">
                  <c:v>SRB</c:v>
                </c:pt>
              </c:strCache>
            </c:strRef>
          </c:tx>
          <c:spPr>
            <a:ln w="19050" cap="rnd">
              <a:solidFill>
                <a:schemeClr val="accent2"/>
              </a:solidFill>
              <a:round/>
            </a:ln>
            <a:effectLst/>
          </c:spPr>
          <c:marker>
            <c:symbol val="none"/>
          </c:marker>
          <c:cat>
            <c:numRef>
              <c:f>Sheet2!$B$1:$Y$1</c:f>
              <c:numCache>
                <c:formatCode>mmm\-yy</c:formatCode>
                <c:ptCount val="24"/>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pt idx="23">
                  <c:v>44593</c:v>
                </c:pt>
              </c:numCache>
            </c:numRef>
          </c:cat>
          <c:val>
            <c:numRef>
              <c:f>Sheet2!$B$3:$Y$3</c:f>
              <c:numCache>
                <c:formatCode>0.00%</c:formatCode>
                <c:ptCount val="24"/>
                <c:pt idx="0">
                  <c:v>-8.3286689801858271E-2</c:v>
                </c:pt>
                <c:pt idx="1">
                  <c:v>4.4694767441860475E-2</c:v>
                </c:pt>
                <c:pt idx="2">
                  <c:v>-3.8882681564245812E-2</c:v>
                </c:pt>
                <c:pt idx="3">
                  <c:v>8.0467229072031146E-2</c:v>
                </c:pt>
                <c:pt idx="4">
                  <c:v>0.20439798125450614</c:v>
                </c:pt>
                <c:pt idx="5">
                  <c:v>0.1456692913385827</c:v>
                </c:pt>
                <c:pt idx="6">
                  <c:v>8.654360620652754E-2</c:v>
                </c:pt>
                <c:pt idx="7">
                  <c:v>-1.0425305058642342E-2</c:v>
                </c:pt>
                <c:pt idx="8">
                  <c:v>0.35573073073073075</c:v>
                </c:pt>
                <c:pt idx="9">
                  <c:v>0.96762467340679337</c:v>
                </c:pt>
                <c:pt idx="10">
                  <c:v>0.20122232472324722</c:v>
                </c:pt>
                <c:pt idx="11">
                  <c:v>3.8088430511589909E-2</c:v>
                </c:pt>
                <c:pt idx="12">
                  <c:v>0.44990484719579088</c:v>
                </c:pt>
                <c:pt idx="13">
                  <c:v>0.53330910852713176</c:v>
                </c:pt>
                <c:pt idx="14">
                  <c:v>0.17597765363128492</c:v>
                </c:pt>
                <c:pt idx="15">
                  <c:v>0.18079169370538614</c:v>
                </c:pt>
                <c:pt idx="16">
                  <c:v>1.1415525114155256E-2</c:v>
                </c:pt>
                <c:pt idx="17">
                  <c:v>0.10853018372703413</c:v>
                </c:pt>
                <c:pt idx="18">
                  <c:v>0.47565543071161043</c:v>
                </c:pt>
                <c:pt idx="19">
                  <c:v>0.73747186352327943</c:v>
                </c:pt>
                <c:pt idx="20">
                  <c:v>0.89101601601601599</c:v>
                </c:pt>
                <c:pt idx="21">
                  <c:v>0.40963307963194368</c:v>
                </c:pt>
                <c:pt idx="22">
                  <c:v>0.31365313653136528</c:v>
                </c:pt>
                <c:pt idx="23">
                  <c:v>0.33707750433983469</c:v>
                </c:pt>
              </c:numCache>
            </c:numRef>
          </c:val>
          <c:smooth val="1"/>
          <c:extLst xmlns:c16r2="http://schemas.microsoft.com/office/drawing/2015/06/chart">
            <c:ext xmlns:c16="http://schemas.microsoft.com/office/drawing/2014/chart" uri="{C3380CC4-5D6E-409C-BE32-E72D297353CC}">
              <c16:uniqueId val="{00000001-65AA-4E7B-A68E-891B1790E829}"/>
            </c:ext>
          </c:extLst>
        </c:ser>
        <c:dLbls/>
        <c:marker val="1"/>
        <c:axId val="178288512"/>
        <c:axId val="178290048"/>
      </c:lineChart>
      <c:dateAx>
        <c:axId val="178288512"/>
        <c:scaling>
          <c:orientation val="minMax"/>
        </c:scaling>
        <c:axPos val="b"/>
        <c:majorGridlines>
          <c:spPr>
            <a:ln w="9525" cap="flat" cmpd="sng" algn="ctr">
              <a:solidFill>
                <a:schemeClr val="tx1">
                  <a:lumMod val="15000"/>
                  <a:lumOff val="85000"/>
                </a:schemeClr>
              </a:solidFill>
              <a:round/>
            </a:ln>
            <a:effectLst/>
          </c:spPr>
        </c:majorGridlines>
        <c:numFmt formatCode="mmm\-yy"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178290048"/>
        <c:crosses val="autoZero"/>
        <c:lblOffset val="100"/>
        <c:baseTimeUnit val="months"/>
      </c:dateAx>
      <c:valAx>
        <c:axId val="178290048"/>
        <c:scaling>
          <c:orientation val="minMax"/>
          <c:max val="1"/>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28851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t" anchorCtr="0"/>
          <a:lstStyle/>
          <a:p>
            <a:pPr>
              <a:defRPr sz="1400" b="0" i="0" u="none" strike="noStrike" kern="1200" spc="0" baseline="0">
                <a:solidFill>
                  <a:schemeClr val="tx1">
                    <a:lumMod val="65000"/>
                    <a:lumOff val="35000"/>
                  </a:schemeClr>
                </a:solidFill>
                <a:latin typeface="+mn-lt"/>
                <a:ea typeface="+mn-ea"/>
                <a:cs typeface="+mn-cs"/>
              </a:defRPr>
            </a:pPr>
            <a:r>
              <a:rPr lang="sr-Latn-RS" sz="1400" b="1" i="0" u="none" strike="noStrike" kern="1200" spc="0" baseline="0" dirty="0">
                <a:solidFill>
                  <a:schemeClr val="tx1">
                    <a:lumMod val="65000"/>
                    <a:lumOff val="35000"/>
                  </a:schemeClr>
                </a:solidFill>
                <a:latin typeface="+mn-lt"/>
                <a:ea typeface="+mn-ea"/>
                <a:cs typeface="+mn-cs"/>
              </a:rPr>
              <a:t>Učešće štednih i čistih riziko proizvoda na tržištu Srbije</a:t>
            </a:r>
          </a:p>
        </c:rich>
      </c:tx>
      <c:layout>
        <c:manualLayout>
          <c:xMode val="edge"/>
          <c:yMode val="edge"/>
          <c:x val="0.21835407010341595"/>
          <c:y val="4.0828250173870706E-2"/>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standard"/>
        <c:ser>
          <c:idx val="0"/>
          <c:order val="0"/>
          <c:tx>
            <c:strRef>
              <c:f>'Pregled premije po vrstama'!$B$19</c:f>
              <c:strCache>
                <c:ptCount val="1"/>
                <c:pt idx="0">
                  <c:v>Bez doživljenja</c:v>
                </c:pt>
              </c:strCache>
            </c:strRef>
          </c:tx>
          <c:spPr>
            <a:solidFill>
              <a:schemeClr val="accent1"/>
            </a:solidFill>
            <a:ln>
              <a:noFill/>
            </a:ln>
            <a:effectLst/>
            <a:sp3d/>
          </c:spPr>
          <c:dLbls>
            <c:spPr>
              <a:solidFill>
                <a:schemeClr val="accent6">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'Pregled premije po vrstama'!$C$4:$I$4</c:f>
              <c:numCache>
                <c:formatCode>General</c:formatCode>
                <c:ptCount val="7"/>
                <c:pt idx="0">
                  <c:v>2014</c:v>
                </c:pt>
                <c:pt idx="1">
                  <c:v>2015</c:v>
                </c:pt>
                <c:pt idx="2">
                  <c:v>2016</c:v>
                </c:pt>
                <c:pt idx="3">
                  <c:v>2017</c:v>
                </c:pt>
                <c:pt idx="4">
                  <c:v>2018</c:v>
                </c:pt>
                <c:pt idx="5">
                  <c:v>2019</c:v>
                </c:pt>
                <c:pt idx="6">
                  <c:v>2020</c:v>
                </c:pt>
              </c:numCache>
            </c:numRef>
          </c:cat>
          <c:val>
            <c:numRef>
              <c:f>'Pregled premije po vrstama'!$C$19:$I$19</c:f>
              <c:numCache>
                <c:formatCode>0.00%</c:formatCode>
                <c:ptCount val="7"/>
                <c:pt idx="0">
                  <c:v>0.13201675918524342</c:v>
                </c:pt>
                <c:pt idx="1">
                  <c:v>0.1432023289875686</c:v>
                </c:pt>
                <c:pt idx="2">
                  <c:v>0.16156015113992275</c:v>
                </c:pt>
                <c:pt idx="3">
                  <c:v>0.22328397391947161</c:v>
                </c:pt>
                <c:pt idx="4">
                  <c:v>0.26413333971724134</c:v>
                </c:pt>
                <c:pt idx="5">
                  <c:v>0.29610448865391614</c:v>
                </c:pt>
                <c:pt idx="6">
                  <c:v>0.29927469841848631</c:v>
                </c:pt>
              </c:numCache>
            </c:numRef>
          </c:val>
          <c:extLst xmlns:c16r2="http://schemas.microsoft.com/office/drawing/2015/06/chart">
            <c:ext xmlns:c16="http://schemas.microsoft.com/office/drawing/2014/chart" uri="{C3380CC4-5D6E-409C-BE32-E72D297353CC}">
              <c16:uniqueId val="{00000000-7A3B-4C89-9FE7-A55DB56FF205}"/>
            </c:ext>
          </c:extLst>
        </c:ser>
        <c:ser>
          <c:idx val="1"/>
          <c:order val="1"/>
          <c:tx>
            <c:strRef>
              <c:f>'Pregled premije po vrstama'!$B$20</c:f>
              <c:strCache>
                <c:ptCount val="1"/>
                <c:pt idx="0">
                  <c:v>Sa doživljenjem</c:v>
                </c:pt>
              </c:strCache>
            </c:strRef>
          </c:tx>
          <c:spPr>
            <a:solidFill>
              <a:schemeClr val="accent2"/>
            </a:solidFill>
            <a:ln>
              <a:noFill/>
            </a:ln>
            <a:effectLst/>
            <a:sp3d/>
          </c:spPr>
          <c:dLbls>
            <c:spPr>
              <a:solidFill>
                <a:schemeClr val="accent6">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'Pregled premije po vrstama'!$C$4:$I$4</c:f>
              <c:numCache>
                <c:formatCode>General</c:formatCode>
                <c:ptCount val="7"/>
                <c:pt idx="0">
                  <c:v>2014</c:v>
                </c:pt>
                <c:pt idx="1">
                  <c:v>2015</c:v>
                </c:pt>
                <c:pt idx="2">
                  <c:v>2016</c:v>
                </c:pt>
                <c:pt idx="3">
                  <c:v>2017</c:v>
                </c:pt>
                <c:pt idx="4">
                  <c:v>2018</c:v>
                </c:pt>
                <c:pt idx="5">
                  <c:v>2019</c:v>
                </c:pt>
                <c:pt idx="6">
                  <c:v>2020</c:v>
                </c:pt>
              </c:numCache>
            </c:numRef>
          </c:cat>
          <c:val>
            <c:numRef>
              <c:f>'Pregled premije po vrstama'!$C$20:$I$20</c:f>
              <c:numCache>
                <c:formatCode>0.00%</c:formatCode>
                <c:ptCount val="7"/>
                <c:pt idx="0">
                  <c:v>0.86798324081475653</c:v>
                </c:pt>
                <c:pt idx="1">
                  <c:v>0.85679767101243154</c:v>
                </c:pt>
                <c:pt idx="2">
                  <c:v>0.83843984886007739</c:v>
                </c:pt>
                <c:pt idx="3">
                  <c:v>0.77671602608052859</c:v>
                </c:pt>
                <c:pt idx="4">
                  <c:v>0.73586666028275849</c:v>
                </c:pt>
                <c:pt idx="5">
                  <c:v>0.70389551134608408</c:v>
                </c:pt>
                <c:pt idx="6">
                  <c:v>0.7007253015815138</c:v>
                </c:pt>
              </c:numCache>
            </c:numRef>
          </c:val>
          <c:extLst xmlns:c16r2="http://schemas.microsoft.com/office/drawing/2015/06/chart">
            <c:ext xmlns:c16="http://schemas.microsoft.com/office/drawing/2014/chart" uri="{C3380CC4-5D6E-409C-BE32-E72D297353CC}">
              <c16:uniqueId val="{00000001-7A3B-4C89-9FE7-A55DB56FF205}"/>
            </c:ext>
          </c:extLst>
        </c:ser>
        <c:dLbls/>
        <c:shape val="box"/>
        <c:axId val="185971840"/>
        <c:axId val="185973376"/>
        <c:axId val="185730816"/>
      </c:bar3DChart>
      <c:catAx>
        <c:axId val="18597184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973376"/>
        <c:crosses val="autoZero"/>
        <c:auto val="1"/>
        <c:lblAlgn val="ctr"/>
        <c:lblOffset val="100"/>
      </c:catAx>
      <c:valAx>
        <c:axId val="185973376"/>
        <c:scaling>
          <c:orientation val="minMax"/>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971840"/>
        <c:crosses val="autoZero"/>
        <c:crossBetween val="between"/>
      </c:valAx>
      <c:serAx>
        <c:axId val="185730816"/>
        <c:scaling>
          <c:orientation val="minMax"/>
        </c:scaling>
        <c:delete val="1"/>
        <c:axPos val="b"/>
        <c:majorTickMark val="none"/>
        <c:tickLblPos val="none"/>
        <c:crossAx val="185973376"/>
        <c:crosses val="autoZero"/>
      </c:serAx>
      <c:spPr>
        <a:noFill/>
        <a:ln>
          <a:noFill/>
        </a:ln>
        <a:effectLst/>
      </c:spPr>
    </c:plotArea>
    <c:legend>
      <c:legendPos val="b"/>
      <c:layout>
        <c:manualLayout>
          <c:xMode val="edge"/>
          <c:yMode val="edge"/>
          <c:x val="0.32669396305496012"/>
          <c:y val="0.83295146938244891"/>
          <c:w val="0.35876767127946607"/>
          <c:h val="6.8965273120682319E-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marL="0" algn="ctr" defTabSz="914400" rtl="0" eaLnBrk="1" latinLnBrk="0" hangingPunct="1">
              <a:defRPr lang="sr-Latn-RS" sz="1300" b="1" i="0" u="none" strike="noStrike" kern="1200" spc="0" baseline="0" dirty="0" smtClean="0">
                <a:solidFill>
                  <a:srgbClr val="595959"/>
                </a:solidFill>
                <a:latin typeface="Calibri" panose="020F0502020204030204" pitchFamily="34" charset="0"/>
                <a:ea typeface="+mn-ea"/>
                <a:cs typeface="+mn-cs"/>
              </a:defRPr>
            </a:pPr>
            <a:r>
              <a:rPr lang="sr-Latn-RS" sz="1300" b="1" i="0" u="none" strike="noStrike" kern="1200" baseline="0" dirty="0">
                <a:solidFill>
                  <a:srgbClr val="595959"/>
                </a:solidFill>
                <a:latin typeface="Calibri" panose="020F0502020204030204" pitchFamily="34" charset="0"/>
                <a:ea typeface="+mn-ea"/>
                <a:cs typeface="+mn-cs"/>
              </a:rPr>
              <a:t>Kretanje kamatne stope i stope infalcije u Srbiji</a:t>
            </a:r>
          </a:p>
        </c:rich>
      </c:tx>
      <c:layout/>
      <c:spPr>
        <a:noFill/>
        <a:ln>
          <a:noFill/>
        </a:ln>
        <a:effectLst/>
      </c:spPr>
    </c:title>
    <c:view3D>
      <c:rotX val="0"/>
      <c:rotY val="0"/>
      <c:perspective val="30"/>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Sheet1!$B$1</c:f>
              <c:strCache>
                <c:ptCount val="1"/>
                <c:pt idx="0">
                  <c:v>Kamatna stopa državne obveznice sa rokom dospeća 10 godina</c:v>
                </c:pt>
              </c:strCache>
            </c:strRef>
          </c:tx>
          <c:spPr>
            <a:solidFill>
              <a:schemeClr val="accent1"/>
            </a:solidFill>
            <a:ln>
              <a:noFill/>
            </a:ln>
            <a:effectLst/>
            <a:sp3d/>
          </c:spP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Sheet1!$B$2:$B$10</c:f>
              <c:numCache>
                <c:formatCode>0.00%</c:formatCode>
                <c:ptCount val="9"/>
                <c:pt idx="0">
                  <c:v>0.12979257473474085</c:v>
                </c:pt>
                <c:pt idx="1">
                  <c:v>0.10010730253985294</c:v>
                </c:pt>
                <c:pt idx="2">
                  <c:v>5.9235140588892378E-2</c:v>
                </c:pt>
                <c:pt idx="3">
                  <c:v>5.3221484195913313E-2</c:v>
                </c:pt>
                <c:pt idx="4">
                  <c:v>4.9761609018847186E-2</c:v>
                </c:pt>
                <c:pt idx="5">
                  <c:v>4.2150254172073499E-2</c:v>
                </c:pt>
                <c:pt idx="6">
                  <c:v>3.04340420489101E-2</c:v>
                </c:pt>
                <c:pt idx="7">
                  <c:v>2.6825503666613376E-2</c:v>
                </c:pt>
                <c:pt idx="8">
                  <c:v>3.9006490938405344E-2</c:v>
                </c:pt>
              </c:numCache>
            </c:numRef>
          </c:val>
          <c:extLst xmlns:c16r2="http://schemas.microsoft.com/office/drawing/2015/06/chart">
            <c:ext xmlns:c16="http://schemas.microsoft.com/office/drawing/2014/chart" uri="{C3380CC4-5D6E-409C-BE32-E72D297353CC}">
              <c16:uniqueId val="{00000000-36BE-49F7-9EEA-DE24E9031D09}"/>
            </c:ext>
          </c:extLst>
        </c:ser>
        <c:ser>
          <c:idx val="1"/>
          <c:order val="1"/>
          <c:tx>
            <c:strRef>
              <c:f>Sheet1!$C$1</c:f>
              <c:strCache>
                <c:ptCount val="1"/>
                <c:pt idx="0">
                  <c:v>Stopa inflacije</c:v>
                </c:pt>
              </c:strCache>
            </c:strRef>
          </c:tx>
          <c:spPr>
            <a:solidFill>
              <a:schemeClr val="accent2"/>
            </a:solidFill>
            <a:ln>
              <a:noFill/>
            </a:ln>
            <a:effectLst/>
            <a:sp3d/>
          </c:spPr>
          <c:dLbls>
            <c:spPr>
              <a:solidFill>
                <a:schemeClr val="accent2"/>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Sheet1!$C$2:$C$10</c:f>
              <c:numCache>
                <c:formatCode>0.00%</c:formatCode>
                <c:ptCount val="9"/>
                <c:pt idx="0">
                  <c:v>1.7299999999999996E-2</c:v>
                </c:pt>
                <c:pt idx="1">
                  <c:v>1.5400000000000002E-2</c:v>
                </c:pt>
                <c:pt idx="2">
                  <c:v>1.5699999999999999E-2</c:v>
                </c:pt>
                <c:pt idx="3">
                  <c:v>3.0100000000000002E-2</c:v>
                </c:pt>
                <c:pt idx="4">
                  <c:v>2.0000000000000004E-2</c:v>
                </c:pt>
                <c:pt idx="5">
                  <c:v>1.8599999999999998E-2</c:v>
                </c:pt>
                <c:pt idx="6">
                  <c:v>1.2500000000000001E-2</c:v>
                </c:pt>
                <c:pt idx="7">
                  <c:v>7.9000000000000015E-2</c:v>
                </c:pt>
                <c:pt idx="8">
                  <c:v>9.1000000000000025E-2</c:v>
                </c:pt>
              </c:numCache>
            </c:numRef>
          </c:val>
          <c:extLst xmlns:c16r2="http://schemas.microsoft.com/office/drawing/2015/06/chart">
            <c:ext xmlns:c16="http://schemas.microsoft.com/office/drawing/2014/chart" uri="{C3380CC4-5D6E-409C-BE32-E72D297353CC}">
              <c16:uniqueId val="{00000001-36BE-49F7-9EEA-DE24E9031D09}"/>
            </c:ext>
          </c:extLst>
        </c:ser>
        <c:dLbls/>
        <c:gapWidth val="219"/>
        <c:shape val="box"/>
        <c:axId val="186197888"/>
        <c:axId val="186199424"/>
        <c:axId val="0"/>
      </c:bar3DChart>
      <c:catAx>
        <c:axId val="1861978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199424"/>
        <c:crosses val="autoZero"/>
        <c:auto val="1"/>
        <c:lblAlgn val="ctr"/>
        <c:lblOffset val="100"/>
      </c:catAx>
      <c:valAx>
        <c:axId val="186199424"/>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tickLblPos val="none"/>
        <c:crossAx val="186197888"/>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3216C8-A76C-4CE6-BD13-F536952B912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sr-Latn-RS"/>
        </a:p>
      </dgm:t>
    </dgm:pt>
    <dgm:pt modelId="{F4B6A583-066E-46EA-8073-B588E975F7FF}">
      <dgm:prSet phldrT="[Text]" custT="1"/>
      <dgm:spPr>
        <a:solidFill>
          <a:srgbClr val="3CA082"/>
        </a:solidFill>
      </dgm:spPr>
      <dgm:t>
        <a:bodyPr/>
        <a:lstStyle/>
        <a:p>
          <a:r>
            <a:rPr lang="sr-Latn-RS" sz="1600" b="1" dirty="0">
              <a:solidFill>
                <a:schemeClr val="bg1"/>
              </a:solidFill>
              <a:latin typeface="Calibri"/>
              <a:ea typeface="+mn-ea"/>
              <a:cs typeface="+mn-cs"/>
            </a:rPr>
            <a:t>Diverzifikacija rizika</a:t>
          </a:r>
        </a:p>
        <a:p>
          <a:r>
            <a:rPr lang="sr-Latn-RS" sz="1600" b="1" dirty="0">
              <a:solidFill>
                <a:schemeClr val="bg1"/>
              </a:solidFill>
              <a:latin typeface="Calibri"/>
              <a:ea typeface="+mn-ea"/>
              <a:cs typeface="+mn-cs"/>
            </a:rPr>
            <a:t>Redukovanje troškova</a:t>
          </a:r>
        </a:p>
        <a:p>
          <a:r>
            <a:rPr lang="sr-Latn-RS" sz="1600" b="1" dirty="0">
              <a:solidFill>
                <a:schemeClr val="bg1"/>
              </a:solidFill>
              <a:latin typeface="Calibri"/>
              <a:ea typeface="+mn-ea"/>
              <a:cs typeface="+mn-cs"/>
            </a:rPr>
            <a:t>Zadovoljstvo i poverenje kupca</a:t>
          </a:r>
        </a:p>
        <a:p>
          <a:r>
            <a:rPr lang="sr-Latn-RS" sz="1600" b="1" dirty="0">
              <a:solidFill>
                <a:schemeClr val="bg1"/>
              </a:solidFill>
              <a:latin typeface="Calibri"/>
              <a:ea typeface="+mn-ea"/>
              <a:cs typeface="+mn-cs"/>
            </a:rPr>
            <a:t>Prostorna disperzija</a:t>
          </a:r>
          <a:endParaRPr lang="sr-Latn-RS" sz="1800" b="1" dirty="0">
            <a:solidFill>
              <a:schemeClr val="bg1"/>
            </a:solidFill>
          </a:endParaRPr>
        </a:p>
      </dgm:t>
    </dgm:pt>
    <dgm:pt modelId="{773829B8-A918-482C-87D7-2830422A7F5B}" type="parTrans" cxnId="{D6D54821-148A-4A0D-BCCB-0B5D7957EF62}">
      <dgm:prSet/>
      <dgm:spPr/>
      <dgm:t>
        <a:bodyPr/>
        <a:lstStyle/>
        <a:p>
          <a:endParaRPr lang="sr-Latn-RS"/>
        </a:p>
      </dgm:t>
    </dgm:pt>
    <dgm:pt modelId="{C22BC4CF-E210-43DC-8339-DBB8021703F9}" type="sibTrans" cxnId="{D6D54821-148A-4A0D-BCCB-0B5D7957EF62}">
      <dgm:prSet/>
      <dgm:spPr/>
      <dgm:t>
        <a:bodyPr/>
        <a:lstStyle/>
        <a:p>
          <a:endParaRPr lang="sr-Latn-RS"/>
        </a:p>
      </dgm:t>
    </dgm:pt>
    <dgm:pt modelId="{D411809C-B873-41BE-8E72-71896F1FB874}">
      <dgm:prSet phldrT="[Text]" custT="1"/>
      <dgm:spPr>
        <a:solidFill>
          <a:srgbClr val="3CA082"/>
        </a:solidFill>
      </dgm:spPr>
      <dgm:t>
        <a:bodyPr/>
        <a:lstStyle/>
        <a:p>
          <a:pPr>
            <a:buFont typeface="Arial" panose="020B0604020202020204" pitchFamily="34" charset="0"/>
            <a:buChar char="•"/>
          </a:pPr>
          <a:r>
            <a:rPr lang="sr-Latn-RS" sz="1600" b="1" dirty="0">
              <a:solidFill>
                <a:schemeClr val="bg1"/>
              </a:solidFill>
              <a:latin typeface="Calibri"/>
              <a:ea typeface="+mn-ea"/>
              <a:cs typeface="+mn-cs"/>
            </a:rPr>
            <a:t>Promena u lancima snabdevanja</a:t>
          </a:r>
        </a:p>
        <a:p>
          <a:pPr>
            <a:buFont typeface="Arial" panose="020B0604020202020204" pitchFamily="34" charset="0"/>
            <a:buChar char="•"/>
          </a:pPr>
          <a:r>
            <a:rPr lang="sr-Latn-RS" sz="1600" b="1" dirty="0">
              <a:solidFill>
                <a:schemeClr val="bg1"/>
              </a:solidFill>
              <a:latin typeface="Calibri"/>
              <a:ea typeface="+mn-ea"/>
              <a:cs typeface="+mn-cs"/>
            </a:rPr>
            <a:t>Izazovi sa transportnim osiguranjem</a:t>
          </a:r>
        </a:p>
        <a:p>
          <a:pPr>
            <a:buFont typeface="Arial" panose="020B0604020202020204" pitchFamily="34" charset="0"/>
            <a:buChar char="•"/>
          </a:pPr>
          <a:r>
            <a:rPr lang="sr-Latn-RS" sz="1600" b="1" dirty="0">
              <a:solidFill>
                <a:schemeClr val="bg1"/>
              </a:solidFill>
              <a:latin typeface="Calibri"/>
              <a:ea typeface="+mn-ea"/>
              <a:cs typeface="+mn-cs"/>
            </a:rPr>
            <a:t>Preoblikovanje strukture portfelja</a:t>
          </a:r>
        </a:p>
        <a:p>
          <a:pPr>
            <a:buFont typeface="Arial" panose="020B0604020202020204" pitchFamily="34" charset="0"/>
            <a:buChar char="•"/>
          </a:pPr>
          <a:r>
            <a:rPr lang="sr-Latn-RS" sz="1600" b="1" dirty="0">
              <a:solidFill>
                <a:schemeClr val="bg1"/>
              </a:solidFill>
              <a:latin typeface="Calibri"/>
              <a:ea typeface="+mn-ea"/>
              <a:cs typeface="+mn-cs"/>
            </a:rPr>
            <a:t>Povećavanje cena reosiguranja</a:t>
          </a:r>
          <a:endParaRPr lang="sr-Latn-RS" sz="1600" dirty="0">
            <a:solidFill>
              <a:schemeClr val="bg1"/>
            </a:solidFill>
          </a:endParaRPr>
        </a:p>
      </dgm:t>
    </dgm:pt>
    <dgm:pt modelId="{5ED93443-F587-4D35-8667-1DABC658BAFF}" type="parTrans" cxnId="{6868DE6C-0F0A-4F90-AA9F-5914F8867722}">
      <dgm:prSet/>
      <dgm:spPr/>
      <dgm:t>
        <a:bodyPr/>
        <a:lstStyle/>
        <a:p>
          <a:endParaRPr lang="sr-Latn-RS"/>
        </a:p>
      </dgm:t>
    </dgm:pt>
    <dgm:pt modelId="{EA1C586F-5045-4EE9-9224-0DF42510045C}" type="sibTrans" cxnId="{6868DE6C-0F0A-4F90-AA9F-5914F8867722}">
      <dgm:prSet/>
      <dgm:spPr/>
      <dgm:t>
        <a:bodyPr/>
        <a:lstStyle/>
        <a:p>
          <a:endParaRPr lang="sr-Latn-RS"/>
        </a:p>
      </dgm:t>
    </dgm:pt>
    <dgm:pt modelId="{1F11242D-18FA-4881-8340-3F6473D019A8}" type="pres">
      <dgm:prSet presAssocID="{7A3216C8-A76C-4CE6-BD13-F536952B912F}" presName="rootnode" presStyleCnt="0">
        <dgm:presLayoutVars>
          <dgm:chMax/>
          <dgm:chPref/>
          <dgm:dir/>
          <dgm:animLvl val="lvl"/>
        </dgm:presLayoutVars>
      </dgm:prSet>
      <dgm:spPr/>
      <dgm:t>
        <a:bodyPr/>
        <a:lstStyle/>
        <a:p>
          <a:endParaRPr lang="en-US"/>
        </a:p>
      </dgm:t>
    </dgm:pt>
    <dgm:pt modelId="{7E1A088A-99C7-4B89-8847-37B23C6665D2}" type="pres">
      <dgm:prSet presAssocID="{F4B6A583-066E-46EA-8073-B588E975F7FF}" presName="composite" presStyleCnt="0"/>
      <dgm:spPr/>
    </dgm:pt>
    <dgm:pt modelId="{4E518E9A-C795-46F8-9AB6-1DB76A258142}" type="pres">
      <dgm:prSet presAssocID="{F4B6A583-066E-46EA-8073-B588E975F7FF}" presName="bentUpArrow1" presStyleLbl="alignImgPlace1" presStyleIdx="0" presStyleCnt="1" custScaleX="62804" custScaleY="75918" custLinFactNeighborX="-9955" custLinFactNeighborY="-3421"/>
      <dgm:spPr>
        <a:solidFill>
          <a:srgbClr val="ABDFD0"/>
        </a:solidFill>
      </dgm:spPr>
    </dgm:pt>
    <dgm:pt modelId="{AE127F86-8938-4373-9C0C-6D34006A6429}" type="pres">
      <dgm:prSet presAssocID="{F4B6A583-066E-46EA-8073-B588E975F7FF}" presName="ParentText" presStyleLbl="node1" presStyleIdx="0" presStyleCnt="2" custScaleX="135902" custScaleY="126316" custLinFactNeighborX="92" custLinFactNeighborY="-21319">
        <dgm:presLayoutVars>
          <dgm:chMax val="1"/>
          <dgm:chPref val="1"/>
          <dgm:bulletEnabled val="1"/>
        </dgm:presLayoutVars>
      </dgm:prSet>
      <dgm:spPr/>
      <dgm:t>
        <a:bodyPr/>
        <a:lstStyle/>
        <a:p>
          <a:endParaRPr lang="en-US"/>
        </a:p>
      </dgm:t>
    </dgm:pt>
    <dgm:pt modelId="{3376FAC7-DBE5-4C32-9CCB-7286BB3C9592}" type="pres">
      <dgm:prSet presAssocID="{F4B6A583-066E-46EA-8073-B588E975F7FF}" presName="ChildText" presStyleLbl="revTx" presStyleIdx="0" presStyleCnt="1">
        <dgm:presLayoutVars>
          <dgm:chMax val="0"/>
          <dgm:chPref val="0"/>
          <dgm:bulletEnabled val="1"/>
        </dgm:presLayoutVars>
      </dgm:prSet>
      <dgm:spPr/>
    </dgm:pt>
    <dgm:pt modelId="{FCD5AA76-23EE-440E-9EFA-7AE2E5B2980C}" type="pres">
      <dgm:prSet presAssocID="{C22BC4CF-E210-43DC-8339-DBB8021703F9}" presName="sibTrans" presStyleCnt="0"/>
      <dgm:spPr/>
    </dgm:pt>
    <dgm:pt modelId="{268492B6-DBD2-4135-9B47-EFD5DF6A3851}" type="pres">
      <dgm:prSet presAssocID="{D411809C-B873-41BE-8E72-71896F1FB874}" presName="composite" presStyleCnt="0"/>
      <dgm:spPr/>
    </dgm:pt>
    <dgm:pt modelId="{D351F78B-10FA-4378-9C9E-ABBBD7D4A858}" type="pres">
      <dgm:prSet presAssocID="{D411809C-B873-41BE-8E72-71896F1FB874}" presName="ParentText" presStyleLbl="node1" presStyleIdx="1" presStyleCnt="2" custScaleX="135841" custScaleY="131495" custLinFactNeighborX="206" custLinFactNeighborY="23855">
        <dgm:presLayoutVars>
          <dgm:chMax val="1"/>
          <dgm:chPref val="1"/>
          <dgm:bulletEnabled val="1"/>
        </dgm:presLayoutVars>
      </dgm:prSet>
      <dgm:spPr/>
      <dgm:t>
        <a:bodyPr/>
        <a:lstStyle/>
        <a:p>
          <a:endParaRPr lang="en-US"/>
        </a:p>
      </dgm:t>
    </dgm:pt>
  </dgm:ptLst>
  <dgm:cxnLst>
    <dgm:cxn modelId="{85DB0BE1-5120-4AFC-BA30-6C8D1B8DCF11}" type="presOf" srcId="{7A3216C8-A76C-4CE6-BD13-F536952B912F}" destId="{1F11242D-18FA-4881-8340-3F6473D019A8}" srcOrd="0" destOrd="0" presId="urn:microsoft.com/office/officeart/2005/8/layout/StepDownProcess"/>
    <dgm:cxn modelId="{5AFBE8A3-6BC1-46B4-9DB9-1436B89175C3}" type="presOf" srcId="{D411809C-B873-41BE-8E72-71896F1FB874}" destId="{D351F78B-10FA-4378-9C9E-ABBBD7D4A858}" srcOrd="0" destOrd="0" presId="urn:microsoft.com/office/officeart/2005/8/layout/StepDownProcess"/>
    <dgm:cxn modelId="{D6D54821-148A-4A0D-BCCB-0B5D7957EF62}" srcId="{7A3216C8-A76C-4CE6-BD13-F536952B912F}" destId="{F4B6A583-066E-46EA-8073-B588E975F7FF}" srcOrd="0" destOrd="0" parTransId="{773829B8-A918-482C-87D7-2830422A7F5B}" sibTransId="{C22BC4CF-E210-43DC-8339-DBB8021703F9}"/>
    <dgm:cxn modelId="{6868DE6C-0F0A-4F90-AA9F-5914F8867722}" srcId="{7A3216C8-A76C-4CE6-BD13-F536952B912F}" destId="{D411809C-B873-41BE-8E72-71896F1FB874}" srcOrd="1" destOrd="0" parTransId="{5ED93443-F587-4D35-8667-1DABC658BAFF}" sibTransId="{EA1C586F-5045-4EE9-9224-0DF42510045C}"/>
    <dgm:cxn modelId="{C64474DC-5374-4027-A92B-57F4BB83DE4F}" type="presOf" srcId="{F4B6A583-066E-46EA-8073-B588E975F7FF}" destId="{AE127F86-8938-4373-9C0C-6D34006A6429}" srcOrd="0" destOrd="0" presId="urn:microsoft.com/office/officeart/2005/8/layout/StepDownProcess"/>
    <dgm:cxn modelId="{9E6E5606-5D99-4F8C-96E8-4BA0823D093E}" type="presParOf" srcId="{1F11242D-18FA-4881-8340-3F6473D019A8}" destId="{7E1A088A-99C7-4B89-8847-37B23C6665D2}" srcOrd="0" destOrd="0" presId="urn:microsoft.com/office/officeart/2005/8/layout/StepDownProcess"/>
    <dgm:cxn modelId="{0D00C220-73BB-409A-A24A-B981960F2D23}" type="presParOf" srcId="{7E1A088A-99C7-4B89-8847-37B23C6665D2}" destId="{4E518E9A-C795-46F8-9AB6-1DB76A258142}" srcOrd="0" destOrd="0" presId="urn:microsoft.com/office/officeart/2005/8/layout/StepDownProcess"/>
    <dgm:cxn modelId="{AB693B75-3A28-4904-AC5B-3825879AFAD7}" type="presParOf" srcId="{7E1A088A-99C7-4B89-8847-37B23C6665D2}" destId="{AE127F86-8938-4373-9C0C-6D34006A6429}" srcOrd="1" destOrd="0" presId="urn:microsoft.com/office/officeart/2005/8/layout/StepDownProcess"/>
    <dgm:cxn modelId="{3D12012D-A973-4EE8-AB80-F51179BC7731}" type="presParOf" srcId="{7E1A088A-99C7-4B89-8847-37B23C6665D2}" destId="{3376FAC7-DBE5-4C32-9CCB-7286BB3C9592}" srcOrd="2" destOrd="0" presId="urn:microsoft.com/office/officeart/2005/8/layout/StepDownProcess"/>
    <dgm:cxn modelId="{EDEE5C42-F723-4BE0-A53A-9261E6D8DD61}" type="presParOf" srcId="{1F11242D-18FA-4881-8340-3F6473D019A8}" destId="{FCD5AA76-23EE-440E-9EFA-7AE2E5B2980C}" srcOrd="1" destOrd="0" presId="urn:microsoft.com/office/officeart/2005/8/layout/StepDownProcess"/>
    <dgm:cxn modelId="{79C38C7C-43E5-4023-8C23-994D80068C3B}" type="presParOf" srcId="{1F11242D-18FA-4881-8340-3F6473D019A8}" destId="{268492B6-DBD2-4135-9B47-EFD5DF6A3851}" srcOrd="2" destOrd="0" presId="urn:microsoft.com/office/officeart/2005/8/layout/StepDownProcess"/>
    <dgm:cxn modelId="{4636FB5C-8695-41F9-B737-96FA696A36E2}" type="presParOf" srcId="{268492B6-DBD2-4135-9B47-EFD5DF6A3851}" destId="{D351F78B-10FA-4378-9C9E-ABBBD7D4A858}" srcOrd="0" destOrd="0" presId="urn:microsoft.com/office/officeart/2005/8/layout/StepDownProces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518E9A-C795-46F8-9AB6-1DB76A258142}">
      <dsp:nvSpPr>
        <dsp:cNvPr id="0" name=""/>
        <dsp:cNvSpPr/>
      </dsp:nvSpPr>
      <dsp:spPr>
        <a:xfrm rot="5400000">
          <a:off x="795301" y="2186345"/>
          <a:ext cx="1049962" cy="988861"/>
        </a:xfrm>
        <a:prstGeom prst="bentUpArrow">
          <a:avLst>
            <a:gd name="adj1" fmla="val 32840"/>
            <a:gd name="adj2" fmla="val 25000"/>
            <a:gd name="adj3" fmla="val 35780"/>
          </a:avLst>
        </a:prstGeom>
        <a:solidFill>
          <a:srgbClr val="ABDFD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127F86-8938-4373-9C0C-6D34006A6429}">
      <dsp:nvSpPr>
        <dsp:cNvPr id="0" name=""/>
        <dsp:cNvSpPr/>
      </dsp:nvSpPr>
      <dsp:spPr>
        <a:xfrm>
          <a:off x="3307" y="0"/>
          <a:ext cx="3164061" cy="2058521"/>
        </a:xfrm>
        <a:prstGeom prst="roundRect">
          <a:avLst>
            <a:gd name="adj" fmla="val 16670"/>
          </a:avLst>
        </a:prstGeom>
        <a:solidFill>
          <a:srgbClr val="3CA0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r-Latn-RS" sz="1600" b="1" kern="1200" dirty="0">
              <a:solidFill>
                <a:schemeClr val="bg1"/>
              </a:solidFill>
              <a:latin typeface="Calibri"/>
              <a:ea typeface="+mn-ea"/>
              <a:cs typeface="+mn-cs"/>
            </a:rPr>
            <a:t>Diverzifikacija rizika</a:t>
          </a:r>
        </a:p>
        <a:p>
          <a:pPr lvl="0" algn="ctr" defTabSz="711200">
            <a:lnSpc>
              <a:spcPct val="90000"/>
            </a:lnSpc>
            <a:spcBef>
              <a:spcPct val="0"/>
            </a:spcBef>
            <a:spcAft>
              <a:spcPct val="35000"/>
            </a:spcAft>
          </a:pPr>
          <a:r>
            <a:rPr lang="sr-Latn-RS" sz="1600" b="1" kern="1200" dirty="0">
              <a:solidFill>
                <a:schemeClr val="bg1"/>
              </a:solidFill>
              <a:latin typeface="Calibri"/>
              <a:ea typeface="+mn-ea"/>
              <a:cs typeface="+mn-cs"/>
            </a:rPr>
            <a:t>Redukovanje troškova</a:t>
          </a:r>
        </a:p>
        <a:p>
          <a:pPr lvl="0" algn="ctr" defTabSz="711200">
            <a:lnSpc>
              <a:spcPct val="90000"/>
            </a:lnSpc>
            <a:spcBef>
              <a:spcPct val="0"/>
            </a:spcBef>
            <a:spcAft>
              <a:spcPct val="35000"/>
            </a:spcAft>
          </a:pPr>
          <a:r>
            <a:rPr lang="sr-Latn-RS" sz="1600" b="1" kern="1200" dirty="0">
              <a:solidFill>
                <a:schemeClr val="bg1"/>
              </a:solidFill>
              <a:latin typeface="Calibri"/>
              <a:ea typeface="+mn-ea"/>
              <a:cs typeface="+mn-cs"/>
            </a:rPr>
            <a:t>Zadovoljstvo i poverenje kupca</a:t>
          </a:r>
        </a:p>
        <a:p>
          <a:pPr lvl="0" algn="ctr" defTabSz="711200">
            <a:lnSpc>
              <a:spcPct val="90000"/>
            </a:lnSpc>
            <a:spcBef>
              <a:spcPct val="0"/>
            </a:spcBef>
            <a:spcAft>
              <a:spcPct val="35000"/>
            </a:spcAft>
          </a:pPr>
          <a:r>
            <a:rPr lang="sr-Latn-RS" sz="1600" b="1" kern="1200" dirty="0">
              <a:solidFill>
                <a:schemeClr val="bg1"/>
              </a:solidFill>
              <a:latin typeface="Calibri"/>
              <a:ea typeface="+mn-ea"/>
              <a:cs typeface="+mn-cs"/>
            </a:rPr>
            <a:t>Prostorna disperzija</a:t>
          </a:r>
          <a:endParaRPr lang="sr-Latn-RS" sz="1800" b="1" kern="1200" dirty="0">
            <a:solidFill>
              <a:schemeClr val="bg1"/>
            </a:solidFill>
          </a:endParaRPr>
        </a:p>
      </dsp:txBody>
      <dsp:txXfrm>
        <a:off x="3307" y="0"/>
        <a:ext cx="3164061" cy="2058521"/>
      </dsp:txXfrm>
    </dsp:sp>
    <dsp:sp modelId="{3376FAC7-DBE5-4C32-9CCB-7286BB3C9592}">
      <dsp:nvSpPr>
        <dsp:cNvPr id="0" name=""/>
        <dsp:cNvSpPr/>
      </dsp:nvSpPr>
      <dsp:spPr>
        <a:xfrm>
          <a:off x="2747292" y="563147"/>
          <a:ext cx="1693306" cy="1317163"/>
        </a:xfrm>
        <a:prstGeom prst="rect">
          <a:avLst/>
        </a:prstGeom>
        <a:noFill/>
        <a:ln>
          <a:noFill/>
        </a:ln>
        <a:effectLst/>
      </dsp:spPr>
      <dsp:style>
        <a:lnRef idx="0">
          <a:scrgbClr r="0" g="0" b="0"/>
        </a:lnRef>
        <a:fillRef idx="0">
          <a:scrgbClr r="0" g="0" b="0"/>
        </a:fillRef>
        <a:effectRef idx="0">
          <a:scrgbClr r="0" g="0" b="0"/>
        </a:effectRef>
        <a:fontRef idx="minor"/>
      </dsp:style>
    </dsp:sp>
    <dsp:sp modelId="{D351F78B-10FA-4378-9C9E-ABBBD7D4A858}">
      <dsp:nvSpPr>
        <dsp:cNvPr id="0" name=""/>
        <dsp:cNvSpPr/>
      </dsp:nvSpPr>
      <dsp:spPr>
        <a:xfrm>
          <a:off x="2133258" y="2265130"/>
          <a:ext cx="3162641" cy="2142921"/>
        </a:xfrm>
        <a:prstGeom prst="roundRect">
          <a:avLst>
            <a:gd name="adj" fmla="val 16670"/>
          </a:avLst>
        </a:prstGeom>
        <a:solidFill>
          <a:srgbClr val="3CA0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Font typeface="Arial" panose="020B0604020202020204" pitchFamily="34" charset="0"/>
            <a:buChar char="•"/>
          </a:pPr>
          <a:r>
            <a:rPr lang="sr-Latn-RS" sz="1600" b="1" kern="1200" dirty="0">
              <a:solidFill>
                <a:schemeClr val="bg1"/>
              </a:solidFill>
              <a:latin typeface="Calibri"/>
              <a:ea typeface="+mn-ea"/>
              <a:cs typeface="+mn-cs"/>
            </a:rPr>
            <a:t>Promena u lancima snabdevanja</a:t>
          </a:r>
        </a:p>
        <a:p>
          <a:pPr lvl="0" algn="ctr" defTabSz="711200">
            <a:lnSpc>
              <a:spcPct val="90000"/>
            </a:lnSpc>
            <a:spcBef>
              <a:spcPct val="0"/>
            </a:spcBef>
            <a:spcAft>
              <a:spcPct val="35000"/>
            </a:spcAft>
            <a:buFont typeface="Arial" panose="020B0604020202020204" pitchFamily="34" charset="0"/>
            <a:buChar char="•"/>
          </a:pPr>
          <a:r>
            <a:rPr lang="sr-Latn-RS" sz="1600" b="1" kern="1200" dirty="0">
              <a:solidFill>
                <a:schemeClr val="bg1"/>
              </a:solidFill>
              <a:latin typeface="Calibri"/>
              <a:ea typeface="+mn-ea"/>
              <a:cs typeface="+mn-cs"/>
            </a:rPr>
            <a:t>Izazovi sa transportnim osiguranjem</a:t>
          </a:r>
        </a:p>
        <a:p>
          <a:pPr lvl="0" algn="ctr" defTabSz="711200">
            <a:lnSpc>
              <a:spcPct val="90000"/>
            </a:lnSpc>
            <a:spcBef>
              <a:spcPct val="0"/>
            </a:spcBef>
            <a:spcAft>
              <a:spcPct val="35000"/>
            </a:spcAft>
            <a:buFont typeface="Arial" panose="020B0604020202020204" pitchFamily="34" charset="0"/>
            <a:buChar char="•"/>
          </a:pPr>
          <a:r>
            <a:rPr lang="sr-Latn-RS" sz="1600" b="1" kern="1200" dirty="0">
              <a:solidFill>
                <a:schemeClr val="bg1"/>
              </a:solidFill>
              <a:latin typeface="Calibri"/>
              <a:ea typeface="+mn-ea"/>
              <a:cs typeface="+mn-cs"/>
            </a:rPr>
            <a:t>Preoblikovanje strukture portfelja</a:t>
          </a:r>
        </a:p>
        <a:p>
          <a:pPr lvl="0" algn="ctr" defTabSz="711200">
            <a:lnSpc>
              <a:spcPct val="90000"/>
            </a:lnSpc>
            <a:spcBef>
              <a:spcPct val="0"/>
            </a:spcBef>
            <a:spcAft>
              <a:spcPct val="35000"/>
            </a:spcAft>
            <a:buFont typeface="Arial" panose="020B0604020202020204" pitchFamily="34" charset="0"/>
            <a:buChar char="•"/>
          </a:pPr>
          <a:r>
            <a:rPr lang="sr-Latn-RS" sz="1600" b="1" kern="1200" dirty="0">
              <a:solidFill>
                <a:schemeClr val="bg1"/>
              </a:solidFill>
              <a:latin typeface="Calibri"/>
              <a:ea typeface="+mn-ea"/>
              <a:cs typeface="+mn-cs"/>
            </a:rPr>
            <a:t>Povećavanje cena reosiguranja</a:t>
          </a:r>
          <a:endParaRPr lang="sr-Latn-RS" sz="1600" kern="1200" dirty="0">
            <a:solidFill>
              <a:schemeClr val="bg1"/>
            </a:solidFill>
          </a:endParaRPr>
        </a:p>
      </dsp:txBody>
      <dsp:txXfrm>
        <a:off x="2133258" y="2265130"/>
        <a:ext cx="3162641" cy="214292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8A9EC63-9078-4CD9-BE7A-CFB54D1A8A3B}" type="datetimeFigureOut">
              <a:rPr lang="sr-Latn-RS" smtClean="0"/>
              <a:pPr/>
              <a:t>11.6.2022.</a:t>
            </a:fld>
            <a:endParaRPr lang="sr-Latn-R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7B4CF9B-CEA7-4B1C-9090-1595808FF683}" type="slidenum">
              <a:rPr lang="sr-Latn-RS" smtClean="0"/>
              <a:pPr/>
              <a:t>‹#›</a:t>
            </a:fld>
            <a:endParaRPr lang="sr-Latn-RS"/>
          </a:p>
        </p:txBody>
      </p:sp>
    </p:spTree>
    <p:extLst>
      <p:ext uri="{BB962C8B-B14F-4D97-AF65-F5344CB8AC3E}">
        <p14:creationId xmlns:p14="http://schemas.microsoft.com/office/powerpoint/2010/main" xmlns="" val="115886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Sektor osiguranja kao jedna od poslovnih grana koja je </a:t>
            </a:r>
            <a:r>
              <a:rPr lang="sr-Latn-RS" b="1" dirty="0"/>
              <a:t>najpogođenija posledicama pandemije COVD-19 </a:t>
            </a:r>
            <a:r>
              <a:rPr lang="sr-Latn-RS" dirty="0"/>
              <a:t>(usled mera ograničavanja kretanja i poslovanja, oboljevanja i smrtnosti)</a:t>
            </a:r>
          </a:p>
          <a:p>
            <a:endParaRPr lang="sr-Latn-RS" dirty="0"/>
          </a:p>
          <a:p>
            <a:r>
              <a:rPr lang="sr-Latn-RS" dirty="0"/>
              <a:t>U trenucima smirivanja pandemije, rat u Ukrajini i uvedene </a:t>
            </a:r>
            <a:r>
              <a:rPr lang="sr-Latn-RS" b="1" dirty="0"/>
              <a:t>ekonomske sankcije Rusiji </a:t>
            </a:r>
            <a:r>
              <a:rPr lang="sr-Latn-RS" dirty="0"/>
              <a:t>dovode do značajnog </a:t>
            </a:r>
            <a:r>
              <a:rPr lang="sr-Latn-RS" b="1" dirty="0"/>
              <a:t>rasta cena</a:t>
            </a:r>
            <a:r>
              <a:rPr lang="sr-Latn-RS" dirty="0"/>
              <a:t>, a dalje i do </a:t>
            </a:r>
            <a:r>
              <a:rPr lang="sr-Latn-RS" b="1" i="0" dirty="0"/>
              <a:t>ubrzanog rasta stope inflacije </a:t>
            </a:r>
            <a:r>
              <a:rPr lang="sr-Latn-RS" dirty="0"/>
              <a:t>širom Evrope i sveta.</a:t>
            </a:r>
          </a:p>
          <a:p>
            <a:endParaRPr lang="sr-Latn-RS" dirty="0"/>
          </a:p>
          <a:p>
            <a:endParaRPr lang="sr-Latn-R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4CF9B-CEA7-4B1C-9090-1595808FF683}" type="slidenum">
              <a:rPr kumimoji="0" lang="sr-Latn-R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r-Latn-R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88780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47B4CF9B-CEA7-4B1C-9090-1595808FF683}" type="slidenum">
              <a:rPr lang="sr-Latn-RS" smtClean="0"/>
              <a:pPr/>
              <a:t>11</a:t>
            </a:fld>
            <a:endParaRPr lang="sr-Latn-RS"/>
          </a:p>
        </p:txBody>
      </p:sp>
    </p:spTree>
    <p:extLst>
      <p:ext uri="{BB962C8B-B14F-4D97-AF65-F5344CB8AC3E}">
        <p14:creationId xmlns:p14="http://schemas.microsoft.com/office/powerpoint/2010/main" xmlns="" val="284530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710" indent="0">
              <a:lnSpc>
                <a:spcPct val="100000"/>
              </a:lnSpc>
              <a:buFont typeface="Arial"/>
              <a:buNone/>
              <a:tabLst>
                <a:tab pos="632460" algn="l"/>
                <a:tab pos="633095" algn="l"/>
              </a:tabLst>
            </a:pPr>
            <a:r>
              <a:rPr lang="sr-Latn-RS" sz="1200" spc="-5" dirty="0">
                <a:solidFill>
                  <a:srgbClr val="464A4A"/>
                </a:solidFill>
                <a:cs typeface="Calibri"/>
              </a:rPr>
              <a:t>Vrste osiguranja pod najvećim uticajem pandemije: </a:t>
            </a:r>
          </a:p>
          <a:p>
            <a:pPr marL="346710" indent="0">
              <a:lnSpc>
                <a:spcPct val="100000"/>
              </a:lnSpc>
              <a:buFont typeface="Arial"/>
              <a:buNone/>
              <a:tabLst>
                <a:tab pos="632460" algn="l"/>
                <a:tab pos="633095" algn="l"/>
              </a:tabLst>
            </a:pPr>
            <a:endParaRPr lang="sr-Latn-RS" sz="1200" spc="-5" dirty="0">
              <a:solidFill>
                <a:srgbClr val="464A4A"/>
              </a:solidFill>
              <a:cs typeface="Calibri"/>
            </a:endParaRPr>
          </a:p>
          <a:p>
            <a:pPr marL="518160" indent="-171450">
              <a:lnSpc>
                <a:spcPct val="100000"/>
              </a:lnSpc>
              <a:buFont typeface="Arial" panose="020B0604020202020204" pitchFamily="34" charset="0"/>
              <a:buChar char="•"/>
              <a:tabLst>
                <a:tab pos="632460" algn="l"/>
                <a:tab pos="633095" algn="l"/>
              </a:tabLst>
            </a:pPr>
            <a:r>
              <a:rPr lang="sr-Latn-RS" sz="1200" b="1" spc="-5" dirty="0">
                <a:solidFill>
                  <a:srgbClr val="464A4A"/>
                </a:solidFill>
                <a:cs typeface="Calibri"/>
              </a:rPr>
              <a:t>Osiguranje pomoći na putovanju </a:t>
            </a:r>
            <a:r>
              <a:rPr lang="sr-Latn-RS" sz="1200" spc="-5" dirty="0">
                <a:solidFill>
                  <a:srgbClr val="464A4A"/>
                </a:solidFill>
                <a:cs typeface="Calibri"/>
              </a:rPr>
              <a:t>– usled smanjenja putovanja i propadanja turističkih sezona, posledično je </a:t>
            </a:r>
            <a:r>
              <a:rPr lang="sr-Latn-RS" sz="1200" b="1" spc="-5" dirty="0">
                <a:solidFill>
                  <a:srgbClr val="464A4A"/>
                </a:solidFill>
                <a:cs typeface="Calibri"/>
              </a:rPr>
              <a:t>smanjena premija</a:t>
            </a:r>
            <a:r>
              <a:rPr lang="sr-Latn-RS" sz="1200" spc="-5" dirty="0">
                <a:solidFill>
                  <a:srgbClr val="464A4A"/>
                </a:solidFill>
                <a:cs typeface="Calibri"/>
              </a:rPr>
              <a:t> na ovoj vrsti; najveći pad se dešava u Q2 2020 kada je zabeležen prvi slučaj COVID- u Srbiji i restirktivne mere stupile na snagu. Oporavak se primećuje tek u 2Q 2021; pad BZO od 70,4% u odnosu na 2019. godinu</a:t>
            </a:r>
          </a:p>
          <a:p>
            <a:pPr marL="518160" indent="-171450">
              <a:lnSpc>
                <a:spcPct val="100000"/>
              </a:lnSpc>
              <a:buFont typeface="Arial" panose="020B0604020202020204" pitchFamily="34" charset="0"/>
              <a:buChar char="•"/>
              <a:tabLst>
                <a:tab pos="632460" algn="l"/>
                <a:tab pos="633095" algn="l"/>
              </a:tabLst>
            </a:pPr>
            <a:endParaRPr lang="sr-Latn-RS" sz="1200" spc="-5" dirty="0">
              <a:solidFill>
                <a:srgbClr val="464A4A"/>
              </a:solidFill>
              <a:cs typeface="Calibri"/>
            </a:endParaRPr>
          </a:p>
          <a:p>
            <a:pPr marL="518160" indent="-171450">
              <a:lnSpc>
                <a:spcPct val="100000"/>
              </a:lnSpc>
              <a:buFont typeface="Arial" panose="020B0604020202020204" pitchFamily="34" charset="0"/>
              <a:buChar char="•"/>
              <a:tabLst>
                <a:tab pos="632460" algn="l"/>
                <a:tab pos="633095" algn="l"/>
              </a:tabLst>
            </a:pPr>
            <a:r>
              <a:rPr lang="sr-Latn-RS" sz="1200" b="1" spc="-5" dirty="0">
                <a:solidFill>
                  <a:srgbClr val="464A4A"/>
                </a:solidFill>
                <a:cs typeface="Calibri"/>
              </a:rPr>
              <a:t>Dobrovoljno zdravstveno osiguranje </a:t>
            </a:r>
            <a:r>
              <a:rPr lang="sr-Latn-RS" sz="1200" spc="-5" dirty="0">
                <a:solidFill>
                  <a:srgbClr val="464A4A"/>
                </a:solidFill>
                <a:cs typeface="Calibri"/>
              </a:rPr>
              <a:t>– </a:t>
            </a:r>
            <a:r>
              <a:rPr lang="sr-Latn-RS" sz="1200" b="1" spc="-5" dirty="0">
                <a:solidFill>
                  <a:srgbClr val="464A4A"/>
                </a:solidFill>
                <a:cs typeface="Calibri"/>
              </a:rPr>
              <a:t>broj zaključenih osiguranja </a:t>
            </a:r>
            <a:r>
              <a:rPr lang="sr-Latn-RS" sz="1200" b="0" spc="-5" dirty="0">
                <a:solidFill>
                  <a:srgbClr val="464A4A"/>
                </a:solidFill>
                <a:cs typeface="Calibri"/>
              </a:rPr>
              <a:t>je</a:t>
            </a:r>
            <a:r>
              <a:rPr lang="sr-Latn-RS" sz="1200" b="1" spc="-5" dirty="0">
                <a:solidFill>
                  <a:srgbClr val="464A4A"/>
                </a:solidFill>
                <a:cs typeface="Calibri"/>
              </a:rPr>
              <a:t> značajno manji</a:t>
            </a:r>
            <a:r>
              <a:rPr lang="sr-Latn-RS" sz="1200" spc="-5" dirty="0">
                <a:solidFill>
                  <a:srgbClr val="464A4A"/>
                </a:solidFill>
                <a:cs typeface="Calibri"/>
              </a:rPr>
              <a:t>, dok se </a:t>
            </a:r>
            <a:r>
              <a:rPr lang="sr-Latn-RS" sz="1200" b="1" spc="-5" dirty="0">
                <a:solidFill>
                  <a:schemeClr val="accent2">
                    <a:lumMod val="50000"/>
                  </a:schemeClr>
                </a:solidFill>
                <a:cs typeface="Calibri"/>
              </a:rPr>
              <a:t>premija na ovoj vrsti osiguranja povećala</a:t>
            </a:r>
            <a:r>
              <a:rPr lang="sr-Latn-RS" sz="1200" spc="-5" dirty="0">
                <a:solidFill>
                  <a:srgbClr val="464A4A"/>
                </a:solidFill>
                <a:cs typeface="Calibri"/>
              </a:rPr>
              <a:t>; na strani šteta, pandemija je imala pozitivan uticaj, koji se ogleda kroz manji broj prijavljenih i rešenih šteta, ali i manjih rešenih iznosa, koji se od 2021. godine vraćaju u regularne okvire</a:t>
            </a:r>
          </a:p>
          <a:p>
            <a:pPr marL="518160" indent="-171450">
              <a:lnSpc>
                <a:spcPct val="100000"/>
              </a:lnSpc>
              <a:buFont typeface="Arial" panose="020B0604020202020204" pitchFamily="34" charset="0"/>
              <a:buChar char="•"/>
              <a:tabLst>
                <a:tab pos="632460" algn="l"/>
                <a:tab pos="633095" algn="l"/>
              </a:tabLst>
            </a:pPr>
            <a:endParaRPr lang="sr-Latn-RS" sz="1200" spc="-5" dirty="0">
              <a:solidFill>
                <a:srgbClr val="464A4A"/>
              </a:solidFill>
              <a:cs typeface="Calibri"/>
            </a:endParaRPr>
          </a:p>
          <a:p>
            <a:pPr marL="51816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632460" algn="l"/>
                <a:tab pos="633095" algn="l"/>
              </a:tabLst>
              <a:defRPr/>
            </a:pPr>
            <a:r>
              <a:rPr lang="sr-Latn-RS" sz="1200" b="1" spc="-5" dirty="0">
                <a:solidFill>
                  <a:srgbClr val="464A4A"/>
                </a:solidFill>
                <a:cs typeface="Calibri"/>
              </a:rPr>
              <a:t>Osiguranje motornih vozila </a:t>
            </a:r>
            <a:r>
              <a:rPr lang="sr-Latn-RS" sz="1200" spc="-5" dirty="0">
                <a:solidFill>
                  <a:srgbClr val="464A4A"/>
                </a:solidFill>
                <a:cs typeface="Calibri"/>
              </a:rPr>
              <a:t>– Usled ograničenja kretanja, drastično je smanjena upotreba motonih vozila, te je i izloženost manja, što je dovelo do manjenja odštetnih zahteva na ovoj vrsti za </a:t>
            </a:r>
            <a:r>
              <a:rPr lang="sr-Latn-RS" sz="1200" b="1" spc="-5" dirty="0">
                <a:solidFill>
                  <a:srgbClr val="464A4A"/>
                </a:solidFill>
                <a:cs typeface="Calibri"/>
              </a:rPr>
              <a:t>oko 5% u 2020. godini</a:t>
            </a:r>
            <a:r>
              <a:rPr lang="sr-Latn-RS" sz="1200" spc="-5" dirty="0">
                <a:solidFill>
                  <a:srgbClr val="464A4A"/>
                </a:solidFill>
                <a:cs typeface="Calibri"/>
              </a:rPr>
              <a:t>. </a:t>
            </a:r>
            <a:r>
              <a:rPr lang="sr-Latn-RS" dirty="0"/>
              <a:t>U Evropi, mere ograničenja kretanja su takođe zadržale vozače kod kuće, te su potraživanja po osnovu šteta pada za 60-80%; </a:t>
            </a:r>
          </a:p>
          <a:p>
            <a:pPr marL="51816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632460" algn="l"/>
                <a:tab pos="633095" algn="l"/>
              </a:tabLst>
              <a:defRPr/>
            </a:pPr>
            <a:endParaRPr lang="sr-Latn-RS" sz="1200" b="0" spc="-5" dirty="0">
              <a:solidFill>
                <a:srgbClr val="464A4A"/>
              </a:solidFill>
              <a:cs typeface="Calibri"/>
            </a:endParaRPr>
          </a:p>
          <a:p>
            <a:pPr marL="51816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632460" algn="l"/>
                <a:tab pos="633095" algn="l"/>
              </a:tabLst>
              <a:defRPr/>
            </a:pPr>
            <a:r>
              <a:rPr lang="sr-Latn-RS" sz="1200" b="0" spc="-5" dirty="0">
                <a:solidFill>
                  <a:srgbClr val="464A4A"/>
                </a:solidFill>
                <a:cs typeface="Calibri"/>
              </a:rPr>
              <a:t>Kako bi održali nivoe premija na odgovarajućem nivou, osiguravači su na mnogim tržištima nudili: besplatna produženja ugovora, oslobađanje plaćanja naknada ili čak delimične uplate premija kako bi odgovorili na ograničenje korišćenja vozila. U Francuskoj je tako premije porasla za 1% u odnosu na prethodni period, dok je u Španiji, usled manjeg broja novoregistrovanih vozila, premija opala za 2%, a u Italiji za 4%.</a:t>
            </a:r>
          </a:p>
          <a:p>
            <a:pPr marL="51816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632460" algn="l"/>
                <a:tab pos="633095" algn="l"/>
              </a:tabLst>
              <a:defRPr/>
            </a:pPr>
            <a:endParaRPr lang="sr-Latn-RS" sz="1200" b="0" spc="-5" dirty="0">
              <a:solidFill>
                <a:srgbClr val="464A4A"/>
              </a:solidFill>
              <a:cs typeface="Calibri"/>
            </a:endParaRPr>
          </a:p>
          <a:p>
            <a:pPr marL="51816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632460" algn="l"/>
                <a:tab pos="633095" algn="l"/>
              </a:tabLst>
              <a:defRPr/>
            </a:pPr>
            <a:r>
              <a:rPr lang="sr-Latn-RS" sz="1200" b="0" spc="-5" dirty="0">
                <a:solidFill>
                  <a:srgbClr val="464A4A"/>
                </a:solidFill>
                <a:cs typeface="Calibri"/>
              </a:rPr>
              <a:t>Štete na motornim vozilima su u 2020. godini, poredeći sa prosečnim štetama nastalim u periodu 2017-2019, u većini država Evrope bile značajno manje – najveće smanjenje u iznosima šteta u 2020. je u Italiji i to za 12% (grafikon)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4CF9B-CEA7-4B1C-9090-1595808FF683}" type="slidenum">
              <a:rPr kumimoji="0" lang="sr-Latn-R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r-Latn-R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1866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35"/>
              </a:spcBef>
              <a:buClr>
                <a:srgbClr val="464A4A"/>
              </a:buClr>
            </a:pPr>
            <a:r>
              <a:rPr lang="sr-Latn-RS" sz="1200" dirty="0">
                <a:latin typeface="+mn-lt"/>
                <a:cs typeface="Calibri"/>
              </a:rPr>
              <a:t> </a:t>
            </a:r>
            <a:r>
              <a:rPr lang="sr-Latn-RS" sz="1200" b="1" dirty="0">
                <a:latin typeface="+mn-lt"/>
                <a:cs typeface="Calibri"/>
              </a:rPr>
              <a:t>Evropa, SAD i Kanada najpogođeniji:</a:t>
            </a:r>
            <a:endParaRPr lang="sr-Latn-RS" sz="1200" dirty="0">
              <a:cs typeface="Calibri"/>
            </a:endParaRPr>
          </a:p>
          <a:p>
            <a:pPr marL="632460" indent="-285750">
              <a:lnSpc>
                <a:spcPct val="100000"/>
              </a:lnSpc>
              <a:buFont typeface="Arial"/>
              <a:buChar char="•"/>
              <a:tabLst>
                <a:tab pos="632460" algn="l"/>
                <a:tab pos="633095" algn="l"/>
              </a:tabLst>
            </a:pPr>
            <a:r>
              <a:rPr lang="sr-Latn-RS" sz="1200" spc="-5" dirty="0">
                <a:solidFill>
                  <a:srgbClr val="464A4A"/>
                </a:solidFill>
                <a:cs typeface="Calibri"/>
              </a:rPr>
              <a:t>Starije stanovništvo;</a:t>
            </a:r>
          </a:p>
          <a:p>
            <a:pPr marL="632460" indent="-285750">
              <a:lnSpc>
                <a:spcPct val="100000"/>
              </a:lnSpc>
              <a:buFont typeface="Arial"/>
              <a:buChar char="•"/>
              <a:tabLst>
                <a:tab pos="632460" algn="l"/>
                <a:tab pos="633095" algn="l"/>
              </a:tabLst>
            </a:pPr>
            <a:r>
              <a:rPr lang="sr-Latn-RS" sz="1200" spc="-5" dirty="0">
                <a:solidFill>
                  <a:srgbClr val="464A4A"/>
                </a:solidFill>
                <a:cs typeface="Calibri"/>
              </a:rPr>
              <a:t>Pogodno za širenje virusa zbog slobodnog kretanja stanovništva – u</a:t>
            </a:r>
            <a:r>
              <a:rPr lang="sr-Latn-RS" sz="1200" spc="-5" baseline="0" dirty="0">
                <a:solidFill>
                  <a:srgbClr val="464A4A"/>
                </a:solidFill>
                <a:cs typeface="Calibri"/>
              </a:rPr>
              <a:t> smislu da je razvijena infrastruktura i lako se putuje</a:t>
            </a:r>
            <a:r>
              <a:rPr lang="sr-Latn-RS" sz="1200" spc="-5" dirty="0">
                <a:solidFill>
                  <a:srgbClr val="464A4A"/>
                </a:solidFill>
                <a:cs typeface="Calibri"/>
              </a:rPr>
              <a:t>;</a:t>
            </a:r>
            <a:endParaRPr lang="sr-Latn-RS" sz="1200" dirty="0">
              <a:cs typeface="Calibri"/>
            </a:endParaRPr>
          </a:p>
          <a:p>
            <a:pPr marL="632460" indent="-285750">
              <a:lnSpc>
                <a:spcPct val="100000"/>
              </a:lnSpc>
              <a:buFont typeface="Arial"/>
              <a:buChar char="•"/>
              <a:tabLst>
                <a:tab pos="632460" algn="l"/>
                <a:tab pos="633095" algn="l"/>
              </a:tabLst>
            </a:pPr>
            <a:r>
              <a:rPr lang="sr-Latn-RS" sz="1200" spc="-5" dirty="0">
                <a:solidFill>
                  <a:srgbClr val="464A4A"/>
                </a:solidFill>
                <a:cs typeface="Calibri"/>
              </a:rPr>
              <a:t>Veći obuhvat testiranja;</a:t>
            </a:r>
            <a:endParaRPr lang="sr-Latn-RS" sz="1200" dirty="0">
              <a:cs typeface="Calibri"/>
            </a:endParaRPr>
          </a:p>
          <a:p>
            <a:pPr marL="632460" indent="-285750">
              <a:lnSpc>
                <a:spcPct val="100000"/>
              </a:lnSpc>
              <a:buFont typeface="Arial"/>
              <a:buChar char="•"/>
              <a:tabLst>
                <a:tab pos="632460" algn="l"/>
                <a:tab pos="633095" algn="l"/>
              </a:tabLst>
            </a:pPr>
            <a:r>
              <a:rPr lang="sr-Latn-RS" sz="1200" dirty="0">
                <a:solidFill>
                  <a:srgbClr val="464A4A"/>
                </a:solidFill>
                <a:cs typeface="Calibri"/>
              </a:rPr>
              <a:t>Manje iskustva sa „nedavnim“ pandemijama</a:t>
            </a:r>
            <a:r>
              <a:rPr lang="sr-Latn-RS" sz="1200" baseline="0" dirty="0">
                <a:solidFill>
                  <a:srgbClr val="464A4A"/>
                </a:solidFill>
                <a:cs typeface="Calibri"/>
              </a:rPr>
              <a:t> (ebola, svinjski i ptičiji grip su zaobišli „razvijeni svet“).</a:t>
            </a:r>
            <a:endParaRPr lang="sr-Latn-RS" sz="1200" baseline="0" dirty="0">
              <a:solidFill>
                <a:schemeClr val="tx1"/>
              </a:solidFill>
              <a:cs typeface="+mn-cs"/>
            </a:endParaRPr>
          </a:p>
          <a:p>
            <a:pPr marL="346710" indent="0">
              <a:lnSpc>
                <a:spcPct val="100000"/>
              </a:lnSpc>
              <a:buFont typeface="Arial"/>
              <a:buNone/>
              <a:tabLst>
                <a:tab pos="632460" algn="l"/>
                <a:tab pos="633095" algn="l"/>
              </a:tabLst>
            </a:pPr>
            <a:endParaRPr lang="sr-Latn-RS" sz="1200" baseline="0" dirty="0">
              <a:solidFill>
                <a:schemeClr val="tx1"/>
              </a:solidFill>
              <a:cs typeface="+mn-cs"/>
            </a:endParaRPr>
          </a:p>
          <a:p>
            <a:pPr marL="0" indent="0" algn="l" defTabSz="914400" rtl="0" eaLnBrk="1" latinLnBrk="0" hangingPunct="1">
              <a:lnSpc>
                <a:spcPct val="100000"/>
              </a:lnSpc>
              <a:spcBef>
                <a:spcPts val="35"/>
              </a:spcBef>
              <a:buClr>
                <a:srgbClr val="464A4A"/>
              </a:buClr>
              <a:buFont typeface="Arial"/>
              <a:buNone/>
              <a:tabLst>
                <a:tab pos="632460" algn="l"/>
                <a:tab pos="633095" algn="l"/>
              </a:tabLst>
            </a:pPr>
            <a:r>
              <a:rPr lang="sr-Latn-RS" sz="1200" b="1" kern="1200" dirty="0">
                <a:solidFill>
                  <a:schemeClr val="tx1"/>
                </a:solidFill>
                <a:latin typeface="+mn-lt"/>
                <a:ea typeface="+mn-ea"/>
                <a:cs typeface="Calibri"/>
              </a:rPr>
              <a:t>Afrika:</a:t>
            </a:r>
            <a:endParaRPr lang="sr-Latn-RS" sz="1200" baseline="0" dirty="0">
              <a:solidFill>
                <a:schemeClr val="tx1"/>
              </a:solidFill>
              <a:cs typeface="+mn-cs"/>
            </a:endParaRPr>
          </a:p>
          <a:p>
            <a:pPr marL="632460" indent="-285750">
              <a:lnSpc>
                <a:spcPct val="100000"/>
              </a:lnSpc>
              <a:buFont typeface="Arial"/>
              <a:buChar char="•"/>
              <a:tabLst>
                <a:tab pos="632460" algn="l"/>
                <a:tab pos="633095" algn="l"/>
              </a:tabLst>
            </a:pPr>
            <a:r>
              <a:rPr lang="sr-Latn-RS" sz="1200" spc="-5" dirty="0">
                <a:solidFill>
                  <a:srgbClr val="464A4A"/>
                </a:solidFill>
                <a:cs typeface="Calibri"/>
              </a:rPr>
              <a:t>Sve suprotno u odnosu na razvijene.</a:t>
            </a:r>
          </a:p>
          <a:p>
            <a:pPr marL="346710" indent="0">
              <a:lnSpc>
                <a:spcPct val="100000"/>
              </a:lnSpc>
              <a:buFont typeface="Arial"/>
              <a:buNone/>
              <a:tabLst>
                <a:tab pos="632460" algn="l"/>
                <a:tab pos="633095" algn="l"/>
              </a:tabLst>
            </a:pPr>
            <a:endParaRPr lang="sr-Latn-RS" sz="1200" b="1" kern="1200" spc="0" dirty="0">
              <a:solidFill>
                <a:schemeClr val="tx1"/>
              </a:solidFill>
              <a:latin typeface="+mn-lt"/>
              <a:ea typeface="+mn-ea"/>
              <a:cs typeface="Calibri"/>
            </a:endParaRPr>
          </a:p>
          <a:p>
            <a:pPr marL="0" indent="0" algn="l" defTabSz="914400" rtl="0" eaLnBrk="1" latinLnBrk="0" hangingPunct="1">
              <a:lnSpc>
                <a:spcPct val="100000"/>
              </a:lnSpc>
              <a:spcBef>
                <a:spcPts val="35"/>
              </a:spcBef>
              <a:buClr>
                <a:srgbClr val="464A4A"/>
              </a:buClr>
              <a:buFont typeface="Arial"/>
              <a:buNone/>
              <a:tabLst>
                <a:tab pos="632460" algn="l"/>
                <a:tab pos="633095" algn="l"/>
              </a:tabLst>
            </a:pPr>
            <a:r>
              <a:rPr lang="sr-Latn-RS" sz="1200" b="1" kern="1200" dirty="0">
                <a:solidFill>
                  <a:schemeClr val="tx1"/>
                </a:solidFill>
                <a:latin typeface="+mn-lt"/>
                <a:ea typeface="+mn-ea"/>
                <a:cs typeface="Calibri"/>
              </a:rPr>
              <a:t>Kina, Australija, Novi Zeland:</a:t>
            </a:r>
            <a:endParaRPr lang="sr-Latn-RS" sz="1200" baseline="0" dirty="0">
              <a:solidFill>
                <a:schemeClr val="tx1"/>
              </a:solidFill>
              <a:cs typeface="+mn-cs"/>
            </a:endParaRPr>
          </a:p>
          <a:p>
            <a:pPr marL="632460" indent="-285750">
              <a:lnSpc>
                <a:spcPct val="100000"/>
              </a:lnSpc>
              <a:buFont typeface="Arial"/>
              <a:buChar char="•"/>
              <a:tabLst>
                <a:tab pos="632460" algn="l"/>
                <a:tab pos="633095" algn="l"/>
              </a:tabLst>
            </a:pPr>
            <a:r>
              <a:rPr lang="sr-Latn-RS" sz="1200" i="1" spc="-5" dirty="0">
                <a:solidFill>
                  <a:srgbClr val="464A4A"/>
                </a:solidFill>
                <a:cs typeface="Calibri"/>
              </a:rPr>
              <a:t>„Zero Covid“ </a:t>
            </a:r>
            <a:r>
              <a:rPr lang="sr-Latn-RS" sz="1200" i="0" spc="-5" dirty="0">
                <a:solidFill>
                  <a:srgbClr val="464A4A"/>
                </a:solidFill>
                <a:cs typeface="Calibri"/>
              </a:rPr>
              <a:t>strategija koja obuhvata stroga zaključavanja</a:t>
            </a:r>
            <a:r>
              <a:rPr lang="sr-Latn-RS" sz="1200" i="0" spc="-5" baseline="0" dirty="0">
                <a:solidFill>
                  <a:srgbClr val="464A4A"/>
                </a:solidFill>
                <a:cs typeface="Calibri"/>
              </a:rPr>
              <a:t> (čak i nakon otrkrivanja samo jednog ili nekoliko slučajeva), policijske časove, opsežna testiranja, strogo kontrolisane ili zatvorene granice, razvijene sisteme za praćenje kontakata i kontrolu karantina.</a:t>
            </a:r>
            <a:endParaRPr lang="sr-Latn-RS" sz="1200" b="1" i="1" kern="1200" spc="0" dirty="0">
              <a:solidFill>
                <a:schemeClr val="tx1"/>
              </a:solidFill>
              <a:latin typeface="+mn-lt"/>
              <a:ea typeface="+mn-ea"/>
              <a:cs typeface="Calibri"/>
            </a:endParaRPr>
          </a:p>
          <a:p>
            <a:pPr marL="346710" indent="0">
              <a:lnSpc>
                <a:spcPct val="100000"/>
              </a:lnSpc>
              <a:buFont typeface="Arial"/>
              <a:buNone/>
              <a:tabLst>
                <a:tab pos="632460" algn="l"/>
                <a:tab pos="633095" algn="l"/>
              </a:tabLst>
            </a:pPr>
            <a:endParaRPr lang="sr-Latn-RS" sz="1200" spc="-5" dirty="0">
              <a:solidFill>
                <a:srgbClr val="464A4A"/>
              </a:solidFill>
              <a:cs typeface="Calibri"/>
            </a:endParaRPr>
          </a:p>
        </p:txBody>
      </p:sp>
      <p:sp>
        <p:nvSpPr>
          <p:cNvPr id="4" name="Slide Number Placeholder 3"/>
          <p:cNvSpPr>
            <a:spLocks noGrp="1"/>
          </p:cNvSpPr>
          <p:nvPr>
            <p:ph type="sldNum" sz="quarter" idx="10"/>
          </p:nvPr>
        </p:nvSpPr>
        <p:spPr/>
        <p:txBody>
          <a:bodyPr/>
          <a:lstStyle/>
          <a:p>
            <a:fld id="{47B4CF9B-CEA7-4B1C-9090-1595808FF683}" type="slidenum">
              <a:rPr lang="sr-Latn-RS" smtClean="0"/>
              <a:pPr/>
              <a:t>4</a:t>
            </a:fld>
            <a:endParaRPr lang="sr-Latn-RS"/>
          </a:p>
        </p:txBody>
      </p:sp>
    </p:spTree>
    <p:extLst>
      <p:ext uri="{BB962C8B-B14F-4D97-AF65-F5344CB8AC3E}">
        <p14:creationId xmlns:p14="http://schemas.microsoft.com/office/powerpoint/2010/main" xmlns="" val="3367800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3515" indent="-171450" algn="just">
              <a:lnSpc>
                <a:spcPct val="100000"/>
              </a:lnSpc>
              <a:spcBef>
                <a:spcPts val="700"/>
              </a:spcBef>
              <a:buFont typeface="Arial" panose="020B0604020202020204" pitchFamily="34" charset="0"/>
              <a:buChar char="•"/>
              <a:tabLst>
                <a:tab pos="299085" algn="l"/>
                <a:tab pos="299720" algn="l"/>
              </a:tabLst>
            </a:pPr>
            <a:r>
              <a:rPr lang="sr-Latn-RS" sz="1200" spc="-5" dirty="0">
                <a:solidFill>
                  <a:srgbClr val="464A4A"/>
                </a:solidFill>
                <a:latin typeface="+mn-lt"/>
                <a:cs typeface="Calibri"/>
              </a:rPr>
              <a:t>U prva 4 meseca 2022. je registrovano 4,3% manje smrtnih slučajeva u odnosu na 2021. ali</a:t>
            </a:r>
            <a:r>
              <a:rPr lang="sr-Latn-RS" sz="1200" spc="-5" baseline="0" dirty="0">
                <a:solidFill>
                  <a:srgbClr val="464A4A"/>
                </a:solidFill>
                <a:latin typeface="+mn-lt"/>
                <a:cs typeface="Calibri"/>
              </a:rPr>
              <a:t> 27,6% više smrti u odnosu na 2020. i 24% više u odnosu na 2019. godinu.</a:t>
            </a:r>
            <a:r>
              <a:rPr lang="sr-Latn-RS" sz="1200" spc="-5" dirty="0">
                <a:solidFill>
                  <a:srgbClr val="464A4A"/>
                </a:solidFill>
                <a:latin typeface="+mn-lt"/>
                <a:cs typeface="Calibri"/>
              </a:rPr>
              <a:t> (Ovde govorimo o svim smrtima koje su registrovane u matičnim knjigama umrlim.) U 2021.</a:t>
            </a:r>
            <a:r>
              <a:rPr lang="sr-Latn-RS" sz="1200" spc="-5" baseline="0" dirty="0">
                <a:solidFill>
                  <a:srgbClr val="464A4A"/>
                </a:solidFill>
                <a:latin typeface="+mn-lt"/>
                <a:cs typeface="Calibri"/>
              </a:rPr>
              <a:t> godini je registrovano 34,6% vipe smrti u odnosu na 2019. kada nije bilo uticaja covid-a.</a:t>
            </a:r>
            <a:endParaRPr lang="sr-Latn-RS" sz="1200" spc="-5" dirty="0">
              <a:solidFill>
                <a:srgbClr val="464A4A"/>
              </a:solidFill>
              <a:latin typeface="+mn-lt"/>
              <a:cs typeface="Calibri"/>
            </a:endParaRPr>
          </a:p>
          <a:p>
            <a:pPr marL="12065" indent="0" algn="just">
              <a:lnSpc>
                <a:spcPct val="100000"/>
              </a:lnSpc>
              <a:spcBef>
                <a:spcPts val="700"/>
              </a:spcBef>
              <a:buFont typeface="Arial" panose="020B0604020202020204" pitchFamily="34" charset="0"/>
              <a:buNone/>
              <a:tabLst>
                <a:tab pos="299085" algn="l"/>
                <a:tab pos="299720" algn="l"/>
              </a:tabLst>
            </a:pPr>
            <a:endParaRPr lang="sr-Latn-RS" sz="1200" spc="-5" dirty="0">
              <a:solidFill>
                <a:srgbClr val="464A4A"/>
              </a:solidFill>
              <a:latin typeface="+mn-lt"/>
              <a:cs typeface="Calibri"/>
            </a:endParaRPr>
          </a:p>
          <a:p>
            <a:pPr marL="183515" marR="0" lvl="0" indent="-171450" algn="just" defTabSz="914400" rtl="0" eaLnBrk="1" fontAlgn="auto" latinLnBrk="0" hangingPunct="1">
              <a:lnSpc>
                <a:spcPct val="100000"/>
              </a:lnSpc>
              <a:spcBef>
                <a:spcPts val="700"/>
              </a:spcBef>
              <a:spcAft>
                <a:spcPts val="0"/>
              </a:spcAft>
              <a:buClrTx/>
              <a:buSzTx/>
              <a:buFont typeface="Arial" panose="020B0604020202020204" pitchFamily="34" charset="0"/>
              <a:buChar char="•"/>
              <a:tabLst>
                <a:tab pos="299085" algn="l"/>
                <a:tab pos="299720" algn="l"/>
              </a:tabLst>
              <a:defRPr/>
            </a:pPr>
            <a:r>
              <a:rPr lang="sr-Latn-RS" sz="1200" spc="-5" dirty="0">
                <a:solidFill>
                  <a:srgbClr val="464A4A"/>
                </a:solidFill>
                <a:latin typeface="+mn-lt"/>
                <a:cs typeface="Calibri"/>
              </a:rPr>
              <a:t>April 2022. pokazuje da dolazi do smanjenja broja</a:t>
            </a:r>
            <a:r>
              <a:rPr lang="sr-Latn-RS" sz="1200" spc="-5" baseline="0" dirty="0">
                <a:solidFill>
                  <a:srgbClr val="464A4A"/>
                </a:solidFill>
                <a:latin typeface="+mn-lt"/>
                <a:cs typeface="Calibri"/>
              </a:rPr>
              <a:t> umrlih, i očekuje sa da se takav trend nastavi i u narednim mesecima.</a:t>
            </a:r>
            <a:endParaRPr lang="sr-Latn-RS" sz="1200" spc="-5" dirty="0">
              <a:solidFill>
                <a:srgbClr val="464A4A"/>
              </a:solidFill>
              <a:latin typeface="+mn-lt"/>
              <a:cs typeface="Calibri"/>
            </a:endParaRPr>
          </a:p>
          <a:p>
            <a:pPr marL="92710">
              <a:lnSpc>
                <a:spcPct val="100000"/>
              </a:lnSpc>
              <a:spcBef>
                <a:spcPts val="270"/>
              </a:spcBef>
            </a:pPr>
            <a:endParaRPr lang="sr-Latn-RS" sz="1200" b="1" spc="-5" dirty="0">
              <a:solidFill>
                <a:srgbClr val="464A4A"/>
              </a:solidFill>
              <a:latin typeface="+mn-lt"/>
              <a:cs typeface="Calibri"/>
            </a:endParaRPr>
          </a:p>
          <a:p>
            <a:pPr marL="92710">
              <a:lnSpc>
                <a:spcPct val="100000"/>
              </a:lnSpc>
              <a:spcBef>
                <a:spcPts val="270"/>
              </a:spcBef>
            </a:pPr>
            <a:r>
              <a:rPr lang="sr-Latn-RS" sz="1200" b="1" spc="-5" dirty="0">
                <a:solidFill>
                  <a:srgbClr val="464A4A"/>
                </a:solidFill>
                <a:latin typeface="+mn-lt"/>
                <a:cs typeface="Calibri"/>
              </a:rPr>
              <a:t>Dvostruki uticaj pandemije:</a:t>
            </a:r>
            <a:endParaRPr lang="sr-Latn-RS" sz="1200" dirty="0">
              <a:latin typeface="+mn-lt"/>
              <a:cs typeface="Calibri"/>
            </a:endParaRPr>
          </a:p>
          <a:p>
            <a:pPr marL="264160" indent="-171450">
              <a:lnSpc>
                <a:spcPct val="100000"/>
              </a:lnSpc>
              <a:spcBef>
                <a:spcPts val="620"/>
              </a:spcBef>
              <a:buFontTx/>
              <a:buChar char="-"/>
            </a:pPr>
            <a:r>
              <a:rPr lang="sr-Latn-RS" sz="1200" b="1" i="1" spc="-10" dirty="0">
                <a:solidFill>
                  <a:srgbClr val="464A4A"/>
                </a:solidFill>
                <a:latin typeface="+mn-lt"/>
                <a:cs typeface="Calibri"/>
              </a:rPr>
              <a:t>Direktan uticaj</a:t>
            </a:r>
          </a:p>
          <a:p>
            <a:pPr marL="264160" indent="-171450">
              <a:lnSpc>
                <a:spcPct val="100000"/>
              </a:lnSpc>
              <a:spcBef>
                <a:spcPts val="620"/>
              </a:spcBef>
              <a:buFontTx/>
              <a:buChar char="-"/>
            </a:pPr>
            <a:r>
              <a:rPr lang="sr-Latn-RS" sz="1200" b="1" i="1" spc="-10" dirty="0">
                <a:solidFill>
                  <a:srgbClr val="464A4A"/>
                </a:solidFill>
                <a:latin typeface="+mn-lt"/>
                <a:cs typeface="Calibri"/>
              </a:rPr>
              <a:t>Indirektan uticaj</a:t>
            </a:r>
            <a:endParaRPr lang="sr-Latn-RS" sz="1200" b="1" dirty="0">
              <a:latin typeface="+mn-lt"/>
              <a:cs typeface="Calibri"/>
            </a:endParaRPr>
          </a:p>
          <a:p>
            <a:pPr marL="632460" indent="-285750">
              <a:lnSpc>
                <a:spcPct val="100000"/>
              </a:lnSpc>
              <a:spcBef>
                <a:spcPts val="5"/>
              </a:spcBef>
              <a:buFont typeface="Arial"/>
              <a:buChar char="•"/>
              <a:tabLst>
                <a:tab pos="632460" algn="l"/>
                <a:tab pos="633095" algn="l"/>
              </a:tabLst>
            </a:pPr>
            <a:r>
              <a:rPr lang="sr-Latn-RS" sz="1200" dirty="0">
                <a:solidFill>
                  <a:srgbClr val="464A4A"/>
                </a:solidFill>
                <a:latin typeface="+mn-lt"/>
                <a:cs typeface="Calibri"/>
              </a:rPr>
              <a:t>Opterećenost zdravstvenog sistema;</a:t>
            </a:r>
            <a:endParaRPr lang="sr-Latn-RS" sz="1200" dirty="0">
              <a:latin typeface="+mn-lt"/>
              <a:cs typeface="Calibri"/>
            </a:endParaRPr>
          </a:p>
          <a:p>
            <a:pPr marL="632460" indent="-285750">
              <a:lnSpc>
                <a:spcPct val="100000"/>
              </a:lnSpc>
              <a:buFont typeface="Arial"/>
              <a:buChar char="•"/>
              <a:tabLst>
                <a:tab pos="632460" algn="l"/>
                <a:tab pos="633095" algn="l"/>
              </a:tabLst>
            </a:pPr>
            <a:r>
              <a:rPr lang="sr-Latn-RS" sz="1200" spc="-5" dirty="0">
                <a:solidFill>
                  <a:srgbClr val="464A4A"/>
                </a:solidFill>
                <a:latin typeface="+mn-lt"/>
                <a:cs typeface="Calibri"/>
              </a:rPr>
              <a:t>Nemogućnost obavljanja redovnih kontrola;</a:t>
            </a:r>
            <a:endParaRPr lang="sr-Latn-RS" sz="1200" dirty="0">
              <a:latin typeface="+mn-lt"/>
              <a:cs typeface="Calibri"/>
            </a:endParaRPr>
          </a:p>
          <a:p>
            <a:pPr marL="632460" indent="-285750">
              <a:lnSpc>
                <a:spcPct val="100000"/>
              </a:lnSpc>
              <a:buFont typeface="Arial"/>
              <a:buChar char="•"/>
              <a:tabLst>
                <a:tab pos="632460" algn="l"/>
                <a:tab pos="633095" algn="l"/>
              </a:tabLst>
            </a:pPr>
            <a:r>
              <a:rPr lang="sr-Latn-RS" sz="1200" spc="-5" dirty="0">
                <a:solidFill>
                  <a:srgbClr val="464A4A"/>
                </a:solidFill>
                <a:latin typeface="+mn-lt"/>
                <a:cs typeface="Calibri"/>
              </a:rPr>
              <a:t>Smanjenje preventivnih pregleda;</a:t>
            </a:r>
            <a:endParaRPr lang="sr-Latn-RS" sz="1200" dirty="0">
              <a:latin typeface="+mn-lt"/>
              <a:cs typeface="Calibri"/>
            </a:endParaRPr>
          </a:p>
          <a:p>
            <a:pPr marL="632460" indent="-285750">
              <a:lnSpc>
                <a:spcPct val="100000"/>
              </a:lnSpc>
              <a:buFont typeface="Arial"/>
              <a:buChar char="•"/>
              <a:tabLst>
                <a:tab pos="632460" algn="l"/>
                <a:tab pos="633095" algn="l"/>
              </a:tabLst>
            </a:pPr>
            <a:r>
              <a:rPr lang="sr-Latn-RS" sz="1200" dirty="0">
                <a:solidFill>
                  <a:srgbClr val="464A4A"/>
                </a:solidFill>
                <a:latin typeface="+mn-lt"/>
                <a:cs typeface="Calibri"/>
              </a:rPr>
              <a:t>Teža dostupnost primarne zaštite;</a:t>
            </a:r>
            <a:endParaRPr lang="sr-Latn-RS" sz="1200" dirty="0">
              <a:latin typeface="+mn-lt"/>
              <a:cs typeface="Calibri"/>
            </a:endParaRPr>
          </a:p>
          <a:p>
            <a:pPr marL="632460" indent="-285750">
              <a:lnSpc>
                <a:spcPct val="100000"/>
              </a:lnSpc>
              <a:buFont typeface="Arial"/>
              <a:buChar char="•"/>
              <a:tabLst>
                <a:tab pos="632460" algn="l"/>
                <a:tab pos="633095" algn="l"/>
              </a:tabLst>
            </a:pPr>
            <a:r>
              <a:rPr lang="sr-Latn-RS" sz="1200" spc="-20" dirty="0">
                <a:solidFill>
                  <a:srgbClr val="464A4A"/>
                </a:solidFill>
                <a:latin typeface="+mn-lt"/>
                <a:cs typeface="Calibri"/>
              </a:rPr>
              <a:t>Kasno identifikovanje bolesti kod kojih je za rezultat oporavka veoma važan raniji početak lečenja.</a:t>
            </a:r>
            <a:endParaRPr lang="sr-Latn-RS" sz="1200" dirty="0">
              <a:latin typeface="+mn-lt"/>
              <a:cs typeface="Calibri"/>
            </a:endParaRPr>
          </a:p>
          <a:p>
            <a:pPr marL="12065" indent="0" algn="just">
              <a:lnSpc>
                <a:spcPct val="100000"/>
              </a:lnSpc>
              <a:spcBef>
                <a:spcPts val="700"/>
              </a:spcBef>
              <a:buFont typeface="Arial" panose="020B0604020202020204" pitchFamily="34" charset="0"/>
              <a:buNone/>
              <a:tabLst>
                <a:tab pos="299085" algn="l"/>
                <a:tab pos="299720" algn="l"/>
              </a:tabLst>
            </a:pPr>
            <a:endParaRPr lang="sr-Latn-RS" sz="1200" spc="-5" dirty="0">
              <a:solidFill>
                <a:srgbClr val="464A4A"/>
              </a:solidFill>
              <a:latin typeface="+mn-lt"/>
              <a:cs typeface="Calibri"/>
            </a:endParaRPr>
          </a:p>
          <a:p>
            <a:pPr marL="183515" indent="-171450" algn="just">
              <a:lnSpc>
                <a:spcPct val="100000"/>
              </a:lnSpc>
              <a:spcBef>
                <a:spcPts val="700"/>
              </a:spcBef>
              <a:buFont typeface="Wingdings" panose="05000000000000000000" pitchFamily="2" charset="2"/>
              <a:buChar char="Ø"/>
              <a:tabLst>
                <a:tab pos="299085" algn="l"/>
                <a:tab pos="299720" algn="l"/>
              </a:tabLst>
            </a:pPr>
            <a:r>
              <a:rPr lang="sr-Latn-RS" sz="1200" spc="-5" dirty="0">
                <a:solidFill>
                  <a:srgbClr val="464A4A"/>
                </a:solidFill>
                <a:latin typeface="+mn-lt"/>
                <a:cs typeface="Calibri"/>
              </a:rPr>
              <a:t>Popis</a:t>
            </a:r>
            <a:r>
              <a:rPr lang="sr-Latn-RS" sz="1200" spc="-5" baseline="0" dirty="0">
                <a:solidFill>
                  <a:srgbClr val="464A4A"/>
                </a:solidFill>
                <a:latin typeface="+mn-lt"/>
                <a:cs typeface="Calibri"/>
              </a:rPr>
              <a:t> (na osnovu kojeg RZS pravi tablice smrtnosti) je trebao da se održi od marta do oktobra 2021., ali je zbog korone odložen za 2022.</a:t>
            </a:r>
          </a:p>
          <a:p>
            <a:pPr marL="12065" indent="0" algn="just">
              <a:lnSpc>
                <a:spcPct val="100000"/>
              </a:lnSpc>
              <a:spcBef>
                <a:spcPts val="700"/>
              </a:spcBef>
              <a:buFont typeface="Arial" panose="020B0604020202020204" pitchFamily="34" charset="0"/>
              <a:buNone/>
              <a:tabLst>
                <a:tab pos="299085" algn="l"/>
                <a:tab pos="299720" algn="l"/>
              </a:tabLst>
            </a:pPr>
            <a:endParaRPr lang="sr-Latn-RS" sz="1200" spc="-5" baseline="0" dirty="0">
              <a:solidFill>
                <a:srgbClr val="464A4A"/>
              </a:solidFill>
              <a:latin typeface="+mn-lt"/>
              <a:cs typeface="Calibri"/>
            </a:endParaRPr>
          </a:p>
          <a:p>
            <a:pPr marL="12065" indent="0" algn="just">
              <a:lnSpc>
                <a:spcPct val="100000"/>
              </a:lnSpc>
              <a:spcBef>
                <a:spcPts val="700"/>
              </a:spcBef>
              <a:buFont typeface="Arial" panose="020B0604020202020204" pitchFamily="34" charset="0"/>
              <a:buNone/>
              <a:tabLst>
                <a:tab pos="299085" algn="l"/>
                <a:tab pos="299720" algn="l"/>
              </a:tabLst>
            </a:pPr>
            <a:r>
              <a:rPr lang="sr-Latn-RS" sz="1200" spc="-5" baseline="0" dirty="0">
                <a:solidFill>
                  <a:srgbClr val="464A4A"/>
                </a:solidFill>
                <a:latin typeface="+mn-lt"/>
                <a:cs typeface="Calibri"/>
              </a:rPr>
              <a:t>1. Postavlja se pitanje da li će zbog pandemije tablice sada biti uvećane, odnosno da li će biti previsoke kada se situacija smiri?</a:t>
            </a:r>
          </a:p>
          <a:p>
            <a:pPr marL="12065" indent="0" algn="just">
              <a:lnSpc>
                <a:spcPct val="100000"/>
              </a:lnSpc>
              <a:spcBef>
                <a:spcPts val="700"/>
              </a:spcBef>
              <a:buFont typeface="Arial" panose="020B0604020202020204" pitchFamily="34" charset="0"/>
              <a:buNone/>
              <a:tabLst>
                <a:tab pos="299085" algn="l"/>
                <a:tab pos="299720" algn="l"/>
              </a:tabLst>
            </a:pPr>
            <a:r>
              <a:rPr lang="sr-Latn-RS" sz="1200" spc="-5" baseline="0" dirty="0">
                <a:solidFill>
                  <a:srgbClr val="464A4A"/>
                </a:solidFill>
                <a:latin typeface="+mn-lt"/>
                <a:cs typeface="Calibri"/>
              </a:rPr>
              <a:t>2. I ako se izbaci uticaj pandemije prilikom pravljenja novih tablica, moguće je da veliki deo „nezdravog“ stanovništva neće preživeti pandemiju, što znači da će u narednim godinama tablice smrtnosti biti </a:t>
            </a:r>
            <a:r>
              <a:rPr lang="sr-Latn-RS" sz="1200" b="1" spc="-5" baseline="0" dirty="0">
                <a:solidFill>
                  <a:srgbClr val="464A4A"/>
                </a:solidFill>
                <a:latin typeface="+mn-lt"/>
                <a:cs typeface="Calibri"/>
              </a:rPr>
              <a:t>konzervativne</a:t>
            </a:r>
            <a:r>
              <a:rPr lang="sr-Latn-RS" sz="1200" spc="-5" baseline="0" dirty="0">
                <a:solidFill>
                  <a:srgbClr val="464A4A"/>
                </a:solidFill>
                <a:latin typeface="+mn-lt"/>
                <a:cs typeface="Calibri"/>
              </a:rPr>
              <a:t> (stvarna smrtnost će biti manja od projektovane tablicama smrtnosti).</a:t>
            </a:r>
          </a:p>
          <a:p>
            <a:pPr marL="12065" indent="0" algn="just">
              <a:lnSpc>
                <a:spcPct val="100000"/>
              </a:lnSpc>
              <a:spcBef>
                <a:spcPts val="700"/>
              </a:spcBef>
              <a:buFont typeface="Arial" panose="020B0604020202020204" pitchFamily="34" charset="0"/>
              <a:buNone/>
              <a:tabLst>
                <a:tab pos="299085" algn="l"/>
                <a:tab pos="299720" algn="l"/>
              </a:tabLst>
            </a:pPr>
            <a:endParaRPr lang="sr-Latn-RS" sz="1200" spc="-5" baseline="0" dirty="0">
              <a:solidFill>
                <a:srgbClr val="464A4A"/>
              </a:solidFill>
              <a:latin typeface="+mn-lt"/>
              <a:cs typeface="Calibri"/>
            </a:endParaRPr>
          </a:p>
          <a:p>
            <a:pPr marL="299085" indent="-287020" algn="just">
              <a:lnSpc>
                <a:spcPct val="100000"/>
              </a:lnSpc>
              <a:spcBef>
                <a:spcPts val="700"/>
              </a:spcBef>
              <a:buFont typeface="Arial"/>
              <a:buChar char="•"/>
              <a:tabLst>
                <a:tab pos="299085" algn="l"/>
                <a:tab pos="299720" algn="l"/>
              </a:tabLst>
            </a:pPr>
            <a:r>
              <a:rPr lang="sr-Latn-RS" sz="1200" b="1" spc="-5" dirty="0">
                <a:solidFill>
                  <a:srgbClr val="464A4A"/>
                </a:solidFill>
                <a:latin typeface="+mn-lt"/>
                <a:cs typeface="Calibri"/>
              </a:rPr>
              <a:t>Višak</a:t>
            </a:r>
            <a:r>
              <a:rPr lang="sr-Latn-RS" sz="1200" b="1" spc="-5" baseline="0" dirty="0">
                <a:solidFill>
                  <a:srgbClr val="464A4A"/>
                </a:solidFill>
                <a:latin typeface="+mn-lt"/>
                <a:cs typeface="Calibri"/>
              </a:rPr>
              <a:t> smrtnosti </a:t>
            </a:r>
            <a:r>
              <a:rPr lang="sr-Latn-RS" sz="1200" spc="-5" baseline="0" dirty="0">
                <a:solidFill>
                  <a:srgbClr val="464A4A"/>
                </a:solidFill>
                <a:latin typeface="+mn-lt"/>
                <a:cs typeface="Calibri"/>
              </a:rPr>
              <a:t>podrazumeva razliku između ostvarenih smrti i očekivanih smrti. Očekivane smrti su dobijene kao prosečni brojevi smrti po mesecima za period 2014-2019.</a:t>
            </a:r>
          </a:p>
          <a:p>
            <a:pPr marL="299085" marR="0" lvl="0" indent="-287020" algn="just" defTabSz="914400" rtl="0" eaLnBrk="1" fontAlgn="auto" latinLnBrk="0" hangingPunct="1">
              <a:lnSpc>
                <a:spcPct val="100000"/>
              </a:lnSpc>
              <a:spcBef>
                <a:spcPts val="700"/>
              </a:spcBef>
              <a:spcAft>
                <a:spcPts val="0"/>
              </a:spcAft>
              <a:buClrTx/>
              <a:buSzTx/>
              <a:buFont typeface="Arial"/>
              <a:buChar char="•"/>
              <a:tabLst>
                <a:tab pos="299085" algn="l"/>
                <a:tab pos="299720" algn="l"/>
              </a:tabLst>
              <a:defRPr/>
            </a:pPr>
            <a:r>
              <a:rPr lang="sr-Latn-RS" sz="1200" spc="-5" dirty="0">
                <a:solidFill>
                  <a:srgbClr val="464A4A"/>
                </a:solidFill>
                <a:latin typeface="+mn-lt"/>
                <a:cs typeface="Calibri"/>
              </a:rPr>
              <a:t>Od početka pandemije (mart 2020.) do kraja februara 2022. u Srbiji je registrovano </a:t>
            </a:r>
            <a:r>
              <a:rPr lang="sr-Latn-RS" sz="1200" b="1" spc="-5" dirty="0">
                <a:solidFill>
                  <a:srgbClr val="464A4A"/>
                </a:solidFill>
                <a:latin typeface="+mn-lt"/>
                <a:cs typeface="Calibri"/>
              </a:rPr>
              <a:t>cca</a:t>
            </a:r>
            <a:r>
              <a:rPr lang="sr-Latn-RS" sz="1200" spc="-5" dirty="0">
                <a:solidFill>
                  <a:srgbClr val="464A4A"/>
                </a:solidFill>
                <a:latin typeface="+mn-lt"/>
                <a:cs typeface="Calibri"/>
              </a:rPr>
              <a:t> </a:t>
            </a:r>
            <a:r>
              <a:rPr lang="sr-Latn-RS" sz="1200" b="1" spc="-5" dirty="0">
                <a:solidFill>
                  <a:srgbClr val="464A4A"/>
                </a:solidFill>
                <a:latin typeface="+mn-lt"/>
                <a:cs typeface="Calibri"/>
              </a:rPr>
              <a:t>55.000 smrti više</a:t>
            </a:r>
            <a:r>
              <a:rPr lang="sr-Latn-RS" sz="1200" spc="-5" dirty="0">
                <a:solidFill>
                  <a:srgbClr val="464A4A"/>
                </a:solidFill>
                <a:latin typeface="+mn-lt"/>
                <a:cs typeface="Calibri"/>
              </a:rPr>
              <a:t> u odnosu na očekivano kretanje smrtnosti.</a:t>
            </a:r>
          </a:p>
          <a:p>
            <a:pPr marL="299085" marR="0" lvl="0" indent="-287020" algn="just" defTabSz="914400" rtl="0" eaLnBrk="1" fontAlgn="auto" latinLnBrk="0" hangingPunct="1">
              <a:lnSpc>
                <a:spcPct val="100000"/>
              </a:lnSpc>
              <a:spcBef>
                <a:spcPts val="700"/>
              </a:spcBef>
              <a:spcAft>
                <a:spcPts val="0"/>
              </a:spcAft>
              <a:buClrTx/>
              <a:buSzTx/>
              <a:buFont typeface="Arial"/>
              <a:buChar char="•"/>
              <a:tabLst>
                <a:tab pos="299085" algn="l"/>
                <a:tab pos="299720" algn="l"/>
              </a:tabLst>
              <a:defRPr/>
            </a:pPr>
            <a:endParaRPr lang="sr-Latn-RS" sz="1200" spc="-5" dirty="0">
              <a:solidFill>
                <a:srgbClr val="464A4A"/>
              </a:solidFill>
              <a:latin typeface="+mn-lt"/>
              <a:cs typeface="Calibri"/>
            </a:endParaRPr>
          </a:p>
          <a:p>
            <a:pPr marL="12065" indent="0" algn="just">
              <a:lnSpc>
                <a:spcPct val="100000"/>
              </a:lnSpc>
              <a:spcBef>
                <a:spcPts val="700"/>
              </a:spcBef>
              <a:buFont typeface="Arial"/>
              <a:buNone/>
              <a:tabLst>
                <a:tab pos="299085" algn="l"/>
                <a:tab pos="299720" algn="l"/>
              </a:tabLst>
            </a:pPr>
            <a:endParaRPr lang="sr-Latn-RS" sz="1200" spc="-5" dirty="0">
              <a:solidFill>
                <a:srgbClr val="464A4A"/>
              </a:solidFill>
              <a:latin typeface="+mn-lt"/>
              <a:cs typeface="Calibri"/>
            </a:endParaRPr>
          </a:p>
          <a:p>
            <a:pPr marL="299085" indent="-287020" algn="just">
              <a:lnSpc>
                <a:spcPct val="100000"/>
              </a:lnSpc>
              <a:spcBef>
                <a:spcPts val="700"/>
              </a:spcBef>
              <a:buFont typeface="Arial"/>
              <a:buChar char="•"/>
              <a:tabLst>
                <a:tab pos="299085" algn="l"/>
                <a:tab pos="299720" algn="l"/>
              </a:tabLst>
            </a:pPr>
            <a:r>
              <a:rPr lang="sr-Latn-RS" sz="1200" spc="-5" baseline="0" dirty="0">
                <a:solidFill>
                  <a:srgbClr val="464A4A"/>
                </a:solidFill>
                <a:latin typeface="+mn-lt"/>
                <a:cs typeface="Calibri"/>
              </a:rPr>
              <a:t>Ako uporedimo smrti koje se vode kao „kovid smrti“ (direktan uticaj) sa viškom smrti, lako zaključujemo da je </a:t>
            </a:r>
            <a:r>
              <a:rPr lang="sr-Latn-RS" sz="1200" b="1" spc="-5" baseline="0" dirty="0">
                <a:solidFill>
                  <a:srgbClr val="464A4A"/>
                </a:solidFill>
                <a:latin typeface="+mn-lt"/>
                <a:cs typeface="Calibri"/>
              </a:rPr>
              <a:t>indirektan uticaj </a:t>
            </a:r>
            <a:r>
              <a:rPr lang="sr-Latn-RS" sz="1200" spc="-5" baseline="0" dirty="0">
                <a:solidFill>
                  <a:srgbClr val="464A4A"/>
                </a:solidFill>
                <a:latin typeface="+mn-lt"/>
                <a:cs typeface="Calibri"/>
              </a:rPr>
              <a:t>pandemije dugoročno značajniji (manje od 1/3 je direktan uticaj).</a:t>
            </a:r>
          </a:p>
          <a:p>
            <a:pPr marL="299085" indent="-287020" algn="just">
              <a:lnSpc>
                <a:spcPct val="100000"/>
              </a:lnSpc>
              <a:spcBef>
                <a:spcPts val="700"/>
              </a:spcBef>
              <a:buFont typeface="Arial"/>
              <a:buChar char="•"/>
              <a:tabLst>
                <a:tab pos="299085" algn="l"/>
                <a:tab pos="299720" algn="l"/>
              </a:tabLst>
            </a:pPr>
            <a:r>
              <a:rPr lang="sr-Latn-RS" sz="1200" spc="-5" baseline="0" dirty="0">
                <a:solidFill>
                  <a:srgbClr val="464A4A"/>
                </a:solidFill>
                <a:latin typeface="+mn-lt"/>
                <a:cs typeface="Calibri"/>
              </a:rPr>
              <a:t>Zbog važnosti indirektnog uticaja (koji direktno utiče na rast stopa morbiditeta), dolazi do potrebe preispitivanja procesa prijema u osiguranje, naročito kod bankarskog kanala.</a:t>
            </a:r>
          </a:p>
          <a:p>
            <a:pPr marL="12065" indent="0" algn="just">
              <a:lnSpc>
                <a:spcPct val="100000"/>
              </a:lnSpc>
              <a:spcBef>
                <a:spcPts val="700"/>
              </a:spcBef>
              <a:buFont typeface="Arial" panose="020B0604020202020204" pitchFamily="34" charset="0"/>
              <a:buNone/>
              <a:tabLst>
                <a:tab pos="299085" algn="l"/>
                <a:tab pos="299720" algn="l"/>
              </a:tabLst>
            </a:pPr>
            <a:endParaRPr lang="sr-Latn-RS" sz="1200" spc="-5" dirty="0">
              <a:solidFill>
                <a:srgbClr val="464A4A"/>
              </a:solidFill>
              <a:latin typeface="+mn-lt"/>
              <a:cs typeface="Calibri"/>
            </a:endParaRPr>
          </a:p>
        </p:txBody>
      </p:sp>
      <p:sp>
        <p:nvSpPr>
          <p:cNvPr id="4" name="Slide Number Placeholder 3"/>
          <p:cNvSpPr>
            <a:spLocks noGrp="1"/>
          </p:cNvSpPr>
          <p:nvPr>
            <p:ph type="sldNum" sz="quarter" idx="10"/>
          </p:nvPr>
        </p:nvSpPr>
        <p:spPr/>
        <p:txBody>
          <a:bodyPr/>
          <a:lstStyle/>
          <a:p>
            <a:fld id="{47B4CF9B-CEA7-4B1C-9090-1595808FF683}" type="slidenum">
              <a:rPr lang="sr-Latn-RS" smtClean="0"/>
              <a:pPr/>
              <a:t>5</a:t>
            </a:fld>
            <a:endParaRPr lang="sr-Latn-RS"/>
          </a:p>
        </p:txBody>
      </p:sp>
    </p:spTree>
    <p:extLst>
      <p:ext uri="{BB962C8B-B14F-4D97-AF65-F5344CB8AC3E}">
        <p14:creationId xmlns:p14="http://schemas.microsoft.com/office/powerpoint/2010/main" xmlns="" val="55280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gn="just">
              <a:lnSpc>
                <a:spcPct val="100000"/>
              </a:lnSpc>
              <a:spcBef>
                <a:spcPts val="95"/>
              </a:spcBef>
            </a:pPr>
            <a:r>
              <a:rPr lang="sr-Latn-RS" sz="1200" b="1" u="sng" spc="-5" dirty="0">
                <a:latin typeface="+mn-lt"/>
                <a:cs typeface="Calibri"/>
              </a:rPr>
              <a:t>Levo problemi</a:t>
            </a:r>
          </a:p>
          <a:p>
            <a:pPr marL="12700" algn="just">
              <a:lnSpc>
                <a:spcPct val="100000"/>
              </a:lnSpc>
              <a:spcBef>
                <a:spcPts val="95"/>
              </a:spcBef>
            </a:pPr>
            <a:r>
              <a:rPr lang="sr-Latn-RS" sz="1200" b="1" spc="-5" dirty="0">
                <a:latin typeface="+mn-lt"/>
                <a:cs typeface="Calibri"/>
              </a:rPr>
              <a:t>Rast</a:t>
            </a:r>
            <a:r>
              <a:rPr lang="sr-Latn-RS" sz="1200" b="1" spc="-5" baseline="0" dirty="0">
                <a:latin typeface="+mn-lt"/>
                <a:cs typeface="Calibri"/>
              </a:rPr>
              <a:t> odštetnih zahteva:</a:t>
            </a:r>
          </a:p>
          <a:p>
            <a:pPr marL="12700" algn="just">
              <a:lnSpc>
                <a:spcPct val="100000"/>
              </a:lnSpc>
              <a:spcBef>
                <a:spcPts val="95"/>
              </a:spcBef>
            </a:pPr>
            <a:r>
              <a:rPr lang="sr-Latn-RS" sz="1200" b="0" spc="-5" dirty="0">
                <a:latin typeface="+mn-lt"/>
                <a:cs typeface="Calibri"/>
              </a:rPr>
              <a:t>U 2020.,</a:t>
            </a:r>
            <a:r>
              <a:rPr lang="sr-Latn-RS" sz="1200" b="0" spc="-5" baseline="0" dirty="0">
                <a:latin typeface="+mn-lt"/>
                <a:cs typeface="Calibri"/>
              </a:rPr>
              <a:t> </a:t>
            </a:r>
            <a:r>
              <a:rPr lang="sr-Latn-RS" sz="1200" b="0" spc="-5" dirty="0">
                <a:latin typeface="+mn-lt"/>
                <a:cs typeface="Calibri"/>
              </a:rPr>
              <a:t>2021. i prvom kvartalu 2022. je zabeležen značajno veći iznos rešenih šteta po osnovu smrti i težih bolesti</a:t>
            </a:r>
            <a:r>
              <a:rPr lang="sr-Latn-RS" sz="1200" b="1" spc="-5" baseline="0" dirty="0">
                <a:latin typeface="+mn-lt"/>
                <a:cs typeface="Calibri"/>
              </a:rPr>
              <a:t> </a:t>
            </a:r>
            <a:r>
              <a:rPr lang="sr-Latn-RS" sz="1200" b="0" spc="-5" baseline="0" dirty="0">
                <a:latin typeface="+mn-lt"/>
                <a:cs typeface="Calibri"/>
              </a:rPr>
              <a:t>što je direktna posledica pandemije.</a:t>
            </a:r>
            <a:endParaRPr lang="sr-Latn-RS" sz="1200" b="1" spc="-5" dirty="0">
              <a:latin typeface="+mn-lt"/>
              <a:cs typeface="Calibri"/>
            </a:endParaRPr>
          </a:p>
          <a:p>
            <a:pPr marL="12700" algn="just">
              <a:lnSpc>
                <a:spcPct val="100000"/>
              </a:lnSpc>
              <a:spcBef>
                <a:spcPts val="95"/>
              </a:spcBef>
            </a:pPr>
            <a:endParaRPr lang="sr-Latn-RS" sz="1200" b="1" spc="-5" dirty="0">
              <a:latin typeface="+mn-lt"/>
              <a:cs typeface="Calibri"/>
            </a:endParaRPr>
          </a:p>
          <a:p>
            <a:pPr marL="12700" algn="just">
              <a:lnSpc>
                <a:spcPct val="100000"/>
              </a:lnSpc>
              <a:spcBef>
                <a:spcPts val="95"/>
              </a:spcBef>
            </a:pPr>
            <a:r>
              <a:rPr lang="sr-Latn-RS" sz="1200" b="1" spc="-5" dirty="0">
                <a:latin typeface="+mn-lt"/>
                <a:cs typeface="Calibri"/>
              </a:rPr>
              <a:t>Ranjivi proizvodi:</a:t>
            </a:r>
          </a:p>
          <a:p>
            <a:pPr marL="12700" algn="just">
              <a:lnSpc>
                <a:spcPct val="100000"/>
              </a:lnSpc>
              <a:spcBef>
                <a:spcPts val="95"/>
              </a:spcBef>
            </a:pPr>
            <a:r>
              <a:rPr lang="sr-Latn-RS" sz="1200" b="0" spc="-5" dirty="0">
                <a:latin typeface="+mn-lt"/>
                <a:cs typeface="Calibri"/>
              </a:rPr>
              <a:t>Izraziti porast odštetnih zahteva po osnovu smrti i težih bolesti:</a:t>
            </a:r>
          </a:p>
          <a:p>
            <a:pPr marL="12700" algn="just">
              <a:lnSpc>
                <a:spcPct val="100000"/>
              </a:lnSpc>
              <a:spcBef>
                <a:spcPts val="95"/>
              </a:spcBef>
            </a:pPr>
            <a:endParaRPr lang="sr-Latn-RS" sz="1200" b="0" spc="-5" dirty="0">
              <a:latin typeface="+mn-lt"/>
              <a:cs typeface="Calibri"/>
            </a:endParaRPr>
          </a:p>
          <a:p>
            <a:pPr marL="298450" indent="-285750" algn="just">
              <a:lnSpc>
                <a:spcPct val="100000"/>
              </a:lnSpc>
              <a:spcBef>
                <a:spcPts val="95"/>
              </a:spcBef>
              <a:buFont typeface="Arial" panose="020B0604020202020204" pitchFamily="34" charset="0"/>
              <a:buChar char="•"/>
            </a:pPr>
            <a:r>
              <a:rPr lang="sr-Latn-RS" sz="1200" b="0" spc="-5" dirty="0">
                <a:latin typeface="+mn-lt"/>
                <a:cs typeface="Calibri"/>
              </a:rPr>
              <a:t>Kod proizvoda koji su namenjeni starijoj populaciji;</a:t>
            </a:r>
          </a:p>
          <a:p>
            <a:pPr marL="298450" indent="-285750" algn="just">
              <a:lnSpc>
                <a:spcPct val="100000"/>
              </a:lnSpc>
              <a:spcBef>
                <a:spcPts val="95"/>
              </a:spcBef>
              <a:buFont typeface="Arial" panose="020B0604020202020204" pitchFamily="34" charset="0"/>
              <a:buChar char="•"/>
            </a:pPr>
            <a:r>
              <a:rPr lang="sr-Latn-RS" sz="1200" b="0" spc="-5" dirty="0">
                <a:latin typeface="+mn-lt"/>
                <a:cs typeface="Calibri"/>
              </a:rPr>
              <a:t>Kod proizvoda kod kojih nije obavezan lekarski pregled za prijem u osiguranje;</a:t>
            </a:r>
          </a:p>
          <a:p>
            <a:pPr marL="298450" indent="-285750" algn="just">
              <a:lnSpc>
                <a:spcPct val="100000"/>
              </a:lnSpc>
              <a:spcBef>
                <a:spcPts val="95"/>
              </a:spcBef>
              <a:buFont typeface="Arial" panose="020B0604020202020204" pitchFamily="34" charset="0"/>
              <a:buChar char="•"/>
            </a:pPr>
            <a:r>
              <a:rPr lang="sr-Latn-RS" sz="1200" b="0" spc="-5" dirty="0">
                <a:latin typeface="+mn-lt"/>
                <a:cs typeface="Calibri"/>
              </a:rPr>
              <a:t>Kod kolektivnih osiguranja</a:t>
            </a:r>
            <a:r>
              <a:rPr lang="sr-Latn-RS" sz="1200" b="0" spc="-5" baseline="0" dirty="0">
                <a:latin typeface="+mn-lt"/>
                <a:cs typeface="Calibri"/>
              </a:rPr>
              <a:t> (sa bankoosiguranjem)</a:t>
            </a:r>
            <a:endParaRPr lang="sr-Latn-RS" sz="1200" b="0" spc="-5" dirty="0">
              <a:latin typeface="+mn-lt"/>
              <a:cs typeface="Calibri"/>
            </a:endParaRPr>
          </a:p>
          <a:p>
            <a:pPr marL="12700" algn="just">
              <a:lnSpc>
                <a:spcPct val="100000"/>
              </a:lnSpc>
              <a:spcBef>
                <a:spcPts val="95"/>
              </a:spcBef>
            </a:pPr>
            <a:endParaRPr lang="sr-Latn-RS" sz="1200" b="1" spc="-5" dirty="0">
              <a:latin typeface="+mn-lt"/>
              <a:cs typeface="Calibri"/>
            </a:endParaRPr>
          </a:p>
          <a:p>
            <a:pPr marL="12700" algn="just">
              <a:lnSpc>
                <a:spcPct val="100000"/>
              </a:lnSpc>
              <a:spcBef>
                <a:spcPts val="95"/>
              </a:spcBef>
            </a:pPr>
            <a:r>
              <a:rPr lang="sr-Latn-RS" sz="1200" b="1" spc="-5" dirty="0">
                <a:latin typeface="+mn-lt"/>
                <a:cs typeface="Calibri"/>
              </a:rPr>
              <a:t>Prekidi osiguranja :</a:t>
            </a:r>
          </a:p>
          <a:p>
            <a:pPr marL="12700" algn="just">
              <a:lnSpc>
                <a:spcPct val="100000"/>
              </a:lnSpc>
              <a:spcBef>
                <a:spcPts val="95"/>
              </a:spcBef>
            </a:pPr>
            <a:r>
              <a:rPr lang="sr-Latn-RS" sz="1200" b="0" spc="-5" dirty="0">
                <a:latin typeface="+mn-lt"/>
                <a:cs typeface="Calibri"/>
              </a:rPr>
              <a:t>U uslovima usporavanja ekonomske aktivnosti dolazi i do povećanja broja odštetnih zahteva po osnovu:</a:t>
            </a:r>
          </a:p>
          <a:p>
            <a:pPr marL="298450" indent="-285750" algn="just">
              <a:lnSpc>
                <a:spcPct val="100000"/>
              </a:lnSpc>
              <a:spcBef>
                <a:spcPts val="95"/>
              </a:spcBef>
              <a:buFont typeface="Arial" panose="020B0604020202020204" pitchFamily="34" charset="0"/>
              <a:buChar char="•"/>
            </a:pPr>
            <a:r>
              <a:rPr lang="sr-Latn-RS" sz="1200" b="0" spc="-5" dirty="0">
                <a:latin typeface="+mn-lt"/>
                <a:cs typeface="Calibri"/>
              </a:rPr>
              <a:t>Otkupa i kapitalizacija.</a:t>
            </a:r>
          </a:p>
          <a:p>
            <a:pPr marL="12700" algn="just">
              <a:lnSpc>
                <a:spcPct val="100000"/>
              </a:lnSpc>
              <a:spcBef>
                <a:spcPts val="95"/>
              </a:spcBef>
            </a:pPr>
            <a:r>
              <a:rPr lang="sr-Latn-RS" sz="1200" b="0" spc="-5" dirty="0">
                <a:latin typeface="+mn-lt"/>
                <a:cs typeface="Calibri"/>
              </a:rPr>
              <a:t>Rast stornacija polisa zbog neplaćanja zajedno sa gore navedenim pored rasta troškova rešavanja odštetnih zahteva dovodi i do gubitka premije.</a:t>
            </a:r>
          </a:p>
          <a:p>
            <a:pPr marL="12700" algn="just">
              <a:lnSpc>
                <a:spcPct val="100000"/>
              </a:lnSpc>
              <a:spcBef>
                <a:spcPts val="95"/>
              </a:spcBef>
            </a:pPr>
            <a:endParaRPr lang="sr-Latn-RS" sz="1200" b="0" spc="-5" dirty="0">
              <a:latin typeface="+mn-lt"/>
              <a:cs typeface="Calibri"/>
            </a:endParaRPr>
          </a:p>
          <a:p>
            <a:pPr marL="12700" algn="just">
              <a:lnSpc>
                <a:spcPct val="100000"/>
              </a:lnSpc>
              <a:spcBef>
                <a:spcPts val="95"/>
              </a:spcBef>
            </a:pPr>
            <a:r>
              <a:rPr lang="sr-Latn-RS" sz="1200" b="1" u="sng" spc="-5" dirty="0">
                <a:latin typeface="+mn-lt"/>
                <a:cs typeface="Calibri"/>
              </a:rPr>
              <a:t>Desno</a:t>
            </a:r>
            <a:r>
              <a:rPr lang="sr-Latn-RS" sz="1200" b="1" u="sng" spc="-5" baseline="0" dirty="0">
                <a:latin typeface="+mn-lt"/>
                <a:cs typeface="Calibri"/>
              </a:rPr>
              <a:t> rešenja</a:t>
            </a:r>
          </a:p>
          <a:p>
            <a:pPr marL="12700" algn="just">
              <a:lnSpc>
                <a:spcPct val="100000"/>
              </a:lnSpc>
              <a:spcBef>
                <a:spcPts val="95"/>
              </a:spcBef>
            </a:pPr>
            <a:r>
              <a:rPr lang="sr-Latn-RS" sz="1200" b="0" spc="-5" dirty="0">
                <a:cs typeface="Calibri"/>
              </a:rPr>
              <a:t>Teško je reći kada će doći do smirivanja smrtnosti, a naročito do smanjenja intenziteta javljanja težih bolesti. Vakcinacija još uvek ne daje željene rezultate.</a:t>
            </a:r>
          </a:p>
          <a:p>
            <a:pPr marL="64135" algn="just">
              <a:lnSpc>
                <a:spcPct val="100000"/>
              </a:lnSpc>
              <a:spcBef>
                <a:spcPts val="105"/>
              </a:spcBef>
            </a:pPr>
            <a:endParaRPr lang="sr-Latn-RS" sz="1200" b="1" spc="-5" dirty="0">
              <a:cs typeface="Calibri"/>
            </a:endParaRPr>
          </a:p>
          <a:p>
            <a:pPr marL="64135" algn="just">
              <a:lnSpc>
                <a:spcPct val="100000"/>
              </a:lnSpc>
              <a:spcBef>
                <a:spcPts val="105"/>
              </a:spcBef>
            </a:pPr>
            <a:r>
              <a:rPr lang="sr-Latn-RS" sz="1200" b="1" spc="-5" dirty="0">
                <a:cs typeface="Calibri"/>
              </a:rPr>
              <a:t>Promena vezanih za prijem u osiguranje:</a:t>
            </a:r>
          </a:p>
          <a:p>
            <a:pPr marL="349885" indent="-285750" algn="just">
              <a:spcBef>
                <a:spcPts val="105"/>
              </a:spcBef>
              <a:buFont typeface="Arial" panose="020B0604020202020204" pitchFamily="34" charset="0"/>
              <a:buChar char="•"/>
            </a:pPr>
            <a:r>
              <a:rPr lang="sr-Latn-RS" sz="1200" b="0" spc="-5" dirty="0">
                <a:cs typeface="Calibri"/>
              </a:rPr>
              <a:t>Uvođenje konkretnih pitanja prilikom prijema u osiguranje</a:t>
            </a:r>
            <a:r>
              <a:rPr lang="sr-Latn-RS" sz="1200" b="0" dirty="0">
                <a:cs typeface="Calibri"/>
              </a:rPr>
              <a:t> </a:t>
            </a:r>
            <a:r>
              <a:rPr lang="sr-Latn-RS" sz="1200" b="0" spc="-5" dirty="0">
                <a:cs typeface="Calibri"/>
              </a:rPr>
              <a:t>o vakcinaciji i oporavku od preležane bolesti zbog hroničnih posledica po zdravlje ljudi;</a:t>
            </a:r>
          </a:p>
          <a:p>
            <a:pPr marL="349885" indent="-285750" algn="just">
              <a:spcBef>
                <a:spcPts val="105"/>
              </a:spcBef>
              <a:buFont typeface="Arial" panose="020B0604020202020204" pitchFamily="34" charset="0"/>
              <a:buChar char="•"/>
            </a:pPr>
            <a:r>
              <a:rPr lang="sr-Latn-RS" sz="1200" b="0" spc="-5" dirty="0">
                <a:cs typeface="Calibri"/>
              </a:rPr>
              <a:t>Promena prijema</a:t>
            </a:r>
            <a:r>
              <a:rPr lang="sr-Latn-RS" sz="1200" b="0" spc="-5" baseline="0" dirty="0">
                <a:cs typeface="Calibri"/>
              </a:rPr>
              <a:t> u osiguranje preko bankarskog kanala</a:t>
            </a:r>
            <a:endParaRPr lang="sr-Latn-RS" sz="1200" b="0" spc="-5" dirty="0">
              <a:cs typeface="Calibri"/>
            </a:endParaRPr>
          </a:p>
          <a:p>
            <a:pPr marL="64135" indent="0" algn="just">
              <a:lnSpc>
                <a:spcPct val="100000"/>
              </a:lnSpc>
              <a:spcBef>
                <a:spcPts val="105"/>
              </a:spcBef>
              <a:buFont typeface="Arial" panose="020B0604020202020204" pitchFamily="34" charset="0"/>
              <a:buNone/>
            </a:pPr>
            <a:endParaRPr lang="sr-Latn-RS" sz="1200" b="1" spc="-5" dirty="0">
              <a:cs typeface="Calibri"/>
            </a:endParaRPr>
          </a:p>
          <a:p>
            <a:pPr marL="64135" indent="0" algn="just">
              <a:lnSpc>
                <a:spcPct val="100000"/>
              </a:lnSpc>
              <a:spcBef>
                <a:spcPts val="105"/>
              </a:spcBef>
              <a:buFont typeface="Arial" panose="020B0604020202020204" pitchFamily="34" charset="0"/>
              <a:buNone/>
            </a:pPr>
            <a:r>
              <a:rPr lang="sr-Latn-RS" sz="1200" b="1" spc="-5" dirty="0">
                <a:cs typeface="Calibri"/>
              </a:rPr>
              <a:t>Upravljanje rizicima:</a:t>
            </a:r>
          </a:p>
          <a:p>
            <a:pPr marL="349885" indent="-285750" algn="just">
              <a:lnSpc>
                <a:spcPct val="100000"/>
              </a:lnSpc>
              <a:spcBef>
                <a:spcPts val="105"/>
              </a:spcBef>
              <a:buFont typeface="Arial" panose="020B0604020202020204" pitchFamily="34" charset="0"/>
              <a:buChar char="•"/>
            </a:pPr>
            <a:r>
              <a:rPr lang="sr-Latn-RS" sz="1200" b="0" spc="-5" dirty="0">
                <a:cs typeface="Calibri"/>
              </a:rPr>
              <a:t>Revidiranje tablica mortaliteta i morbiditeta stanovništva;</a:t>
            </a:r>
          </a:p>
          <a:p>
            <a:pPr marL="349885" indent="-285750" algn="just">
              <a:lnSpc>
                <a:spcPct val="100000"/>
              </a:lnSpc>
              <a:spcBef>
                <a:spcPts val="105"/>
              </a:spcBef>
              <a:buFont typeface="Arial" panose="020B0604020202020204" pitchFamily="34" charset="0"/>
              <a:buChar char="•"/>
            </a:pPr>
            <a:r>
              <a:rPr lang="sr-Latn-RS" sz="1200" b="0" spc="-5" dirty="0">
                <a:cs typeface="Calibri"/>
              </a:rPr>
              <a:t>Obrazovanje dodatne tehničke rezerve za pokrivanje uvećanih obaveza i troškova osiguranja uzrokovanih pandemijom.</a:t>
            </a:r>
          </a:p>
          <a:p>
            <a:pPr marL="349885" indent="-285750" algn="just">
              <a:lnSpc>
                <a:spcPct val="100000"/>
              </a:lnSpc>
              <a:spcBef>
                <a:spcPts val="105"/>
              </a:spcBef>
              <a:buFont typeface="Arial" panose="020B0604020202020204" pitchFamily="34" charset="0"/>
              <a:buChar char="•"/>
            </a:pPr>
            <a:endParaRPr lang="sr-Latn-RS" sz="1200" b="1" spc="-5" dirty="0">
              <a:cs typeface="Calibri"/>
            </a:endParaRPr>
          </a:p>
          <a:p>
            <a:pPr marL="64135" indent="0" algn="just">
              <a:lnSpc>
                <a:spcPct val="100000"/>
              </a:lnSpc>
              <a:spcBef>
                <a:spcPts val="105"/>
              </a:spcBef>
              <a:buFont typeface="Arial" panose="020B0604020202020204" pitchFamily="34" charset="0"/>
              <a:buNone/>
            </a:pPr>
            <a:r>
              <a:rPr lang="sr-Latn-RS" sz="1200" b="1" spc="-5" dirty="0">
                <a:cs typeface="Calibri"/>
              </a:rPr>
              <a:t>Automatizacija procesa poslovanja:</a:t>
            </a:r>
          </a:p>
          <a:p>
            <a:pPr marL="349885" indent="-285750" algn="just">
              <a:lnSpc>
                <a:spcPct val="100000"/>
              </a:lnSpc>
              <a:spcBef>
                <a:spcPts val="105"/>
              </a:spcBef>
              <a:buFont typeface="Arial" panose="020B0604020202020204" pitchFamily="34" charset="0"/>
              <a:buChar char="•"/>
            </a:pPr>
            <a:r>
              <a:rPr lang="sr-Latn-RS" sz="1200" b="0" spc="-5" dirty="0">
                <a:cs typeface="Calibri"/>
              </a:rPr>
              <a:t>Smanjenje troškova;</a:t>
            </a:r>
          </a:p>
          <a:p>
            <a:pPr marL="349885" indent="-285750" algn="just">
              <a:lnSpc>
                <a:spcPct val="100000"/>
              </a:lnSpc>
              <a:spcBef>
                <a:spcPts val="105"/>
              </a:spcBef>
              <a:buFont typeface="Arial" panose="020B0604020202020204" pitchFamily="34" charset="0"/>
              <a:buChar char="•"/>
            </a:pPr>
            <a:r>
              <a:rPr lang="sr-Latn-RS" sz="1200" b="0" i="1" spc="-5" dirty="0">
                <a:cs typeface="Calibri"/>
              </a:rPr>
              <a:t>Online</a:t>
            </a:r>
            <a:r>
              <a:rPr lang="sr-Latn-RS" sz="1200" b="0" spc="-5" dirty="0">
                <a:cs typeface="Calibri"/>
              </a:rPr>
              <a:t> prijave štete.</a:t>
            </a:r>
          </a:p>
          <a:p>
            <a:endParaRPr lang="sr-Latn-RS" dirty="0"/>
          </a:p>
        </p:txBody>
      </p:sp>
      <p:sp>
        <p:nvSpPr>
          <p:cNvPr id="4" name="Slide Number Placeholder 3"/>
          <p:cNvSpPr>
            <a:spLocks noGrp="1"/>
          </p:cNvSpPr>
          <p:nvPr>
            <p:ph type="sldNum" sz="quarter" idx="10"/>
          </p:nvPr>
        </p:nvSpPr>
        <p:spPr/>
        <p:txBody>
          <a:bodyPr/>
          <a:lstStyle/>
          <a:p>
            <a:fld id="{47B4CF9B-CEA7-4B1C-9090-1595808FF683}" type="slidenum">
              <a:rPr lang="sr-Latn-RS" smtClean="0"/>
              <a:pPr/>
              <a:t>6</a:t>
            </a:fld>
            <a:endParaRPr lang="sr-Latn-RS"/>
          </a:p>
        </p:txBody>
      </p:sp>
    </p:spTree>
    <p:extLst>
      <p:ext uri="{BB962C8B-B14F-4D97-AF65-F5344CB8AC3E}">
        <p14:creationId xmlns:p14="http://schemas.microsoft.com/office/powerpoint/2010/main" xmlns="" val="2060911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U situaciji niskih kamatnih stopa, proizvodi sa štednom komponentom gube na svojoj atraktivnosti.</a:t>
            </a:r>
          </a:p>
          <a:p>
            <a:r>
              <a:rPr lang="sr-Latn-RS" dirty="0"/>
              <a:t>Sa grafikona se vidi smanjenje učešća proizvoda sa štednom</a:t>
            </a:r>
            <a:r>
              <a:rPr lang="sr-Latn-RS" baseline="0" dirty="0"/>
              <a:t> komponentom godinama unazad.</a:t>
            </a:r>
          </a:p>
          <a:p>
            <a:endParaRPr lang="sr-Latn-RS" baseline="0" dirty="0"/>
          </a:p>
          <a:p>
            <a:r>
              <a:rPr lang="sr-Latn-RS" sz="1200" b="1" dirty="0"/>
              <a:t>Očekivan je dalji nastavak razvoja i promovisanja:</a:t>
            </a:r>
          </a:p>
          <a:p>
            <a:pPr marL="285750" indent="-285750">
              <a:buFont typeface="Arial" panose="020B0604020202020204" pitchFamily="34" charset="0"/>
              <a:buChar char="•"/>
            </a:pPr>
            <a:endParaRPr lang="sr-Latn-RS" sz="1200" b="1" dirty="0"/>
          </a:p>
          <a:p>
            <a:pPr marL="285750" indent="-285750">
              <a:buFont typeface="Arial" panose="020B0604020202020204" pitchFamily="34" charset="0"/>
              <a:buChar char="•"/>
            </a:pPr>
            <a:r>
              <a:rPr lang="sr-Latn-RS" sz="1200" b="1" dirty="0"/>
              <a:t>Riziko proizvoda;</a:t>
            </a:r>
          </a:p>
          <a:p>
            <a:pPr marL="285750" indent="-285750">
              <a:buFont typeface="Arial" panose="020B0604020202020204" pitchFamily="34" charset="0"/>
              <a:buChar char="•"/>
            </a:pPr>
            <a:r>
              <a:rPr lang="sr-Latn-RS" sz="1200" b="1" dirty="0"/>
              <a:t>Proizvoda koji su vezani za ulaganje u investicione jedinice;</a:t>
            </a:r>
          </a:p>
          <a:p>
            <a:pPr marL="285750" indent="-285750">
              <a:buFont typeface="Arial" panose="020B0604020202020204" pitchFamily="34" charset="0"/>
              <a:buChar char="•"/>
            </a:pPr>
            <a:r>
              <a:rPr lang="sr-Latn-RS" sz="1200" b="1" dirty="0"/>
              <a:t>Povezanosti životnog i zdravstvenog osiguranja;</a:t>
            </a:r>
            <a:endParaRPr lang="sr-Latn-RS" sz="1200" b="1" baseline="0" dirty="0"/>
          </a:p>
          <a:p>
            <a:pPr marL="285750" indent="-285750">
              <a:buFont typeface="Arial" panose="020B0604020202020204" pitchFamily="34" charset="0"/>
              <a:buChar char="•"/>
            </a:pPr>
            <a:r>
              <a:rPr lang="sr-Latn-RS" sz="1200" b="1" baseline="0" dirty="0"/>
              <a:t>Novih dopunskih zdravstvenih osiguranja za mentalne bolesti.</a:t>
            </a:r>
            <a:endParaRPr lang="sr-Latn-RS" sz="1200" b="1" dirty="0"/>
          </a:p>
          <a:p>
            <a:endParaRPr lang="sr-Latn-RS" dirty="0"/>
          </a:p>
        </p:txBody>
      </p:sp>
      <p:sp>
        <p:nvSpPr>
          <p:cNvPr id="4" name="Slide Number Placeholder 3"/>
          <p:cNvSpPr>
            <a:spLocks noGrp="1"/>
          </p:cNvSpPr>
          <p:nvPr>
            <p:ph type="sldNum" sz="quarter" idx="10"/>
          </p:nvPr>
        </p:nvSpPr>
        <p:spPr/>
        <p:txBody>
          <a:bodyPr/>
          <a:lstStyle/>
          <a:p>
            <a:fld id="{47B4CF9B-CEA7-4B1C-9090-1595808FF683}" type="slidenum">
              <a:rPr lang="sr-Latn-RS" smtClean="0"/>
              <a:pPr/>
              <a:t>7</a:t>
            </a:fld>
            <a:endParaRPr lang="sr-Latn-RS"/>
          </a:p>
        </p:txBody>
      </p:sp>
    </p:spTree>
    <p:extLst>
      <p:ext uri="{BB962C8B-B14F-4D97-AF65-F5344CB8AC3E}">
        <p14:creationId xmlns:p14="http://schemas.microsoft.com/office/powerpoint/2010/main" xmlns="" val="317409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b="1" spc="0" dirty="0">
                <a:solidFill>
                  <a:schemeClr val="tx1"/>
                </a:solidFill>
                <a:cs typeface="+mn-cs"/>
              </a:rPr>
              <a:t>Ukrajinska</a:t>
            </a:r>
            <a:r>
              <a:rPr lang="sr-Latn-RS" sz="1200" b="1" spc="0" baseline="0" dirty="0">
                <a:solidFill>
                  <a:schemeClr val="tx1"/>
                </a:solidFill>
                <a:cs typeface="+mn-cs"/>
              </a:rPr>
              <a:t> kriza kao glavni „krivac“ rasta stope inflacije. Rast cene energenata, prekid lanaca snabdevanja.</a:t>
            </a:r>
          </a:p>
          <a:p>
            <a:r>
              <a:rPr lang="sr-Latn-RS" sz="1200" b="0" spc="0" baseline="0" dirty="0">
                <a:solidFill>
                  <a:schemeClr val="tx1"/>
                </a:solidFill>
                <a:cs typeface="+mn-cs"/>
              </a:rPr>
              <a:t>Visoka stopa inflacije mora dovesti do rasta kamatnih stopa i odstupanja od držanja kamatnih stopa na nultom nivou što je bila praksa pretghodnih godina.</a:t>
            </a:r>
            <a:endParaRPr lang="sr-Latn-RS" sz="1200" b="0" spc="-5" dirty="0">
              <a:solidFill>
                <a:srgbClr val="464A4A"/>
              </a:solidFill>
              <a:cs typeface="Calibri"/>
            </a:endParaRPr>
          </a:p>
          <a:p>
            <a:pPr marL="12065" indent="0" algn="just">
              <a:lnSpc>
                <a:spcPct val="100000"/>
              </a:lnSpc>
              <a:spcBef>
                <a:spcPts val="700"/>
              </a:spcBef>
              <a:buFont typeface="Arial"/>
              <a:buNone/>
              <a:tabLst>
                <a:tab pos="299085" algn="l"/>
                <a:tab pos="299720" algn="l"/>
              </a:tabLst>
            </a:pPr>
            <a:endParaRPr lang="sr-Latn-RS" sz="1200" spc="-5" dirty="0">
              <a:solidFill>
                <a:srgbClr val="464A4A"/>
              </a:solidFill>
              <a:cs typeface="Calibri"/>
            </a:endParaRPr>
          </a:p>
          <a:p>
            <a:pPr marL="12065" indent="0" algn="just">
              <a:lnSpc>
                <a:spcPct val="100000"/>
              </a:lnSpc>
              <a:spcBef>
                <a:spcPts val="700"/>
              </a:spcBef>
              <a:buFont typeface="Arial"/>
              <a:buNone/>
              <a:tabLst>
                <a:tab pos="299085" algn="l"/>
                <a:tab pos="299720" algn="l"/>
              </a:tabLst>
            </a:pPr>
            <a:r>
              <a:rPr lang="sr-Latn-RS" sz="1200" b="1" spc="-5" dirty="0">
                <a:solidFill>
                  <a:srgbClr val="464A4A"/>
                </a:solidFill>
                <a:cs typeface="Calibri"/>
              </a:rPr>
              <a:t>Inflacija u Evrozoni:</a:t>
            </a:r>
          </a:p>
          <a:p>
            <a:pPr marL="171450" indent="-171450">
              <a:buFont typeface="Arial" panose="020B0604020202020204" pitchFamily="34" charset="0"/>
              <a:buChar char="•"/>
            </a:pPr>
            <a:r>
              <a:rPr lang="sr-Latn-RS" dirty="0"/>
              <a:t>7,5% u martu 2022.</a:t>
            </a:r>
          </a:p>
          <a:p>
            <a:pPr marL="0" indent="0">
              <a:buFont typeface="Arial" panose="020B0604020202020204" pitchFamily="34" charset="0"/>
              <a:buNone/>
            </a:pPr>
            <a:r>
              <a:rPr lang="sr-Latn-RS" b="1" dirty="0"/>
              <a:t>Inflacija u SAD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r-Latn-RS" dirty="0"/>
              <a:t>8,5% u martu 2022. </a:t>
            </a:r>
            <a:r>
              <a:rPr lang="sr-Latn-RS" b="1" dirty="0"/>
              <a:t>Najviša</a:t>
            </a:r>
            <a:r>
              <a:rPr lang="sr-Latn-RS" b="1" baseline="0" dirty="0"/>
              <a:t> od decembra 1981. godine!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r-Latn-RS"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r-Latn-RS" b="1" baseline="0" dirty="0"/>
              <a:t>Niske kamatne stope (očekivan rast u budućnosti) – otežano plasiranje sredstava iznad tehničke kamatne stope</a:t>
            </a:r>
            <a:endParaRPr lang="sr-Latn-RS" b="1" dirty="0"/>
          </a:p>
          <a:p>
            <a:endParaRPr lang="sr-Latn-RS" dirty="0"/>
          </a:p>
          <a:p>
            <a:r>
              <a:rPr lang="sr-Latn-RS" b="1" dirty="0"/>
              <a:t>Srbija</a:t>
            </a:r>
          </a:p>
          <a:p>
            <a:pPr marL="0" marR="0" lvl="0" indent="0" algn="l" defTabSz="914400" rtl="0" eaLnBrk="1" fontAlgn="auto" latinLnBrk="0" hangingPunct="1">
              <a:lnSpc>
                <a:spcPct val="100000"/>
              </a:lnSpc>
              <a:spcBef>
                <a:spcPts val="0"/>
              </a:spcBef>
              <a:spcAft>
                <a:spcPts val="0"/>
              </a:spcAft>
              <a:buClrTx/>
              <a:buSzTx/>
              <a:buFontTx/>
              <a:buNone/>
              <a:tabLst/>
              <a:defRPr/>
            </a:pPr>
            <a:r>
              <a:rPr lang="sr-Latn-RS" sz="1200" dirty="0"/>
              <a:t>Uzimajući u obzir </a:t>
            </a:r>
            <a:r>
              <a:rPr lang="sr-Latn-RS" sz="1200" i="1" dirty="0"/>
              <a:t>„time lag“  </a:t>
            </a:r>
            <a:r>
              <a:rPr lang="sr-Latn-RS" sz="1200" dirty="0"/>
              <a:t>kamatnih stopa u Srbiji u odnosu na Evropu, očekuje se  rast u srednjoročnom periodu.</a:t>
            </a:r>
          </a:p>
          <a:p>
            <a:pPr marL="299085" indent="-287020" algn="just">
              <a:lnSpc>
                <a:spcPct val="100000"/>
              </a:lnSpc>
              <a:spcBef>
                <a:spcPts val="700"/>
              </a:spcBef>
              <a:buFont typeface="Arial"/>
              <a:buChar char="•"/>
              <a:tabLst>
                <a:tab pos="299085" algn="l"/>
                <a:tab pos="299720" algn="l"/>
              </a:tabLst>
            </a:pPr>
            <a:r>
              <a:rPr lang="sr-Latn-RS" sz="1200" spc="-5" dirty="0">
                <a:solidFill>
                  <a:srgbClr val="464A4A"/>
                </a:solidFill>
                <a:latin typeface="+mn-lt"/>
                <a:cs typeface="Calibri"/>
              </a:rPr>
              <a:t>Trend opadanja kamatnih stopa dovodi do problema plasiranja sredstava tehničke i garantne rezerve, naročito u situaciji velikih regulatornih ograničenja.</a:t>
            </a:r>
          </a:p>
          <a:p>
            <a:pPr marL="299085" indent="-287020" algn="just">
              <a:lnSpc>
                <a:spcPct val="100000"/>
              </a:lnSpc>
              <a:spcBef>
                <a:spcPts val="700"/>
              </a:spcBef>
              <a:buFont typeface="Arial"/>
              <a:buChar char="•"/>
              <a:tabLst>
                <a:tab pos="299085" algn="l"/>
                <a:tab pos="299720" algn="l"/>
              </a:tabLst>
            </a:pPr>
            <a:r>
              <a:rPr lang="sr-Latn-RS" sz="1200" spc="-5" dirty="0">
                <a:solidFill>
                  <a:srgbClr val="464A4A"/>
                </a:solidFill>
                <a:latin typeface="+mn-lt"/>
                <a:cs typeface="Calibri"/>
              </a:rPr>
              <a:t>Smanjenje tehničke kamatne stope kod proizvoda životnih osiguranja u uslovima niskih kamatnih stopa može biti odgovor, ali predstavlja „mač sa dve oštrice“ zbog moguće nekonkurentnosti.</a:t>
            </a:r>
          </a:p>
          <a:p>
            <a:pPr marL="0" marR="0" lvl="0" indent="0" algn="l" defTabSz="914400" rtl="0" eaLnBrk="1" fontAlgn="auto" latinLnBrk="0" hangingPunct="1">
              <a:lnSpc>
                <a:spcPct val="100000"/>
              </a:lnSpc>
              <a:spcBef>
                <a:spcPts val="0"/>
              </a:spcBef>
              <a:spcAft>
                <a:spcPts val="0"/>
              </a:spcAft>
              <a:buClrTx/>
              <a:buSzTx/>
              <a:buFontTx/>
              <a:buNone/>
              <a:tabLst/>
              <a:defRPr/>
            </a:pPr>
            <a:r>
              <a:rPr lang="sr-Latn-RS" sz="1200" b="1" spc="-5" dirty="0">
                <a:solidFill>
                  <a:srgbClr val="464A4A"/>
                </a:solidFill>
                <a:latin typeface="+mn-lt"/>
                <a:cs typeface="Calibri"/>
              </a:rPr>
              <a:t>S obzirom</a:t>
            </a:r>
            <a:r>
              <a:rPr lang="sr-Latn-RS" sz="1200" b="1" spc="-5" baseline="0" dirty="0">
                <a:solidFill>
                  <a:srgbClr val="464A4A"/>
                </a:solidFill>
                <a:latin typeface="+mn-lt"/>
                <a:cs typeface="Calibri"/>
              </a:rPr>
              <a:t> na predviđeni rast kamatnih stopa (zbog prirodnog praćenja stope inflacije), dolazi do smanjenja ovih problema.</a:t>
            </a:r>
            <a:endParaRPr lang="sr-Latn-RS" sz="1100" b="1" spc="-5" dirty="0">
              <a:solidFill>
                <a:srgbClr val="464A4A"/>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r-Latn-RS" sz="1200" kern="1200" dirty="0">
                <a:solidFill>
                  <a:schemeClr val="tx1"/>
                </a:solidFill>
                <a:effectLst/>
                <a:latin typeface="+mn-lt"/>
                <a:ea typeface="+mn-ea"/>
                <a:cs typeface="+mn-cs"/>
              </a:rPr>
              <a:t>Na osnovu podataka EIOPA, u zemljama EU u 2019. godini je bio prisutan negativan duracioni gep što znači da je ročnost obaveza duža od ročnosti imovine koja služi za njihovo pokriće. To znači da pad kamatnih stopa povećava sadašnju vrednost obaveza u većoj meri nego što povećava vrednost imovine. Smanjuju se raspoloživi kapital i racio solventnosti.</a:t>
            </a:r>
            <a:endParaRPr lang="sr-Latn-R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sz="1200" i="1" dirty="0"/>
          </a:p>
          <a:p>
            <a:pPr marL="92710">
              <a:lnSpc>
                <a:spcPct val="100000"/>
              </a:lnSpc>
              <a:spcBef>
                <a:spcPts val="270"/>
              </a:spcBef>
            </a:pPr>
            <a:r>
              <a:rPr lang="sr-Latn-RS" sz="1200" b="1" spc="-5" dirty="0">
                <a:solidFill>
                  <a:srgbClr val="464A4A"/>
                </a:solidFill>
                <a:latin typeface="+mn-lt"/>
                <a:cs typeface="Calibri"/>
              </a:rPr>
              <a:t>Promena načina investiranja:</a:t>
            </a:r>
          </a:p>
          <a:p>
            <a:pPr marL="92710">
              <a:lnSpc>
                <a:spcPct val="100000"/>
              </a:lnSpc>
              <a:spcBef>
                <a:spcPts val="270"/>
              </a:spcBef>
            </a:pPr>
            <a:r>
              <a:rPr lang="sr-Latn-RS" sz="1200" b="1" i="1" spc="-10" dirty="0">
                <a:solidFill>
                  <a:srgbClr val="464A4A"/>
                </a:solidFill>
                <a:latin typeface="+mn-lt"/>
                <a:cs typeface="Calibri"/>
              </a:rPr>
              <a:t>Dolazi do potrebe povećanja ročnosti aktive i alternativnih načina investiranja, pre svega u:</a:t>
            </a:r>
          </a:p>
          <a:p>
            <a:pPr marL="264160" indent="-171450">
              <a:lnSpc>
                <a:spcPct val="100000"/>
              </a:lnSpc>
              <a:spcBef>
                <a:spcPts val="620"/>
              </a:spcBef>
              <a:buFontTx/>
              <a:buChar char="-"/>
            </a:pPr>
            <a:endParaRPr lang="sr-Latn-RS" sz="1200" b="1" dirty="0">
              <a:latin typeface="+mn-lt"/>
              <a:cs typeface="Calibri"/>
            </a:endParaRPr>
          </a:p>
          <a:p>
            <a:pPr marL="632460" indent="-285750">
              <a:lnSpc>
                <a:spcPct val="100000"/>
              </a:lnSpc>
              <a:spcBef>
                <a:spcPts val="5"/>
              </a:spcBef>
              <a:buFont typeface="Arial"/>
              <a:buChar char="•"/>
              <a:tabLst>
                <a:tab pos="632460" algn="l"/>
                <a:tab pos="633095" algn="l"/>
              </a:tabLst>
            </a:pPr>
            <a:r>
              <a:rPr lang="sr-Latn-RS" sz="1200" dirty="0">
                <a:solidFill>
                  <a:srgbClr val="464A4A"/>
                </a:solidFill>
                <a:latin typeface="+mn-lt"/>
                <a:cs typeface="Calibri"/>
              </a:rPr>
              <a:t>Korporativne hartije od vrednosti;</a:t>
            </a:r>
          </a:p>
          <a:p>
            <a:pPr marL="632460" indent="-285750">
              <a:lnSpc>
                <a:spcPct val="100000"/>
              </a:lnSpc>
              <a:spcBef>
                <a:spcPts val="5"/>
              </a:spcBef>
              <a:buFont typeface="Arial"/>
              <a:buChar char="•"/>
              <a:tabLst>
                <a:tab pos="632460" algn="l"/>
                <a:tab pos="633095" algn="l"/>
              </a:tabLst>
            </a:pPr>
            <a:r>
              <a:rPr lang="sr-Latn-RS" sz="1200" dirty="0">
                <a:solidFill>
                  <a:srgbClr val="464A4A"/>
                </a:solidFill>
                <a:cs typeface="Calibri"/>
              </a:rPr>
              <a:t>Zelene hartije od vrednosti</a:t>
            </a:r>
            <a:endParaRPr lang="sr-Latn-RS" sz="1200" dirty="0">
              <a:latin typeface="+mn-lt"/>
              <a:cs typeface="Calibri"/>
            </a:endParaRPr>
          </a:p>
          <a:p>
            <a:pPr marL="632460" indent="-285750">
              <a:lnSpc>
                <a:spcPct val="100000"/>
              </a:lnSpc>
              <a:buFont typeface="Arial"/>
              <a:buChar char="•"/>
              <a:tabLst>
                <a:tab pos="632460" algn="l"/>
                <a:tab pos="633095" algn="l"/>
              </a:tabLst>
            </a:pPr>
            <a:r>
              <a:rPr lang="sr-Latn-RS" sz="1200" spc="-5" dirty="0">
                <a:solidFill>
                  <a:srgbClr val="464A4A"/>
                </a:solidFill>
                <a:latin typeface="+mn-lt"/>
                <a:cs typeface="Calibri"/>
              </a:rPr>
              <a:t>Infrastrukturne hartije od vrednosti;</a:t>
            </a:r>
          </a:p>
          <a:p>
            <a:pPr marL="632460" indent="-285750">
              <a:lnSpc>
                <a:spcPct val="100000"/>
              </a:lnSpc>
              <a:buFont typeface="Arial"/>
              <a:buChar char="•"/>
              <a:tabLst>
                <a:tab pos="632460" algn="l"/>
                <a:tab pos="633095" algn="l"/>
              </a:tabLst>
            </a:pPr>
            <a:r>
              <a:rPr lang="sr-Latn-RS" sz="1200" spc="-5" dirty="0">
                <a:solidFill>
                  <a:srgbClr val="464A4A"/>
                </a:solidFill>
                <a:latin typeface="+mn-lt"/>
                <a:cs typeface="Calibri"/>
              </a:rPr>
              <a:t>Farmaceutske hartije od vrednosti;</a:t>
            </a:r>
          </a:p>
          <a:p>
            <a:pPr marL="632460" indent="-285750">
              <a:lnSpc>
                <a:spcPct val="100000"/>
              </a:lnSpc>
              <a:buFont typeface="Arial"/>
              <a:buChar char="•"/>
              <a:tabLst>
                <a:tab pos="632460" algn="l"/>
                <a:tab pos="633095" algn="l"/>
              </a:tabLst>
            </a:pPr>
            <a:r>
              <a:rPr lang="sr-Latn-RS" sz="1200" spc="-5" dirty="0">
                <a:solidFill>
                  <a:srgbClr val="464A4A"/>
                </a:solidFill>
                <a:latin typeface="+mn-lt"/>
                <a:cs typeface="Calibri"/>
              </a:rPr>
              <a:t>Finansijske derivate.</a:t>
            </a:r>
          </a:p>
          <a:p>
            <a:pPr marL="346710" indent="0">
              <a:lnSpc>
                <a:spcPct val="100000"/>
              </a:lnSpc>
              <a:buFont typeface="Arial"/>
              <a:buNone/>
              <a:tabLst>
                <a:tab pos="632460" algn="l"/>
                <a:tab pos="633095" algn="l"/>
              </a:tabLst>
            </a:pPr>
            <a:endParaRPr lang="sr-Latn-RS" sz="1200" dirty="0">
              <a:latin typeface="+mn-lt"/>
              <a:cs typeface="Calibri"/>
            </a:endParaRPr>
          </a:p>
          <a:p>
            <a:pPr marL="346710" indent="0">
              <a:lnSpc>
                <a:spcPct val="100000"/>
              </a:lnSpc>
              <a:buFont typeface="Arial"/>
              <a:buNone/>
              <a:tabLst>
                <a:tab pos="632460" algn="l"/>
                <a:tab pos="633095" algn="l"/>
              </a:tabLst>
            </a:pPr>
            <a:r>
              <a:rPr lang="sr-Latn-RS" sz="1200" dirty="0">
                <a:latin typeface="+mn-lt"/>
                <a:cs typeface="Calibri"/>
              </a:rPr>
              <a:t>Rast</a:t>
            </a:r>
            <a:r>
              <a:rPr lang="sr-Latn-RS" sz="1200" baseline="0" dirty="0">
                <a:latin typeface="+mn-lt"/>
                <a:cs typeface="Calibri"/>
              </a:rPr>
              <a:t> inflacije u Srbiji je uvezen.</a:t>
            </a:r>
            <a:endParaRPr lang="sr-Latn-RS" sz="1200" dirty="0">
              <a:latin typeface="+mn-lt"/>
              <a:cs typeface="Calibri"/>
            </a:endParaRPr>
          </a:p>
          <a:p>
            <a:pPr marL="346710" indent="0">
              <a:lnSpc>
                <a:spcPct val="100000"/>
              </a:lnSpc>
              <a:buFont typeface="Arial"/>
              <a:buNone/>
              <a:tabLst>
                <a:tab pos="632460" algn="l"/>
                <a:tab pos="633095" algn="l"/>
              </a:tabLst>
            </a:pPr>
            <a:endParaRPr lang="sr-Latn-RS" sz="1200" dirty="0">
              <a:latin typeface="+mn-lt"/>
              <a:cs typeface="Calibri"/>
            </a:endParaRPr>
          </a:p>
          <a:p>
            <a:r>
              <a:rPr lang="sr-Latn-RS" b="1" dirty="0"/>
              <a:t>- Niske kamatne stope i</a:t>
            </a:r>
            <a:r>
              <a:rPr lang="sr-Latn-RS" b="1" baseline="0" dirty="0"/>
              <a:t> visoka inflacija ugrožavaju mešovite proizvode. Ipak, rast kamatnih stopa neće povećati atraktivnost ovih proizvoda. Unit linked proizvoda imaju svetlu budućnost.</a:t>
            </a:r>
            <a:endParaRPr lang="sr-Latn-RS" b="1" dirty="0"/>
          </a:p>
          <a:p>
            <a:endParaRPr lang="sr-Latn-RS" dirty="0"/>
          </a:p>
          <a:p>
            <a:endParaRPr lang="sr-Latn-RS" dirty="0"/>
          </a:p>
        </p:txBody>
      </p:sp>
      <p:sp>
        <p:nvSpPr>
          <p:cNvPr id="4" name="Slide Number Placeholder 3"/>
          <p:cNvSpPr>
            <a:spLocks noGrp="1"/>
          </p:cNvSpPr>
          <p:nvPr>
            <p:ph type="sldNum" sz="quarter" idx="10"/>
          </p:nvPr>
        </p:nvSpPr>
        <p:spPr/>
        <p:txBody>
          <a:bodyPr/>
          <a:lstStyle/>
          <a:p>
            <a:fld id="{47B4CF9B-CEA7-4B1C-9090-1595808FF683}" type="slidenum">
              <a:rPr lang="sr-Latn-RS" smtClean="0"/>
              <a:pPr/>
              <a:t>8</a:t>
            </a:fld>
            <a:endParaRPr lang="sr-Latn-RS"/>
          </a:p>
        </p:txBody>
      </p:sp>
    </p:spTree>
    <p:extLst>
      <p:ext uri="{BB962C8B-B14F-4D97-AF65-F5344CB8AC3E}">
        <p14:creationId xmlns:p14="http://schemas.microsoft.com/office/powerpoint/2010/main" xmlns="" val="2224115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sr-Latn-RS" sz="1200" b="1" dirty="0">
                <a:latin typeface="+mn-lt"/>
                <a:cs typeface="Calibri"/>
              </a:rPr>
              <a:t>Proces globalizacije </a:t>
            </a:r>
            <a:r>
              <a:rPr lang="sr-Latn-RS" sz="1200" b="0" dirty="0">
                <a:latin typeface="+mn-lt"/>
                <a:cs typeface="Calibri"/>
              </a:rPr>
              <a:t>neminovno je doveo do promena na tržištima (re)osiguranja, naročito u tranzicionim privredama Istočne Evrope. Globalizacija </a:t>
            </a:r>
            <a:r>
              <a:rPr lang="sr-Latn-RS" sz="1200" b="1" dirty="0">
                <a:latin typeface="+mn-lt"/>
                <a:cs typeface="Calibri"/>
              </a:rPr>
              <a:t>pruža</a:t>
            </a:r>
            <a:r>
              <a:rPr lang="sr-Latn-RS" sz="1200" b="0" dirty="0">
                <a:latin typeface="+mn-lt"/>
                <a:cs typeface="Calibri"/>
              </a:rPr>
              <a:t> mogućnosti </a:t>
            </a:r>
            <a:r>
              <a:rPr lang="sr-Latn-RS" sz="1200" b="1" dirty="0">
                <a:latin typeface="+mn-lt"/>
                <a:cs typeface="Calibri"/>
              </a:rPr>
              <a:t>diverzifikacije rizika i redokovanja troškova</a:t>
            </a:r>
            <a:r>
              <a:rPr lang="sr-Latn-RS" sz="1200" b="0" dirty="0">
                <a:latin typeface="+mn-lt"/>
                <a:cs typeface="Calibri"/>
              </a:rPr>
              <a:t>, preusmerava </a:t>
            </a:r>
            <a:r>
              <a:rPr lang="sr-Latn-RS" sz="1200" b="1" dirty="0">
                <a:latin typeface="+mn-lt"/>
                <a:cs typeface="Calibri"/>
              </a:rPr>
              <a:t>fokus na zadovoljstvo i poverenje kupca</a:t>
            </a:r>
            <a:r>
              <a:rPr lang="sr-Latn-RS" sz="1200" b="0" dirty="0">
                <a:latin typeface="+mn-lt"/>
                <a:cs typeface="Calibri"/>
              </a:rPr>
              <a:t>, te se ulažu dodatni napori radi obezbeđivanja boljih proizvoda i ostavarivanja jasnije komunikacije sa klijentima.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sr-Latn-RS" sz="1200" b="1" dirty="0">
              <a:latin typeface="+mn-lt"/>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sr-Latn-RS" sz="1200" b="0" dirty="0">
                <a:latin typeface="+mn-lt"/>
                <a:cs typeface="Calibri"/>
              </a:rPr>
              <a:t>Proces globalizacije doživljava </a:t>
            </a:r>
            <a:r>
              <a:rPr lang="sr-Latn-RS" sz="1200" b="1" dirty="0">
                <a:latin typeface="+mn-lt"/>
                <a:cs typeface="Calibri"/>
              </a:rPr>
              <a:t>transformaciju</a:t>
            </a:r>
            <a:r>
              <a:rPr lang="sr-Latn-RS" sz="1200" b="0" dirty="0">
                <a:latin typeface="+mn-lt"/>
                <a:cs typeface="Calibri"/>
              </a:rPr>
              <a:t> – promene u lancima snabdevanja, dovode do izazova sa transportnim osiguranjem, kao i do povećanja cena reosiguranja.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sr-Latn-RS" sz="1200" b="0" dirty="0">
              <a:latin typeface="+mn-lt"/>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sr-Latn-RS" sz="1200" b="1" dirty="0">
                <a:latin typeface="+mn-lt"/>
                <a:cs typeface="Calibri"/>
              </a:rPr>
              <a:t>Kriza usled rata </a:t>
            </a:r>
            <a:r>
              <a:rPr lang="sr-Latn-RS" sz="1200" b="0" dirty="0">
                <a:latin typeface="+mn-lt"/>
                <a:cs typeface="Calibri"/>
              </a:rPr>
              <a:t>nije zaobišla ni Srbiju – cene energenata i hrane rastu, a projektovana stopa rasta GDP je korigovana na 3,3%.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sr-Latn-RS" sz="1200" b="0" dirty="0">
              <a:latin typeface="+mn-lt"/>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sr-Latn-RS" sz="1200" b="0" dirty="0">
                <a:latin typeface="+mn-lt"/>
                <a:cs typeface="Calibri"/>
              </a:rPr>
              <a:t>Sankcije protiv Rusije će dovesti do toga da globalna osiguravajuća industrija izgubi neke osiguravajuće poslove, ali takođe dovode i do direktnog blokiranja pristupa ruskim privrednim subjektima globalnom tržištu osiguranja. Procene su da se ruska industrija doživeti pad od 14% u 2022. godini.</a:t>
            </a:r>
            <a:endParaRPr lang="sr-Latn-RS" sz="1200" b="1" dirty="0">
              <a:latin typeface="+mn-lt"/>
              <a:cs typeface="Calibri"/>
            </a:endParaRPr>
          </a:p>
        </p:txBody>
      </p:sp>
      <p:sp>
        <p:nvSpPr>
          <p:cNvPr id="4" name="Slide Number Placeholder 3"/>
          <p:cNvSpPr>
            <a:spLocks noGrp="1"/>
          </p:cNvSpPr>
          <p:nvPr>
            <p:ph type="sldNum" sz="quarter" idx="10"/>
          </p:nvPr>
        </p:nvSpPr>
        <p:spPr/>
        <p:txBody>
          <a:bodyPr/>
          <a:lstStyle/>
          <a:p>
            <a:fld id="{47B4CF9B-CEA7-4B1C-9090-1595808FF683}" type="slidenum">
              <a:rPr lang="sr-Latn-RS" smtClean="0"/>
              <a:pPr/>
              <a:t>9</a:t>
            </a:fld>
            <a:endParaRPr lang="sr-Latn-RS"/>
          </a:p>
        </p:txBody>
      </p:sp>
    </p:spTree>
    <p:extLst>
      <p:ext uri="{BB962C8B-B14F-4D97-AF65-F5344CB8AC3E}">
        <p14:creationId xmlns:p14="http://schemas.microsoft.com/office/powerpoint/2010/main" xmlns="" val="3819934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sr-Latn-RS" sz="1200" b="1" dirty="0">
                <a:latin typeface="+mn-lt"/>
                <a:cs typeface="Calibri"/>
              </a:rPr>
              <a:t>Promena pristupa</a:t>
            </a:r>
            <a:r>
              <a:rPr lang="sr-Latn-RS" sz="1200" b="1" baseline="0" dirty="0">
                <a:latin typeface="+mn-lt"/>
                <a:cs typeface="Calibri"/>
              </a:rPr>
              <a:t>:</a:t>
            </a:r>
            <a:endParaRPr lang="sr-Latn-RS" sz="1200" b="1" dirty="0">
              <a:latin typeface="+mn-lt"/>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sr-Latn-RS" sz="1200" dirty="0">
                <a:latin typeface="+mn-lt"/>
                <a:cs typeface="Calibri"/>
              </a:rPr>
              <a:t>Tržište životnog osiguranja raste po stopi </a:t>
            </a:r>
            <a:r>
              <a:rPr lang="sr-Latn-RS" sz="1200" i="1" dirty="0">
                <a:latin typeface="+mn-lt"/>
                <a:cs typeface="Calibri"/>
              </a:rPr>
              <a:t>cca 8%, </a:t>
            </a:r>
            <a:r>
              <a:rPr lang="sr-Latn-RS" sz="1200" dirty="0">
                <a:latin typeface="+mn-lt"/>
                <a:cs typeface="Calibri"/>
              </a:rPr>
              <a:t>sa pojavom pandemije raste svest o korisnosti i neophodnosti ove vrste osiguranja.</a:t>
            </a:r>
          </a:p>
          <a:p>
            <a:pPr marL="0" marR="0" lvl="0" indent="0" algn="just" defTabSz="914400" rtl="0" eaLnBrk="1" fontAlgn="auto" latinLnBrk="0" hangingPunct="1">
              <a:lnSpc>
                <a:spcPct val="100000"/>
              </a:lnSpc>
              <a:spcBef>
                <a:spcPts val="0"/>
              </a:spcBef>
              <a:spcAft>
                <a:spcPts val="0"/>
              </a:spcAft>
              <a:buClrTx/>
              <a:buSzTx/>
              <a:buFontTx/>
              <a:buNone/>
              <a:tabLst/>
              <a:defRPr/>
            </a:pPr>
            <a:r>
              <a:rPr lang="sr-Latn-RS" sz="1200" dirty="0">
                <a:latin typeface="+mn-lt"/>
                <a:cs typeface="Calibri"/>
              </a:rPr>
              <a:t>Teža dostupnost do klijenata i sprečenost normalnog rada zastupnika dovode do potrebe omogućavanja ugovaranja polisa bez fizičkog kontakta.</a:t>
            </a:r>
          </a:p>
          <a:p>
            <a:pPr algn="just"/>
            <a:r>
              <a:rPr lang="sr-Latn-RS" dirty="0"/>
              <a:t>(Zanimljivost</a:t>
            </a:r>
            <a:r>
              <a:rPr lang="sr-Latn-RS" baseline="0" dirty="0"/>
              <a:t>: </a:t>
            </a:r>
            <a:r>
              <a:rPr lang="sr-Latn-RS" dirty="0"/>
              <a:t>Google</a:t>
            </a:r>
            <a:r>
              <a:rPr lang="sr-Latn-RS" baseline="0" dirty="0"/>
              <a:t> pretraga za „životno osiguranje“ je skočila za 50% u SAD između marta i maja 2020. u poređenju sa istim periodom 2019. Naročito povećana tražnja među mladima 18-39 godina. 95% ljudi se izjašnjava o spremnosti da kupe polisu ali samo ukoliko je moguće </a:t>
            </a:r>
            <a:r>
              <a:rPr lang="sr-Latn-RS" b="1" baseline="0" dirty="0"/>
              <a:t>na daljinu</a:t>
            </a:r>
            <a:r>
              <a:rPr lang="sr-Latn-RS" baseline="0" dirty="0"/>
              <a:t>, </a:t>
            </a:r>
            <a:r>
              <a:rPr lang="sr-Latn-RS" b="1" baseline="0" dirty="0"/>
              <a:t>bez direktnog kontakta </a:t>
            </a:r>
            <a:r>
              <a:rPr lang="sr-Latn-RS" baseline="0" dirty="0"/>
              <a:t>sa agentom osiguranja.)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sr-Latn-RS" sz="1200" dirty="0">
              <a:latin typeface="+mn-lt"/>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sr-Latn-RS" sz="1200" b="1" dirty="0">
                <a:latin typeface="+mn-lt"/>
                <a:cs typeface="Calibri"/>
              </a:rPr>
              <a:t>Digitalizacija:</a:t>
            </a:r>
          </a:p>
          <a:p>
            <a:pPr marL="0" marR="0" lvl="0" indent="0" algn="just" defTabSz="914400" rtl="0" eaLnBrk="1" fontAlgn="auto" latinLnBrk="0" hangingPunct="1">
              <a:lnSpc>
                <a:spcPct val="100000"/>
              </a:lnSpc>
              <a:spcBef>
                <a:spcPts val="0"/>
              </a:spcBef>
              <a:spcAft>
                <a:spcPts val="0"/>
              </a:spcAft>
              <a:buClrTx/>
              <a:buSzTx/>
              <a:buFontTx/>
              <a:buNone/>
              <a:tabLst/>
              <a:defRPr/>
            </a:pPr>
            <a:r>
              <a:rPr lang="sr-Latn-RS" sz="1200" dirty="0">
                <a:latin typeface="+mn-lt"/>
                <a:cs typeface="Calibri"/>
              </a:rPr>
              <a:t>Tržište mora ići u korak sa vremenom i iskoristiti sve mogućnosti koje priužaju informaciono-komunikacione tehnologije.</a:t>
            </a:r>
          </a:p>
          <a:p>
            <a:pPr marL="12700" marR="46355" algn="just">
              <a:lnSpc>
                <a:spcPct val="100000"/>
              </a:lnSpc>
              <a:spcBef>
                <a:spcPts val="105"/>
              </a:spcBef>
            </a:pPr>
            <a:r>
              <a:rPr lang="sr-Latn-RS" sz="1200" dirty="0">
                <a:latin typeface="+mn-lt"/>
                <a:cs typeface="Calibri"/>
              </a:rPr>
              <a:t>Sve veći značaj dobija razvoj:</a:t>
            </a:r>
          </a:p>
          <a:p>
            <a:pPr marL="298450" marR="46355" indent="-285750" algn="just">
              <a:lnSpc>
                <a:spcPct val="100000"/>
              </a:lnSpc>
              <a:spcBef>
                <a:spcPts val="105"/>
              </a:spcBef>
              <a:buFont typeface="Arial" panose="020B0604020202020204" pitchFamily="34" charset="0"/>
              <a:buChar char="•"/>
            </a:pPr>
            <a:r>
              <a:rPr lang="sr-Latn-RS" sz="1200" dirty="0">
                <a:latin typeface="+mn-lt"/>
                <a:cs typeface="Calibri"/>
              </a:rPr>
              <a:t>Digitalnih kanala prodaje</a:t>
            </a:r>
            <a:r>
              <a:rPr lang="sr-Latn-RS" sz="1200" baseline="0" dirty="0">
                <a:latin typeface="+mn-lt"/>
                <a:cs typeface="Calibri"/>
              </a:rPr>
              <a:t> – na daljinu i bez papira (ali uz posredovanje zastupnika prodaje)</a:t>
            </a:r>
            <a:endParaRPr lang="sr-Latn-RS" sz="1200" dirty="0">
              <a:latin typeface="+mn-lt"/>
              <a:cs typeface="Calibri"/>
            </a:endParaRPr>
          </a:p>
          <a:p>
            <a:pPr marL="298450" marR="46355" indent="-285750" algn="just">
              <a:lnSpc>
                <a:spcPct val="100000"/>
              </a:lnSpc>
              <a:spcBef>
                <a:spcPts val="105"/>
              </a:spcBef>
              <a:buFont typeface="Arial" panose="020B0604020202020204" pitchFamily="34" charset="0"/>
              <a:buChar char="•"/>
            </a:pPr>
            <a:r>
              <a:rPr lang="sr-Latn-RS" sz="1200" dirty="0">
                <a:latin typeface="+mn-lt"/>
                <a:cs typeface="Calibri"/>
              </a:rPr>
              <a:t>Neophodnost razvoja procesa videoidentifikacije;</a:t>
            </a:r>
          </a:p>
          <a:p>
            <a:pPr marL="12700" marR="46355" indent="0" algn="just">
              <a:lnSpc>
                <a:spcPct val="100000"/>
              </a:lnSpc>
              <a:spcBef>
                <a:spcPts val="105"/>
              </a:spcBef>
              <a:buFont typeface="Arial" panose="020B0604020202020204" pitchFamily="34" charset="0"/>
              <a:buNone/>
            </a:pPr>
            <a:endParaRPr lang="sr-Latn-RS" sz="1200" dirty="0">
              <a:latin typeface="+mn-lt"/>
              <a:cs typeface="Calibri"/>
            </a:endParaRPr>
          </a:p>
          <a:p>
            <a:pPr marL="12700" marR="46355" indent="0" algn="just">
              <a:lnSpc>
                <a:spcPct val="100000"/>
              </a:lnSpc>
              <a:spcBef>
                <a:spcPts val="105"/>
              </a:spcBef>
              <a:buFont typeface="Arial" panose="020B0604020202020204" pitchFamily="34" charset="0"/>
              <a:buNone/>
            </a:pPr>
            <a:r>
              <a:rPr lang="sr-Latn-RS" sz="1200" b="1" dirty="0">
                <a:latin typeface="+mn-lt"/>
                <a:cs typeface="Calibri"/>
              </a:rPr>
              <a:t>Životno osiguranje na web-u:</a:t>
            </a:r>
          </a:p>
          <a:p>
            <a:pPr marL="12700" marR="46355" indent="0" algn="just">
              <a:lnSpc>
                <a:spcPct val="100000"/>
              </a:lnSpc>
              <a:spcBef>
                <a:spcPts val="105"/>
              </a:spcBef>
              <a:buFont typeface="Arial" panose="020B0604020202020204" pitchFamily="34" charset="0"/>
              <a:buNone/>
            </a:pPr>
            <a:r>
              <a:rPr lang="sr-Latn-RS" sz="1200" dirty="0">
                <a:latin typeface="+mn-lt"/>
                <a:cs typeface="Calibri"/>
              </a:rPr>
              <a:t>Prelazak</a:t>
            </a:r>
            <a:r>
              <a:rPr lang="sr-Latn-RS" sz="1200" baseline="0" dirty="0">
                <a:latin typeface="+mn-lt"/>
                <a:cs typeface="Calibri"/>
              </a:rPr>
              <a:t> na online koncept</a:t>
            </a:r>
          </a:p>
          <a:p>
            <a:pPr marL="12700" marR="46355" indent="0" algn="just">
              <a:lnSpc>
                <a:spcPct val="100000"/>
              </a:lnSpc>
              <a:spcBef>
                <a:spcPts val="105"/>
              </a:spcBef>
              <a:buFont typeface="Arial" panose="020B0604020202020204" pitchFamily="34" charset="0"/>
              <a:buNone/>
            </a:pPr>
            <a:r>
              <a:rPr lang="sr-Latn-RS" sz="1200" baseline="0" dirty="0">
                <a:latin typeface="+mn-lt"/>
                <a:cs typeface="Calibri"/>
              </a:rPr>
              <a:t>Riziko na kratak rok, osiguranje kredita</a:t>
            </a:r>
            <a:endParaRPr lang="sr-Latn-RS" sz="1200" dirty="0">
              <a:latin typeface="+mn-lt"/>
              <a:cs typeface="Calibri"/>
            </a:endParaRPr>
          </a:p>
          <a:p>
            <a:pPr marL="298450" marR="46355" indent="-285750" algn="just">
              <a:lnSpc>
                <a:spcPct val="100000"/>
              </a:lnSpc>
              <a:spcBef>
                <a:spcPts val="105"/>
              </a:spcBef>
              <a:buFont typeface="Arial" panose="020B0604020202020204" pitchFamily="34" charset="0"/>
              <a:buChar char="•"/>
            </a:pPr>
            <a:r>
              <a:rPr lang="sr-Latn-RS" sz="1200" i="1" dirty="0">
                <a:latin typeface="+mn-lt"/>
                <a:cs typeface="Calibri"/>
              </a:rPr>
              <a:t>Online </a:t>
            </a:r>
            <a:r>
              <a:rPr lang="sr-Latn-RS" sz="1200" dirty="0">
                <a:latin typeface="+mn-lt"/>
                <a:cs typeface="Calibri"/>
              </a:rPr>
              <a:t>proces ugovaranja životnog osiguranja bez posredovanja zastupnika</a:t>
            </a:r>
            <a:r>
              <a:rPr lang="sr-Latn-RS" sz="1200" baseline="0" dirty="0">
                <a:latin typeface="+mn-lt"/>
                <a:cs typeface="Calibri"/>
              </a:rPr>
              <a:t> – sve radi osiguranik sam (možda treba reći da i regulator treba da razmisli u ovom pravcu, mislim da tu ima mnogo otvorenih pitanja)</a:t>
            </a:r>
          </a:p>
          <a:p>
            <a:pPr marL="298450" marR="46355" indent="-285750" algn="just">
              <a:lnSpc>
                <a:spcPct val="100000"/>
              </a:lnSpc>
              <a:spcBef>
                <a:spcPts val="105"/>
              </a:spcBef>
              <a:buFont typeface="Arial" panose="020B0604020202020204" pitchFamily="34" charset="0"/>
              <a:buChar char="•"/>
            </a:pPr>
            <a:endParaRPr lang="sr-Latn-RS" sz="1200" baseline="0" dirty="0">
              <a:latin typeface="+mn-lt"/>
              <a:cs typeface="Calibri"/>
            </a:endParaRPr>
          </a:p>
          <a:p>
            <a:pPr marL="12700" marR="46355" indent="0" algn="just">
              <a:lnSpc>
                <a:spcPct val="100000"/>
              </a:lnSpc>
              <a:spcBef>
                <a:spcPts val="105"/>
              </a:spcBef>
              <a:buFont typeface="Arial" panose="020B0604020202020204" pitchFamily="34" charset="0"/>
              <a:buNone/>
            </a:pPr>
            <a:r>
              <a:rPr lang="sr-Latn-RS" sz="1200" b="1" dirty="0">
                <a:latin typeface="+mn-lt"/>
                <a:cs typeface="Calibri"/>
              </a:rPr>
              <a:t>Korisničko iskustvo u fokusu:</a:t>
            </a:r>
          </a:p>
          <a:p>
            <a:pPr marL="184150" marR="46355" indent="-171450" algn="just">
              <a:lnSpc>
                <a:spcPct val="100000"/>
              </a:lnSpc>
              <a:spcBef>
                <a:spcPts val="105"/>
              </a:spcBef>
              <a:buFont typeface="Arial" panose="020B0604020202020204" pitchFamily="34" charset="0"/>
              <a:buChar char="•"/>
            </a:pPr>
            <a:r>
              <a:rPr lang="sr-Latn-RS" sz="1200" dirty="0">
                <a:latin typeface="+mn-lt"/>
                <a:cs typeface="Calibri"/>
              </a:rPr>
              <a:t>Omogućavanje</a:t>
            </a:r>
            <a:r>
              <a:rPr lang="sr-Latn-RS" sz="1200" baseline="0" dirty="0">
                <a:latin typeface="+mn-lt"/>
                <a:cs typeface="Calibri"/>
              </a:rPr>
              <a:t> frekventnije komunikacije sa klijentima;</a:t>
            </a:r>
          </a:p>
          <a:p>
            <a:pPr marL="184150" marR="46355" indent="-171450" algn="just">
              <a:lnSpc>
                <a:spcPct val="100000"/>
              </a:lnSpc>
              <a:spcBef>
                <a:spcPts val="105"/>
              </a:spcBef>
              <a:buFont typeface="Arial" panose="020B0604020202020204" pitchFamily="34" charset="0"/>
              <a:buChar char="•"/>
            </a:pPr>
            <a:r>
              <a:rPr lang="sr-Latn-RS" sz="1200" baseline="0" dirty="0">
                <a:latin typeface="+mn-lt"/>
                <a:cs typeface="Calibri"/>
              </a:rPr>
              <a:t>Online prijava šteta;</a:t>
            </a:r>
          </a:p>
          <a:p>
            <a:pPr marL="184150" marR="46355" indent="-171450" algn="just">
              <a:lnSpc>
                <a:spcPct val="100000"/>
              </a:lnSpc>
              <a:spcBef>
                <a:spcPts val="105"/>
              </a:spcBef>
              <a:buFont typeface="Arial" panose="020B0604020202020204" pitchFamily="34" charset="0"/>
              <a:buChar char="•"/>
            </a:pPr>
            <a:r>
              <a:rPr lang="sr-Latn-RS" sz="1200" baseline="0" dirty="0">
                <a:latin typeface="+mn-lt"/>
                <a:cs typeface="Calibri"/>
              </a:rPr>
              <a:t>Platforma na kojoj klijenti mogu dobiti sve podatke o njihovoj polisi (i na kojoj mogu uputiti i razne zahteve – različite promene na polisi)</a:t>
            </a:r>
          </a:p>
          <a:p>
            <a:pPr marL="184150" marR="46355" indent="-171450" algn="just">
              <a:lnSpc>
                <a:spcPct val="100000"/>
              </a:lnSpc>
              <a:spcBef>
                <a:spcPts val="105"/>
              </a:spcBef>
              <a:buFont typeface="Arial" panose="020B0604020202020204" pitchFamily="34" charset="0"/>
              <a:buChar char="•"/>
            </a:pPr>
            <a:endParaRPr lang="sr-Latn-RS" sz="1200" dirty="0">
              <a:latin typeface="+mn-lt"/>
              <a:cs typeface="Calibri"/>
            </a:endParaRPr>
          </a:p>
          <a:p>
            <a:pPr marL="12700" marR="46355" lvl="0" indent="0" algn="just" defTabSz="914400" rtl="0" eaLnBrk="1" fontAlgn="auto" latinLnBrk="0" hangingPunct="1">
              <a:lnSpc>
                <a:spcPct val="100000"/>
              </a:lnSpc>
              <a:spcBef>
                <a:spcPts val="105"/>
              </a:spcBef>
              <a:spcAft>
                <a:spcPts val="0"/>
              </a:spcAft>
              <a:buClrTx/>
              <a:buSzTx/>
              <a:buFontTx/>
              <a:buNone/>
              <a:tabLst/>
              <a:defRPr/>
            </a:pPr>
            <a:r>
              <a:rPr lang="sr-Latn-RS" sz="1200" b="1" dirty="0">
                <a:latin typeface="+mn-lt"/>
                <a:cs typeface="Calibri"/>
              </a:rPr>
              <a:t>Životno osiguranje prati finansijski sektor.</a:t>
            </a:r>
            <a:endParaRPr lang="sr-Latn-RS" sz="1200" dirty="0">
              <a:latin typeface="+mn-lt"/>
              <a:cs typeface="Calibri"/>
            </a:endParaRPr>
          </a:p>
          <a:p>
            <a:pPr marL="12700" marR="46355" algn="just">
              <a:lnSpc>
                <a:spcPct val="100000"/>
              </a:lnSpc>
              <a:spcBef>
                <a:spcPts val="105"/>
              </a:spcBef>
            </a:pPr>
            <a:r>
              <a:rPr lang="sr-Latn-RS" sz="1200" dirty="0">
                <a:latin typeface="+mn-lt"/>
                <a:cs typeface="Calibri"/>
              </a:rPr>
              <a:t>U situaciji ukrupnjivanja bankarskog sektora, strateška saradnja sa bankama može predstavljati značajan kanal prodaje životnog osiguranja.</a:t>
            </a:r>
          </a:p>
        </p:txBody>
      </p:sp>
      <p:sp>
        <p:nvSpPr>
          <p:cNvPr id="4" name="Slide Number Placeholder 3"/>
          <p:cNvSpPr>
            <a:spLocks noGrp="1"/>
          </p:cNvSpPr>
          <p:nvPr>
            <p:ph type="sldNum" sz="quarter" idx="10"/>
          </p:nvPr>
        </p:nvSpPr>
        <p:spPr/>
        <p:txBody>
          <a:bodyPr/>
          <a:lstStyle/>
          <a:p>
            <a:fld id="{47B4CF9B-CEA7-4B1C-9090-1595808FF683}" type="slidenum">
              <a:rPr lang="sr-Latn-RS" smtClean="0"/>
              <a:pPr/>
              <a:t>10</a:t>
            </a:fld>
            <a:endParaRPr lang="sr-Latn-RS"/>
          </a:p>
        </p:txBody>
      </p:sp>
    </p:spTree>
    <p:extLst>
      <p:ext uri="{BB962C8B-B14F-4D97-AF65-F5344CB8AC3E}">
        <p14:creationId xmlns:p14="http://schemas.microsoft.com/office/powerpoint/2010/main" xmlns="" val="72656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4EEE7"/>
          </a:solidFill>
        </p:spPr>
        <p:txBody>
          <a:bodyPr wrap="square" lIns="0" tIns="0" rIns="0" bIns="0" rtlCol="0"/>
          <a:lstStyle/>
          <a:p>
            <a:endParaRPr/>
          </a:p>
        </p:txBody>
      </p:sp>
      <p:sp>
        <p:nvSpPr>
          <p:cNvPr id="2" name="Holder 2"/>
          <p:cNvSpPr>
            <a:spLocks noGrp="1"/>
          </p:cNvSpPr>
          <p:nvPr>
            <p:ph type="ctrTitle"/>
          </p:nvPr>
        </p:nvSpPr>
        <p:spPr>
          <a:xfrm>
            <a:off x="591108" y="228345"/>
            <a:ext cx="11009782" cy="51371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E1673AE4-A9AF-4413-A012-2B6D3244777A}" type="datetimeFigureOut">
              <a:rPr lang="sr-Latn-RS" smtClean="0"/>
              <a:pPr/>
              <a:t>11.6.2022.</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5C264CDF-6E58-4009-895E-AEBA4BC2FD7C}" type="slidenum">
              <a:rPr lang="sr-Latn-RS" smtClean="0"/>
              <a:pPr/>
              <a:t>‹#›</a:t>
            </a:fld>
            <a:endParaRPr lang="sr-Latn-RS"/>
          </a:p>
        </p:txBody>
      </p:sp>
    </p:spTree>
    <p:extLst>
      <p:ext uri="{BB962C8B-B14F-4D97-AF65-F5344CB8AC3E}">
        <p14:creationId xmlns:p14="http://schemas.microsoft.com/office/powerpoint/2010/main" xmlns="" val="354083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E1673AE4-A9AF-4413-A012-2B6D3244777A}" type="datetimeFigureOut">
              <a:rPr lang="sr-Latn-RS" smtClean="0"/>
              <a:pPr/>
              <a:t>11.6.2022.</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5C264CDF-6E58-4009-895E-AEBA4BC2FD7C}" type="slidenum">
              <a:rPr lang="sr-Latn-RS" smtClean="0"/>
              <a:pPr/>
              <a:t>‹#›</a:t>
            </a:fld>
            <a:endParaRPr lang="sr-Latn-RS"/>
          </a:p>
        </p:txBody>
      </p:sp>
    </p:spTree>
    <p:extLst>
      <p:ext uri="{BB962C8B-B14F-4D97-AF65-F5344CB8AC3E}">
        <p14:creationId xmlns:p14="http://schemas.microsoft.com/office/powerpoint/2010/main" xmlns="" val="108366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73AE4-A9AF-4413-A012-2B6D3244777A}" type="datetimeFigureOut">
              <a:rPr lang="sr-Latn-RS" smtClean="0"/>
              <a:pPr/>
              <a:t>11.6.2022.</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5C264CDF-6E58-4009-895E-AEBA4BC2FD7C}" type="slidenum">
              <a:rPr lang="sr-Latn-RS" smtClean="0"/>
              <a:pPr/>
              <a:t>‹#›</a:t>
            </a:fld>
            <a:endParaRPr lang="sr-Latn-RS"/>
          </a:p>
        </p:txBody>
      </p:sp>
    </p:spTree>
    <p:extLst>
      <p:ext uri="{BB962C8B-B14F-4D97-AF65-F5344CB8AC3E}">
        <p14:creationId xmlns:p14="http://schemas.microsoft.com/office/powerpoint/2010/main" xmlns="" val="786768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673AE4-A9AF-4413-A012-2B6D3244777A}" type="datetimeFigureOut">
              <a:rPr lang="sr-Latn-RS" smtClean="0"/>
              <a:pPr/>
              <a:t>11.6.2022.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C264CDF-6E58-4009-895E-AEBA4BC2FD7C}" type="slidenum">
              <a:rPr lang="sr-Latn-RS" smtClean="0"/>
              <a:pPr/>
              <a:t>‹#›</a:t>
            </a:fld>
            <a:endParaRPr lang="sr-Latn-RS"/>
          </a:p>
        </p:txBody>
      </p:sp>
    </p:spTree>
    <p:extLst>
      <p:ext uri="{BB962C8B-B14F-4D97-AF65-F5344CB8AC3E}">
        <p14:creationId xmlns:p14="http://schemas.microsoft.com/office/powerpoint/2010/main" xmlns="" val="3601974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673AE4-A9AF-4413-A012-2B6D3244777A}" type="datetimeFigureOut">
              <a:rPr lang="sr-Latn-RS" smtClean="0"/>
              <a:pPr/>
              <a:t>11.6.2022.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C264CDF-6E58-4009-895E-AEBA4BC2FD7C}" type="slidenum">
              <a:rPr lang="sr-Latn-RS" smtClean="0"/>
              <a:pPr/>
              <a:t>‹#›</a:t>
            </a:fld>
            <a:endParaRPr lang="sr-Latn-RS"/>
          </a:p>
        </p:txBody>
      </p:sp>
    </p:spTree>
    <p:extLst>
      <p:ext uri="{BB962C8B-B14F-4D97-AF65-F5344CB8AC3E}">
        <p14:creationId xmlns:p14="http://schemas.microsoft.com/office/powerpoint/2010/main" xmlns="" val="247802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E1673AE4-A9AF-4413-A012-2B6D3244777A}" type="datetimeFigureOut">
              <a:rPr lang="sr-Latn-RS" smtClean="0"/>
              <a:pPr/>
              <a:t>11.6.2022.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C264CDF-6E58-4009-895E-AEBA4BC2FD7C}" type="slidenum">
              <a:rPr lang="sr-Latn-RS" smtClean="0"/>
              <a:pPr/>
              <a:t>‹#›</a:t>
            </a:fld>
            <a:endParaRPr lang="sr-Latn-RS"/>
          </a:p>
        </p:txBody>
      </p:sp>
    </p:spTree>
    <p:extLst>
      <p:ext uri="{BB962C8B-B14F-4D97-AF65-F5344CB8AC3E}">
        <p14:creationId xmlns:p14="http://schemas.microsoft.com/office/powerpoint/2010/main" xmlns="" val="1350808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E1673AE4-A9AF-4413-A012-2B6D3244777A}" type="datetimeFigureOut">
              <a:rPr lang="sr-Latn-RS" smtClean="0"/>
              <a:pPr/>
              <a:t>11.6.2022.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C264CDF-6E58-4009-895E-AEBA4BC2FD7C}" type="slidenum">
              <a:rPr lang="sr-Latn-RS" smtClean="0"/>
              <a:pPr/>
              <a:t>‹#›</a:t>
            </a:fld>
            <a:endParaRPr lang="sr-Latn-RS"/>
          </a:p>
        </p:txBody>
      </p:sp>
    </p:spTree>
    <p:extLst>
      <p:ext uri="{BB962C8B-B14F-4D97-AF65-F5344CB8AC3E}">
        <p14:creationId xmlns:p14="http://schemas.microsoft.com/office/powerpoint/2010/main" xmlns="" val="2262362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Rectangle 1"/>
          <p:cNvSpPr/>
          <p:nvPr userDrawn="1"/>
        </p:nvSpPr>
        <p:spPr>
          <a:xfrm>
            <a:off x="11680723" y="-23450"/>
            <a:ext cx="344130" cy="4855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5"/>
          <p:cNvSpPr txBox="1">
            <a:spLocks/>
          </p:cNvSpPr>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n-lt"/>
                <a:ea typeface="Montserrat" charset="0"/>
                <a:cs typeface="Montserrat" charset="0"/>
              </a:rPr>
              <a:pPr algn="ctr"/>
              <a:t>‹#›</a:t>
            </a:fld>
            <a:endParaRPr lang="en-US" sz="800" b="0" i="0" dirty="0">
              <a:solidFill>
                <a:srgbClr val="FEFEFE"/>
              </a:solidFill>
              <a:latin typeface="+mn-lt"/>
              <a:ea typeface="Montserrat" charset="0"/>
              <a:cs typeface="Montserrat" charset="0"/>
            </a:endParaRPr>
          </a:p>
        </p:txBody>
      </p:sp>
      <p:sp>
        <p:nvSpPr>
          <p:cNvPr id="43" name="Text Placeholder 42"/>
          <p:cNvSpPr>
            <a:spLocks noGrp="1"/>
          </p:cNvSpPr>
          <p:nvPr userDrawn="1">
            <p:ph type="body" sz="quarter" idx="10" hasCustomPrompt="1"/>
          </p:nvPr>
        </p:nvSpPr>
        <p:spPr>
          <a:xfrm>
            <a:off x="8440087" y="6490940"/>
            <a:ext cx="2998268" cy="203846"/>
          </a:xfrm>
        </p:spPr>
        <p:txBody>
          <a:bodyPr>
            <a:noAutofit/>
          </a:bodyPr>
          <a:lstStyle>
            <a:lvl1pPr marL="0" indent="0" algn="r">
              <a:buNone/>
              <a:defRPr sz="800" b="0" i="0">
                <a:solidFill>
                  <a:schemeClr val="tx2"/>
                </a:solidFill>
                <a:latin typeface="+mn-lt"/>
                <a:ea typeface="Montserrat Light" charset="0"/>
                <a:cs typeface="Montserrat Light" charset="0"/>
              </a:defRPr>
            </a:lvl1pPr>
            <a:lvl2pPr marL="457200" indent="0" algn="r">
              <a:buNone/>
              <a:defRPr sz="800" b="0" i="0">
                <a:solidFill>
                  <a:schemeClr val="bg2"/>
                </a:solidFill>
                <a:latin typeface="Montserrat Light" charset="0"/>
                <a:ea typeface="Montserrat Light" charset="0"/>
                <a:cs typeface="Montserrat Light" charset="0"/>
              </a:defRPr>
            </a:lvl2pPr>
            <a:lvl3pPr marL="914400" indent="0" algn="r">
              <a:buNone/>
              <a:defRPr sz="800" b="0" i="0">
                <a:solidFill>
                  <a:schemeClr val="bg2"/>
                </a:solidFill>
                <a:latin typeface="Montserrat Light" charset="0"/>
                <a:ea typeface="Montserrat Light" charset="0"/>
                <a:cs typeface="Montserrat Light" charset="0"/>
              </a:defRPr>
            </a:lvl3pPr>
            <a:lvl4pPr marL="1371600" indent="0" algn="r">
              <a:buNone/>
              <a:defRPr sz="800" b="0" i="0">
                <a:solidFill>
                  <a:schemeClr val="bg2"/>
                </a:solidFill>
                <a:latin typeface="Montserrat Light" charset="0"/>
                <a:ea typeface="Montserrat Light" charset="0"/>
                <a:cs typeface="Montserrat Light" charset="0"/>
              </a:defRPr>
            </a:lvl4pPr>
            <a:lvl5pPr marL="1828800"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grpSp>
        <p:nvGrpSpPr>
          <p:cNvPr id="5" name="Group 4"/>
          <p:cNvGrpSpPr/>
          <p:nvPr userDrawn="1"/>
        </p:nvGrpSpPr>
        <p:grpSpPr>
          <a:xfrm>
            <a:off x="11808932" y="6477097"/>
            <a:ext cx="231532" cy="231532"/>
            <a:chOff x="11275488" y="5797834"/>
            <a:chExt cx="353804" cy="353804"/>
          </a:xfrm>
        </p:grpSpPr>
        <p:sp>
          <p:nvSpPr>
            <p:cNvPr id="3" name="Oval 2">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p:cNvGrpSpPr/>
          <p:nvPr userDrawn="1"/>
        </p:nvGrpSpPr>
        <p:grpSpPr>
          <a:xfrm>
            <a:off x="11543208" y="6477097"/>
            <a:ext cx="231532" cy="231532"/>
            <a:chOff x="11275488" y="5797834"/>
            <a:chExt cx="353804" cy="353804"/>
          </a:xfrm>
        </p:grpSpPr>
        <p:sp>
          <p:nvSpPr>
            <p:cNvPr id="15" name="Oval 14">
              <a:hlinkClick r:id="" action="ppaction://hlinkshowjump?jump=nextslide"/>
            </p:cNvPr>
            <p:cNvSpPr/>
            <p:nvPr userDrawn="1"/>
          </p:nvSpPr>
          <p:spPr>
            <a:xfrm>
              <a:off x="11275488" y="5797834"/>
              <a:ext cx="353804" cy="353804"/>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evron 15">
              <a:hlinkClick r:id="" action="ppaction://hlinkshowjump?jump=nextslide" tooltip="Next Slide"/>
            </p:cNvPr>
            <p:cNvSpPr/>
            <p:nvPr userDrawn="1"/>
          </p:nvSpPr>
          <p:spPr>
            <a:xfrm>
              <a:off x="11402389" y="5893733"/>
              <a:ext cx="125792" cy="171788"/>
            </a:xfrm>
            <a:prstGeom prst="chevron">
              <a:avLst>
                <a:gd name="adj" fmla="val 66337"/>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Title Placeholder 1"/>
          <p:cNvSpPr>
            <a:spLocks noGrp="1"/>
          </p:cNvSpPr>
          <p:nvPr>
            <p:ph type="title" hasCustomPrompt="1"/>
          </p:nvPr>
        </p:nvSpPr>
        <p:spPr>
          <a:xfrm>
            <a:off x="838200" y="493274"/>
            <a:ext cx="10515600" cy="499456"/>
          </a:xfrm>
          <a:prstGeom prst="rect">
            <a:avLst/>
          </a:prstGeom>
        </p:spPr>
        <p:txBody>
          <a:bodyPr vert="horz" lIns="91440" tIns="45720" rIns="91440" bIns="45720" rtlCol="0" anchor="ctr">
            <a:normAutofit/>
          </a:bodyPr>
          <a:lstStyle>
            <a:lvl1pPr>
              <a:defRPr b="1"/>
            </a:lvl1pPr>
          </a:lstStyle>
          <a:p>
            <a:r>
              <a:rPr lang="en-US" dirty="0"/>
              <a:t>Your Heading: Text Goes Here</a:t>
            </a:r>
          </a:p>
        </p:txBody>
      </p:sp>
      <p:sp>
        <p:nvSpPr>
          <p:cNvPr id="13" name="Picture Placeholder 2"/>
          <p:cNvSpPr>
            <a:spLocks noGrp="1"/>
          </p:cNvSpPr>
          <p:nvPr>
            <p:ph type="pic" sz="quarter" idx="18"/>
          </p:nvPr>
        </p:nvSpPr>
        <p:spPr>
          <a:xfrm>
            <a:off x="-21705" y="-34724"/>
            <a:ext cx="7035963" cy="6892725"/>
          </a:xfrm>
          <a:custGeom>
            <a:avLst/>
            <a:gdLst>
              <a:gd name="connsiteX0" fmla="*/ 0 w 7037409"/>
              <a:gd name="connsiteY0" fmla="*/ 6858000 h 6858000"/>
              <a:gd name="connsiteX1" fmla="*/ 1714500 w 7037409"/>
              <a:gd name="connsiteY1" fmla="*/ 0 h 6858000"/>
              <a:gd name="connsiteX2" fmla="*/ 7037409 w 7037409"/>
              <a:gd name="connsiteY2" fmla="*/ 0 h 6858000"/>
              <a:gd name="connsiteX3" fmla="*/ 5322909 w 7037409"/>
              <a:gd name="connsiteY3" fmla="*/ 6858000 h 6858000"/>
              <a:gd name="connsiteX4" fmla="*/ 0 w 7037409"/>
              <a:gd name="connsiteY4" fmla="*/ 6858000 h 6858000"/>
              <a:gd name="connsiteX0" fmla="*/ 10128 w 7047537"/>
              <a:gd name="connsiteY0" fmla="*/ 6858000 h 6858000"/>
              <a:gd name="connsiteX1" fmla="*/ 0 w 7047537"/>
              <a:gd name="connsiteY1" fmla="*/ 0 h 6858000"/>
              <a:gd name="connsiteX2" fmla="*/ 7047537 w 7047537"/>
              <a:gd name="connsiteY2" fmla="*/ 0 h 6858000"/>
              <a:gd name="connsiteX3" fmla="*/ 5333037 w 7047537"/>
              <a:gd name="connsiteY3" fmla="*/ 6858000 h 6858000"/>
              <a:gd name="connsiteX4" fmla="*/ 10128 w 7047537"/>
              <a:gd name="connsiteY4" fmla="*/ 6858000 h 6858000"/>
              <a:gd name="connsiteX0" fmla="*/ 10128 w 7080814"/>
              <a:gd name="connsiteY0" fmla="*/ 6858000 h 6858000"/>
              <a:gd name="connsiteX1" fmla="*/ 0 w 7080814"/>
              <a:gd name="connsiteY1" fmla="*/ 0 h 6858000"/>
              <a:gd name="connsiteX2" fmla="*/ 7047537 w 7080814"/>
              <a:gd name="connsiteY2" fmla="*/ 0 h 6858000"/>
              <a:gd name="connsiteX3" fmla="*/ 7080814 w 7080814"/>
              <a:gd name="connsiteY3" fmla="*/ 6858000 h 6858000"/>
              <a:gd name="connsiteX4" fmla="*/ 10128 w 7080814"/>
              <a:gd name="connsiteY4" fmla="*/ 6858000 h 6858000"/>
              <a:gd name="connsiteX0" fmla="*/ 10128 w 7080814"/>
              <a:gd name="connsiteY0" fmla="*/ 6858000 h 6858000"/>
              <a:gd name="connsiteX1" fmla="*/ 0 w 7080814"/>
              <a:gd name="connsiteY1" fmla="*/ 0 h 6858000"/>
              <a:gd name="connsiteX2" fmla="*/ 3459385 w 7080814"/>
              <a:gd name="connsiteY2" fmla="*/ 11575 h 6858000"/>
              <a:gd name="connsiteX3" fmla="*/ 7080814 w 7080814"/>
              <a:gd name="connsiteY3" fmla="*/ 6858000 h 6858000"/>
              <a:gd name="connsiteX4" fmla="*/ 10128 w 7080814"/>
              <a:gd name="connsiteY4" fmla="*/ 6858000 h 6858000"/>
              <a:gd name="connsiteX0" fmla="*/ 10128 w 7069239"/>
              <a:gd name="connsiteY0" fmla="*/ 6858000 h 6858000"/>
              <a:gd name="connsiteX1" fmla="*/ 0 w 7069239"/>
              <a:gd name="connsiteY1" fmla="*/ 0 h 6858000"/>
              <a:gd name="connsiteX2" fmla="*/ 3459385 w 7069239"/>
              <a:gd name="connsiteY2" fmla="*/ 11575 h 6858000"/>
              <a:gd name="connsiteX3" fmla="*/ 7069239 w 7069239"/>
              <a:gd name="connsiteY3" fmla="*/ 6858000 h 6858000"/>
              <a:gd name="connsiteX4" fmla="*/ 10128 w 706923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9239" h="6858000">
                <a:moveTo>
                  <a:pt x="10128" y="6858000"/>
                </a:moveTo>
                <a:lnTo>
                  <a:pt x="0" y="0"/>
                </a:lnTo>
                <a:lnTo>
                  <a:pt x="3459385" y="11575"/>
                </a:lnTo>
                <a:lnTo>
                  <a:pt x="7069239" y="6858000"/>
                </a:lnTo>
                <a:lnTo>
                  <a:pt x="10128" y="6858000"/>
                </a:lnTo>
                <a:close/>
              </a:path>
            </a:pathLst>
          </a:cu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xmlns="" val="273138104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with Footers">
    <p:spTree>
      <p:nvGrpSpPr>
        <p:cNvPr id="1" name=""/>
        <p:cNvGrpSpPr/>
        <p:nvPr/>
      </p:nvGrpSpPr>
      <p:grpSpPr>
        <a:xfrm>
          <a:off x="0" y="0"/>
          <a:ext cx="0" cy="0"/>
          <a:chOff x="0" y="0"/>
          <a:chExt cx="0" cy="0"/>
        </a:xfrm>
      </p:grpSpPr>
      <p:sp>
        <p:nvSpPr>
          <p:cNvPr id="16" name="TextBox 15"/>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dirty="0">
                <a:solidFill>
                  <a:schemeClr val="accent3"/>
                </a:solidFill>
                <a:latin typeface="Lato" panose="020F0502020204030203" pitchFamily="34" charset="0"/>
              </a:rPr>
              <a:t>JAFAR DESIGNS </a:t>
            </a:r>
            <a:r>
              <a:rPr lang="en-US" sz="1067" b="1" spc="40" baseline="0" dirty="0">
                <a:solidFill>
                  <a:schemeClr val="accent2"/>
                </a:solidFill>
                <a:latin typeface="Lato" panose="020F0502020204030203" pitchFamily="34" charset="0"/>
              </a:rPr>
              <a:t>STUDIO</a:t>
            </a:r>
          </a:p>
        </p:txBody>
      </p:sp>
      <p:sp>
        <p:nvSpPr>
          <p:cNvPr id="17" name="TextBox 16"/>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dirty="0">
                <a:solidFill>
                  <a:schemeClr val="accent3"/>
                </a:solidFill>
                <a:latin typeface="Lato" panose="020F0502020204030203" pitchFamily="34" charset="0"/>
              </a:rPr>
              <a:t>BUSINESS </a:t>
            </a:r>
            <a:r>
              <a:rPr lang="en-US" sz="1067" b="1" spc="40" baseline="0" dirty="0">
                <a:solidFill>
                  <a:schemeClr val="accent2"/>
                </a:solidFill>
                <a:latin typeface="Lato" panose="020F0502020204030203" pitchFamily="34" charset="0"/>
              </a:rPr>
              <a:t>PROPOSAL</a:t>
            </a:r>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xmlns="" val="1891493964"/>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17378896"/>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B9F82"/>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xmlns="" val="2522767559"/>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with Mini Half Picture at Righ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dirty="0">
                <a:solidFill>
                  <a:schemeClr val="accent3"/>
                </a:solidFill>
                <a:latin typeface="Lato" panose="020F0502020204030203" pitchFamily="34" charset="0"/>
              </a:rPr>
              <a:t>JAFAR DESIGNS </a:t>
            </a:r>
            <a:r>
              <a:rPr lang="en-US" sz="1067" b="1" spc="40" baseline="0" dirty="0">
                <a:solidFill>
                  <a:schemeClr val="accent2"/>
                </a:solidFill>
                <a:latin typeface="Lato" panose="020F0502020204030203" pitchFamily="34" charset="0"/>
              </a:rPr>
              <a:t>STUDIO</a:t>
            </a:r>
          </a:p>
        </p:txBody>
      </p:sp>
      <p:sp>
        <p:nvSpPr>
          <p:cNvPr id="17" name="TextBox 16"/>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dirty="0">
                <a:solidFill>
                  <a:schemeClr val="accent3"/>
                </a:solidFill>
                <a:latin typeface="Lato" panose="020F0502020204030203" pitchFamily="34" charset="0"/>
              </a:rPr>
              <a:t>BUSINESS </a:t>
            </a:r>
            <a:r>
              <a:rPr lang="en-US" sz="1067" b="1" spc="40" baseline="0" dirty="0">
                <a:solidFill>
                  <a:schemeClr val="accent2"/>
                </a:solidFill>
                <a:latin typeface="Lato" panose="020F0502020204030203" pitchFamily="34" charset="0"/>
              </a:rPr>
              <a:t>PROPOSAL</a:t>
            </a:r>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3"/>
          </p:nvPr>
        </p:nvSpPr>
        <p:spPr>
          <a:xfrm>
            <a:off x="6301316" y="2057400"/>
            <a:ext cx="50948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1829945382"/>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Mini Half Picture at Left">
    <p:spTree>
      <p:nvGrpSpPr>
        <p:cNvPr id="1" name=""/>
        <p:cNvGrpSpPr/>
        <p:nvPr/>
      </p:nvGrpSpPr>
      <p:grpSpPr>
        <a:xfrm>
          <a:off x="0" y="0"/>
          <a:ext cx="0" cy="0"/>
          <a:chOff x="0" y="0"/>
          <a:chExt cx="0" cy="0"/>
        </a:xfrm>
      </p:grpSpPr>
      <p:sp>
        <p:nvSpPr>
          <p:cNvPr id="13" name="Rectangle 12"/>
          <p:cNvSpPr/>
          <p:nvPr userDrawn="1"/>
        </p:nvSpPr>
        <p:spPr>
          <a:xfrm>
            <a:off x="791634" y="2057400"/>
            <a:ext cx="106045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dirty="0">
                <a:solidFill>
                  <a:schemeClr val="accent3"/>
                </a:solidFill>
                <a:latin typeface="Lato" panose="020F0502020204030203" pitchFamily="34" charset="0"/>
              </a:rPr>
              <a:t>JAFAR DESIGNS </a:t>
            </a:r>
            <a:r>
              <a:rPr lang="en-US" sz="1067" b="1" spc="40" baseline="0" dirty="0">
                <a:solidFill>
                  <a:schemeClr val="accent2"/>
                </a:solidFill>
                <a:latin typeface="Lato" panose="020F0502020204030203" pitchFamily="34" charset="0"/>
              </a:rPr>
              <a:t>STUDIO</a:t>
            </a:r>
          </a:p>
        </p:txBody>
      </p:sp>
      <p:sp>
        <p:nvSpPr>
          <p:cNvPr id="17" name="TextBox 16"/>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dirty="0">
                <a:solidFill>
                  <a:schemeClr val="accent3"/>
                </a:solidFill>
                <a:latin typeface="Lato" panose="020F0502020204030203" pitchFamily="34" charset="0"/>
              </a:rPr>
              <a:t>BUSINESS </a:t>
            </a:r>
            <a:r>
              <a:rPr lang="en-US" sz="1067" b="1" spc="40" baseline="0" dirty="0">
                <a:solidFill>
                  <a:schemeClr val="accent2"/>
                </a:solidFill>
                <a:latin typeface="Lato" panose="020F0502020204030203" pitchFamily="34" charset="0"/>
              </a:rPr>
              <a:t>PROPOSAL</a:t>
            </a:r>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3"/>
          </p:nvPr>
        </p:nvSpPr>
        <p:spPr>
          <a:xfrm>
            <a:off x="791634" y="2057400"/>
            <a:ext cx="50948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1703000103"/>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Vision, Mission &amp; Values Slid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dirty="0">
                <a:solidFill>
                  <a:schemeClr val="accent3"/>
                </a:solidFill>
                <a:latin typeface="Lato" panose="020F0502020204030203" pitchFamily="34" charset="0"/>
              </a:rPr>
              <a:t>JAFAR DESIGNS </a:t>
            </a:r>
            <a:r>
              <a:rPr lang="en-US" sz="1067" b="1" spc="40" baseline="0" dirty="0">
                <a:solidFill>
                  <a:schemeClr val="accent2"/>
                </a:solidFill>
                <a:latin typeface="Lato" panose="020F0502020204030203" pitchFamily="34" charset="0"/>
              </a:rPr>
              <a:t>STUDIO</a:t>
            </a:r>
          </a:p>
        </p:txBody>
      </p:sp>
      <p:sp>
        <p:nvSpPr>
          <p:cNvPr id="17" name="TextBox 16"/>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dirty="0">
                <a:solidFill>
                  <a:schemeClr val="accent3"/>
                </a:solidFill>
                <a:latin typeface="Lato" panose="020F0502020204030203" pitchFamily="34" charset="0"/>
              </a:rPr>
              <a:t>BUSINESS </a:t>
            </a:r>
            <a:r>
              <a:rPr lang="en-US" sz="1067" b="1" spc="40" baseline="0" dirty="0">
                <a:solidFill>
                  <a:schemeClr val="accent2"/>
                </a:solidFill>
                <a:latin typeface="Lato" panose="020F0502020204030203" pitchFamily="34" charset="0"/>
              </a:rPr>
              <a:t>PROPOSAL</a:t>
            </a:r>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Picture Placeholder 7"/>
          <p:cNvSpPr>
            <a:spLocks noGrp="1"/>
          </p:cNvSpPr>
          <p:nvPr>
            <p:ph type="pic" sz="quarter" idx="12"/>
          </p:nvPr>
        </p:nvSpPr>
        <p:spPr>
          <a:xfrm>
            <a:off x="0" y="2057400"/>
            <a:ext cx="4203621" cy="3657600"/>
          </a:xfrm>
          <a:custGeom>
            <a:avLst/>
            <a:gdLst>
              <a:gd name="connsiteX0" fmla="*/ 0 w 9516533"/>
              <a:gd name="connsiteY0" fmla="*/ 0 h 8280400"/>
              <a:gd name="connsiteX1" fmla="*/ 5376333 w 9516533"/>
              <a:gd name="connsiteY1" fmla="*/ 0 h 8280400"/>
              <a:gd name="connsiteX2" fmla="*/ 9516533 w 9516533"/>
              <a:gd name="connsiteY2" fmla="*/ 4140200 h 8280400"/>
              <a:gd name="connsiteX3" fmla="*/ 5376333 w 9516533"/>
              <a:gd name="connsiteY3" fmla="*/ 8280400 h 8280400"/>
              <a:gd name="connsiteX4" fmla="*/ 0 w 9516533"/>
              <a:gd name="connsiteY4" fmla="*/ 8280400 h 828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6533" h="8280400">
                <a:moveTo>
                  <a:pt x="0" y="0"/>
                </a:moveTo>
                <a:lnTo>
                  <a:pt x="5376333" y="0"/>
                </a:lnTo>
                <a:cubicBezTo>
                  <a:pt x="7662902" y="0"/>
                  <a:pt x="9516533" y="1853631"/>
                  <a:pt x="9516533" y="4140200"/>
                </a:cubicBezTo>
                <a:cubicBezTo>
                  <a:pt x="9516533" y="6426769"/>
                  <a:pt x="7662902" y="8280400"/>
                  <a:pt x="5376333" y="8280400"/>
                </a:cubicBezTo>
                <a:lnTo>
                  <a:pt x="0" y="8280400"/>
                </a:lnTo>
                <a:close/>
              </a:path>
            </a:pathLst>
          </a:custGeom>
        </p:spPr>
        <p:txBody>
          <a:bodyPr wrap="square" lIns="0" tIns="0" rIns="0" bIns="0" anchor="ctr" anchorCtr="0">
            <a:noAutofit/>
          </a:bodyPr>
          <a:lstStyle>
            <a:lvl1pPr marL="0" indent="0" algn="ctr">
              <a:buFontTx/>
              <a:buNone/>
              <a:defRPr sz="1333">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xmlns="" val="2205334503"/>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with Half Picture at Left 0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5314951" cy="68580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17" name="TextBox 16"/>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dirty="0">
                <a:solidFill>
                  <a:schemeClr val="accent3"/>
                </a:solidFill>
                <a:latin typeface="Lato" panose="020F0502020204030203" pitchFamily="34" charset="0"/>
              </a:rPr>
              <a:t>BUSINESS </a:t>
            </a:r>
            <a:r>
              <a:rPr lang="en-US" sz="1067" b="1" spc="40" baseline="0" dirty="0">
                <a:solidFill>
                  <a:schemeClr val="accent2"/>
                </a:solidFill>
                <a:latin typeface="Lato" panose="020F0502020204030203" pitchFamily="34" charset="0"/>
              </a:rPr>
              <a:t>PROPOSAL</a:t>
            </a:r>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xmlns="" val="3887168090"/>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with Half Picture at Left 02">
    <p:spTree>
      <p:nvGrpSpPr>
        <p:cNvPr id="1" name=""/>
        <p:cNvGrpSpPr/>
        <p:nvPr/>
      </p:nvGrpSpPr>
      <p:grpSpPr>
        <a:xfrm>
          <a:off x="0" y="0"/>
          <a:ext cx="0" cy="0"/>
          <a:chOff x="0" y="0"/>
          <a:chExt cx="0" cy="0"/>
        </a:xfrm>
      </p:grpSpPr>
      <p:sp>
        <p:nvSpPr>
          <p:cNvPr id="17" name="TextBox 16"/>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dirty="0">
                <a:solidFill>
                  <a:schemeClr val="accent3"/>
                </a:solidFill>
                <a:latin typeface="Lato" panose="020F0502020204030203" pitchFamily="34" charset="0"/>
              </a:rPr>
              <a:t>BUSINESS </a:t>
            </a:r>
            <a:r>
              <a:rPr lang="en-US" sz="1067" b="1" spc="40" baseline="0" dirty="0">
                <a:solidFill>
                  <a:schemeClr val="accent2"/>
                </a:solidFill>
                <a:latin typeface="Lato" panose="020F0502020204030203" pitchFamily="34" charset="0"/>
              </a:rPr>
              <a:t>PROPOSAL</a:t>
            </a:r>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7" name="Picture Placeholder 2"/>
          <p:cNvSpPr>
            <a:spLocks noGrp="1"/>
          </p:cNvSpPr>
          <p:nvPr>
            <p:ph type="pic" sz="quarter" idx="10"/>
          </p:nvPr>
        </p:nvSpPr>
        <p:spPr>
          <a:xfrm>
            <a:off x="0" y="0"/>
            <a:ext cx="6096000" cy="68580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1068503381"/>
      </p:ext>
    </p:extLst>
  </p:cSld>
  <p:clrMapOvr>
    <a:masterClrMapping/>
  </p:clrMapOvr>
  <p:extLst>
    <p:ext uri="{DCECCB84-F9BA-43D5-87BE-67443E8EF086}">
      <p15:sldGuideLst xmlns:p15="http://schemas.microsoft.com/office/powerpoint/2012/main" xmlns="">
        <p15:guide id="0" orient="horz" pos="972">
          <p15:clr>
            <a:srgbClr val="FBAE40"/>
          </p15:clr>
        </p15:guide>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with Half Picture at Righ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1" y="0"/>
            <a:ext cx="6096000" cy="68580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8" name="TextBox 7"/>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dirty="0">
                <a:solidFill>
                  <a:schemeClr val="accent3"/>
                </a:solidFill>
                <a:latin typeface="Lato" panose="020F0502020204030203" pitchFamily="34" charset="0"/>
              </a:rPr>
              <a:t>JAFAR DESIGNS </a:t>
            </a:r>
            <a:r>
              <a:rPr lang="en-US" sz="1067" b="1" spc="40" baseline="0" dirty="0">
                <a:solidFill>
                  <a:schemeClr val="accent2"/>
                </a:solidFill>
                <a:latin typeface="Lato" panose="020F0502020204030203" pitchFamily="34" charset="0"/>
              </a:rPr>
              <a:t>STUDIO</a:t>
            </a:r>
          </a:p>
        </p:txBody>
      </p:sp>
    </p:spTree>
    <p:extLst>
      <p:ext uri="{BB962C8B-B14F-4D97-AF65-F5344CB8AC3E}">
        <p14:creationId xmlns:p14="http://schemas.microsoft.com/office/powerpoint/2010/main" xmlns="" val="3122768238"/>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Portfolio 01">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dirty="0">
                <a:solidFill>
                  <a:schemeClr val="accent3"/>
                </a:solidFill>
                <a:latin typeface="Lato" panose="020F0502020204030203" pitchFamily="34" charset="0"/>
              </a:rPr>
              <a:t>JAFAR DESIGNS </a:t>
            </a:r>
            <a:r>
              <a:rPr lang="en-US" sz="1067" b="1" spc="40" baseline="0" dirty="0">
                <a:solidFill>
                  <a:schemeClr val="accent2"/>
                </a:solidFill>
                <a:latin typeface="Lato" panose="020F0502020204030203" pitchFamily="34" charset="0"/>
              </a:rPr>
              <a:t>STUDIO</a:t>
            </a:r>
          </a:p>
        </p:txBody>
      </p:sp>
      <p:sp>
        <p:nvSpPr>
          <p:cNvPr id="17" name="TextBox 16"/>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dirty="0">
                <a:solidFill>
                  <a:schemeClr val="accent3"/>
                </a:solidFill>
                <a:latin typeface="Lato" panose="020F0502020204030203" pitchFamily="34" charset="0"/>
              </a:rPr>
              <a:t>BUSINESS </a:t>
            </a:r>
            <a:r>
              <a:rPr lang="en-US" sz="1067" b="1" spc="40" baseline="0" dirty="0">
                <a:solidFill>
                  <a:schemeClr val="accent2"/>
                </a:solidFill>
                <a:latin typeface="Lato" panose="020F0502020204030203" pitchFamily="34" charset="0"/>
              </a:rPr>
              <a:t>PROPOSAL</a:t>
            </a:r>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2"/>
          </p:nvPr>
        </p:nvSpPr>
        <p:spPr>
          <a:xfrm>
            <a:off x="791633" y="2057400"/>
            <a:ext cx="50948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20" name="Picture Placeholder 2"/>
          <p:cNvSpPr>
            <a:spLocks noGrp="1"/>
          </p:cNvSpPr>
          <p:nvPr>
            <p:ph type="pic" sz="quarter" idx="13"/>
          </p:nvPr>
        </p:nvSpPr>
        <p:spPr>
          <a:xfrm>
            <a:off x="6301316" y="2057400"/>
            <a:ext cx="50948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2938809045"/>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Portfolio 0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dirty="0">
                <a:solidFill>
                  <a:schemeClr val="accent3"/>
                </a:solidFill>
                <a:latin typeface="Lato" panose="020F0502020204030203" pitchFamily="34" charset="0"/>
              </a:rPr>
              <a:t>JAFAR DESIGNS </a:t>
            </a:r>
            <a:r>
              <a:rPr lang="en-US" sz="1067" b="1" spc="40" baseline="0" dirty="0">
                <a:solidFill>
                  <a:schemeClr val="accent2"/>
                </a:solidFill>
                <a:latin typeface="Lato" panose="020F0502020204030203" pitchFamily="34" charset="0"/>
              </a:rPr>
              <a:t>STUDIO</a:t>
            </a:r>
          </a:p>
        </p:txBody>
      </p:sp>
      <p:sp>
        <p:nvSpPr>
          <p:cNvPr id="17" name="TextBox 16"/>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dirty="0">
                <a:solidFill>
                  <a:schemeClr val="accent3"/>
                </a:solidFill>
                <a:latin typeface="Lato" panose="020F0502020204030203" pitchFamily="34" charset="0"/>
              </a:rPr>
              <a:t>BUSINESS </a:t>
            </a:r>
            <a:r>
              <a:rPr lang="en-US" sz="1067" b="1" spc="40" baseline="0" dirty="0">
                <a:solidFill>
                  <a:schemeClr val="accent2"/>
                </a:solidFill>
                <a:latin typeface="Lato" panose="020F0502020204030203" pitchFamily="34" charset="0"/>
              </a:rPr>
              <a:t>PROPOSAL</a:t>
            </a:r>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2"/>
          </p:nvPr>
        </p:nvSpPr>
        <p:spPr>
          <a:xfrm>
            <a:off x="791634" y="2057400"/>
            <a:ext cx="33509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14" name="Picture Placeholder 2"/>
          <p:cNvSpPr>
            <a:spLocks noGrp="1"/>
          </p:cNvSpPr>
          <p:nvPr>
            <p:ph type="pic" sz="quarter" idx="13"/>
          </p:nvPr>
        </p:nvSpPr>
        <p:spPr>
          <a:xfrm>
            <a:off x="8045216" y="2057400"/>
            <a:ext cx="33509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15" name="Picture Placeholder 2"/>
          <p:cNvSpPr>
            <a:spLocks noGrp="1"/>
          </p:cNvSpPr>
          <p:nvPr>
            <p:ph type="pic" sz="quarter" idx="14"/>
          </p:nvPr>
        </p:nvSpPr>
        <p:spPr>
          <a:xfrm>
            <a:off x="4420542" y="2057400"/>
            <a:ext cx="33509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825186991"/>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r Portfolio 03">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dirty="0">
                <a:solidFill>
                  <a:schemeClr val="accent3"/>
                </a:solidFill>
                <a:latin typeface="Lato" panose="020F0502020204030203" pitchFamily="34" charset="0"/>
              </a:rPr>
              <a:t>JAFAR DESIGNS </a:t>
            </a:r>
            <a:r>
              <a:rPr lang="en-US" sz="1067" b="1" spc="40" baseline="0" dirty="0">
                <a:solidFill>
                  <a:schemeClr val="accent2"/>
                </a:solidFill>
                <a:latin typeface="Lato" panose="020F0502020204030203" pitchFamily="34" charset="0"/>
              </a:rPr>
              <a:t>STUDIO</a:t>
            </a:r>
          </a:p>
        </p:txBody>
      </p:sp>
      <p:sp>
        <p:nvSpPr>
          <p:cNvPr id="17" name="TextBox 16"/>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dirty="0">
                <a:solidFill>
                  <a:schemeClr val="accent3"/>
                </a:solidFill>
                <a:latin typeface="Lato" panose="020F0502020204030203" pitchFamily="34" charset="0"/>
              </a:rPr>
              <a:t>BUSINESS </a:t>
            </a:r>
            <a:r>
              <a:rPr lang="en-US" sz="1067" b="1" spc="40" baseline="0" dirty="0">
                <a:solidFill>
                  <a:schemeClr val="accent2"/>
                </a:solidFill>
                <a:latin typeface="Lato" panose="020F0502020204030203" pitchFamily="34" charset="0"/>
              </a:rPr>
              <a:t>PROPOSAL</a:t>
            </a:r>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2"/>
          </p:nvPr>
        </p:nvSpPr>
        <p:spPr>
          <a:xfrm>
            <a:off x="791634" y="2057400"/>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5" name="Picture Placeholder 2"/>
          <p:cNvSpPr>
            <a:spLocks noGrp="1"/>
          </p:cNvSpPr>
          <p:nvPr>
            <p:ph type="pic" sz="quarter" idx="13"/>
          </p:nvPr>
        </p:nvSpPr>
        <p:spPr>
          <a:xfrm>
            <a:off x="7980578" y="2057400"/>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7" name="Picture Placeholder 2"/>
          <p:cNvSpPr>
            <a:spLocks noGrp="1"/>
          </p:cNvSpPr>
          <p:nvPr>
            <p:ph type="pic" sz="quarter" idx="15"/>
          </p:nvPr>
        </p:nvSpPr>
        <p:spPr>
          <a:xfrm>
            <a:off x="791634"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8" name="Picture Placeholder 2"/>
          <p:cNvSpPr>
            <a:spLocks noGrp="1"/>
          </p:cNvSpPr>
          <p:nvPr>
            <p:ph type="pic" sz="quarter" idx="16"/>
          </p:nvPr>
        </p:nvSpPr>
        <p:spPr>
          <a:xfrm>
            <a:off x="7980578"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9" name="Picture Placeholder 2"/>
          <p:cNvSpPr>
            <a:spLocks noGrp="1"/>
          </p:cNvSpPr>
          <p:nvPr>
            <p:ph type="pic" sz="quarter" idx="17"/>
          </p:nvPr>
        </p:nvSpPr>
        <p:spPr>
          <a:xfrm>
            <a:off x="4389262"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2623823729"/>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B9F82"/>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r Portfolio 04">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dirty="0">
                <a:solidFill>
                  <a:schemeClr val="accent3"/>
                </a:solidFill>
                <a:latin typeface="Lato" panose="020F0502020204030203" pitchFamily="34" charset="0"/>
              </a:rPr>
              <a:t>JAFAR DESIGNS </a:t>
            </a:r>
            <a:r>
              <a:rPr lang="en-US" sz="1067" b="1" spc="40" baseline="0" dirty="0">
                <a:solidFill>
                  <a:schemeClr val="accent2"/>
                </a:solidFill>
                <a:latin typeface="Lato" panose="020F0502020204030203" pitchFamily="34" charset="0"/>
              </a:rPr>
              <a:t>STUDIO</a:t>
            </a:r>
          </a:p>
        </p:txBody>
      </p:sp>
      <p:sp>
        <p:nvSpPr>
          <p:cNvPr id="17" name="TextBox 16"/>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dirty="0">
                <a:solidFill>
                  <a:schemeClr val="accent3"/>
                </a:solidFill>
                <a:latin typeface="Lato" panose="020F0502020204030203" pitchFamily="34" charset="0"/>
              </a:rPr>
              <a:t>BUSINESS </a:t>
            </a:r>
            <a:r>
              <a:rPr lang="en-US" sz="1067" b="1" spc="40" baseline="0" dirty="0">
                <a:solidFill>
                  <a:schemeClr val="accent2"/>
                </a:solidFill>
                <a:latin typeface="Lato" panose="020F0502020204030203" pitchFamily="34" charset="0"/>
              </a:rPr>
              <a:t>PROPOSAL</a:t>
            </a:r>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Picture Placeholder 2"/>
          <p:cNvSpPr>
            <a:spLocks noGrp="1"/>
          </p:cNvSpPr>
          <p:nvPr>
            <p:ph type="pic" sz="quarter" idx="12"/>
          </p:nvPr>
        </p:nvSpPr>
        <p:spPr>
          <a:xfrm>
            <a:off x="791634" y="2057400"/>
            <a:ext cx="3413477" cy="365760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5" name="Picture Placeholder 2"/>
          <p:cNvSpPr>
            <a:spLocks noGrp="1"/>
          </p:cNvSpPr>
          <p:nvPr>
            <p:ph type="pic" sz="quarter" idx="13"/>
          </p:nvPr>
        </p:nvSpPr>
        <p:spPr>
          <a:xfrm>
            <a:off x="7980578" y="2057400"/>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8" name="Picture Placeholder 2"/>
          <p:cNvSpPr>
            <a:spLocks noGrp="1"/>
          </p:cNvSpPr>
          <p:nvPr>
            <p:ph type="pic" sz="quarter" idx="16"/>
          </p:nvPr>
        </p:nvSpPr>
        <p:spPr>
          <a:xfrm>
            <a:off x="7980578"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9" name="Picture Placeholder 2"/>
          <p:cNvSpPr>
            <a:spLocks noGrp="1"/>
          </p:cNvSpPr>
          <p:nvPr>
            <p:ph type="pic" sz="quarter" idx="17"/>
          </p:nvPr>
        </p:nvSpPr>
        <p:spPr>
          <a:xfrm>
            <a:off x="4389262"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955089988"/>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Portfolio 05">
    <p:spTree>
      <p:nvGrpSpPr>
        <p:cNvPr id="1" name=""/>
        <p:cNvGrpSpPr/>
        <p:nvPr/>
      </p:nvGrpSpPr>
      <p:grpSpPr>
        <a:xfrm>
          <a:off x="0" y="0"/>
          <a:ext cx="0" cy="0"/>
          <a:chOff x="0" y="0"/>
          <a:chExt cx="0" cy="0"/>
        </a:xfrm>
      </p:grpSpPr>
      <p:sp>
        <p:nvSpPr>
          <p:cNvPr id="29" name="Picture Placeholder 2"/>
          <p:cNvSpPr>
            <a:spLocks noGrp="1"/>
          </p:cNvSpPr>
          <p:nvPr>
            <p:ph type="pic" sz="quarter" idx="17"/>
          </p:nvPr>
        </p:nvSpPr>
        <p:spPr>
          <a:xfrm>
            <a:off x="2010834" y="2057400"/>
            <a:ext cx="3394823" cy="1877889"/>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18" name="Picture Placeholder 2"/>
          <p:cNvSpPr>
            <a:spLocks noGrp="1"/>
          </p:cNvSpPr>
          <p:nvPr>
            <p:ph type="pic" sz="quarter" idx="18"/>
          </p:nvPr>
        </p:nvSpPr>
        <p:spPr>
          <a:xfrm>
            <a:off x="7984619" y="2057400"/>
            <a:ext cx="3394823" cy="1877889"/>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dirty="0">
                <a:solidFill>
                  <a:schemeClr val="accent3"/>
                </a:solidFill>
                <a:latin typeface="Lato" panose="020F0502020204030203" pitchFamily="34" charset="0"/>
              </a:rPr>
              <a:t>JAFAR DESIGNS </a:t>
            </a:r>
            <a:r>
              <a:rPr lang="en-US" sz="1067" b="1" spc="40" baseline="0" dirty="0">
                <a:solidFill>
                  <a:schemeClr val="accent2"/>
                </a:solidFill>
                <a:latin typeface="Lato" panose="020F0502020204030203" pitchFamily="34" charset="0"/>
              </a:rPr>
              <a:t>STUDIO</a:t>
            </a:r>
          </a:p>
        </p:txBody>
      </p:sp>
      <p:sp>
        <p:nvSpPr>
          <p:cNvPr id="17" name="TextBox 16"/>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dirty="0">
                <a:solidFill>
                  <a:schemeClr val="accent3"/>
                </a:solidFill>
                <a:latin typeface="Lato" panose="020F0502020204030203" pitchFamily="34" charset="0"/>
              </a:rPr>
              <a:t>BUSINESS </a:t>
            </a:r>
            <a:r>
              <a:rPr lang="en-US" sz="1067" b="1" spc="40" baseline="0" dirty="0">
                <a:solidFill>
                  <a:schemeClr val="accent2"/>
                </a:solidFill>
                <a:latin typeface="Lato" panose="020F0502020204030203" pitchFamily="34" charset="0"/>
              </a:rPr>
              <a:t>PROPOSAL</a:t>
            </a:r>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xmlns="" val="4081341171"/>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Phone Mockup 01">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2047" y="1512912"/>
            <a:ext cx="3220988" cy="4705061"/>
          </a:xfrm>
          <a:prstGeom prst="rect">
            <a:avLst/>
          </a:prstGeom>
        </p:spPr>
      </p:pic>
      <p:sp>
        <p:nvSpPr>
          <p:cNvPr id="4" name="Picture Placeholder 25"/>
          <p:cNvSpPr>
            <a:spLocks noGrp="1"/>
          </p:cNvSpPr>
          <p:nvPr>
            <p:ph type="pic" sz="quarter" idx="14"/>
          </p:nvPr>
        </p:nvSpPr>
        <p:spPr>
          <a:xfrm>
            <a:off x="961120" y="2260734"/>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
        <p:nvSpPr>
          <p:cNvPr id="11"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bg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2"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bg1"/>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3" name="Straight Connector 12"/>
          <p:cNvCxnSpPr/>
          <p:nvPr userDrawn="1"/>
        </p:nvCxnSpPr>
        <p:spPr>
          <a:xfrm>
            <a:off x="791633" y="656089"/>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917170" y="1512912"/>
            <a:ext cx="3220988" cy="4705061"/>
          </a:xfrm>
          <a:prstGeom prst="rect">
            <a:avLst/>
          </a:prstGeom>
        </p:spPr>
      </p:pic>
      <p:sp>
        <p:nvSpPr>
          <p:cNvPr id="15" name="Picture Placeholder 25"/>
          <p:cNvSpPr>
            <a:spLocks noGrp="1"/>
          </p:cNvSpPr>
          <p:nvPr>
            <p:ph type="pic" sz="quarter" idx="15"/>
          </p:nvPr>
        </p:nvSpPr>
        <p:spPr>
          <a:xfrm>
            <a:off x="6696243" y="2260734"/>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784731" y="1918827"/>
            <a:ext cx="3220988" cy="4705061"/>
          </a:xfrm>
          <a:prstGeom prst="rect">
            <a:avLst/>
          </a:prstGeom>
        </p:spPr>
      </p:pic>
      <p:sp>
        <p:nvSpPr>
          <p:cNvPr id="17" name="Picture Placeholder 25"/>
          <p:cNvSpPr>
            <a:spLocks noGrp="1"/>
          </p:cNvSpPr>
          <p:nvPr>
            <p:ph type="pic" sz="quarter" idx="16"/>
          </p:nvPr>
        </p:nvSpPr>
        <p:spPr>
          <a:xfrm>
            <a:off x="9563804" y="2666649"/>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49609" y="1918827"/>
            <a:ext cx="3220988" cy="4705061"/>
          </a:xfrm>
          <a:prstGeom prst="rect">
            <a:avLst/>
          </a:prstGeom>
        </p:spPr>
      </p:pic>
      <p:sp>
        <p:nvSpPr>
          <p:cNvPr id="19" name="Picture Placeholder 25"/>
          <p:cNvSpPr>
            <a:spLocks noGrp="1"/>
          </p:cNvSpPr>
          <p:nvPr>
            <p:ph type="pic" sz="quarter" idx="17"/>
          </p:nvPr>
        </p:nvSpPr>
        <p:spPr>
          <a:xfrm>
            <a:off x="3828681" y="2666649"/>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xmlns="" val="1248382967"/>
      </p:ext>
    </p:extLst>
  </p:cSld>
  <p:clrMapOvr>
    <a:masterClrMapping/>
  </p:clrMapOvr>
  <p:extLst>
    <p:ext uri="{DCECCB84-F9BA-43D5-87BE-67443E8EF086}">
      <p15:sldGuideLst xmlns:p15="http://schemas.microsoft.com/office/powerpoint/2012/main" xmlns="">
        <p15:guide id="1" orient="horz" pos="2934">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Phone Mockup 02">
    <p:spTree>
      <p:nvGrpSpPr>
        <p:cNvPr id="1" name=""/>
        <p:cNvGrpSpPr/>
        <p:nvPr/>
      </p:nvGrpSpPr>
      <p:grpSpPr>
        <a:xfrm>
          <a:off x="0" y="0"/>
          <a:ext cx="0" cy="0"/>
          <a:chOff x="0" y="0"/>
          <a:chExt cx="0" cy="0"/>
        </a:xfrm>
      </p:grpSpPr>
      <p:sp>
        <p:nvSpPr>
          <p:cNvPr id="21" name="Rectangle 20"/>
          <p:cNvSpPr/>
          <p:nvPr userDrawn="1"/>
        </p:nvSpPr>
        <p:spPr>
          <a:xfrm>
            <a:off x="793752" y="2476649"/>
            <a:ext cx="10604499" cy="2702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dirty="0">
                <a:solidFill>
                  <a:schemeClr val="accent3"/>
                </a:solidFill>
                <a:latin typeface="Lato" panose="020F0502020204030203" pitchFamily="34" charset="0"/>
              </a:rPr>
              <a:t>JAFAR DESIGNS </a:t>
            </a:r>
            <a:r>
              <a:rPr lang="en-US" sz="1067" b="1" spc="40" baseline="0" dirty="0">
                <a:solidFill>
                  <a:schemeClr val="accent2"/>
                </a:solidFill>
                <a:latin typeface="Lato" panose="020F0502020204030203" pitchFamily="34" charset="0"/>
              </a:rPr>
              <a:t>STUDIO</a:t>
            </a:r>
          </a:p>
        </p:txBody>
      </p:sp>
      <p:sp>
        <p:nvSpPr>
          <p:cNvPr id="17" name="TextBox 16"/>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dirty="0">
                <a:solidFill>
                  <a:schemeClr val="accent3"/>
                </a:solidFill>
                <a:latin typeface="Lato" panose="020F0502020204030203" pitchFamily="34" charset="0"/>
              </a:rPr>
              <a:t>BUSINESS </a:t>
            </a:r>
            <a:r>
              <a:rPr lang="en-US" sz="1067" b="1" spc="40" baseline="0" dirty="0">
                <a:solidFill>
                  <a:schemeClr val="accent2"/>
                </a:solidFill>
                <a:latin typeface="Lato" panose="020F0502020204030203" pitchFamily="34" charset="0"/>
              </a:rPr>
              <a:t>PROPOSAL</a:t>
            </a:r>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485506" y="1592060"/>
            <a:ext cx="3220988" cy="4705061"/>
          </a:xfrm>
          <a:prstGeom prst="rect">
            <a:avLst/>
          </a:prstGeom>
        </p:spPr>
      </p:pic>
      <p:sp>
        <p:nvSpPr>
          <p:cNvPr id="18" name="Picture Placeholder 25"/>
          <p:cNvSpPr>
            <a:spLocks noGrp="1"/>
          </p:cNvSpPr>
          <p:nvPr>
            <p:ph type="pic" sz="quarter" idx="18"/>
          </p:nvPr>
        </p:nvSpPr>
        <p:spPr>
          <a:xfrm>
            <a:off x="5281791" y="2339882"/>
            <a:ext cx="1605843"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xmlns="" val="2376312016"/>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Phone Mockup 03">
    <p:spTree>
      <p:nvGrpSpPr>
        <p:cNvPr id="1" name=""/>
        <p:cNvGrpSpPr/>
        <p:nvPr/>
      </p:nvGrpSpPr>
      <p:grpSpPr>
        <a:xfrm>
          <a:off x="0" y="0"/>
          <a:ext cx="0" cy="0"/>
          <a:chOff x="0" y="0"/>
          <a:chExt cx="0" cy="0"/>
        </a:xfrm>
      </p:grpSpPr>
      <p:sp>
        <p:nvSpPr>
          <p:cNvPr id="21" name="Rectangle 20"/>
          <p:cNvSpPr/>
          <p:nvPr userDrawn="1"/>
        </p:nvSpPr>
        <p:spPr>
          <a:xfrm>
            <a:off x="793752" y="2057400"/>
            <a:ext cx="10604499" cy="12846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dirty="0">
                <a:solidFill>
                  <a:schemeClr val="accent3"/>
                </a:solidFill>
                <a:latin typeface="Lato" panose="020F0502020204030203" pitchFamily="34" charset="0"/>
              </a:rPr>
              <a:t>JAFAR DESIGNS </a:t>
            </a:r>
            <a:r>
              <a:rPr lang="en-US" sz="1067" b="1" spc="40" baseline="0" dirty="0">
                <a:solidFill>
                  <a:schemeClr val="accent2"/>
                </a:solidFill>
                <a:latin typeface="Lato" panose="020F0502020204030203" pitchFamily="34" charset="0"/>
              </a:rPr>
              <a:t>STUDIO</a:t>
            </a:r>
          </a:p>
        </p:txBody>
      </p:sp>
      <p:sp>
        <p:nvSpPr>
          <p:cNvPr id="17" name="TextBox 16"/>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dirty="0">
                <a:solidFill>
                  <a:schemeClr val="accent3"/>
                </a:solidFill>
                <a:latin typeface="Lato" panose="020F0502020204030203" pitchFamily="34" charset="0"/>
              </a:rPr>
              <a:t>BUSINESS </a:t>
            </a:r>
            <a:r>
              <a:rPr lang="en-US" sz="1067" b="1" spc="40" baseline="0" dirty="0">
                <a:solidFill>
                  <a:schemeClr val="accent2"/>
                </a:solidFill>
                <a:latin typeface="Lato" panose="020F0502020204030203" pitchFamily="34" charset="0"/>
              </a:rPr>
              <a:t>PROPOSAL</a:t>
            </a:r>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44942" y="1523310"/>
            <a:ext cx="3220988" cy="4705061"/>
          </a:xfrm>
          <a:prstGeom prst="rect">
            <a:avLst/>
          </a:prstGeom>
        </p:spPr>
      </p:pic>
      <p:sp>
        <p:nvSpPr>
          <p:cNvPr id="14" name="Picture Placeholder 25"/>
          <p:cNvSpPr>
            <a:spLocks noGrp="1"/>
          </p:cNvSpPr>
          <p:nvPr>
            <p:ph type="pic" sz="quarter" idx="17"/>
          </p:nvPr>
        </p:nvSpPr>
        <p:spPr>
          <a:xfrm>
            <a:off x="6824015" y="227113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21685" y="1523310"/>
            <a:ext cx="3220988" cy="4705061"/>
          </a:xfrm>
          <a:prstGeom prst="rect">
            <a:avLst/>
          </a:prstGeom>
        </p:spPr>
      </p:pic>
      <p:sp>
        <p:nvSpPr>
          <p:cNvPr id="18" name="Picture Placeholder 25"/>
          <p:cNvSpPr>
            <a:spLocks noGrp="1"/>
          </p:cNvSpPr>
          <p:nvPr>
            <p:ph type="pic" sz="quarter" idx="18"/>
          </p:nvPr>
        </p:nvSpPr>
        <p:spPr>
          <a:xfrm>
            <a:off x="9000757" y="227113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xmlns="" val="3247542730"/>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Phone Mockup 04">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dirty="0">
                <a:solidFill>
                  <a:schemeClr val="accent3"/>
                </a:solidFill>
                <a:latin typeface="Lato" panose="020F0502020204030203" pitchFamily="34" charset="0"/>
              </a:rPr>
              <a:t>JAFAR DESIGNS </a:t>
            </a:r>
            <a:r>
              <a:rPr lang="en-US" sz="1067" b="1" spc="40" baseline="0" dirty="0">
                <a:solidFill>
                  <a:schemeClr val="accent2"/>
                </a:solidFill>
                <a:latin typeface="Lato" panose="020F0502020204030203" pitchFamily="34" charset="0"/>
              </a:rPr>
              <a:t>STUDIO</a:t>
            </a:r>
          </a:p>
        </p:txBody>
      </p:sp>
      <p:sp>
        <p:nvSpPr>
          <p:cNvPr id="17" name="TextBox 16"/>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dirty="0">
                <a:solidFill>
                  <a:schemeClr val="accent3"/>
                </a:solidFill>
                <a:latin typeface="Lato" panose="020F0502020204030203" pitchFamily="34" charset="0"/>
              </a:rPr>
              <a:t>BUSINESS </a:t>
            </a:r>
            <a:r>
              <a:rPr lang="en-US" sz="1067" b="1" spc="40" baseline="0" dirty="0">
                <a:solidFill>
                  <a:schemeClr val="accent2"/>
                </a:solidFill>
                <a:latin typeface="Lato" panose="020F0502020204030203" pitchFamily="34" charset="0"/>
              </a:rPr>
              <a:t>PROPOSAL</a:t>
            </a:r>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95689" y="1592060"/>
            <a:ext cx="3220988" cy="4705061"/>
          </a:xfrm>
          <a:prstGeom prst="rect">
            <a:avLst/>
          </a:prstGeom>
        </p:spPr>
      </p:pic>
      <p:sp>
        <p:nvSpPr>
          <p:cNvPr id="14" name="Picture Placeholder 25"/>
          <p:cNvSpPr>
            <a:spLocks noGrp="1"/>
          </p:cNvSpPr>
          <p:nvPr>
            <p:ph type="pic" sz="quarter" idx="17"/>
          </p:nvPr>
        </p:nvSpPr>
        <p:spPr>
          <a:xfrm>
            <a:off x="2874761" y="233988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272431" y="1592060"/>
            <a:ext cx="3220988" cy="4705061"/>
          </a:xfrm>
          <a:prstGeom prst="rect">
            <a:avLst/>
          </a:prstGeom>
        </p:spPr>
      </p:pic>
      <p:sp>
        <p:nvSpPr>
          <p:cNvPr id="18" name="Picture Placeholder 25"/>
          <p:cNvSpPr>
            <a:spLocks noGrp="1"/>
          </p:cNvSpPr>
          <p:nvPr>
            <p:ph type="pic" sz="quarter" idx="18"/>
          </p:nvPr>
        </p:nvSpPr>
        <p:spPr>
          <a:xfrm>
            <a:off x="5051504" y="233988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471749" y="1592060"/>
            <a:ext cx="3220988" cy="4705061"/>
          </a:xfrm>
          <a:prstGeom prst="rect">
            <a:avLst/>
          </a:prstGeom>
        </p:spPr>
      </p:pic>
      <p:sp>
        <p:nvSpPr>
          <p:cNvPr id="20" name="Picture Placeholder 25"/>
          <p:cNvSpPr>
            <a:spLocks noGrp="1"/>
          </p:cNvSpPr>
          <p:nvPr>
            <p:ph type="pic" sz="quarter" idx="19"/>
          </p:nvPr>
        </p:nvSpPr>
        <p:spPr>
          <a:xfrm>
            <a:off x="7250821" y="233988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xmlns="" val="3238267151"/>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Phone Mockup 05">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653816" y="1467259"/>
            <a:ext cx="3891669" cy="5390740"/>
          </a:xfrm>
          <a:prstGeom prst="rect">
            <a:avLst/>
          </a:prstGeom>
        </p:spPr>
      </p:pic>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dirty="0">
                <a:solidFill>
                  <a:schemeClr val="accent3"/>
                </a:solidFill>
                <a:latin typeface="Lato" panose="020F0502020204030203" pitchFamily="34" charset="0"/>
              </a:rPr>
              <a:t>JAFAR DESIGNS </a:t>
            </a:r>
            <a:r>
              <a:rPr lang="en-US" sz="1067" b="1" spc="40" baseline="0" dirty="0">
                <a:solidFill>
                  <a:schemeClr val="accent2"/>
                </a:solidFill>
                <a:latin typeface="Lato" panose="020F0502020204030203" pitchFamily="34" charset="0"/>
              </a:rPr>
              <a:t>STUDIO</a:t>
            </a:r>
          </a:p>
        </p:txBody>
      </p:sp>
      <p:sp>
        <p:nvSpPr>
          <p:cNvPr id="25" name="Picture Placeholder 25"/>
          <p:cNvSpPr>
            <a:spLocks noGrp="1"/>
          </p:cNvSpPr>
          <p:nvPr>
            <p:ph type="pic" sz="quarter" idx="17"/>
          </p:nvPr>
        </p:nvSpPr>
        <p:spPr>
          <a:xfrm>
            <a:off x="7038622" y="2252134"/>
            <a:ext cx="2946399" cy="460586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
        <p:nvSpPr>
          <p:cNvPr id="26" name="TextBox 25"/>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27"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xmlns="" val="550572851"/>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Phone Mockup 06">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851" y="247065"/>
            <a:ext cx="4172655" cy="6095209"/>
          </a:xfrm>
          <a:prstGeom prst="rect">
            <a:avLst/>
          </a:prstGeom>
        </p:spPr>
      </p:pic>
      <p:sp>
        <p:nvSpPr>
          <p:cNvPr id="10" name="Text Placeholder 9"/>
          <p:cNvSpPr>
            <a:spLocks noGrp="1"/>
          </p:cNvSpPr>
          <p:nvPr>
            <p:ph type="body" sz="quarter" idx="10"/>
          </p:nvPr>
        </p:nvSpPr>
        <p:spPr>
          <a:xfrm>
            <a:off x="4323645" y="767788"/>
            <a:ext cx="7059791"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4323221" y="1278801"/>
            <a:ext cx="7072912"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4323221"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dirty="0">
                <a:solidFill>
                  <a:schemeClr val="accent3"/>
                </a:solidFill>
                <a:latin typeface="Lato" panose="020F0502020204030203" pitchFamily="34" charset="0"/>
              </a:rPr>
              <a:t>JAFAR DESIGNS </a:t>
            </a:r>
            <a:r>
              <a:rPr lang="en-US" sz="1067" b="1" spc="40" baseline="0" dirty="0">
                <a:solidFill>
                  <a:schemeClr val="accent2"/>
                </a:solidFill>
                <a:latin typeface="Lato" panose="020F0502020204030203" pitchFamily="34" charset="0"/>
              </a:rPr>
              <a:t>STUDIO</a:t>
            </a:r>
          </a:p>
        </p:txBody>
      </p:sp>
      <p:sp>
        <p:nvSpPr>
          <p:cNvPr id="26" name="TextBox 25"/>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27"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Picture Placeholder 25"/>
          <p:cNvSpPr>
            <a:spLocks noGrp="1"/>
          </p:cNvSpPr>
          <p:nvPr>
            <p:ph type="pic" sz="quarter" idx="17"/>
          </p:nvPr>
        </p:nvSpPr>
        <p:spPr>
          <a:xfrm>
            <a:off x="1066681" y="1216603"/>
            <a:ext cx="2070528" cy="3890536"/>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
        <p:nvSpPr>
          <p:cNvPr id="11" name="TextBox 10"/>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dirty="0">
                <a:solidFill>
                  <a:schemeClr val="accent3"/>
                </a:solidFill>
                <a:latin typeface="Lato" panose="020F0502020204030203" pitchFamily="34" charset="0"/>
              </a:rPr>
              <a:t>BUSINESS </a:t>
            </a:r>
            <a:r>
              <a:rPr lang="en-US" sz="1067" b="1" spc="40" baseline="0" dirty="0">
                <a:solidFill>
                  <a:schemeClr val="accent2"/>
                </a:solidFill>
                <a:latin typeface="Lato" panose="020F0502020204030203" pitchFamily="34" charset="0"/>
              </a:rPr>
              <a:t>PROPOSAL</a:t>
            </a:r>
          </a:p>
        </p:txBody>
      </p:sp>
    </p:spTree>
    <p:extLst>
      <p:ext uri="{BB962C8B-B14F-4D97-AF65-F5344CB8AC3E}">
        <p14:creationId xmlns:p14="http://schemas.microsoft.com/office/powerpoint/2010/main" xmlns="" val="302197271"/>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b Browser &amp; iPhone Mockup">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bg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2"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bg1"/>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3" name="Straight Connector 12"/>
          <p:cNvCxnSpPr/>
          <p:nvPr userDrawn="1"/>
        </p:nvCxnSpPr>
        <p:spPr>
          <a:xfrm>
            <a:off x="791633" y="656089"/>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p:cNvSpPr>
            <a:spLocks noGrp="1"/>
          </p:cNvSpPr>
          <p:nvPr>
            <p:ph type="pic" sz="quarter" idx="12"/>
          </p:nvPr>
        </p:nvSpPr>
        <p:spPr>
          <a:xfrm>
            <a:off x="2152651" y="1962228"/>
            <a:ext cx="7886700" cy="4248073"/>
          </a:xfrm>
          <a:custGeom>
            <a:avLst/>
            <a:gdLst>
              <a:gd name="connsiteX0" fmla="*/ 0 w 5915025"/>
              <a:gd name="connsiteY0" fmla="*/ 0 h 3326159"/>
              <a:gd name="connsiteX1" fmla="*/ 5915025 w 5915025"/>
              <a:gd name="connsiteY1" fmla="*/ 0 h 3326159"/>
              <a:gd name="connsiteX2" fmla="*/ 5915025 w 5915025"/>
              <a:gd name="connsiteY2" fmla="*/ 3326159 h 3326159"/>
              <a:gd name="connsiteX3" fmla="*/ 0 w 5915025"/>
              <a:gd name="connsiteY3" fmla="*/ 3326159 h 3326159"/>
            </a:gdLst>
            <a:ahLst/>
            <a:cxnLst>
              <a:cxn ang="0">
                <a:pos x="connsiteX0" y="connsiteY0"/>
              </a:cxn>
              <a:cxn ang="0">
                <a:pos x="connsiteX1" y="connsiteY1"/>
              </a:cxn>
              <a:cxn ang="0">
                <a:pos x="connsiteX2" y="connsiteY2"/>
              </a:cxn>
              <a:cxn ang="0">
                <a:pos x="connsiteX3" y="connsiteY3"/>
              </a:cxn>
            </a:cxnLst>
            <a:rect l="l" t="t" r="r" b="b"/>
            <a:pathLst>
              <a:path w="5915025" h="3326159">
                <a:moveTo>
                  <a:pt x="0" y="0"/>
                </a:moveTo>
                <a:lnTo>
                  <a:pt x="5915025" y="0"/>
                </a:lnTo>
                <a:lnTo>
                  <a:pt x="5915025" y="3326159"/>
                </a:lnTo>
                <a:lnTo>
                  <a:pt x="0" y="3326159"/>
                </a:lnTo>
                <a:close/>
              </a:path>
            </a:pathLst>
          </a:custGeom>
        </p:spPr>
        <p:txBody>
          <a:bodyPr wrap="square" anchor="ctr" anchorCtr="0">
            <a:noAutofit/>
          </a:bodyPr>
          <a:lstStyle>
            <a:lvl1pPr marL="0" indent="0" algn="ctr">
              <a:buFontTx/>
              <a:buNone/>
              <a:defRPr sz="1333">
                <a:solidFill>
                  <a:schemeClr val="accent6"/>
                </a:solidFill>
                <a:latin typeface="Lato" panose="020F0502020204030203" pitchFamily="34" charset="0"/>
              </a:defRPr>
            </a:lvl1pPr>
          </a:lstStyle>
          <a:p>
            <a:endParaRPr lang="en-US"/>
          </a:p>
        </p:txBody>
      </p:sp>
      <p:sp>
        <p:nvSpPr>
          <p:cNvPr id="21" name="Freeform 20"/>
          <p:cNvSpPr/>
          <p:nvPr userDrawn="1"/>
        </p:nvSpPr>
        <p:spPr>
          <a:xfrm>
            <a:off x="2152651" y="1758045"/>
            <a:ext cx="7886700" cy="209019"/>
          </a:xfrm>
          <a:custGeom>
            <a:avLst/>
            <a:gdLst>
              <a:gd name="connsiteX0" fmla="*/ 116359 w 15763003"/>
              <a:gd name="connsiteY0" fmla="*/ 0 h 418038"/>
              <a:gd name="connsiteX1" fmla="*/ 15646645 w 15763003"/>
              <a:gd name="connsiteY1" fmla="*/ 0 h 418038"/>
              <a:gd name="connsiteX2" fmla="*/ 15763003 w 15763003"/>
              <a:gd name="connsiteY2" fmla="*/ 116359 h 418038"/>
              <a:gd name="connsiteX3" fmla="*/ 15763003 w 15763003"/>
              <a:gd name="connsiteY3" fmla="*/ 418038 h 418038"/>
              <a:gd name="connsiteX4" fmla="*/ 0 w 15763003"/>
              <a:gd name="connsiteY4" fmla="*/ 418038 h 418038"/>
              <a:gd name="connsiteX5" fmla="*/ 0 w 15763003"/>
              <a:gd name="connsiteY5" fmla="*/ 116359 h 418038"/>
              <a:gd name="connsiteX6" fmla="*/ 116359 w 15763003"/>
              <a:gd name="connsiteY6" fmla="*/ 0 h 41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3003" h="418038">
                <a:moveTo>
                  <a:pt x="116359" y="0"/>
                </a:moveTo>
                <a:lnTo>
                  <a:pt x="15646645" y="0"/>
                </a:lnTo>
                <a:cubicBezTo>
                  <a:pt x="15710907" y="0"/>
                  <a:pt x="15763003" y="52096"/>
                  <a:pt x="15763003" y="116359"/>
                </a:cubicBezTo>
                <a:lnTo>
                  <a:pt x="15763003" y="418038"/>
                </a:lnTo>
                <a:lnTo>
                  <a:pt x="0" y="418038"/>
                </a:lnTo>
                <a:lnTo>
                  <a:pt x="0" y="116359"/>
                </a:lnTo>
                <a:cubicBezTo>
                  <a:pt x="0" y="52096"/>
                  <a:pt x="52096" y="0"/>
                  <a:pt x="1163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2" name="Oval 21"/>
          <p:cNvSpPr/>
          <p:nvPr userDrawn="1"/>
        </p:nvSpPr>
        <p:spPr>
          <a:xfrm>
            <a:off x="2282033" y="1823549"/>
            <a:ext cx="72231" cy="722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3" name="Oval 22"/>
          <p:cNvSpPr/>
          <p:nvPr userDrawn="1"/>
        </p:nvSpPr>
        <p:spPr>
          <a:xfrm>
            <a:off x="2408814" y="1823549"/>
            <a:ext cx="72231" cy="722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4" name="Oval 23"/>
          <p:cNvSpPr/>
          <p:nvPr userDrawn="1"/>
        </p:nvSpPr>
        <p:spPr>
          <a:xfrm>
            <a:off x="2535597" y="1823549"/>
            <a:ext cx="72231" cy="722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25" name="Group 24"/>
          <p:cNvGrpSpPr/>
          <p:nvPr userDrawn="1"/>
        </p:nvGrpSpPr>
        <p:grpSpPr>
          <a:xfrm>
            <a:off x="9539287" y="1821575"/>
            <a:ext cx="397403" cy="74204"/>
            <a:chOff x="19078575" y="3106739"/>
            <a:chExt cx="794804" cy="148407"/>
          </a:xfrm>
        </p:grpSpPr>
        <p:grpSp>
          <p:nvGrpSpPr>
            <p:cNvPr id="26" name="Group 25"/>
            <p:cNvGrpSpPr/>
            <p:nvPr/>
          </p:nvGrpSpPr>
          <p:grpSpPr>
            <a:xfrm>
              <a:off x="19736219" y="3106739"/>
              <a:ext cx="137160" cy="137160"/>
              <a:chOff x="19740165" y="3110684"/>
              <a:chExt cx="138113" cy="138113"/>
            </a:xfrm>
          </p:grpSpPr>
          <p:cxnSp>
            <p:nvCxnSpPr>
              <p:cNvPr id="29" name="Straight Connector 28"/>
              <p:cNvCxnSpPr/>
              <p:nvPr/>
            </p:nvCxnSpPr>
            <p:spPr>
              <a:xfrm>
                <a:off x="19740165" y="3110684"/>
                <a:ext cx="138113" cy="138113"/>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9740165" y="3110684"/>
                <a:ext cx="138113" cy="138113"/>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27" name="Rounded Rectangle 26"/>
            <p:cNvSpPr/>
            <p:nvPr/>
          </p:nvSpPr>
          <p:spPr>
            <a:xfrm>
              <a:off x="19415125" y="3110684"/>
              <a:ext cx="144462" cy="144462"/>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cxnSp>
          <p:nvCxnSpPr>
            <p:cNvPr id="28" name="Straight Connector 27"/>
            <p:cNvCxnSpPr/>
            <p:nvPr/>
          </p:nvCxnSpPr>
          <p:spPr>
            <a:xfrm flipH="1">
              <a:off x="19078575" y="3255146"/>
              <a:ext cx="161925"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36" name="Picture Placeholder 35"/>
          <p:cNvSpPr>
            <a:spLocks noGrp="1"/>
          </p:cNvSpPr>
          <p:nvPr>
            <p:ph type="pic" sz="quarter" idx="17"/>
          </p:nvPr>
        </p:nvSpPr>
        <p:spPr>
          <a:xfrm>
            <a:off x="7825948" y="2841619"/>
            <a:ext cx="1740432" cy="3212479"/>
          </a:xfrm>
          <a:custGeom>
            <a:avLst/>
            <a:gdLst>
              <a:gd name="connsiteX0" fmla="*/ 8541 w 1308021"/>
              <a:gd name="connsiteY0" fmla="*/ 0 h 2409359"/>
              <a:gd name="connsiteX1" fmla="*/ 1299480 w 1308021"/>
              <a:gd name="connsiteY1" fmla="*/ 0 h 2409359"/>
              <a:gd name="connsiteX2" fmla="*/ 1308021 w 1308021"/>
              <a:gd name="connsiteY2" fmla="*/ 8878 h 2409359"/>
              <a:gd name="connsiteX3" fmla="*/ 1308021 w 1308021"/>
              <a:gd name="connsiteY3" fmla="*/ 2400481 h 2409359"/>
              <a:gd name="connsiteX4" fmla="*/ 1299480 w 1308021"/>
              <a:gd name="connsiteY4" fmla="*/ 2409359 h 2409359"/>
              <a:gd name="connsiteX5" fmla="*/ 8541 w 1308021"/>
              <a:gd name="connsiteY5" fmla="*/ 2409359 h 2409359"/>
              <a:gd name="connsiteX6" fmla="*/ 0 w 1308021"/>
              <a:gd name="connsiteY6" fmla="*/ 2400481 h 2409359"/>
              <a:gd name="connsiteX7" fmla="*/ 0 w 1308021"/>
              <a:gd name="connsiteY7" fmla="*/ 8878 h 2409359"/>
              <a:gd name="connsiteX8" fmla="*/ 8541 w 1308021"/>
              <a:gd name="connsiteY8" fmla="*/ 0 h 24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021" h="2409359">
                <a:moveTo>
                  <a:pt x="8541" y="0"/>
                </a:moveTo>
                <a:lnTo>
                  <a:pt x="1299480" y="0"/>
                </a:lnTo>
                <a:cubicBezTo>
                  <a:pt x="1304198" y="0"/>
                  <a:pt x="1308021" y="3975"/>
                  <a:pt x="1308021" y="8878"/>
                </a:cubicBezTo>
                <a:lnTo>
                  <a:pt x="1308021" y="2400481"/>
                </a:lnTo>
                <a:cubicBezTo>
                  <a:pt x="1308021" y="2405384"/>
                  <a:pt x="1304198" y="2409359"/>
                  <a:pt x="1299480" y="2409359"/>
                </a:cubicBezTo>
                <a:lnTo>
                  <a:pt x="8541" y="2409359"/>
                </a:lnTo>
                <a:cubicBezTo>
                  <a:pt x="3824" y="2409359"/>
                  <a:pt x="0" y="2405384"/>
                  <a:pt x="0" y="2400481"/>
                </a:cubicBezTo>
                <a:lnTo>
                  <a:pt x="0" y="8878"/>
                </a:lnTo>
                <a:cubicBezTo>
                  <a:pt x="0" y="3975"/>
                  <a:pt x="3824" y="0"/>
                  <a:pt x="8541"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6"/>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xmlns="" val="2926027211"/>
      </p:ext>
    </p:extLst>
  </p:cSld>
  <p:clrMapOvr>
    <a:masterClrMapping/>
  </p:clrMapOvr>
  <p:extLst>
    <p:ext uri="{DCECCB84-F9BA-43D5-87BE-67443E8EF086}">
      <p15:sldGuideLst xmlns:p15="http://schemas.microsoft.com/office/powerpoint/2012/main" xmlns="">
        <p15:guide id="1" orient="horz" pos="2934">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19" name="Rectangle 18"/>
          <p:cNvSpPr/>
          <p:nvPr userDrawn="1"/>
        </p:nvSpPr>
        <p:spPr>
          <a:xfrm>
            <a:off x="793752" y="2579511"/>
            <a:ext cx="10604499" cy="24967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682047" y="1909514"/>
            <a:ext cx="6703101" cy="4066455"/>
          </a:xfrm>
          <a:prstGeom prst="rect">
            <a:avLst/>
          </a:prstGeom>
        </p:spPr>
      </p:pic>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dirty="0">
                <a:solidFill>
                  <a:schemeClr val="accent3"/>
                </a:solidFill>
                <a:latin typeface="Lato" panose="020F0502020204030203" pitchFamily="34" charset="0"/>
              </a:rPr>
              <a:t>JAFAR DESIGNS </a:t>
            </a:r>
            <a:r>
              <a:rPr lang="en-US" sz="1067" b="1" spc="40" baseline="0" dirty="0">
                <a:solidFill>
                  <a:schemeClr val="accent2"/>
                </a:solidFill>
                <a:latin typeface="Lato" panose="020F0502020204030203" pitchFamily="34" charset="0"/>
              </a:rPr>
              <a:t>STUDIO</a:t>
            </a:r>
          </a:p>
        </p:txBody>
      </p:sp>
      <p:sp>
        <p:nvSpPr>
          <p:cNvPr id="17" name="TextBox 16"/>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dirty="0">
                <a:solidFill>
                  <a:schemeClr val="accent3"/>
                </a:solidFill>
                <a:latin typeface="Lato" panose="020F0502020204030203" pitchFamily="34" charset="0"/>
              </a:rPr>
              <a:t>BUSINESS </a:t>
            </a:r>
            <a:r>
              <a:rPr lang="en-US" sz="1067" b="1" spc="40" baseline="0" dirty="0">
                <a:solidFill>
                  <a:schemeClr val="accent2"/>
                </a:solidFill>
                <a:latin typeface="Lato" panose="020F0502020204030203" pitchFamily="34" charset="0"/>
              </a:rPr>
              <a:t>PROPOSAL</a:t>
            </a:r>
          </a:p>
        </p:txBody>
      </p: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4" name="Picture Placeholder 2"/>
          <p:cNvSpPr>
            <a:spLocks noGrp="1"/>
          </p:cNvSpPr>
          <p:nvPr>
            <p:ph type="pic" sz="quarter" idx="12"/>
          </p:nvPr>
        </p:nvSpPr>
        <p:spPr>
          <a:xfrm>
            <a:off x="2610015" y="2286000"/>
            <a:ext cx="4847167" cy="309880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444054548"/>
      </p:ext>
    </p:extLst>
  </p:cSld>
  <p:clrMapOvr>
    <a:masterClrMapping/>
  </p:clrMapOvr>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B9F82"/>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98550953"/>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with Footer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5018813"/>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26798477"/>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xmlns="" val="742934521"/>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with Mini Half Picture at Righ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Picture Placeholder 2"/>
          <p:cNvSpPr>
            <a:spLocks noGrp="1"/>
          </p:cNvSpPr>
          <p:nvPr>
            <p:ph type="pic" sz="quarter" idx="13"/>
          </p:nvPr>
        </p:nvSpPr>
        <p:spPr>
          <a:xfrm>
            <a:off x="6301316" y="2057400"/>
            <a:ext cx="50948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3231564334"/>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 with Mini Half Picture at Left">
    <p:spTree>
      <p:nvGrpSpPr>
        <p:cNvPr id="1" name=""/>
        <p:cNvGrpSpPr/>
        <p:nvPr/>
      </p:nvGrpSpPr>
      <p:grpSpPr>
        <a:xfrm>
          <a:off x="0" y="0"/>
          <a:ext cx="0" cy="0"/>
          <a:chOff x="0" y="0"/>
          <a:chExt cx="0" cy="0"/>
        </a:xfrm>
      </p:grpSpPr>
      <p:sp>
        <p:nvSpPr>
          <p:cNvPr id="13" name="Rectangle 12"/>
          <p:cNvSpPr/>
          <p:nvPr userDrawn="1"/>
        </p:nvSpPr>
        <p:spPr>
          <a:xfrm>
            <a:off x="791634" y="2057400"/>
            <a:ext cx="106045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Picture Placeholder 2"/>
          <p:cNvSpPr>
            <a:spLocks noGrp="1"/>
          </p:cNvSpPr>
          <p:nvPr>
            <p:ph type="pic" sz="quarter" idx="13"/>
          </p:nvPr>
        </p:nvSpPr>
        <p:spPr>
          <a:xfrm>
            <a:off x="791634" y="2057400"/>
            <a:ext cx="50948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3811353788"/>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r Vision, Mission &amp; Values Slid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7"/>
          <p:cNvSpPr>
            <a:spLocks noGrp="1"/>
          </p:cNvSpPr>
          <p:nvPr>
            <p:ph type="pic" sz="quarter" idx="12"/>
          </p:nvPr>
        </p:nvSpPr>
        <p:spPr>
          <a:xfrm>
            <a:off x="0" y="2057400"/>
            <a:ext cx="4203621" cy="3657600"/>
          </a:xfrm>
          <a:custGeom>
            <a:avLst/>
            <a:gdLst>
              <a:gd name="connsiteX0" fmla="*/ 0 w 9516533"/>
              <a:gd name="connsiteY0" fmla="*/ 0 h 8280400"/>
              <a:gd name="connsiteX1" fmla="*/ 5376333 w 9516533"/>
              <a:gd name="connsiteY1" fmla="*/ 0 h 8280400"/>
              <a:gd name="connsiteX2" fmla="*/ 9516533 w 9516533"/>
              <a:gd name="connsiteY2" fmla="*/ 4140200 h 8280400"/>
              <a:gd name="connsiteX3" fmla="*/ 5376333 w 9516533"/>
              <a:gd name="connsiteY3" fmla="*/ 8280400 h 8280400"/>
              <a:gd name="connsiteX4" fmla="*/ 0 w 9516533"/>
              <a:gd name="connsiteY4" fmla="*/ 8280400 h 828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6533" h="8280400">
                <a:moveTo>
                  <a:pt x="0" y="0"/>
                </a:moveTo>
                <a:lnTo>
                  <a:pt x="5376333" y="0"/>
                </a:lnTo>
                <a:cubicBezTo>
                  <a:pt x="7662902" y="0"/>
                  <a:pt x="9516533" y="1853631"/>
                  <a:pt x="9516533" y="4140200"/>
                </a:cubicBezTo>
                <a:cubicBezTo>
                  <a:pt x="9516533" y="6426769"/>
                  <a:pt x="7662902" y="8280400"/>
                  <a:pt x="5376333" y="8280400"/>
                </a:cubicBezTo>
                <a:lnTo>
                  <a:pt x="0" y="8280400"/>
                </a:lnTo>
                <a:close/>
              </a:path>
            </a:pathLst>
          </a:custGeom>
        </p:spPr>
        <p:txBody>
          <a:bodyPr wrap="square" lIns="0" tIns="0" rIns="0" bIns="0" anchor="ctr" anchorCtr="0">
            <a:noAutofit/>
          </a:bodyPr>
          <a:lstStyle>
            <a:lvl1pPr marL="0" indent="0" algn="ctr">
              <a:buFontTx/>
              <a:buNone/>
              <a:defRPr sz="1333">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xmlns="" val="3537755975"/>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 with Half Picture at Left 0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5314951" cy="68580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2673347215"/>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 with Half Picture at Left 02">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0"/>
            <a:ext cx="6096000" cy="68580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1566232862"/>
      </p:ext>
    </p:extLst>
  </p:cSld>
  <p:clrMapOvr>
    <a:masterClrMapping/>
  </p:clrMapOvr>
  <p:transition spd="slow" advClick="0" advTm="3000">
    <p:fade/>
  </p:transition>
  <p:extLst>
    <p:ext uri="{DCECCB84-F9BA-43D5-87BE-67443E8EF086}">
      <p15:sldGuideLst xmlns:p15="http://schemas.microsoft.com/office/powerpoint/2012/main" xmlns="">
        <p15:guide id="0" orient="horz" pos="972">
          <p15:clr>
            <a:srgbClr val="FBAE40"/>
          </p15:clr>
        </p15:guide>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with Half Picture at Righ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1" y="0"/>
            <a:ext cx="6096000" cy="68580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951359316"/>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ur Portfolio 01">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Picture Placeholder 2"/>
          <p:cNvSpPr>
            <a:spLocks noGrp="1"/>
          </p:cNvSpPr>
          <p:nvPr>
            <p:ph type="pic" sz="quarter" idx="12"/>
          </p:nvPr>
        </p:nvSpPr>
        <p:spPr>
          <a:xfrm>
            <a:off x="791633" y="2057400"/>
            <a:ext cx="50948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20" name="Picture Placeholder 2"/>
          <p:cNvSpPr>
            <a:spLocks noGrp="1"/>
          </p:cNvSpPr>
          <p:nvPr>
            <p:ph type="pic" sz="quarter" idx="13"/>
          </p:nvPr>
        </p:nvSpPr>
        <p:spPr>
          <a:xfrm>
            <a:off x="6301316" y="2057400"/>
            <a:ext cx="50948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85366210"/>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ur Portfolio 0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Picture Placeholder 2"/>
          <p:cNvSpPr>
            <a:spLocks noGrp="1"/>
          </p:cNvSpPr>
          <p:nvPr>
            <p:ph type="pic" sz="quarter" idx="12"/>
          </p:nvPr>
        </p:nvSpPr>
        <p:spPr>
          <a:xfrm>
            <a:off x="791634" y="2057400"/>
            <a:ext cx="33509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14" name="Picture Placeholder 2"/>
          <p:cNvSpPr>
            <a:spLocks noGrp="1"/>
          </p:cNvSpPr>
          <p:nvPr>
            <p:ph type="pic" sz="quarter" idx="13"/>
          </p:nvPr>
        </p:nvSpPr>
        <p:spPr>
          <a:xfrm>
            <a:off x="8045216" y="2057400"/>
            <a:ext cx="33509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
        <p:nvSpPr>
          <p:cNvPr id="15" name="Picture Placeholder 2"/>
          <p:cNvSpPr>
            <a:spLocks noGrp="1"/>
          </p:cNvSpPr>
          <p:nvPr>
            <p:ph type="pic" sz="quarter" idx="14"/>
          </p:nvPr>
        </p:nvSpPr>
        <p:spPr>
          <a:xfrm>
            <a:off x="4420542" y="2057400"/>
            <a:ext cx="3350917" cy="3657600"/>
          </a:xfrm>
          <a:prstGeom prst="rect">
            <a:avLst/>
          </a:prstGeom>
        </p:spPr>
        <p:txBody>
          <a:bodyPr anchor="ctr" anchorCtr="0"/>
          <a:lstStyle>
            <a:lvl1pPr marL="0" indent="0" algn="ctr">
              <a:buFontTx/>
              <a:buNone/>
              <a:defRPr sz="1333">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353012109"/>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ur Portfolio 03">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Picture Placeholder 2"/>
          <p:cNvSpPr>
            <a:spLocks noGrp="1"/>
          </p:cNvSpPr>
          <p:nvPr>
            <p:ph type="pic" sz="quarter" idx="12"/>
          </p:nvPr>
        </p:nvSpPr>
        <p:spPr>
          <a:xfrm>
            <a:off x="791634" y="2057400"/>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5" name="Picture Placeholder 2"/>
          <p:cNvSpPr>
            <a:spLocks noGrp="1"/>
          </p:cNvSpPr>
          <p:nvPr>
            <p:ph type="pic" sz="quarter" idx="13"/>
          </p:nvPr>
        </p:nvSpPr>
        <p:spPr>
          <a:xfrm>
            <a:off x="7980578" y="2057400"/>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7" name="Picture Placeholder 2"/>
          <p:cNvSpPr>
            <a:spLocks noGrp="1"/>
          </p:cNvSpPr>
          <p:nvPr>
            <p:ph type="pic" sz="quarter" idx="15"/>
          </p:nvPr>
        </p:nvSpPr>
        <p:spPr>
          <a:xfrm>
            <a:off x="791634"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8" name="Picture Placeholder 2"/>
          <p:cNvSpPr>
            <a:spLocks noGrp="1"/>
          </p:cNvSpPr>
          <p:nvPr>
            <p:ph type="pic" sz="quarter" idx="16"/>
          </p:nvPr>
        </p:nvSpPr>
        <p:spPr>
          <a:xfrm>
            <a:off x="7980578"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9" name="Picture Placeholder 2"/>
          <p:cNvSpPr>
            <a:spLocks noGrp="1"/>
          </p:cNvSpPr>
          <p:nvPr>
            <p:ph type="pic" sz="quarter" idx="17"/>
          </p:nvPr>
        </p:nvSpPr>
        <p:spPr>
          <a:xfrm>
            <a:off x="4389262"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3975650275"/>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ur Portfolio 04">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Picture Placeholder 2"/>
          <p:cNvSpPr>
            <a:spLocks noGrp="1"/>
          </p:cNvSpPr>
          <p:nvPr>
            <p:ph type="pic" sz="quarter" idx="12"/>
          </p:nvPr>
        </p:nvSpPr>
        <p:spPr>
          <a:xfrm>
            <a:off x="791634" y="2057400"/>
            <a:ext cx="3413477" cy="365760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5" name="Picture Placeholder 2"/>
          <p:cNvSpPr>
            <a:spLocks noGrp="1"/>
          </p:cNvSpPr>
          <p:nvPr>
            <p:ph type="pic" sz="quarter" idx="13"/>
          </p:nvPr>
        </p:nvSpPr>
        <p:spPr>
          <a:xfrm>
            <a:off x="7980578" y="2057400"/>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8" name="Picture Placeholder 2"/>
          <p:cNvSpPr>
            <a:spLocks noGrp="1"/>
          </p:cNvSpPr>
          <p:nvPr>
            <p:ph type="pic" sz="quarter" idx="16"/>
          </p:nvPr>
        </p:nvSpPr>
        <p:spPr>
          <a:xfrm>
            <a:off x="7980578"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29" name="Picture Placeholder 2"/>
          <p:cNvSpPr>
            <a:spLocks noGrp="1"/>
          </p:cNvSpPr>
          <p:nvPr>
            <p:ph type="pic" sz="quarter" idx="17"/>
          </p:nvPr>
        </p:nvSpPr>
        <p:spPr>
          <a:xfrm>
            <a:off x="4389262" y="3954623"/>
            <a:ext cx="3413477" cy="175536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2981850620"/>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ur Portfolio 05">
    <p:spTree>
      <p:nvGrpSpPr>
        <p:cNvPr id="1" name=""/>
        <p:cNvGrpSpPr/>
        <p:nvPr/>
      </p:nvGrpSpPr>
      <p:grpSpPr>
        <a:xfrm>
          <a:off x="0" y="0"/>
          <a:ext cx="0" cy="0"/>
          <a:chOff x="0" y="0"/>
          <a:chExt cx="0" cy="0"/>
        </a:xfrm>
      </p:grpSpPr>
      <p:sp>
        <p:nvSpPr>
          <p:cNvPr id="29" name="Picture Placeholder 2"/>
          <p:cNvSpPr>
            <a:spLocks noGrp="1"/>
          </p:cNvSpPr>
          <p:nvPr>
            <p:ph type="pic" sz="quarter" idx="17"/>
          </p:nvPr>
        </p:nvSpPr>
        <p:spPr>
          <a:xfrm>
            <a:off x="2010834" y="2057400"/>
            <a:ext cx="3394823" cy="1877889"/>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18" name="Picture Placeholder 2"/>
          <p:cNvSpPr>
            <a:spLocks noGrp="1"/>
          </p:cNvSpPr>
          <p:nvPr>
            <p:ph type="pic" sz="quarter" idx="18"/>
          </p:nvPr>
        </p:nvSpPr>
        <p:spPr>
          <a:xfrm>
            <a:off x="7984619" y="2057400"/>
            <a:ext cx="3394823" cy="1877889"/>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06705615"/>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Phone Mockup 01">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2047" y="1512912"/>
            <a:ext cx="3220988" cy="4705061"/>
          </a:xfrm>
          <a:prstGeom prst="rect">
            <a:avLst/>
          </a:prstGeom>
        </p:spPr>
      </p:pic>
      <p:sp>
        <p:nvSpPr>
          <p:cNvPr id="4" name="Picture Placeholder 25"/>
          <p:cNvSpPr>
            <a:spLocks noGrp="1"/>
          </p:cNvSpPr>
          <p:nvPr>
            <p:ph type="pic" sz="quarter" idx="14"/>
          </p:nvPr>
        </p:nvSpPr>
        <p:spPr>
          <a:xfrm>
            <a:off x="961120" y="2260734"/>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
        <p:nvSpPr>
          <p:cNvPr id="11"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bg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2"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bg1"/>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3" name="Straight Connector 12"/>
          <p:cNvCxnSpPr/>
          <p:nvPr userDrawn="1"/>
        </p:nvCxnSpPr>
        <p:spPr>
          <a:xfrm>
            <a:off x="791633" y="656089"/>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917170" y="1512912"/>
            <a:ext cx="3220988" cy="4705061"/>
          </a:xfrm>
          <a:prstGeom prst="rect">
            <a:avLst/>
          </a:prstGeom>
        </p:spPr>
      </p:pic>
      <p:sp>
        <p:nvSpPr>
          <p:cNvPr id="15" name="Picture Placeholder 25"/>
          <p:cNvSpPr>
            <a:spLocks noGrp="1"/>
          </p:cNvSpPr>
          <p:nvPr>
            <p:ph type="pic" sz="quarter" idx="15"/>
          </p:nvPr>
        </p:nvSpPr>
        <p:spPr>
          <a:xfrm>
            <a:off x="6696243" y="2260734"/>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784731" y="1918827"/>
            <a:ext cx="3220988" cy="4705061"/>
          </a:xfrm>
          <a:prstGeom prst="rect">
            <a:avLst/>
          </a:prstGeom>
        </p:spPr>
      </p:pic>
      <p:sp>
        <p:nvSpPr>
          <p:cNvPr id="17" name="Picture Placeholder 25"/>
          <p:cNvSpPr>
            <a:spLocks noGrp="1"/>
          </p:cNvSpPr>
          <p:nvPr>
            <p:ph type="pic" sz="quarter" idx="16"/>
          </p:nvPr>
        </p:nvSpPr>
        <p:spPr>
          <a:xfrm>
            <a:off x="9563804" y="2666649"/>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49609" y="1918827"/>
            <a:ext cx="3220988" cy="4705061"/>
          </a:xfrm>
          <a:prstGeom prst="rect">
            <a:avLst/>
          </a:prstGeom>
        </p:spPr>
      </p:pic>
      <p:sp>
        <p:nvSpPr>
          <p:cNvPr id="19" name="Picture Placeholder 25"/>
          <p:cNvSpPr>
            <a:spLocks noGrp="1"/>
          </p:cNvSpPr>
          <p:nvPr>
            <p:ph type="pic" sz="quarter" idx="17"/>
          </p:nvPr>
        </p:nvSpPr>
        <p:spPr>
          <a:xfrm>
            <a:off x="3828681" y="2666649"/>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xmlns="" val="702895562"/>
      </p:ext>
    </p:extLst>
  </p:cSld>
  <p:clrMapOvr>
    <a:masterClrMapping/>
  </p:clrMapOvr>
  <p:transition spd="slow" advClick="0" advTm="3000">
    <p:fade/>
  </p:transition>
  <p:extLst>
    <p:ext uri="{DCECCB84-F9BA-43D5-87BE-67443E8EF086}">
      <p15:sldGuideLst xmlns:p15="http://schemas.microsoft.com/office/powerpoint/2012/main" xmlns="">
        <p15:guide id="1" orient="horz" pos="2934">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Phone Mockup 02">
    <p:spTree>
      <p:nvGrpSpPr>
        <p:cNvPr id="1" name=""/>
        <p:cNvGrpSpPr/>
        <p:nvPr/>
      </p:nvGrpSpPr>
      <p:grpSpPr>
        <a:xfrm>
          <a:off x="0" y="0"/>
          <a:ext cx="0" cy="0"/>
          <a:chOff x="0" y="0"/>
          <a:chExt cx="0" cy="0"/>
        </a:xfrm>
      </p:grpSpPr>
      <p:sp>
        <p:nvSpPr>
          <p:cNvPr id="21" name="Rectangle 20"/>
          <p:cNvSpPr/>
          <p:nvPr userDrawn="1"/>
        </p:nvSpPr>
        <p:spPr>
          <a:xfrm>
            <a:off x="793752" y="2476649"/>
            <a:ext cx="10604499" cy="2702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485506" y="1592060"/>
            <a:ext cx="3220988" cy="4705061"/>
          </a:xfrm>
          <a:prstGeom prst="rect">
            <a:avLst/>
          </a:prstGeom>
        </p:spPr>
      </p:pic>
      <p:sp>
        <p:nvSpPr>
          <p:cNvPr id="18" name="Picture Placeholder 25"/>
          <p:cNvSpPr>
            <a:spLocks noGrp="1"/>
          </p:cNvSpPr>
          <p:nvPr>
            <p:ph type="pic" sz="quarter" idx="18"/>
          </p:nvPr>
        </p:nvSpPr>
        <p:spPr>
          <a:xfrm>
            <a:off x="5281791" y="2339882"/>
            <a:ext cx="1605843"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xmlns="" val="21349031"/>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Phone Mockup 03">
    <p:spTree>
      <p:nvGrpSpPr>
        <p:cNvPr id="1" name=""/>
        <p:cNvGrpSpPr/>
        <p:nvPr/>
      </p:nvGrpSpPr>
      <p:grpSpPr>
        <a:xfrm>
          <a:off x="0" y="0"/>
          <a:ext cx="0" cy="0"/>
          <a:chOff x="0" y="0"/>
          <a:chExt cx="0" cy="0"/>
        </a:xfrm>
      </p:grpSpPr>
      <p:sp>
        <p:nvSpPr>
          <p:cNvPr id="21" name="Rectangle 20"/>
          <p:cNvSpPr/>
          <p:nvPr userDrawn="1"/>
        </p:nvSpPr>
        <p:spPr>
          <a:xfrm>
            <a:off x="793752" y="2057400"/>
            <a:ext cx="10604499" cy="12846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44942" y="1523310"/>
            <a:ext cx="3220988" cy="4705061"/>
          </a:xfrm>
          <a:prstGeom prst="rect">
            <a:avLst/>
          </a:prstGeom>
        </p:spPr>
      </p:pic>
      <p:sp>
        <p:nvSpPr>
          <p:cNvPr id="14" name="Picture Placeholder 25"/>
          <p:cNvSpPr>
            <a:spLocks noGrp="1"/>
          </p:cNvSpPr>
          <p:nvPr>
            <p:ph type="pic" sz="quarter" idx="17"/>
          </p:nvPr>
        </p:nvSpPr>
        <p:spPr>
          <a:xfrm>
            <a:off x="6824015" y="227113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21685" y="1523310"/>
            <a:ext cx="3220988" cy="4705061"/>
          </a:xfrm>
          <a:prstGeom prst="rect">
            <a:avLst/>
          </a:prstGeom>
        </p:spPr>
      </p:pic>
      <p:sp>
        <p:nvSpPr>
          <p:cNvPr id="18" name="Picture Placeholder 25"/>
          <p:cNvSpPr>
            <a:spLocks noGrp="1"/>
          </p:cNvSpPr>
          <p:nvPr>
            <p:ph type="pic" sz="quarter" idx="18"/>
          </p:nvPr>
        </p:nvSpPr>
        <p:spPr>
          <a:xfrm>
            <a:off x="9000757" y="227113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xmlns="" val="1725009055"/>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Phone Mockup 04">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95689" y="1592060"/>
            <a:ext cx="3220988" cy="4705061"/>
          </a:xfrm>
          <a:prstGeom prst="rect">
            <a:avLst/>
          </a:prstGeom>
        </p:spPr>
      </p:pic>
      <p:sp>
        <p:nvSpPr>
          <p:cNvPr id="14" name="Picture Placeholder 25"/>
          <p:cNvSpPr>
            <a:spLocks noGrp="1"/>
          </p:cNvSpPr>
          <p:nvPr>
            <p:ph type="pic" sz="quarter" idx="17"/>
          </p:nvPr>
        </p:nvSpPr>
        <p:spPr>
          <a:xfrm>
            <a:off x="2874761" y="233988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272431" y="1592060"/>
            <a:ext cx="3220988" cy="4705061"/>
          </a:xfrm>
          <a:prstGeom prst="rect">
            <a:avLst/>
          </a:prstGeom>
        </p:spPr>
      </p:pic>
      <p:sp>
        <p:nvSpPr>
          <p:cNvPr id="18" name="Picture Placeholder 25"/>
          <p:cNvSpPr>
            <a:spLocks noGrp="1"/>
          </p:cNvSpPr>
          <p:nvPr>
            <p:ph type="pic" sz="quarter" idx="18"/>
          </p:nvPr>
        </p:nvSpPr>
        <p:spPr>
          <a:xfrm>
            <a:off x="5051504" y="233988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471749" y="1592060"/>
            <a:ext cx="3220988" cy="4705061"/>
          </a:xfrm>
          <a:prstGeom prst="rect">
            <a:avLst/>
          </a:prstGeom>
        </p:spPr>
      </p:pic>
      <p:sp>
        <p:nvSpPr>
          <p:cNvPr id="20" name="Picture Placeholder 25"/>
          <p:cNvSpPr>
            <a:spLocks noGrp="1"/>
          </p:cNvSpPr>
          <p:nvPr>
            <p:ph type="pic" sz="quarter" idx="19"/>
          </p:nvPr>
        </p:nvSpPr>
        <p:spPr>
          <a:xfrm>
            <a:off x="7250821" y="2339882"/>
            <a:ext cx="1640267" cy="2976033"/>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xmlns="" val="1972863440"/>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Phone Mockup 05">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653816" y="1467259"/>
            <a:ext cx="3891669" cy="5390740"/>
          </a:xfrm>
          <a:prstGeom prst="rect">
            <a:avLst/>
          </a:prstGeom>
        </p:spPr>
      </p:pic>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25"/>
          <p:cNvSpPr>
            <a:spLocks noGrp="1"/>
          </p:cNvSpPr>
          <p:nvPr>
            <p:ph type="pic" sz="quarter" idx="17"/>
          </p:nvPr>
        </p:nvSpPr>
        <p:spPr>
          <a:xfrm>
            <a:off x="7038622" y="2252134"/>
            <a:ext cx="2946399" cy="460586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xmlns="" val="2638472802"/>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E1673AE4-A9AF-4413-A012-2B6D3244777A}" type="datetimeFigureOut">
              <a:rPr lang="sr-Latn-RS" smtClean="0"/>
              <a:pPr/>
              <a:t>11.6.2022.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C264CDF-6E58-4009-895E-AEBA4BC2FD7C}" type="slidenum">
              <a:rPr lang="sr-Latn-RS" smtClean="0"/>
              <a:pPr/>
              <a:t>‹#›</a:t>
            </a:fld>
            <a:endParaRPr lang="sr-Latn-RS"/>
          </a:p>
        </p:txBody>
      </p:sp>
    </p:spTree>
    <p:extLst>
      <p:ext uri="{BB962C8B-B14F-4D97-AF65-F5344CB8AC3E}">
        <p14:creationId xmlns:p14="http://schemas.microsoft.com/office/powerpoint/2010/main" xmlns="" val="7114209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Phone Mockup 06">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851" y="247065"/>
            <a:ext cx="4172655" cy="6095209"/>
          </a:xfrm>
          <a:prstGeom prst="rect">
            <a:avLst/>
          </a:prstGeom>
        </p:spPr>
      </p:pic>
      <p:sp>
        <p:nvSpPr>
          <p:cNvPr id="10" name="Text Placeholder 9"/>
          <p:cNvSpPr>
            <a:spLocks noGrp="1"/>
          </p:cNvSpPr>
          <p:nvPr>
            <p:ph type="body" sz="quarter" idx="10"/>
          </p:nvPr>
        </p:nvSpPr>
        <p:spPr>
          <a:xfrm>
            <a:off x="4323645" y="767788"/>
            <a:ext cx="7059791"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4323221" y="1278801"/>
            <a:ext cx="7072912"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4323221"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25"/>
          <p:cNvSpPr>
            <a:spLocks noGrp="1"/>
          </p:cNvSpPr>
          <p:nvPr>
            <p:ph type="pic" sz="quarter" idx="17"/>
          </p:nvPr>
        </p:nvSpPr>
        <p:spPr>
          <a:xfrm>
            <a:off x="1066681" y="1216603"/>
            <a:ext cx="2070528" cy="3890536"/>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xmlns="" val="2103010339"/>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eb Browser &amp; iPhone Mockup">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bg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2"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bg1"/>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3" name="Straight Connector 12"/>
          <p:cNvCxnSpPr/>
          <p:nvPr userDrawn="1"/>
        </p:nvCxnSpPr>
        <p:spPr>
          <a:xfrm>
            <a:off x="791633" y="656089"/>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p:cNvSpPr>
            <a:spLocks noGrp="1"/>
          </p:cNvSpPr>
          <p:nvPr>
            <p:ph type="pic" sz="quarter" idx="12"/>
          </p:nvPr>
        </p:nvSpPr>
        <p:spPr>
          <a:xfrm>
            <a:off x="2152651" y="1962228"/>
            <a:ext cx="7886700" cy="4248073"/>
          </a:xfrm>
          <a:custGeom>
            <a:avLst/>
            <a:gdLst>
              <a:gd name="connsiteX0" fmla="*/ 0 w 5915025"/>
              <a:gd name="connsiteY0" fmla="*/ 0 h 3326159"/>
              <a:gd name="connsiteX1" fmla="*/ 5915025 w 5915025"/>
              <a:gd name="connsiteY1" fmla="*/ 0 h 3326159"/>
              <a:gd name="connsiteX2" fmla="*/ 5915025 w 5915025"/>
              <a:gd name="connsiteY2" fmla="*/ 3326159 h 3326159"/>
              <a:gd name="connsiteX3" fmla="*/ 0 w 5915025"/>
              <a:gd name="connsiteY3" fmla="*/ 3326159 h 3326159"/>
            </a:gdLst>
            <a:ahLst/>
            <a:cxnLst>
              <a:cxn ang="0">
                <a:pos x="connsiteX0" y="connsiteY0"/>
              </a:cxn>
              <a:cxn ang="0">
                <a:pos x="connsiteX1" y="connsiteY1"/>
              </a:cxn>
              <a:cxn ang="0">
                <a:pos x="connsiteX2" y="connsiteY2"/>
              </a:cxn>
              <a:cxn ang="0">
                <a:pos x="connsiteX3" y="connsiteY3"/>
              </a:cxn>
            </a:cxnLst>
            <a:rect l="l" t="t" r="r" b="b"/>
            <a:pathLst>
              <a:path w="5915025" h="3326159">
                <a:moveTo>
                  <a:pt x="0" y="0"/>
                </a:moveTo>
                <a:lnTo>
                  <a:pt x="5915025" y="0"/>
                </a:lnTo>
                <a:lnTo>
                  <a:pt x="5915025" y="3326159"/>
                </a:lnTo>
                <a:lnTo>
                  <a:pt x="0" y="3326159"/>
                </a:lnTo>
                <a:close/>
              </a:path>
            </a:pathLst>
          </a:custGeom>
        </p:spPr>
        <p:txBody>
          <a:bodyPr wrap="square" anchor="ctr" anchorCtr="0">
            <a:noAutofit/>
          </a:bodyPr>
          <a:lstStyle>
            <a:lvl1pPr marL="0" indent="0" algn="ctr">
              <a:buFontTx/>
              <a:buNone/>
              <a:defRPr sz="1333">
                <a:solidFill>
                  <a:schemeClr val="accent6"/>
                </a:solidFill>
                <a:latin typeface="Lato" panose="020F0502020204030203" pitchFamily="34" charset="0"/>
              </a:defRPr>
            </a:lvl1pPr>
          </a:lstStyle>
          <a:p>
            <a:endParaRPr lang="en-US"/>
          </a:p>
        </p:txBody>
      </p:sp>
      <p:sp>
        <p:nvSpPr>
          <p:cNvPr id="21" name="Freeform 20"/>
          <p:cNvSpPr/>
          <p:nvPr userDrawn="1"/>
        </p:nvSpPr>
        <p:spPr>
          <a:xfrm>
            <a:off x="2152651" y="1758045"/>
            <a:ext cx="7886700" cy="209019"/>
          </a:xfrm>
          <a:custGeom>
            <a:avLst/>
            <a:gdLst>
              <a:gd name="connsiteX0" fmla="*/ 116359 w 15763003"/>
              <a:gd name="connsiteY0" fmla="*/ 0 h 418038"/>
              <a:gd name="connsiteX1" fmla="*/ 15646645 w 15763003"/>
              <a:gd name="connsiteY1" fmla="*/ 0 h 418038"/>
              <a:gd name="connsiteX2" fmla="*/ 15763003 w 15763003"/>
              <a:gd name="connsiteY2" fmla="*/ 116359 h 418038"/>
              <a:gd name="connsiteX3" fmla="*/ 15763003 w 15763003"/>
              <a:gd name="connsiteY3" fmla="*/ 418038 h 418038"/>
              <a:gd name="connsiteX4" fmla="*/ 0 w 15763003"/>
              <a:gd name="connsiteY4" fmla="*/ 418038 h 418038"/>
              <a:gd name="connsiteX5" fmla="*/ 0 w 15763003"/>
              <a:gd name="connsiteY5" fmla="*/ 116359 h 418038"/>
              <a:gd name="connsiteX6" fmla="*/ 116359 w 15763003"/>
              <a:gd name="connsiteY6" fmla="*/ 0 h 41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3003" h="418038">
                <a:moveTo>
                  <a:pt x="116359" y="0"/>
                </a:moveTo>
                <a:lnTo>
                  <a:pt x="15646645" y="0"/>
                </a:lnTo>
                <a:cubicBezTo>
                  <a:pt x="15710907" y="0"/>
                  <a:pt x="15763003" y="52096"/>
                  <a:pt x="15763003" y="116359"/>
                </a:cubicBezTo>
                <a:lnTo>
                  <a:pt x="15763003" y="418038"/>
                </a:lnTo>
                <a:lnTo>
                  <a:pt x="0" y="418038"/>
                </a:lnTo>
                <a:lnTo>
                  <a:pt x="0" y="116359"/>
                </a:lnTo>
                <a:cubicBezTo>
                  <a:pt x="0" y="52096"/>
                  <a:pt x="52096" y="0"/>
                  <a:pt x="1163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2" name="Oval 21"/>
          <p:cNvSpPr/>
          <p:nvPr userDrawn="1"/>
        </p:nvSpPr>
        <p:spPr>
          <a:xfrm>
            <a:off x="2282033" y="1823549"/>
            <a:ext cx="72231" cy="722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3" name="Oval 22"/>
          <p:cNvSpPr/>
          <p:nvPr userDrawn="1"/>
        </p:nvSpPr>
        <p:spPr>
          <a:xfrm>
            <a:off x="2408814" y="1823549"/>
            <a:ext cx="72231" cy="722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4" name="Oval 23"/>
          <p:cNvSpPr/>
          <p:nvPr userDrawn="1"/>
        </p:nvSpPr>
        <p:spPr>
          <a:xfrm>
            <a:off x="2535597" y="1823549"/>
            <a:ext cx="72231" cy="722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25" name="Group 24"/>
          <p:cNvGrpSpPr/>
          <p:nvPr userDrawn="1"/>
        </p:nvGrpSpPr>
        <p:grpSpPr>
          <a:xfrm>
            <a:off x="9539287" y="1821575"/>
            <a:ext cx="397403" cy="74204"/>
            <a:chOff x="19078575" y="3106739"/>
            <a:chExt cx="794804" cy="148407"/>
          </a:xfrm>
        </p:grpSpPr>
        <p:grpSp>
          <p:nvGrpSpPr>
            <p:cNvPr id="26" name="Group 25"/>
            <p:cNvGrpSpPr/>
            <p:nvPr/>
          </p:nvGrpSpPr>
          <p:grpSpPr>
            <a:xfrm>
              <a:off x="19736219" y="3106739"/>
              <a:ext cx="137160" cy="137160"/>
              <a:chOff x="19740165" y="3110684"/>
              <a:chExt cx="138113" cy="138113"/>
            </a:xfrm>
          </p:grpSpPr>
          <p:cxnSp>
            <p:nvCxnSpPr>
              <p:cNvPr id="29" name="Straight Connector 28"/>
              <p:cNvCxnSpPr/>
              <p:nvPr/>
            </p:nvCxnSpPr>
            <p:spPr>
              <a:xfrm>
                <a:off x="19740165" y="3110684"/>
                <a:ext cx="138113" cy="138113"/>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9740165" y="3110684"/>
                <a:ext cx="138113" cy="138113"/>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27" name="Rounded Rectangle 26"/>
            <p:cNvSpPr/>
            <p:nvPr/>
          </p:nvSpPr>
          <p:spPr>
            <a:xfrm>
              <a:off x="19415125" y="3110684"/>
              <a:ext cx="144462" cy="144462"/>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cxnSp>
          <p:nvCxnSpPr>
            <p:cNvPr id="28" name="Straight Connector 27"/>
            <p:cNvCxnSpPr/>
            <p:nvPr/>
          </p:nvCxnSpPr>
          <p:spPr>
            <a:xfrm flipH="1">
              <a:off x="19078575" y="3255146"/>
              <a:ext cx="161925"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36" name="Picture Placeholder 35"/>
          <p:cNvSpPr>
            <a:spLocks noGrp="1"/>
          </p:cNvSpPr>
          <p:nvPr>
            <p:ph type="pic" sz="quarter" idx="17"/>
          </p:nvPr>
        </p:nvSpPr>
        <p:spPr>
          <a:xfrm>
            <a:off x="7825948" y="2841619"/>
            <a:ext cx="1740432" cy="3212479"/>
          </a:xfrm>
          <a:custGeom>
            <a:avLst/>
            <a:gdLst>
              <a:gd name="connsiteX0" fmla="*/ 8541 w 1308021"/>
              <a:gd name="connsiteY0" fmla="*/ 0 h 2409359"/>
              <a:gd name="connsiteX1" fmla="*/ 1299480 w 1308021"/>
              <a:gd name="connsiteY1" fmla="*/ 0 h 2409359"/>
              <a:gd name="connsiteX2" fmla="*/ 1308021 w 1308021"/>
              <a:gd name="connsiteY2" fmla="*/ 8878 h 2409359"/>
              <a:gd name="connsiteX3" fmla="*/ 1308021 w 1308021"/>
              <a:gd name="connsiteY3" fmla="*/ 2400481 h 2409359"/>
              <a:gd name="connsiteX4" fmla="*/ 1299480 w 1308021"/>
              <a:gd name="connsiteY4" fmla="*/ 2409359 h 2409359"/>
              <a:gd name="connsiteX5" fmla="*/ 8541 w 1308021"/>
              <a:gd name="connsiteY5" fmla="*/ 2409359 h 2409359"/>
              <a:gd name="connsiteX6" fmla="*/ 0 w 1308021"/>
              <a:gd name="connsiteY6" fmla="*/ 2400481 h 2409359"/>
              <a:gd name="connsiteX7" fmla="*/ 0 w 1308021"/>
              <a:gd name="connsiteY7" fmla="*/ 8878 h 2409359"/>
              <a:gd name="connsiteX8" fmla="*/ 8541 w 1308021"/>
              <a:gd name="connsiteY8" fmla="*/ 0 h 24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021" h="2409359">
                <a:moveTo>
                  <a:pt x="8541" y="0"/>
                </a:moveTo>
                <a:lnTo>
                  <a:pt x="1299480" y="0"/>
                </a:lnTo>
                <a:cubicBezTo>
                  <a:pt x="1304198" y="0"/>
                  <a:pt x="1308021" y="3975"/>
                  <a:pt x="1308021" y="8878"/>
                </a:cubicBezTo>
                <a:lnTo>
                  <a:pt x="1308021" y="2400481"/>
                </a:lnTo>
                <a:cubicBezTo>
                  <a:pt x="1308021" y="2405384"/>
                  <a:pt x="1304198" y="2409359"/>
                  <a:pt x="1299480" y="2409359"/>
                </a:cubicBezTo>
                <a:lnTo>
                  <a:pt x="8541" y="2409359"/>
                </a:lnTo>
                <a:cubicBezTo>
                  <a:pt x="3824" y="2409359"/>
                  <a:pt x="0" y="2405384"/>
                  <a:pt x="0" y="2400481"/>
                </a:cubicBezTo>
                <a:lnTo>
                  <a:pt x="0" y="8878"/>
                </a:lnTo>
                <a:cubicBezTo>
                  <a:pt x="0" y="3975"/>
                  <a:pt x="3824" y="0"/>
                  <a:pt x="8541"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1067">
                <a:solidFill>
                  <a:schemeClr val="accent6"/>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xmlns="" val="1313097559"/>
      </p:ext>
    </p:extLst>
  </p:cSld>
  <p:clrMapOvr>
    <a:masterClrMapping/>
  </p:clrMapOvr>
  <p:transition spd="slow" advClick="0" advTm="3000">
    <p:fade/>
  </p:transition>
  <p:extLst>
    <p:ext uri="{DCECCB84-F9BA-43D5-87BE-67443E8EF086}">
      <p15:sldGuideLst xmlns:p15="http://schemas.microsoft.com/office/powerpoint/2012/main" xmlns="">
        <p15:guide id="1" orient="horz" pos="2934">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19" name="Rectangle 18"/>
          <p:cNvSpPr/>
          <p:nvPr userDrawn="1"/>
        </p:nvSpPr>
        <p:spPr>
          <a:xfrm>
            <a:off x="793752" y="2579511"/>
            <a:ext cx="10604499" cy="24967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682047" y="1909514"/>
            <a:ext cx="6703101" cy="4066455"/>
          </a:xfrm>
          <a:prstGeom prst="rect">
            <a:avLst/>
          </a:prstGeom>
        </p:spPr>
      </p:pic>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icture Placeholder 2"/>
          <p:cNvSpPr>
            <a:spLocks noGrp="1"/>
          </p:cNvSpPr>
          <p:nvPr>
            <p:ph type="pic" sz="quarter" idx="12"/>
          </p:nvPr>
        </p:nvSpPr>
        <p:spPr>
          <a:xfrm>
            <a:off x="2610015" y="2286000"/>
            <a:ext cx="4847167" cy="3098800"/>
          </a:xfrm>
          <a:prstGeom prst="rect">
            <a:avLst/>
          </a:prstGeom>
        </p:spPr>
        <p:txBody>
          <a:bodyPr anchor="ctr" anchorCtr="0"/>
          <a:lstStyle>
            <a:lvl1pPr marL="0" indent="0" algn="ctr">
              <a:buFontTx/>
              <a:buNone/>
              <a:defRPr sz="1067">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xmlns="" val="449237184"/>
      </p:ext>
    </p:extLst>
  </p:cSld>
  <p:clrMapOvr>
    <a:masterClrMapping/>
  </p:clrMapOvr>
  <p:transition spd="slow" advClick="0" advTm="3000">
    <p:fade/>
  </p:transition>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E1673AE4-A9AF-4413-A012-2B6D3244777A}" type="datetimeFigureOut">
              <a:rPr lang="sr-Latn-RS" smtClean="0"/>
              <a:pPr/>
              <a:t>11.6.2022.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C264CDF-6E58-4009-895E-AEBA4BC2FD7C}" type="slidenum">
              <a:rPr lang="sr-Latn-RS" smtClean="0"/>
              <a:pPr/>
              <a:t>‹#›</a:t>
            </a:fld>
            <a:endParaRPr lang="sr-Latn-RS"/>
          </a:p>
        </p:txBody>
      </p:sp>
    </p:spTree>
    <p:extLst>
      <p:ext uri="{BB962C8B-B14F-4D97-AF65-F5344CB8AC3E}">
        <p14:creationId xmlns:p14="http://schemas.microsoft.com/office/powerpoint/2010/main" xmlns="" val="233662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673AE4-A9AF-4413-A012-2B6D3244777A}" type="datetimeFigureOut">
              <a:rPr lang="sr-Latn-RS" smtClean="0"/>
              <a:pPr/>
              <a:t>11.6.2022.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5C264CDF-6E58-4009-895E-AEBA4BC2FD7C}" type="slidenum">
              <a:rPr lang="sr-Latn-RS" smtClean="0"/>
              <a:pPr/>
              <a:t>‹#›</a:t>
            </a:fld>
            <a:endParaRPr lang="sr-Latn-RS"/>
          </a:p>
        </p:txBody>
      </p:sp>
    </p:spTree>
    <p:extLst>
      <p:ext uri="{BB962C8B-B14F-4D97-AF65-F5344CB8AC3E}">
        <p14:creationId xmlns:p14="http://schemas.microsoft.com/office/powerpoint/2010/main" xmlns="" val="24117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E1673AE4-A9AF-4413-A012-2B6D3244777A}" type="datetimeFigureOut">
              <a:rPr lang="sr-Latn-RS" smtClean="0"/>
              <a:pPr/>
              <a:t>11.6.2022.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5C264CDF-6E58-4009-895E-AEBA4BC2FD7C}" type="slidenum">
              <a:rPr lang="sr-Latn-RS" smtClean="0"/>
              <a:pPr/>
              <a:t>‹#›</a:t>
            </a:fld>
            <a:endParaRPr lang="sr-Latn-RS"/>
          </a:p>
        </p:txBody>
      </p:sp>
    </p:spTree>
    <p:extLst>
      <p:ext uri="{BB962C8B-B14F-4D97-AF65-F5344CB8AC3E}">
        <p14:creationId xmlns:p14="http://schemas.microsoft.com/office/powerpoint/2010/main" xmlns="" val="167887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heme" Target="../theme/theme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61590" y="378333"/>
            <a:ext cx="8068818" cy="757555"/>
          </a:xfrm>
          <a:prstGeom prst="rect">
            <a:avLst/>
          </a:prstGeom>
        </p:spPr>
        <p:txBody>
          <a:bodyPr wrap="square" lIns="0" tIns="0" rIns="0" bIns="0">
            <a:spAutoFit/>
          </a:bodyPr>
          <a:lstStyle>
            <a:lvl1pPr>
              <a:defRPr sz="2400" b="1" i="0">
                <a:solidFill>
                  <a:srgbClr val="3B9F82"/>
                </a:solidFill>
                <a:latin typeface="Calibri"/>
                <a:cs typeface="Calibri"/>
              </a:defRPr>
            </a:lvl1pPr>
          </a:lstStyle>
          <a:p>
            <a:endParaRPr/>
          </a:p>
        </p:txBody>
      </p:sp>
      <p:sp>
        <p:nvSpPr>
          <p:cNvPr id="3" name="Holder 3"/>
          <p:cNvSpPr>
            <a:spLocks noGrp="1"/>
          </p:cNvSpPr>
          <p:nvPr>
            <p:ph type="body" idx="1"/>
          </p:nvPr>
        </p:nvSpPr>
        <p:spPr>
          <a:xfrm>
            <a:off x="340728" y="1226438"/>
            <a:ext cx="6841490" cy="40493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6/11/2022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73AE4-A9AF-4413-A012-2B6D3244777A}" type="datetimeFigureOut">
              <a:rPr lang="sr-Latn-RS" smtClean="0"/>
              <a:pPr/>
              <a:t>11.6.2022.</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64CDF-6E58-4009-895E-AEBA4BC2FD7C}" type="slidenum">
              <a:rPr lang="sr-Latn-RS" smtClean="0"/>
              <a:pPr/>
              <a:t>‹#›</a:t>
            </a:fld>
            <a:endParaRPr lang="sr-Latn-RS"/>
          </a:p>
        </p:txBody>
      </p:sp>
    </p:spTree>
    <p:extLst>
      <p:ext uri="{BB962C8B-B14F-4D97-AF65-F5344CB8AC3E}">
        <p14:creationId xmlns:p14="http://schemas.microsoft.com/office/powerpoint/2010/main" xmlns="" val="229273674"/>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6F8F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2373166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Lst>
  <p:transition spd="slow" advClick="0" advTm="3000">
    <p:fade/>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3.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chart" Target="../charts/char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3.png"/><Relationship Id="rId7" Type="http://schemas.openxmlformats.org/officeDocument/2006/relationships/diagramLayout" Target="../diagrams/layou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0.png"/><Relationship Id="rId10" Type="http://schemas.microsoft.com/office/2007/relationships/diagramDrawing" Target="../diagrams/drawing1.xml"/><Relationship Id="rId4" Type="http://schemas.openxmlformats.org/officeDocument/2006/relationships/image" Target="../media/image9.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45481" y="-387843"/>
            <a:ext cx="9719909" cy="7568477"/>
            <a:chOff x="2845481" y="-387843"/>
            <a:chExt cx="9719909" cy="7568477"/>
          </a:xfrm>
          <a:blipFill dpi="0" rotWithShape="1">
            <a:blip r:embed="rId2">
              <a:alphaModFix amt="50000"/>
            </a:blip>
            <a:srcRect/>
            <a:stretch>
              <a:fillRect t="-140000" r="-25000"/>
            </a:stretch>
          </a:blipFill>
        </p:grpSpPr>
        <p:sp>
          <p:nvSpPr>
            <p:cNvPr id="38" name="Freeform 37"/>
            <p:cNvSpPr/>
            <p:nvPr/>
          </p:nvSpPr>
          <p:spPr>
            <a:xfrm rot="20033327">
              <a:off x="2845481" y="-387843"/>
              <a:ext cx="1470313" cy="1259869"/>
            </a:xfrm>
            <a:custGeom>
              <a:avLst/>
              <a:gdLst>
                <a:gd name="connsiteX0" fmla="*/ 0 w 1470313"/>
                <a:gd name="connsiteY0" fmla="*/ 0 h 1259869"/>
                <a:gd name="connsiteX1" fmla="*/ 1470313 w 1470313"/>
                <a:gd name="connsiteY1" fmla="*/ 720656 h 1259869"/>
                <a:gd name="connsiteX2" fmla="*/ 1470313 w 1470313"/>
                <a:gd name="connsiteY2" fmla="*/ 1259869 h 1259869"/>
                <a:gd name="connsiteX3" fmla="*/ 0 w 1470313"/>
                <a:gd name="connsiteY3" fmla="*/ 1259869 h 1259869"/>
              </a:gdLst>
              <a:ahLst/>
              <a:cxnLst>
                <a:cxn ang="0">
                  <a:pos x="connsiteX0" y="connsiteY0"/>
                </a:cxn>
                <a:cxn ang="0">
                  <a:pos x="connsiteX1" y="connsiteY1"/>
                </a:cxn>
                <a:cxn ang="0">
                  <a:pos x="connsiteX2" y="connsiteY2"/>
                </a:cxn>
                <a:cxn ang="0">
                  <a:pos x="connsiteX3" y="connsiteY3"/>
                </a:cxn>
              </a:cxnLst>
              <a:rect l="l" t="t" r="r" b="b"/>
              <a:pathLst>
                <a:path w="1470313" h="1259869">
                  <a:moveTo>
                    <a:pt x="0" y="0"/>
                  </a:moveTo>
                  <a:lnTo>
                    <a:pt x="1470313" y="720656"/>
                  </a:lnTo>
                  <a:lnTo>
                    <a:pt x="1470313" y="1259869"/>
                  </a:lnTo>
                  <a:lnTo>
                    <a:pt x="0" y="12598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45" name="Rectangle 44"/>
            <p:cNvSpPr/>
            <p:nvPr/>
          </p:nvSpPr>
          <p:spPr>
            <a:xfrm rot="20033327">
              <a:off x="3422053" y="786901"/>
              <a:ext cx="1470313" cy="1263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46" name="Rectangle 45"/>
            <p:cNvSpPr/>
            <p:nvPr/>
          </p:nvSpPr>
          <p:spPr>
            <a:xfrm rot="20033327">
              <a:off x="3999333" y="1964693"/>
              <a:ext cx="1470313" cy="1263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47" name="Rectangle 46"/>
            <p:cNvSpPr/>
            <p:nvPr/>
          </p:nvSpPr>
          <p:spPr>
            <a:xfrm rot="20033327">
              <a:off x="4576613" y="3142485"/>
              <a:ext cx="1470313" cy="1263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41" name="Freeform 40"/>
            <p:cNvSpPr/>
            <p:nvPr/>
          </p:nvSpPr>
          <p:spPr>
            <a:xfrm rot="20033327">
              <a:off x="4386776" y="-259503"/>
              <a:ext cx="1058900" cy="519007"/>
            </a:xfrm>
            <a:custGeom>
              <a:avLst/>
              <a:gdLst>
                <a:gd name="connsiteX0" fmla="*/ 0 w 1058900"/>
                <a:gd name="connsiteY0" fmla="*/ 0 h 519007"/>
                <a:gd name="connsiteX1" fmla="*/ 1058900 w 1058900"/>
                <a:gd name="connsiteY1" fmla="*/ 519007 h 519007"/>
                <a:gd name="connsiteX2" fmla="*/ 0 w 1058900"/>
                <a:gd name="connsiteY2" fmla="*/ 519007 h 519007"/>
              </a:gdLst>
              <a:ahLst/>
              <a:cxnLst>
                <a:cxn ang="0">
                  <a:pos x="connsiteX0" y="connsiteY0"/>
                </a:cxn>
                <a:cxn ang="0">
                  <a:pos x="connsiteX1" y="connsiteY1"/>
                </a:cxn>
                <a:cxn ang="0">
                  <a:pos x="connsiteX2" y="connsiteY2"/>
                </a:cxn>
              </a:cxnLst>
              <a:rect l="l" t="t" r="r" b="b"/>
              <a:pathLst>
                <a:path w="1058900" h="519007">
                  <a:moveTo>
                    <a:pt x="0" y="0"/>
                  </a:moveTo>
                  <a:lnTo>
                    <a:pt x="1058900" y="519007"/>
                  </a:lnTo>
                  <a:lnTo>
                    <a:pt x="0" y="51900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48" name="Freeform 47"/>
            <p:cNvSpPr/>
            <p:nvPr/>
          </p:nvSpPr>
          <p:spPr>
            <a:xfrm rot="20033327">
              <a:off x="4779323" y="121653"/>
              <a:ext cx="1470313" cy="1263076"/>
            </a:xfrm>
            <a:custGeom>
              <a:avLst/>
              <a:gdLst>
                <a:gd name="connsiteX0" fmla="*/ 1154042 w 1470313"/>
                <a:gd name="connsiteY0" fmla="*/ 0 h 1263076"/>
                <a:gd name="connsiteX1" fmla="*/ 1470313 w 1470313"/>
                <a:gd name="connsiteY1" fmla="*/ 155016 h 1263076"/>
                <a:gd name="connsiteX2" fmla="*/ 1470313 w 1470313"/>
                <a:gd name="connsiteY2" fmla="*/ 1263076 h 1263076"/>
                <a:gd name="connsiteX3" fmla="*/ 0 w 1470313"/>
                <a:gd name="connsiteY3" fmla="*/ 1263076 h 1263076"/>
                <a:gd name="connsiteX4" fmla="*/ 0 w 1470313"/>
                <a:gd name="connsiteY4" fmla="*/ 0 h 126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313" h="1263076">
                  <a:moveTo>
                    <a:pt x="1154042" y="0"/>
                  </a:moveTo>
                  <a:lnTo>
                    <a:pt x="1470313" y="155016"/>
                  </a:lnTo>
                  <a:lnTo>
                    <a:pt x="1470313" y="1263076"/>
                  </a:lnTo>
                  <a:lnTo>
                    <a:pt x="0" y="126307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52" name="Rectangle 51"/>
            <p:cNvSpPr/>
            <p:nvPr/>
          </p:nvSpPr>
          <p:spPr>
            <a:xfrm rot="20033327">
              <a:off x="5356603" y="1299444"/>
              <a:ext cx="1470313" cy="12630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53" name="Rectangle 52"/>
            <p:cNvSpPr/>
            <p:nvPr/>
          </p:nvSpPr>
          <p:spPr>
            <a:xfrm rot="20033327">
              <a:off x="5933882" y="2477234"/>
              <a:ext cx="1470313" cy="12630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54" name="Rectangle 53"/>
            <p:cNvSpPr/>
            <p:nvPr/>
          </p:nvSpPr>
          <p:spPr>
            <a:xfrm rot="20033327">
              <a:off x="6511163" y="3655023"/>
              <a:ext cx="1470313" cy="1263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58" name="Rectangle 57"/>
            <p:cNvSpPr/>
            <p:nvPr/>
          </p:nvSpPr>
          <p:spPr>
            <a:xfrm rot="20033327">
              <a:off x="7088443" y="4832816"/>
              <a:ext cx="1470313" cy="1263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49" name="Freeform 48"/>
            <p:cNvSpPr/>
            <p:nvPr/>
          </p:nvSpPr>
          <p:spPr>
            <a:xfrm rot="20033327">
              <a:off x="6173760" y="-385632"/>
              <a:ext cx="1470314" cy="1098807"/>
            </a:xfrm>
            <a:custGeom>
              <a:avLst/>
              <a:gdLst>
                <a:gd name="connsiteX0" fmla="*/ 0 w 1470314"/>
                <a:gd name="connsiteY0" fmla="*/ 0 h 1098807"/>
                <a:gd name="connsiteX1" fmla="*/ 1470314 w 1470314"/>
                <a:gd name="connsiteY1" fmla="*/ 720657 h 1098807"/>
                <a:gd name="connsiteX2" fmla="*/ 1470314 w 1470314"/>
                <a:gd name="connsiteY2" fmla="*/ 1098807 h 1098807"/>
                <a:gd name="connsiteX3" fmla="*/ 0 w 1470314"/>
                <a:gd name="connsiteY3" fmla="*/ 1098807 h 1098807"/>
              </a:gdLst>
              <a:ahLst/>
              <a:cxnLst>
                <a:cxn ang="0">
                  <a:pos x="connsiteX0" y="connsiteY0"/>
                </a:cxn>
                <a:cxn ang="0">
                  <a:pos x="connsiteX1" y="connsiteY1"/>
                </a:cxn>
                <a:cxn ang="0">
                  <a:pos x="connsiteX2" y="connsiteY2"/>
                </a:cxn>
                <a:cxn ang="0">
                  <a:pos x="connsiteX3" y="connsiteY3"/>
                </a:cxn>
              </a:cxnLst>
              <a:rect l="l" t="t" r="r" b="b"/>
              <a:pathLst>
                <a:path w="1470314" h="1098807">
                  <a:moveTo>
                    <a:pt x="0" y="0"/>
                  </a:moveTo>
                  <a:lnTo>
                    <a:pt x="1470314" y="720657"/>
                  </a:lnTo>
                  <a:lnTo>
                    <a:pt x="1470314" y="1098807"/>
                  </a:lnTo>
                  <a:lnTo>
                    <a:pt x="0" y="109880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79" name="Rectangle 78"/>
            <p:cNvSpPr/>
            <p:nvPr/>
          </p:nvSpPr>
          <p:spPr>
            <a:xfrm rot="20033327">
              <a:off x="6715909" y="638348"/>
              <a:ext cx="1470314" cy="1263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80" name="Rectangle 79"/>
            <p:cNvSpPr/>
            <p:nvPr/>
          </p:nvSpPr>
          <p:spPr>
            <a:xfrm rot="20033327">
              <a:off x="7294206" y="1818217"/>
              <a:ext cx="1470314" cy="1263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75" name="Rectangle 74"/>
            <p:cNvSpPr/>
            <p:nvPr/>
          </p:nvSpPr>
          <p:spPr>
            <a:xfrm rot="20033327">
              <a:off x="7872503" y="2998084"/>
              <a:ext cx="1470314" cy="1263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76" name="Rectangle 75"/>
            <p:cNvSpPr/>
            <p:nvPr/>
          </p:nvSpPr>
          <p:spPr>
            <a:xfrm rot="20033327">
              <a:off x="8450800" y="4177953"/>
              <a:ext cx="1470314" cy="1263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100" name="Rectangle 99"/>
            <p:cNvSpPr/>
            <p:nvPr/>
          </p:nvSpPr>
          <p:spPr>
            <a:xfrm rot="20033327">
              <a:off x="9016762" y="5363868"/>
              <a:ext cx="1470314" cy="1263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73" name="Freeform 72"/>
            <p:cNvSpPr/>
            <p:nvPr/>
          </p:nvSpPr>
          <p:spPr>
            <a:xfrm rot="20033327">
              <a:off x="7731562" y="-183823"/>
              <a:ext cx="725570" cy="355630"/>
            </a:xfrm>
            <a:custGeom>
              <a:avLst/>
              <a:gdLst>
                <a:gd name="connsiteX0" fmla="*/ 0 w 725570"/>
                <a:gd name="connsiteY0" fmla="*/ 0 h 355630"/>
                <a:gd name="connsiteX1" fmla="*/ 725570 w 725570"/>
                <a:gd name="connsiteY1" fmla="*/ 355630 h 355630"/>
                <a:gd name="connsiteX2" fmla="*/ 0 w 725570"/>
                <a:gd name="connsiteY2" fmla="*/ 355630 h 355630"/>
              </a:gdLst>
              <a:ahLst/>
              <a:cxnLst>
                <a:cxn ang="0">
                  <a:pos x="connsiteX0" y="connsiteY0"/>
                </a:cxn>
                <a:cxn ang="0">
                  <a:pos x="connsiteX1" y="connsiteY1"/>
                </a:cxn>
                <a:cxn ang="0">
                  <a:pos x="connsiteX2" y="connsiteY2"/>
                </a:cxn>
              </a:cxnLst>
              <a:rect l="l" t="t" r="r" b="b"/>
              <a:pathLst>
                <a:path w="725570" h="355630">
                  <a:moveTo>
                    <a:pt x="0" y="0"/>
                  </a:moveTo>
                  <a:lnTo>
                    <a:pt x="725570" y="355630"/>
                  </a:lnTo>
                  <a:lnTo>
                    <a:pt x="0" y="3556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83" name="Freeform 82"/>
            <p:cNvSpPr/>
            <p:nvPr/>
          </p:nvSpPr>
          <p:spPr>
            <a:xfrm rot="20033327">
              <a:off x="8071148" y="-31057"/>
              <a:ext cx="1470313" cy="1263076"/>
            </a:xfrm>
            <a:custGeom>
              <a:avLst/>
              <a:gdLst>
                <a:gd name="connsiteX0" fmla="*/ 805397 w 1470313"/>
                <a:gd name="connsiteY0" fmla="*/ 0 h 1263076"/>
                <a:gd name="connsiteX1" fmla="*/ 1470313 w 1470313"/>
                <a:gd name="connsiteY1" fmla="*/ 325900 h 1263076"/>
                <a:gd name="connsiteX2" fmla="*/ 1470313 w 1470313"/>
                <a:gd name="connsiteY2" fmla="*/ 1263076 h 1263076"/>
                <a:gd name="connsiteX3" fmla="*/ 0 w 1470313"/>
                <a:gd name="connsiteY3" fmla="*/ 1263076 h 1263076"/>
                <a:gd name="connsiteX4" fmla="*/ 0 w 1470313"/>
                <a:gd name="connsiteY4" fmla="*/ 0 h 126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313" h="1263076">
                  <a:moveTo>
                    <a:pt x="805397" y="0"/>
                  </a:moveTo>
                  <a:lnTo>
                    <a:pt x="1470313" y="325900"/>
                  </a:lnTo>
                  <a:lnTo>
                    <a:pt x="1470313" y="1263076"/>
                  </a:lnTo>
                  <a:lnTo>
                    <a:pt x="0" y="126307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91" name="Rectangle 90"/>
            <p:cNvSpPr/>
            <p:nvPr/>
          </p:nvSpPr>
          <p:spPr>
            <a:xfrm rot="20033327">
              <a:off x="8648427" y="1146733"/>
              <a:ext cx="1470313" cy="12630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84" name="Rectangle 83"/>
            <p:cNvSpPr/>
            <p:nvPr/>
          </p:nvSpPr>
          <p:spPr>
            <a:xfrm rot="20033327">
              <a:off x="9225706" y="2324523"/>
              <a:ext cx="1470313" cy="12630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85" name="Rectangle 84"/>
            <p:cNvSpPr/>
            <p:nvPr/>
          </p:nvSpPr>
          <p:spPr>
            <a:xfrm rot="20033327">
              <a:off x="9802986" y="3502313"/>
              <a:ext cx="1470313" cy="12630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101" name="Rectangle 100"/>
            <p:cNvSpPr/>
            <p:nvPr/>
          </p:nvSpPr>
          <p:spPr>
            <a:xfrm rot="20033327">
              <a:off x="10398714" y="4686522"/>
              <a:ext cx="1470313" cy="1263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51" name="Freeform 50"/>
            <p:cNvSpPr/>
            <p:nvPr/>
          </p:nvSpPr>
          <p:spPr>
            <a:xfrm rot="20033327">
              <a:off x="9502503" y="-376836"/>
              <a:ext cx="1470313" cy="926427"/>
            </a:xfrm>
            <a:custGeom>
              <a:avLst/>
              <a:gdLst>
                <a:gd name="connsiteX0" fmla="*/ 1 w 1470313"/>
                <a:gd name="connsiteY0" fmla="*/ 0 h 926427"/>
                <a:gd name="connsiteX1" fmla="*/ 1470313 w 1470313"/>
                <a:gd name="connsiteY1" fmla="*/ 720656 h 926427"/>
                <a:gd name="connsiteX2" fmla="*/ 1470313 w 1470313"/>
                <a:gd name="connsiteY2" fmla="*/ 926427 h 926427"/>
                <a:gd name="connsiteX3" fmla="*/ 0 w 1470313"/>
                <a:gd name="connsiteY3" fmla="*/ 926427 h 926427"/>
              </a:gdLst>
              <a:ahLst/>
              <a:cxnLst>
                <a:cxn ang="0">
                  <a:pos x="connsiteX0" y="connsiteY0"/>
                </a:cxn>
                <a:cxn ang="0">
                  <a:pos x="connsiteX1" y="connsiteY1"/>
                </a:cxn>
                <a:cxn ang="0">
                  <a:pos x="connsiteX2" y="connsiteY2"/>
                </a:cxn>
                <a:cxn ang="0">
                  <a:pos x="connsiteX3" y="connsiteY3"/>
                </a:cxn>
              </a:cxnLst>
              <a:rect l="l" t="t" r="r" b="b"/>
              <a:pathLst>
                <a:path w="1470313" h="926427">
                  <a:moveTo>
                    <a:pt x="1" y="0"/>
                  </a:moveTo>
                  <a:lnTo>
                    <a:pt x="1470313" y="720656"/>
                  </a:lnTo>
                  <a:lnTo>
                    <a:pt x="1470313" y="926427"/>
                  </a:lnTo>
                  <a:lnTo>
                    <a:pt x="0" y="9264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99" name="Rectangle 98"/>
            <p:cNvSpPr/>
            <p:nvPr/>
          </p:nvSpPr>
          <p:spPr>
            <a:xfrm rot="20033327">
              <a:off x="10005700" y="481483"/>
              <a:ext cx="1470313" cy="12630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94" name="Rectangle 93"/>
            <p:cNvSpPr/>
            <p:nvPr/>
          </p:nvSpPr>
          <p:spPr>
            <a:xfrm rot="20033327">
              <a:off x="10582979" y="1659273"/>
              <a:ext cx="1470313" cy="12630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128" name="Freeform 127"/>
            <p:cNvSpPr/>
            <p:nvPr/>
          </p:nvSpPr>
          <p:spPr>
            <a:xfrm rot="20033327">
              <a:off x="11163764" y="2852178"/>
              <a:ext cx="1401626" cy="1263076"/>
            </a:xfrm>
            <a:custGeom>
              <a:avLst/>
              <a:gdLst>
                <a:gd name="connsiteX0" fmla="*/ 1401626 w 1401626"/>
                <a:gd name="connsiteY0" fmla="*/ 0 h 1263076"/>
                <a:gd name="connsiteX1" fmla="*/ 782545 w 1401626"/>
                <a:gd name="connsiteY1" fmla="*/ 1263076 h 1263076"/>
                <a:gd name="connsiteX2" fmla="*/ 0 w 1401626"/>
                <a:gd name="connsiteY2" fmla="*/ 1263076 h 1263076"/>
                <a:gd name="connsiteX3" fmla="*/ 0 w 1401626"/>
                <a:gd name="connsiteY3" fmla="*/ 0 h 1263076"/>
              </a:gdLst>
              <a:ahLst/>
              <a:cxnLst>
                <a:cxn ang="0">
                  <a:pos x="connsiteX0" y="connsiteY0"/>
                </a:cxn>
                <a:cxn ang="0">
                  <a:pos x="connsiteX1" y="connsiteY1"/>
                </a:cxn>
                <a:cxn ang="0">
                  <a:pos x="connsiteX2" y="connsiteY2"/>
                </a:cxn>
                <a:cxn ang="0">
                  <a:pos x="connsiteX3" y="connsiteY3"/>
                </a:cxn>
              </a:cxnLst>
              <a:rect l="l" t="t" r="r" b="b"/>
              <a:pathLst>
                <a:path w="1401626" h="1263076">
                  <a:moveTo>
                    <a:pt x="1401626" y="0"/>
                  </a:moveTo>
                  <a:lnTo>
                    <a:pt x="782545" y="1263076"/>
                  </a:lnTo>
                  <a:lnTo>
                    <a:pt x="0" y="126307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130" name="Freeform 129"/>
            <p:cNvSpPr/>
            <p:nvPr/>
          </p:nvSpPr>
          <p:spPr>
            <a:xfrm rot="20033327">
              <a:off x="11795491" y="4191631"/>
              <a:ext cx="696156" cy="1263077"/>
            </a:xfrm>
            <a:custGeom>
              <a:avLst/>
              <a:gdLst>
                <a:gd name="connsiteX0" fmla="*/ 696156 w 696156"/>
                <a:gd name="connsiteY0" fmla="*/ 0 h 1263077"/>
                <a:gd name="connsiteX1" fmla="*/ 77074 w 696156"/>
                <a:gd name="connsiteY1" fmla="*/ 1263077 h 1263077"/>
                <a:gd name="connsiteX2" fmla="*/ 1 w 696156"/>
                <a:gd name="connsiteY2" fmla="*/ 1263077 h 1263077"/>
                <a:gd name="connsiteX3" fmla="*/ 0 w 696156"/>
                <a:gd name="connsiteY3" fmla="*/ 0 h 1263077"/>
              </a:gdLst>
              <a:ahLst/>
              <a:cxnLst>
                <a:cxn ang="0">
                  <a:pos x="connsiteX0" y="connsiteY0"/>
                </a:cxn>
                <a:cxn ang="0">
                  <a:pos x="connsiteX1" y="connsiteY1"/>
                </a:cxn>
                <a:cxn ang="0">
                  <a:pos x="connsiteX2" y="connsiteY2"/>
                </a:cxn>
                <a:cxn ang="0">
                  <a:pos x="connsiteX3" y="connsiteY3"/>
                </a:cxn>
              </a:cxnLst>
              <a:rect l="l" t="t" r="r" b="b"/>
              <a:pathLst>
                <a:path w="696156" h="1263077">
                  <a:moveTo>
                    <a:pt x="696156" y="0"/>
                  </a:moveTo>
                  <a:lnTo>
                    <a:pt x="77074" y="1263077"/>
                  </a:lnTo>
                  <a:lnTo>
                    <a:pt x="1" y="126307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56" name="Freeform 55"/>
            <p:cNvSpPr/>
            <p:nvPr/>
          </p:nvSpPr>
          <p:spPr>
            <a:xfrm rot="20033327">
              <a:off x="11094404" y="-82600"/>
              <a:ext cx="337048" cy="165200"/>
            </a:xfrm>
            <a:custGeom>
              <a:avLst/>
              <a:gdLst>
                <a:gd name="connsiteX0" fmla="*/ 0 w 337048"/>
                <a:gd name="connsiteY0" fmla="*/ 0 h 165200"/>
                <a:gd name="connsiteX1" fmla="*/ 337048 w 337048"/>
                <a:gd name="connsiteY1" fmla="*/ 165200 h 165200"/>
                <a:gd name="connsiteX2" fmla="*/ 0 w 337048"/>
                <a:gd name="connsiteY2" fmla="*/ 165200 h 165200"/>
              </a:gdLst>
              <a:ahLst/>
              <a:cxnLst>
                <a:cxn ang="0">
                  <a:pos x="connsiteX0" y="connsiteY0"/>
                </a:cxn>
                <a:cxn ang="0">
                  <a:pos x="connsiteX1" y="connsiteY1"/>
                </a:cxn>
                <a:cxn ang="0">
                  <a:pos x="connsiteX2" y="connsiteY2"/>
                </a:cxn>
              </a:cxnLst>
              <a:rect l="l" t="t" r="r" b="b"/>
              <a:pathLst>
                <a:path w="337048" h="165200">
                  <a:moveTo>
                    <a:pt x="0" y="0"/>
                  </a:moveTo>
                  <a:lnTo>
                    <a:pt x="337048" y="165200"/>
                  </a:lnTo>
                  <a:lnTo>
                    <a:pt x="0" y="1652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124" name="Freeform 123"/>
            <p:cNvSpPr/>
            <p:nvPr/>
          </p:nvSpPr>
          <p:spPr>
            <a:xfrm rot="20033327">
              <a:off x="11395760" y="-94695"/>
              <a:ext cx="1009741" cy="1263076"/>
            </a:xfrm>
            <a:custGeom>
              <a:avLst/>
              <a:gdLst>
                <a:gd name="connsiteX0" fmla="*/ 433142 w 1009741"/>
                <a:gd name="connsiteY0" fmla="*/ 0 h 1263076"/>
                <a:gd name="connsiteX1" fmla="*/ 1009741 w 1009741"/>
                <a:gd name="connsiteY1" fmla="*/ 282613 h 1263076"/>
                <a:gd name="connsiteX2" fmla="*/ 529179 w 1009741"/>
                <a:gd name="connsiteY2" fmla="*/ 1263076 h 1263076"/>
                <a:gd name="connsiteX3" fmla="*/ 0 w 1009741"/>
                <a:gd name="connsiteY3" fmla="*/ 1263076 h 1263076"/>
                <a:gd name="connsiteX4" fmla="*/ 0 w 1009741"/>
                <a:gd name="connsiteY4" fmla="*/ 0 h 126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741" h="1263076">
                  <a:moveTo>
                    <a:pt x="433142" y="0"/>
                  </a:moveTo>
                  <a:lnTo>
                    <a:pt x="1009741" y="282613"/>
                  </a:lnTo>
                  <a:lnTo>
                    <a:pt x="529179" y="1263076"/>
                  </a:lnTo>
                  <a:lnTo>
                    <a:pt x="0" y="126307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126" name="Freeform 125"/>
            <p:cNvSpPr/>
            <p:nvPr/>
          </p:nvSpPr>
          <p:spPr>
            <a:xfrm rot="20033327">
              <a:off x="11943997" y="1208961"/>
              <a:ext cx="496006" cy="1011973"/>
            </a:xfrm>
            <a:custGeom>
              <a:avLst/>
              <a:gdLst>
                <a:gd name="connsiteX0" fmla="*/ 496006 w 496006"/>
                <a:gd name="connsiteY0" fmla="*/ 0 h 1011973"/>
                <a:gd name="connsiteX1" fmla="*/ 0 w 496006"/>
                <a:gd name="connsiteY1" fmla="*/ 1011973 h 1011973"/>
                <a:gd name="connsiteX2" fmla="*/ 0 w 496006"/>
                <a:gd name="connsiteY2" fmla="*/ 0 h 1011973"/>
              </a:gdLst>
              <a:ahLst/>
              <a:cxnLst>
                <a:cxn ang="0">
                  <a:pos x="connsiteX0" y="connsiteY0"/>
                </a:cxn>
                <a:cxn ang="0">
                  <a:pos x="connsiteX1" y="connsiteY1"/>
                </a:cxn>
                <a:cxn ang="0">
                  <a:pos x="connsiteX2" y="connsiteY2"/>
                </a:cxn>
              </a:cxnLst>
              <a:rect l="l" t="t" r="r" b="b"/>
              <a:pathLst>
                <a:path w="496006" h="1011973">
                  <a:moveTo>
                    <a:pt x="496006" y="0"/>
                  </a:moveTo>
                  <a:lnTo>
                    <a:pt x="0" y="101197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134" name="Freeform 133"/>
            <p:cNvSpPr/>
            <p:nvPr/>
          </p:nvSpPr>
          <p:spPr>
            <a:xfrm rot="20033327">
              <a:off x="9617406" y="6535365"/>
              <a:ext cx="1316505" cy="645269"/>
            </a:xfrm>
            <a:custGeom>
              <a:avLst/>
              <a:gdLst>
                <a:gd name="connsiteX0" fmla="*/ 1316505 w 1316505"/>
                <a:gd name="connsiteY0" fmla="*/ 0 h 645269"/>
                <a:gd name="connsiteX1" fmla="*/ 1316504 w 1316505"/>
                <a:gd name="connsiteY1" fmla="*/ 645269 h 645269"/>
                <a:gd name="connsiteX2" fmla="*/ 0 w 1316505"/>
                <a:gd name="connsiteY2" fmla="*/ 0 h 645269"/>
              </a:gdLst>
              <a:ahLst/>
              <a:cxnLst>
                <a:cxn ang="0">
                  <a:pos x="connsiteX0" y="connsiteY0"/>
                </a:cxn>
                <a:cxn ang="0">
                  <a:pos x="connsiteX1" y="connsiteY1"/>
                </a:cxn>
                <a:cxn ang="0">
                  <a:pos x="connsiteX2" y="connsiteY2"/>
                </a:cxn>
              </a:cxnLst>
              <a:rect l="l" t="t" r="r" b="b"/>
              <a:pathLst>
                <a:path w="1316505" h="645269">
                  <a:moveTo>
                    <a:pt x="1316505" y="0"/>
                  </a:moveTo>
                  <a:lnTo>
                    <a:pt x="1316504" y="6452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sp>
          <p:nvSpPr>
            <p:cNvPr id="135" name="Freeform 134"/>
            <p:cNvSpPr/>
            <p:nvPr/>
          </p:nvSpPr>
          <p:spPr>
            <a:xfrm rot="20033327">
              <a:off x="10966152" y="5866415"/>
              <a:ext cx="1470314" cy="1169891"/>
            </a:xfrm>
            <a:custGeom>
              <a:avLst/>
              <a:gdLst>
                <a:gd name="connsiteX0" fmla="*/ 1470314 w 1470314"/>
                <a:gd name="connsiteY0" fmla="*/ 0 h 1169891"/>
                <a:gd name="connsiteX1" fmla="*/ 1470314 w 1470314"/>
                <a:gd name="connsiteY1" fmla="*/ 219824 h 1169891"/>
                <a:gd name="connsiteX2" fmla="*/ 1004650 w 1470314"/>
                <a:gd name="connsiteY2" fmla="*/ 1169891 h 1169891"/>
                <a:gd name="connsiteX3" fmla="*/ 1 w 1470314"/>
                <a:gd name="connsiteY3" fmla="*/ 677475 h 1169891"/>
                <a:gd name="connsiteX4" fmla="*/ 0 w 1470314"/>
                <a:gd name="connsiteY4" fmla="*/ 0 h 116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314" h="1169891">
                  <a:moveTo>
                    <a:pt x="1470314" y="0"/>
                  </a:moveTo>
                  <a:lnTo>
                    <a:pt x="1470314" y="219824"/>
                  </a:lnTo>
                  <a:lnTo>
                    <a:pt x="1004650" y="1169891"/>
                  </a:lnTo>
                  <a:lnTo>
                    <a:pt x="1" y="67747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srgbClr val="E9EEE7"/>
                </a:solidFill>
                <a:effectLst/>
                <a:uLnTx/>
                <a:uFillTx/>
                <a:latin typeface="Calibri"/>
                <a:ea typeface="+mn-ea"/>
                <a:cs typeface="+mn-cs"/>
              </a:endParaRP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033" y="214963"/>
            <a:ext cx="1440000" cy="670317"/>
          </a:xfrm>
          <a:prstGeom prst="rect">
            <a:avLst/>
          </a:prstGeom>
        </p:spPr>
      </p:pic>
      <p:sp>
        <p:nvSpPr>
          <p:cNvPr id="36" name="TextBox 35"/>
          <p:cNvSpPr txBox="1"/>
          <p:nvPr/>
        </p:nvSpPr>
        <p:spPr>
          <a:xfrm>
            <a:off x="92276" y="5843736"/>
            <a:ext cx="3179009" cy="665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3600" b="1" i="0" u="none" strike="noStrike" kern="1200" cap="none" spc="0" normalizeH="0" baseline="0" noProof="0" dirty="0">
                <a:ln>
                  <a:noFill/>
                </a:ln>
                <a:solidFill>
                  <a:srgbClr val="3CA082"/>
                </a:solidFill>
                <a:effectLst/>
                <a:uLnTx/>
                <a:uFillTx/>
                <a:latin typeface="Calibri" panose="020F0502020204030204"/>
                <a:ea typeface="+mn-ea"/>
                <a:cs typeface="+mn-cs"/>
              </a:rPr>
              <a:t>NIKAD SAMI</a:t>
            </a:r>
          </a:p>
        </p:txBody>
      </p:sp>
      <p:pic>
        <p:nvPicPr>
          <p:cNvPr id="37" name="Picture 36"/>
          <p:cNvPicPr>
            <a:picLocks noChangeAspect="1"/>
          </p:cNvPicPr>
          <p:nvPr/>
        </p:nvPicPr>
        <p:blipFill>
          <a:blip r:embed="rId4" cstate="print"/>
          <a:stretch>
            <a:fillRect/>
          </a:stretch>
        </p:blipFill>
        <p:spPr>
          <a:xfrm>
            <a:off x="2534552" y="5404990"/>
            <a:ext cx="3138015" cy="1453010"/>
          </a:xfrm>
          <a:prstGeom prst="rect">
            <a:avLst/>
          </a:prstGeom>
        </p:spPr>
      </p:pic>
      <p:sp>
        <p:nvSpPr>
          <p:cNvPr id="39" name="Round Diagonal Corner Rectangle 41">
            <a:extLst>
              <a:ext uri="{FF2B5EF4-FFF2-40B4-BE49-F238E27FC236}">
                <a16:creationId xmlns:a16="http://schemas.microsoft.com/office/drawing/2014/main" xmlns="" id="{2DF7B21A-D074-E8CB-E9D3-F32A7986ED90}"/>
              </a:ext>
            </a:extLst>
          </p:cNvPr>
          <p:cNvSpPr/>
          <p:nvPr/>
        </p:nvSpPr>
        <p:spPr>
          <a:xfrm>
            <a:off x="1535391" y="2182587"/>
            <a:ext cx="8932258" cy="1651878"/>
          </a:xfrm>
          <a:prstGeom prst="round2DiagRect">
            <a:avLst/>
          </a:prstGeom>
          <a:solidFill>
            <a:srgbClr val="00A28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4400" b="1" dirty="0">
                <a:solidFill>
                  <a:schemeClr val="bg1"/>
                </a:solidFill>
                <a:effectLst>
                  <a:glow rad="63500">
                    <a:schemeClr val="accent2">
                      <a:satMod val="175000"/>
                      <a:alpha val="40000"/>
                    </a:schemeClr>
                  </a:glow>
                  <a:outerShdw blurRad="63500" sx="102000" sy="102000" algn="ctr" rotWithShape="0">
                    <a:prstClr val="black">
                      <a:alpha val="40000"/>
                    </a:prstClr>
                  </a:outerShdw>
                </a:effectLst>
              </a:rPr>
              <a:t>BUDUĆNOST OSIGURANJA NAKON PANDEMIJE I EKONOMSKIH IZAZOVA</a:t>
            </a:r>
          </a:p>
        </p:txBody>
      </p:sp>
    </p:spTree>
    <p:extLst>
      <p:ext uri="{BB962C8B-B14F-4D97-AF65-F5344CB8AC3E}">
        <p14:creationId xmlns:p14="http://schemas.microsoft.com/office/powerpoint/2010/main" xmlns="" val="36995530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1287368" y="240198"/>
            <a:ext cx="3562501" cy="381515"/>
          </a:xfrm>
          <a:prstGeom prst="rect">
            <a:avLst/>
          </a:prstGeom>
        </p:spPr>
        <p:txBody>
          <a:bodyPr vert="horz" wrap="square" lIns="0" tIns="12065" rIns="0" bIns="0" rtlCol="0">
            <a:spAutoFit/>
          </a:bodyPr>
          <a:lstStyle/>
          <a:p>
            <a:pPr marL="12700">
              <a:lnSpc>
                <a:spcPct val="100000"/>
              </a:lnSpc>
              <a:spcBef>
                <a:spcPts val="95"/>
              </a:spcBef>
            </a:pPr>
            <a:r>
              <a:rPr lang="sr-Latn-RS" spc="-5" dirty="0">
                <a:solidFill>
                  <a:srgbClr val="464A4A"/>
                </a:solidFill>
              </a:rPr>
              <a:t>BUDUĆNOST OSIGURANJA</a:t>
            </a:r>
            <a:endParaRPr dirty="0"/>
          </a:p>
        </p:txBody>
      </p:sp>
      <p:grpSp>
        <p:nvGrpSpPr>
          <p:cNvPr id="16" name="Group 15"/>
          <p:cNvGrpSpPr/>
          <p:nvPr/>
        </p:nvGrpSpPr>
        <p:grpSpPr>
          <a:xfrm>
            <a:off x="1328335" y="2358886"/>
            <a:ext cx="3635425" cy="3987552"/>
            <a:chOff x="4596057" y="1462683"/>
            <a:chExt cx="3355777" cy="3680817"/>
          </a:xfrm>
        </p:grpSpPr>
        <p:sp>
          <p:nvSpPr>
            <p:cNvPr id="17" name="Freeform 5"/>
            <p:cNvSpPr>
              <a:spLocks/>
            </p:cNvSpPr>
            <p:nvPr/>
          </p:nvSpPr>
          <p:spPr bwMode="auto">
            <a:xfrm>
              <a:off x="4596057" y="1462683"/>
              <a:ext cx="3355777" cy="3680817"/>
            </a:xfrm>
            <a:custGeom>
              <a:avLst/>
              <a:gdLst>
                <a:gd name="T0" fmla="*/ 5177 w 5647"/>
                <a:gd name="T1" fmla="*/ 2154 h 6194"/>
                <a:gd name="T2" fmla="*/ 4623 w 5647"/>
                <a:gd name="T3" fmla="*/ 2408 h 6194"/>
                <a:gd name="T4" fmla="*/ 4879 w 5647"/>
                <a:gd name="T5" fmla="*/ 1859 h 6194"/>
                <a:gd name="T6" fmla="*/ 4450 w 5647"/>
                <a:gd name="T7" fmla="*/ 2010 h 6194"/>
                <a:gd name="T8" fmla="*/ 3847 w 5647"/>
                <a:gd name="T9" fmla="*/ 3055 h 6194"/>
                <a:gd name="T10" fmla="*/ 4466 w 5647"/>
                <a:gd name="T11" fmla="*/ 2390 h 6194"/>
                <a:gd name="T12" fmla="*/ 4158 w 5647"/>
                <a:gd name="T13" fmla="*/ 2529 h 6194"/>
                <a:gd name="T14" fmla="*/ 3695 w 5647"/>
                <a:gd name="T15" fmla="*/ 3084 h 6194"/>
                <a:gd name="T16" fmla="*/ 3653 w 5647"/>
                <a:gd name="T17" fmla="*/ 2420 h 6194"/>
                <a:gd name="T18" fmla="*/ 5104 w 5647"/>
                <a:gd name="T19" fmla="*/ 1251 h 6194"/>
                <a:gd name="T20" fmla="*/ 5103 w 5647"/>
                <a:gd name="T21" fmla="*/ 1206 h 6194"/>
                <a:gd name="T22" fmla="*/ 5104 w 5647"/>
                <a:gd name="T23" fmla="*/ 524 h 6194"/>
                <a:gd name="T24" fmla="*/ 4612 w 5647"/>
                <a:gd name="T25" fmla="*/ 448 h 6194"/>
                <a:gd name="T26" fmla="*/ 4870 w 5647"/>
                <a:gd name="T27" fmla="*/ 983 h 6194"/>
                <a:gd name="T28" fmla="*/ 4644 w 5647"/>
                <a:gd name="T29" fmla="*/ 1163 h 6194"/>
                <a:gd name="T30" fmla="*/ 4331 w 5647"/>
                <a:gd name="T31" fmla="*/ 434 h 6194"/>
                <a:gd name="T32" fmla="*/ 4390 w 5647"/>
                <a:gd name="T33" fmla="*/ 1484 h 6194"/>
                <a:gd name="T34" fmla="*/ 3732 w 5647"/>
                <a:gd name="T35" fmla="*/ 1909 h 6194"/>
                <a:gd name="T36" fmla="*/ 3723 w 5647"/>
                <a:gd name="T37" fmla="*/ 1024 h 6194"/>
                <a:gd name="T38" fmla="*/ 4132 w 5647"/>
                <a:gd name="T39" fmla="*/ 143 h 6194"/>
                <a:gd name="T40" fmla="*/ 3973 w 5647"/>
                <a:gd name="T41" fmla="*/ 315 h 6194"/>
                <a:gd name="T42" fmla="*/ 3344 w 5647"/>
                <a:gd name="T43" fmla="*/ 637 h 6194"/>
                <a:gd name="T44" fmla="*/ 3102 w 5647"/>
                <a:gd name="T45" fmla="*/ 645 h 6194"/>
                <a:gd name="T46" fmla="*/ 3463 w 5647"/>
                <a:gd name="T47" fmla="*/ 1446 h 6194"/>
                <a:gd name="T48" fmla="*/ 3263 w 5647"/>
                <a:gd name="T49" fmla="*/ 1275 h 6194"/>
                <a:gd name="T50" fmla="*/ 3244 w 5647"/>
                <a:gd name="T51" fmla="*/ 1391 h 6194"/>
                <a:gd name="T52" fmla="*/ 3708 w 5647"/>
                <a:gd name="T53" fmla="*/ 2005 h 6194"/>
                <a:gd name="T54" fmla="*/ 3182 w 5647"/>
                <a:gd name="T55" fmla="*/ 1806 h 6194"/>
                <a:gd name="T56" fmla="*/ 3091 w 5647"/>
                <a:gd name="T57" fmla="*/ 2513 h 6194"/>
                <a:gd name="T58" fmla="*/ 2534 w 5647"/>
                <a:gd name="T59" fmla="*/ 2893 h 6194"/>
                <a:gd name="T60" fmla="*/ 2637 w 5647"/>
                <a:gd name="T61" fmla="*/ 1044 h 6194"/>
                <a:gd name="T62" fmla="*/ 2609 w 5647"/>
                <a:gd name="T63" fmla="*/ 1374 h 6194"/>
                <a:gd name="T64" fmla="*/ 2242 w 5647"/>
                <a:gd name="T65" fmla="*/ 16 h 6194"/>
                <a:gd name="T66" fmla="*/ 1974 w 5647"/>
                <a:gd name="T67" fmla="*/ 360 h 6194"/>
                <a:gd name="T68" fmla="*/ 2747 w 5647"/>
                <a:gd name="T69" fmla="*/ 1850 h 6194"/>
                <a:gd name="T70" fmla="*/ 1986 w 5647"/>
                <a:gd name="T71" fmla="*/ 2818 h 6194"/>
                <a:gd name="T72" fmla="*/ 2280 w 5647"/>
                <a:gd name="T73" fmla="*/ 2053 h 6194"/>
                <a:gd name="T74" fmla="*/ 2320 w 5647"/>
                <a:gd name="T75" fmla="*/ 1983 h 6194"/>
                <a:gd name="T76" fmla="*/ 2029 w 5647"/>
                <a:gd name="T77" fmla="*/ 1918 h 6194"/>
                <a:gd name="T78" fmla="*/ 1987 w 5647"/>
                <a:gd name="T79" fmla="*/ 1403 h 6194"/>
                <a:gd name="T80" fmla="*/ 1873 w 5647"/>
                <a:gd name="T81" fmla="*/ 1273 h 6194"/>
                <a:gd name="T82" fmla="*/ 1487 w 5647"/>
                <a:gd name="T83" fmla="*/ 1044 h 6194"/>
                <a:gd name="T84" fmla="*/ 1893 w 5647"/>
                <a:gd name="T85" fmla="*/ 1724 h 6194"/>
                <a:gd name="T86" fmla="*/ 1659 w 5647"/>
                <a:gd name="T87" fmla="*/ 1908 h 6194"/>
                <a:gd name="T88" fmla="*/ 1964 w 5647"/>
                <a:gd name="T89" fmla="*/ 2182 h 6194"/>
                <a:gd name="T90" fmla="*/ 1119 w 5647"/>
                <a:gd name="T91" fmla="*/ 1313 h 6194"/>
                <a:gd name="T92" fmla="*/ 1279 w 5647"/>
                <a:gd name="T93" fmla="*/ 1533 h 6194"/>
                <a:gd name="T94" fmla="*/ 1867 w 5647"/>
                <a:gd name="T95" fmla="*/ 2625 h 6194"/>
                <a:gd name="T96" fmla="*/ 1248 w 5647"/>
                <a:gd name="T97" fmla="*/ 2150 h 6194"/>
                <a:gd name="T98" fmla="*/ 635 w 5647"/>
                <a:gd name="T99" fmla="*/ 1918 h 6194"/>
                <a:gd name="T100" fmla="*/ 969 w 5647"/>
                <a:gd name="T101" fmla="*/ 2515 h 6194"/>
                <a:gd name="T102" fmla="*/ 614 w 5647"/>
                <a:gd name="T103" fmla="*/ 2317 h 6194"/>
                <a:gd name="T104" fmla="*/ 1109 w 5647"/>
                <a:gd name="T105" fmla="*/ 2613 h 6194"/>
                <a:gd name="T106" fmla="*/ 2186 w 5647"/>
                <a:gd name="T107" fmla="*/ 3293 h 6194"/>
                <a:gd name="T108" fmla="*/ 948 w 5647"/>
                <a:gd name="T109" fmla="*/ 3141 h 6194"/>
                <a:gd name="T110" fmla="*/ 9 w 5647"/>
                <a:gd name="T111" fmla="*/ 2767 h 6194"/>
                <a:gd name="T112" fmla="*/ 862 w 5647"/>
                <a:gd name="T113" fmla="*/ 3190 h 6194"/>
                <a:gd name="T114" fmla="*/ 3147 w 5647"/>
                <a:gd name="T115" fmla="*/ 4231 h 6194"/>
                <a:gd name="T116" fmla="*/ 4887 w 5647"/>
                <a:gd name="T117" fmla="*/ 2732 h 6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7" h="6194">
                  <a:moveTo>
                    <a:pt x="5639" y="2282"/>
                  </a:moveTo>
                  <a:cubicBezTo>
                    <a:pt x="5604" y="2438"/>
                    <a:pt x="5373" y="2488"/>
                    <a:pt x="5246" y="2537"/>
                  </a:cubicBezTo>
                  <a:cubicBezTo>
                    <a:pt x="5159" y="2571"/>
                    <a:pt x="5069" y="2601"/>
                    <a:pt x="4980" y="2635"/>
                  </a:cubicBezTo>
                  <a:cubicBezTo>
                    <a:pt x="5026" y="2581"/>
                    <a:pt x="5067" y="2524"/>
                    <a:pt x="5101" y="2462"/>
                  </a:cubicBezTo>
                  <a:cubicBezTo>
                    <a:pt x="5154" y="2368"/>
                    <a:pt x="5193" y="2263"/>
                    <a:pt x="5177" y="2154"/>
                  </a:cubicBezTo>
                  <a:cubicBezTo>
                    <a:pt x="5174" y="2135"/>
                    <a:pt x="5172" y="2234"/>
                    <a:pt x="5041" y="2442"/>
                  </a:cubicBezTo>
                  <a:cubicBezTo>
                    <a:pt x="4986" y="2530"/>
                    <a:pt x="4907" y="2605"/>
                    <a:pt x="4820" y="2663"/>
                  </a:cubicBezTo>
                  <a:cubicBezTo>
                    <a:pt x="4785" y="2687"/>
                    <a:pt x="4748" y="2709"/>
                    <a:pt x="4710" y="2729"/>
                  </a:cubicBezTo>
                  <a:cubicBezTo>
                    <a:pt x="4627" y="2648"/>
                    <a:pt x="4619" y="2525"/>
                    <a:pt x="4616" y="2410"/>
                  </a:cubicBezTo>
                  <a:cubicBezTo>
                    <a:pt x="4618" y="2410"/>
                    <a:pt x="4621" y="2409"/>
                    <a:pt x="4623" y="2408"/>
                  </a:cubicBezTo>
                  <a:cubicBezTo>
                    <a:pt x="4728" y="2353"/>
                    <a:pt x="4808" y="2247"/>
                    <a:pt x="4854" y="2139"/>
                  </a:cubicBezTo>
                  <a:cubicBezTo>
                    <a:pt x="4877" y="2084"/>
                    <a:pt x="4891" y="2025"/>
                    <a:pt x="4895" y="1966"/>
                  </a:cubicBezTo>
                  <a:cubicBezTo>
                    <a:pt x="4901" y="1874"/>
                    <a:pt x="4898" y="1799"/>
                    <a:pt x="4958" y="1724"/>
                  </a:cubicBezTo>
                  <a:cubicBezTo>
                    <a:pt x="4962" y="1718"/>
                    <a:pt x="4957" y="1708"/>
                    <a:pt x="4950" y="1713"/>
                  </a:cubicBezTo>
                  <a:cubicBezTo>
                    <a:pt x="4904" y="1746"/>
                    <a:pt x="4886" y="1806"/>
                    <a:pt x="4879" y="1859"/>
                  </a:cubicBezTo>
                  <a:cubicBezTo>
                    <a:pt x="4870" y="1930"/>
                    <a:pt x="4869" y="2002"/>
                    <a:pt x="4848" y="2071"/>
                  </a:cubicBezTo>
                  <a:cubicBezTo>
                    <a:pt x="4809" y="2200"/>
                    <a:pt x="4725" y="2290"/>
                    <a:pt x="4615" y="2362"/>
                  </a:cubicBezTo>
                  <a:cubicBezTo>
                    <a:pt x="4615" y="2348"/>
                    <a:pt x="4615" y="2335"/>
                    <a:pt x="4614" y="2321"/>
                  </a:cubicBezTo>
                  <a:cubicBezTo>
                    <a:pt x="4610" y="2194"/>
                    <a:pt x="4580" y="2057"/>
                    <a:pt x="4467" y="1982"/>
                  </a:cubicBezTo>
                  <a:cubicBezTo>
                    <a:pt x="4449" y="1971"/>
                    <a:pt x="4434" y="1998"/>
                    <a:pt x="4450" y="2010"/>
                  </a:cubicBezTo>
                  <a:cubicBezTo>
                    <a:pt x="4590" y="2108"/>
                    <a:pt x="4573" y="2300"/>
                    <a:pt x="4577" y="2449"/>
                  </a:cubicBezTo>
                  <a:cubicBezTo>
                    <a:pt x="4579" y="2559"/>
                    <a:pt x="4594" y="2670"/>
                    <a:pt x="4662" y="2754"/>
                  </a:cubicBezTo>
                  <a:cubicBezTo>
                    <a:pt x="4509" y="2830"/>
                    <a:pt x="4345" y="2887"/>
                    <a:pt x="4192" y="2959"/>
                  </a:cubicBezTo>
                  <a:cubicBezTo>
                    <a:pt x="4061" y="3020"/>
                    <a:pt x="3936" y="3094"/>
                    <a:pt x="3819" y="3178"/>
                  </a:cubicBezTo>
                  <a:cubicBezTo>
                    <a:pt x="3822" y="3136"/>
                    <a:pt x="3833" y="3095"/>
                    <a:pt x="3847" y="3055"/>
                  </a:cubicBezTo>
                  <a:cubicBezTo>
                    <a:pt x="3880" y="2958"/>
                    <a:pt x="3931" y="2871"/>
                    <a:pt x="3987" y="2786"/>
                  </a:cubicBezTo>
                  <a:cubicBezTo>
                    <a:pt x="3990" y="2781"/>
                    <a:pt x="3993" y="2776"/>
                    <a:pt x="3997" y="2771"/>
                  </a:cubicBezTo>
                  <a:cubicBezTo>
                    <a:pt x="4038" y="2768"/>
                    <a:pt x="4082" y="2754"/>
                    <a:pt x="4116" y="2744"/>
                  </a:cubicBezTo>
                  <a:cubicBezTo>
                    <a:pt x="4175" y="2725"/>
                    <a:pt x="4231" y="2697"/>
                    <a:pt x="4281" y="2660"/>
                  </a:cubicBezTo>
                  <a:cubicBezTo>
                    <a:pt x="4368" y="2595"/>
                    <a:pt x="4444" y="2498"/>
                    <a:pt x="4466" y="2390"/>
                  </a:cubicBezTo>
                  <a:cubicBezTo>
                    <a:pt x="4468" y="2384"/>
                    <a:pt x="4459" y="2379"/>
                    <a:pt x="4455" y="2386"/>
                  </a:cubicBezTo>
                  <a:cubicBezTo>
                    <a:pt x="4405" y="2482"/>
                    <a:pt x="4349" y="2570"/>
                    <a:pt x="4257" y="2633"/>
                  </a:cubicBezTo>
                  <a:cubicBezTo>
                    <a:pt x="4211" y="2665"/>
                    <a:pt x="4160" y="2690"/>
                    <a:pt x="4105" y="2705"/>
                  </a:cubicBezTo>
                  <a:cubicBezTo>
                    <a:pt x="4081" y="2712"/>
                    <a:pt x="4058" y="2717"/>
                    <a:pt x="4033" y="2720"/>
                  </a:cubicBezTo>
                  <a:cubicBezTo>
                    <a:pt x="4079" y="2659"/>
                    <a:pt x="4127" y="2600"/>
                    <a:pt x="4158" y="2529"/>
                  </a:cubicBezTo>
                  <a:cubicBezTo>
                    <a:pt x="4196" y="2442"/>
                    <a:pt x="4199" y="2329"/>
                    <a:pt x="4125" y="2261"/>
                  </a:cubicBezTo>
                  <a:cubicBezTo>
                    <a:pt x="4110" y="2247"/>
                    <a:pt x="4086" y="2264"/>
                    <a:pt x="4097" y="2282"/>
                  </a:cubicBezTo>
                  <a:cubicBezTo>
                    <a:pt x="4163" y="2392"/>
                    <a:pt x="4074" y="2487"/>
                    <a:pt x="4005" y="2565"/>
                  </a:cubicBezTo>
                  <a:cubicBezTo>
                    <a:pt x="3937" y="2640"/>
                    <a:pt x="3872" y="2715"/>
                    <a:pt x="3819" y="2801"/>
                  </a:cubicBezTo>
                  <a:cubicBezTo>
                    <a:pt x="3765" y="2888"/>
                    <a:pt x="3717" y="2984"/>
                    <a:pt x="3695" y="3084"/>
                  </a:cubicBezTo>
                  <a:cubicBezTo>
                    <a:pt x="3682" y="3143"/>
                    <a:pt x="3673" y="3215"/>
                    <a:pt x="3685" y="3279"/>
                  </a:cubicBezTo>
                  <a:cubicBezTo>
                    <a:pt x="3516" y="3416"/>
                    <a:pt x="3363" y="3574"/>
                    <a:pt x="3225" y="3743"/>
                  </a:cubicBezTo>
                  <a:cubicBezTo>
                    <a:pt x="3151" y="3833"/>
                    <a:pt x="3086" y="3931"/>
                    <a:pt x="3027" y="4032"/>
                  </a:cubicBezTo>
                  <a:cubicBezTo>
                    <a:pt x="3021" y="4041"/>
                    <a:pt x="3016" y="4051"/>
                    <a:pt x="3010" y="4061"/>
                  </a:cubicBezTo>
                  <a:cubicBezTo>
                    <a:pt x="3043" y="3724"/>
                    <a:pt x="3169" y="3036"/>
                    <a:pt x="3653" y="2420"/>
                  </a:cubicBezTo>
                  <a:cubicBezTo>
                    <a:pt x="3836" y="2186"/>
                    <a:pt x="3946" y="1974"/>
                    <a:pt x="4006" y="1786"/>
                  </a:cubicBezTo>
                  <a:cubicBezTo>
                    <a:pt x="4081" y="1759"/>
                    <a:pt x="4154" y="1726"/>
                    <a:pt x="4224" y="1693"/>
                  </a:cubicBezTo>
                  <a:cubicBezTo>
                    <a:pt x="4333" y="1642"/>
                    <a:pt x="4436" y="1578"/>
                    <a:pt x="4524" y="1495"/>
                  </a:cubicBezTo>
                  <a:cubicBezTo>
                    <a:pt x="4581" y="1441"/>
                    <a:pt x="4628" y="1380"/>
                    <a:pt x="4665" y="1313"/>
                  </a:cubicBezTo>
                  <a:cubicBezTo>
                    <a:pt x="4814" y="1327"/>
                    <a:pt x="4973" y="1334"/>
                    <a:pt x="5104" y="1251"/>
                  </a:cubicBezTo>
                  <a:cubicBezTo>
                    <a:pt x="5156" y="1219"/>
                    <a:pt x="5202" y="1177"/>
                    <a:pt x="5233" y="1124"/>
                  </a:cubicBezTo>
                  <a:cubicBezTo>
                    <a:pt x="5269" y="1063"/>
                    <a:pt x="5288" y="992"/>
                    <a:pt x="5339" y="940"/>
                  </a:cubicBezTo>
                  <a:cubicBezTo>
                    <a:pt x="5346" y="934"/>
                    <a:pt x="5337" y="921"/>
                    <a:pt x="5328" y="927"/>
                  </a:cubicBezTo>
                  <a:cubicBezTo>
                    <a:pt x="5280" y="959"/>
                    <a:pt x="5257" y="1005"/>
                    <a:pt x="5232" y="1056"/>
                  </a:cubicBezTo>
                  <a:cubicBezTo>
                    <a:pt x="5202" y="1118"/>
                    <a:pt x="5165" y="1172"/>
                    <a:pt x="5103" y="1206"/>
                  </a:cubicBezTo>
                  <a:cubicBezTo>
                    <a:pt x="4979" y="1275"/>
                    <a:pt x="4831" y="1268"/>
                    <a:pt x="4693" y="1256"/>
                  </a:cubicBezTo>
                  <a:cubicBezTo>
                    <a:pt x="4704" y="1233"/>
                    <a:pt x="4713" y="1209"/>
                    <a:pt x="4721" y="1184"/>
                  </a:cubicBezTo>
                  <a:cubicBezTo>
                    <a:pt x="4732" y="1152"/>
                    <a:pt x="4740" y="1120"/>
                    <a:pt x="4745" y="1088"/>
                  </a:cubicBezTo>
                  <a:cubicBezTo>
                    <a:pt x="4859" y="1078"/>
                    <a:pt x="4973" y="997"/>
                    <a:pt x="5038" y="910"/>
                  </a:cubicBezTo>
                  <a:cubicBezTo>
                    <a:pt x="5119" y="802"/>
                    <a:pt x="5147" y="653"/>
                    <a:pt x="5104" y="524"/>
                  </a:cubicBezTo>
                  <a:cubicBezTo>
                    <a:pt x="5100" y="510"/>
                    <a:pt x="5121" y="658"/>
                    <a:pt x="5035" y="815"/>
                  </a:cubicBezTo>
                  <a:cubicBezTo>
                    <a:pt x="4994" y="742"/>
                    <a:pt x="4932" y="680"/>
                    <a:pt x="4865" y="630"/>
                  </a:cubicBezTo>
                  <a:cubicBezTo>
                    <a:pt x="4825" y="601"/>
                    <a:pt x="4783" y="579"/>
                    <a:pt x="4738" y="558"/>
                  </a:cubicBezTo>
                  <a:cubicBezTo>
                    <a:pt x="4688" y="535"/>
                    <a:pt x="4635" y="504"/>
                    <a:pt x="4619" y="447"/>
                  </a:cubicBezTo>
                  <a:cubicBezTo>
                    <a:pt x="4618" y="443"/>
                    <a:pt x="4612" y="444"/>
                    <a:pt x="4612" y="448"/>
                  </a:cubicBezTo>
                  <a:cubicBezTo>
                    <a:pt x="4615" y="546"/>
                    <a:pt x="4719" y="573"/>
                    <a:pt x="4790" y="615"/>
                  </a:cubicBezTo>
                  <a:cubicBezTo>
                    <a:pt x="4888" y="673"/>
                    <a:pt x="4952" y="757"/>
                    <a:pt x="5003" y="857"/>
                  </a:cubicBezTo>
                  <a:cubicBezTo>
                    <a:pt x="5004" y="859"/>
                    <a:pt x="5005" y="861"/>
                    <a:pt x="5007" y="863"/>
                  </a:cubicBezTo>
                  <a:cubicBezTo>
                    <a:pt x="5002" y="869"/>
                    <a:pt x="4997" y="876"/>
                    <a:pt x="4992" y="883"/>
                  </a:cubicBezTo>
                  <a:cubicBezTo>
                    <a:pt x="4960" y="925"/>
                    <a:pt x="4916" y="958"/>
                    <a:pt x="4870" y="983"/>
                  </a:cubicBezTo>
                  <a:cubicBezTo>
                    <a:pt x="4832" y="1004"/>
                    <a:pt x="4794" y="1014"/>
                    <a:pt x="4754" y="1024"/>
                  </a:cubicBezTo>
                  <a:cubicBezTo>
                    <a:pt x="4755" y="1015"/>
                    <a:pt x="4756" y="1007"/>
                    <a:pt x="4756" y="999"/>
                  </a:cubicBezTo>
                  <a:cubicBezTo>
                    <a:pt x="4761" y="930"/>
                    <a:pt x="4749" y="869"/>
                    <a:pt x="4735" y="802"/>
                  </a:cubicBezTo>
                  <a:cubicBezTo>
                    <a:pt x="4731" y="783"/>
                    <a:pt x="4699" y="787"/>
                    <a:pt x="4701" y="807"/>
                  </a:cubicBezTo>
                  <a:cubicBezTo>
                    <a:pt x="4712" y="924"/>
                    <a:pt x="4687" y="1054"/>
                    <a:pt x="4644" y="1163"/>
                  </a:cubicBezTo>
                  <a:cubicBezTo>
                    <a:pt x="4600" y="1272"/>
                    <a:pt x="4526" y="1368"/>
                    <a:pt x="4438" y="1445"/>
                  </a:cubicBezTo>
                  <a:cubicBezTo>
                    <a:pt x="4438" y="1446"/>
                    <a:pt x="4437" y="1446"/>
                    <a:pt x="4436" y="1447"/>
                  </a:cubicBezTo>
                  <a:cubicBezTo>
                    <a:pt x="4438" y="1401"/>
                    <a:pt x="4437" y="1355"/>
                    <a:pt x="4433" y="1309"/>
                  </a:cubicBezTo>
                  <a:cubicBezTo>
                    <a:pt x="4425" y="1214"/>
                    <a:pt x="4403" y="1122"/>
                    <a:pt x="4378" y="1031"/>
                  </a:cubicBezTo>
                  <a:cubicBezTo>
                    <a:pt x="4325" y="842"/>
                    <a:pt x="4251" y="626"/>
                    <a:pt x="4331" y="434"/>
                  </a:cubicBezTo>
                  <a:cubicBezTo>
                    <a:pt x="4332" y="433"/>
                    <a:pt x="4331" y="433"/>
                    <a:pt x="4330" y="433"/>
                  </a:cubicBezTo>
                  <a:cubicBezTo>
                    <a:pt x="4292" y="517"/>
                    <a:pt x="4275" y="598"/>
                    <a:pt x="4280" y="691"/>
                  </a:cubicBezTo>
                  <a:cubicBezTo>
                    <a:pt x="4284" y="789"/>
                    <a:pt x="4302" y="883"/>
                    <a:pt x="4327" y="979"/>
                  </a:cubicBezTo>
                  <a:cubicBezTo>
                    <a:pt x="4353" y="1078"/>
                    <a:pt x="4379" y="1177"/>
                    <a:pt x="4389" y="1280"/>
                  </a:cubicBezTo>
                  <a:cubicBezTo>
                    <a:pt x="4396" y="1348"/>
                    <a:pt x="4396" y="1417"/>
                    <a:pt x="4390" y="1484"/>
                  </a:cubicBezTo>
                  <a:cubicBezTo>
                    <a:pt x="4316" y="1540"/>
                    <a:pt x="4235" y="1584"/>
                    <a:pt x="4152" y="1623"/>
                  </a:cubicBezTo>
                  <a:cubicBezTo>
                    <a:pt x="4115" y="1640"/>
                    <a:pt x="4077" y="1655"/>
                    <a:pt x="4039" y="1669"/>
                  </a:cubicBezTo>
                  <a:cubicBezTo>
                    <a:pt x="4125" y="1295"/>
                    <a:pt x="4016" y="1034"/>
                    <a:pt x="3948" y="916"/>
                  </a:cubicBezTo>
                  <a:cubicBezTo>
                    <a:pt x="3942" y="906"/>
                    <a:pt x="4157" y="1398"/>
                    <a:pt x="3758" y="1941"/>
                  </a:cubicBezTo>
                  <a:cubicBezTo>
                    <a:pt x="3749" y="1931"/>
                    <a:pt x="3740" y="1920"/>
                    <a:pt x="3732" y="1909"/>
                  </a:cubicBezTo>
                  <a:cubicBezTo>
                    <a:pt x="3713" y="1884"/>
                    <a:pt x="3696" y="1857"/>
                    <a:pt x="3679" y="1830"/>
                  </a:cubicBezTo>
                  <a:cubicBezTo>
                    <a:pt x="3646" y="1774"/>
                    <a:pt x="3619" y="1715"/>
                    <a:pt x="3597" y="1654"/>
                  </a:cubicBezTo>
                  <a:cubicBezTo>
                    <a:pt x="3553" y="1532"/>
                    <a:pt x="3534" y="1405"/>
                    <a:pt x="3540" y="1275"/>
                  </a:cubicBezTo>
                  <a:cubicBezTo>
                    <a:pt x="3543" y="1220"/>
                    <a:pt x="3548" y="1160"/>
                    <a:pt x="3550" y="1099"/>
                  </a:cubicBezTo>
                  <a:cubicBezTo>
                    <a:pt x="3613" y="1091"/>
                    <a:pt x="3675" y="1062"/>
                    <a:pt x="3723" y="1024"/>
                  </a:cubicBezTo>
                  <a:cubicBezTo>
                    <a:pt x="3805" y="959"/>
                    <a:pt x="3858" y="864"/>
                    <a:pt x="3896" y="768"/>
                  </a:cubicBezTo>
                  <a:cubicBezTo>
                    <a:pt x="3940" y="654"/>
                    <a:pt x="3961" y="532"/>
                    <a:pt x="3998" y="415"/>
                  </a:cubicBezTo>
                  <a:cubicBezTo>
                    <a:pt x="4017" y="357"/>
                    <a:pt x="4037" y="299"/>
                    <a:pt x="4066" y="245"/>
                  </a:cubicBezTo>
                  <a:cubicBezTo>
                    <a:pt x="4080" y="220"/>
                    <a:pt x="4095" y="196"/>
                    <a:pt x="4112" y="172"/>
                  </a:cubicBezTo>
                  <a:cubicBezTo>
                    <a:pt x="4118" y="162"/>
                    <a:pt x="4125" y="152"/>
                    <a:pt x="4132" y="143"/>
                  </a:cubicBezTo>
                  <a:cubicBezTo>
                    <a:pt x="4141" y="130"/>
                    <a:pt x="4148" y="112"/>
                    <a:pt x="4157" y="101"/>
                  </a:cubicBezTo>
                  <a:cubicBezTo>
                    <a:pt x="4160" y="96"/>
                    <a:pt x="4154" y="90"/>
                    <a:pt x="4150" y="93"/>
                  </a:cubicBezTo>
                  <a:cubicBezTo>
                    <a:pt x="4126" y="106"/>
                    <a:pt x="4114" y="108"/>
                    <a:pt x="4092" y="127"/>
                  </a:cubicBezTo>
                  <a:cubicBezTo>
                    <a:pt x="4074" y="143"/>
                    <a:pt x="4060" y="161"/>
                    <a:pt x="4046" y="181"/>
                  </a:cubicBezTo>
                  <a:cubicBezTo>
                    <a:pt x="4016" y="222"/>
                    <a:pt x="3993" y="268"/>
                    <a:pt x="3973" y="315"/>
                  </a:cubicBezTo>
                  <a:cubicBezTo>
                    <a:pt x="3930" y="418"/>
                    <a:pt x="3913" y="530"/>
                    <a:pt x="3881" y="636"/>
                  </a:cubicBezTo>
                  <a:cubicBezTo>
                    <a:pt x="3849" y="742"/>
                    <a:pt x="3808" y="847"/>
                    <a:pt x="3725" y="923"/>
                  </a:cubicBezTo>
                  <a:cubicBezTo>
                    <a:pt x="3671" y="972"/>
                    <a:pt x="3616" y="1000"/>
                    <a:pt x="3552" y="1013"/>
                  </a:cubicBezTo>
                  <a:cubicBezTo>
                    <a:pt x="3550" y="851"/>
                    <a:pt x="3517" y="693"/>
                    <a:pt x="3363" y="606"/>
                  </a:cubicBezTo>
                  <a:cubicBezTo>
                    <a:pt x="3342" y="594"/>
                    <a:pt x="3327" y="623"/>
                    <a:pt x="3344" y="637"/>
                  </a:cubicBezTo>
                  <a:cubicBezTo>
                    <a:pt x="3439" y="709"/>
                    <a:pt x="3475" y="836"/>
                    <a:pt x="3479" y="950"/>
                  </a:cubicBezTo>
                  <a:cubicBezTo>
                    <a:pt x="3480" y="995"/>
                    <a:pt x="3478" y="1039"/>
                    <a:pt x="3475" y="1083"/>
                  </a:cubicBezTo>
                  <a:cubicBezTo>
                    <a:pt x="3441" y="1061"/>
                    <a:pt x="3406" y="1041"/>
                    <a:pt x="3373" y="1015"/>
                  </a:cubicBezTo>
                  <a:cubicBezTo>
                    <a:pt x="3333" y="984"/>
                    <a:pt x="3297" y="950"/>
                    <a:pt x="3263" y="912"/>
                  </a:cubicBezTo>
                  <a:cubicBezTo>
                    <a:pt x="3190" y="833"/>
                    <a:pt x="3137" y="746"/>
                    <a:pt x="3102" y="645"/>
                  </a:cubicBezTo>
                  <a:cubicBezTo>
                    <a:pt x="3098" y="632"/>
                    <a:pt x="3077" y="637"/>
                    <a:pt x="3082" y="650"/>
                  </a:cubicBezTo>
                  <a:cubicBezTo>
                    <a:pt x="3115" y="751"/>
                    <a:pt x="3167" y="849"/>
                    <a:pt x="3233" y="932"/>
                  </a:cubicBezTo>
                  <a:cubicBezTo>
                    <a:pt x="3295" y="1009"/>
                    <a:pt x="3379" y="1086"/>
                    <a:pt x="3471" y="1125"/>
                  </a:cubicBezTo>
                  <a:cubicBezTo>
                    <a:pt x="3463" y="1209"/>
                    <a:pt x="3453" y="1294"/>
                    <a:pt x="3457" y="1379"/>
                  </a:cubicBezTo>
                  <a:cubicBezTo>
                    <a:pt x="3458" y="1401"/>
                    <a:pt x="3460" y="1424"/>
                    <a:pt x="3463" y="1446"/>
                  </a:cubicBezTo>
                  <a:cubicBezTo>
                    <a:pt x="3413" y="1438"/>
                    <a:pt x="3364" y="1425"/>
                    <a:pt x="3318" y="1403"/>
                  </a:cubicBezTo>
                  <a:cubicBezTo>
                    <a:pt x="3314" y="1361"/>
                    <a:pt x="3298" y="1318"/>
                    <a:pt x="3286" y="1277"/>
                  </a:cubicBezTo>
                  <a:cubicBezTo>
                    <a:pt x="3272" y="1231"/>
                    <a:pt x="3260" y="1184"/>
                    <a:pt x="3248" y="1137"/>
                  </a:cubicBezTo>
                  <a:cubicBezTo>
                    <a:pt x="3246" y="1128"/>
                    <a:pt x="3234" y="1132"/>
                    <a:pt x="3235" y="1140"/>
                  </a:cubicBezTo>
                  <a:cubicBezTo>
                    <a:pt x="3245" y="1185"/>
                    <a:pt x="3255" y="1230"/>
                    <a:pt x="3263" y="1275"/>
                  </a:cubicBezTo>
                  <a:cubicBezTo>
                    <a:pt x="3269" y="1310"/>
                    <a:pt x="3273" y="1348"/>
                    <a:pt x="3282" y="1384"/>
                  </a:cubicBezTo>
                  <a:cubicBezTo>
                    <a:pt x="3277" y="1381"/>
                    <a:pt x="3272" y="1378"/>
                    <a:pt x="3268" y="1375"/>
                  </a:cubicBezTo>
                  <a:cubicBezTo>
                    <a:pt x="3204" y="1332"/>
                    <a:pt x="3164" y="1277"/>
                    <a:pt x="3115" y="1220"/>
                  </a:cubicBezTo>
                  <a:cubicBezTo>
                    <a:pt x="3110" y="1216"/>
                    <a:pt x="3101" y="1221"/>
                    <a:pt x="3103" y="1227"/>
                  </a:cubicBezTo>
                  <a:cubicBezTo>
                    <a:pt x="3129" y="1292"/>
                    <a:pt x="3189" y="1349"/>
                    <a:pt x="3244" y="1391"/>
                  </a:cubicBezTo>
                  <a:cubicBezTo>
                    <a:pt x="3308" y="1440"/>
                    <a:pt x="3378" y="1479"/>
                    <a:pt x="3457" y="1498"/>
                  </a:cubicBezTo>
                  <a:cubicBezTo>
                    <a:pt x="3462" y="1499"/>
                    <a:pt x="3466" y="1499"/>
                    <a:pt x="3470" y="1498"/>
                  </a:cubicBezTo>
                  <a:cubicBezTo>
                    <a:pt x="3483" y="1578"/>
                    <a:pt x="3505" y="1657"/>
                    <a:pt x="3537" y="1732"/>
                  </a:cubicBezTo>
                  <a:cubicBezTo>
                    <a:pt x="3561" y="1788"/>
                    <a:pt x="3590" y="1843"/>
                    <a:pt x="3624" y="1894"/>
                  </a:cubicBezTo>
                  <a:cubicBezTo>
                    <a:pt x="3648" y="1929"/>
                    <a:pt x="3675" y="1973"/>
                    <a:pt x="3708" y="2005"/>
                  </a:cubicBezTo>
                  <a:cubicBezTo>
                    <a:pt x="3708" y="2005"/>
                    <a:pt x="3708" y="2005"/>
                    <a:pt x="3708" y="2005"/>
                  </a:cubicBezTo>
                  <a:cubicBezTo>
                    <a:pt x="3529" y="2222"/>
                    <a:pt x="3370" y="2426"/>
                    <a:pt x="3230" y="2612"/>
                  </a:cubicBezTo>
                  <a:cubicBezTo>
                    <a:pt x="3212" y="2567"/>
                    <a:pt x="3197" y="2520"/>
                    <a:pt x="3184" y="2473"/>
                  </a:cubicBezTo>
                  <a:cubicBezTo>
                    <a:pt x="3155" y="2365"/>
                    <a:pt x="3141" y="2254"/>
                    <a:pt x="3142" y="2143"/>
                  </a:cubicBezTo>
                  <a:cubicBezTo>
                    <a:pt x="3144" y="2030"/>
                    <a:pt x="3165" y="1918"/>
                    <a:pt x="3182" y="1806"/>
                  </a:cubicBezTo>
                  <a:cubicBezTo>
                    <a:pt x="3199" y="1702"/>
                    <a:pt x="3207" y="1597"/>
                    <a:pt x="3161" y="1499"/>
                  </a:cubicBezTo>
                  <a:cubicBezTo>
                    <a:pt x="3153" y="1481"/>
                    <a:pt x="3121" y="1494"/>
                    <a:pt x="3128" y="1513"/>
                  </a:cubicBezTo>
                  <a:cubicBezTo>
                    <a:pt x="3176" y="1629"/>
                    <a:pt x="3148" y="1750"/>
                    <a:pt x="3110" y="1864"/>
                  </a:cubicBezTo>
                  <a:cubicBezTo>
                    <a:pt x="3075" y="1972"/>
                    <a:pt x="3054" y="2079"/>
                    <a:pt x="3051" y="2192"/>
                  </a:cubicBezTo>
                  <a:cubicBezTo>
                    <a:pt x="3048" y="2300"/>
                    <a:pt x="3061" y="2410"/>
                    <a:pt x="3091" y="2513"/>
                  </a:cubicBezTo>
                  <a:cubicBezTo>
                    <a:pt x="3106" y="2568"/>
                    <a:pt x="3125" y="2621"/>
                    <a:pt x="3148" y="2672"/>
                  </a:cubicBezTo>
                  <a:cubicBezTo>
                    <a:pt x="3152" y="2682"/>
                    <a:pt x="3157" y="2693"/>
                    <a:pt x="3162" y="2704"/>
                  </a:cubicBezTo>
                  <a:cubicBezTo>
                    <a:pt x="2903" y="3055"/>
                    <a:pt x="2722" y="3331"/>
                    <a:pt x="2626" y="3492"/>
                  </a:cubicBezTo>
                  <a:cubicBezTo>
                    <a:pt x="2613" y="3464"/>
                    <a:pt x="2601" y="3436"/>
                    <a:pt x="2587" y="3409"/>
                  </a:cubicBezTo>
                  <a:cubicBezTo>
                    <a:pt x="2412" y="3066"/>
                    <a:pt x="2514" y="2935"/>
                    <a:pt x="2534" y="2893"/>
                  </a:cubicBezTo>
                  <a:cubicBezTo>
                    <a:pt x="2575" y="2805"/>
                    <a:pt x="2625" y="2723"/>
                    <a:pt x="2675" y="2641"/>
                  </a:cubicBezTo>
                  <a:cubicBezTo>
                    <a:pt x="2725" y="2558"/>
                    <a:pt x="2768" y="2471"/>
                    <a:pt x="2811" y="2385"/>
                  </a:cubicBezTo>
                  <a:cubicBezTo>
                    <a:pt x="2894" y="2217"/>
                    <a:pt x="2956" y="2030"/>
                    <a:pt x="2936" y="1841"/>
                  </a:cubicBezTo>
                  <a:cubicBezTo>
                    <a:pt x="2917" y="1649"/>
                    <a:pt x="2804" y="1496"/>
                    <a:pt x="2718" y="1330"/>
                  </a:cubicBezTo>
                  <a:cubicBezTo>
                    <a:pt x="2672" y="1241"/>
                    <a:pt x="2635" y="1145"/>
                    <a:pt x="2637" y="1044"/>
                  </a:cubicBezTo>
                  <a:cubicBezTo>
                    <a:pt x="2638" y="999"/>
                    <a:pt x="2647" y="957"/>
                    <a:pt x="2664" y="916"/>
                  </a:cubicBezTo>
                  <a:cubicBezTo>
                    <a:pt x="2680" y="876"/>
                    <a:pt x="2706" y="779"/>
                    <a:pt x="2706" y="779"/>
                  </a:cubicBezTo>
                  <a:cubicBezTo>
                    <a:pt x="2706" y="779"/>
                    <a:pt x="2701" y="783"/>
                    <a:pt x="2694" y="790"/>
                  </a:cubicBezTo>
                  <a:cubicBezTo>
                    <a:pt x="2659" y="822"/>
                    <a:pt x="2633" y="856"/>
                    <a:pt x="2613" y="890"/>
                  </a:cubicBezTo>
                  <a:cubicBezTo>
                    <a:pt x="2548" y="994"/>
                    <a:pt x="2491" y="1165"/>
                    <a:pt x="2609" y="1374"/>
                  </a:cubicBezTo>
                  <a:cubicBezTo>
                    <a:pt x="2666" y="1475"/>
                    <a:pt x="2713" y="1581"/>
                    <a:pt x="2741" y="1691"/>
                  </a:cubicBezTo>
                  <a:cubicBezTo>
                    <a:pt x="2685" y="1649"/>
                    <a:pt x="2632" y="1602"/>
                    <a:pt x="2585" y="1550"/>
                  </a:cubicBezTo>
                  <a:cubicBezTo>
                    <a:pt x="2461" y="1416"/>
                    <a:pt x="2370" y="1245"/>
                    <a:pt x="2323" y="1060"/>
                  </a:cubicBezTo>
                  <a:cubicBezTo>
                    <a:pt x="2276" y="875"/>
                    <a:pt x="2272" y="687"/>
                    <a:pt x="2293" y="496"/>
                  </a:cubicBezTo>
                  <a:cubicBezTo>
                    <a:pt x="2311" y="337"/>
                    <a:pt x="2335" y="151"/>
                    <a:pt x="2242" y="16"/>
                  </a:cubicBezTo>
                  <a:cubicBezTo>
                    <a:pt x="2232" y="0"/>
                    <a:pt x="2208" y="17"/>
                    <a:pt x="2216" y="34"/>
                  </a:cubicBezTo>
                  <a:cubicBezTo>
                    <a:pt x="2272" y="164"/>
                    <a:pt x="2268" y="295"/>
                    <a:pt x="2250" y="429"/>
                  </a:cubicBezTo>
                  <a:cubicBezTo>
                    <a:pt x="2216" y="411"/>
                    <a:pt x="2180" y="394"/>
                    <a:pt x="2144" y="379"/>
                  </a:cubicBezTo>
                  <a:cubicBezTo>
                    <a:pt x="1969" y="303"/>
                    <a:pt x="1804" y="233"/>
                    <a:pt x="1714" y="47"/>
                  </a:cubicBezTo>
                  <a:cubicBezTo>
                    <a:pt x="1706" y="29"/>
                    <a:pt x="1731" y="217"/>
                    <a:pt x="1974" y="360"/>
                  </a:cubicBezTo>
                  <a:cubicBezTo>
                    <a:pt x="2058" y="409"/>
                    <a:pt x="2157" y="441"/>
                    <a:pt x="2240" y="494"/>
                  </a:cubicBezTo>
                  <a:cubicBezTo>
                    <a:pt x="2233" y="533"/>
                    <a:pt x="2226" y="573"/>
                    <a:pt x="2219" y="613"/>
                  </a:cubicBezTo>
                  <a:cubicBezTo>
                    <a:pt x="2187" y="806"/>
                    <a:pt x="2200" y="1002"/>
                    <a:pt x="2254" y="1187"/>
                  </a:cubicBezTo>
                  <a:cubicBezTo>
                    <a:pt x="2309" y="1373"/>
                    <a:pt x="2406" y="1541"/>
                    <a:pt x="2534" y="1677"/>
                  </a:cubicBezTo>
                  <a:cubicBezTo>
                    <a:pt x="2598" y="1744"/>
                    <a:pt x="2670" y="1802"/>
                    <a:pt x="2747" y="1850"/>
                  </a:cubicBezTo>
                  <a:cubicBezTo>
                    <a:pt x="2754" y="1854"/>
                    <a:pt x="2760" y="1858"/>
                    <a:pt x="2767" y="1863"/>
                  </a:cubicBezTo>
                  <a:cubicBezTo>
                    <a:pt x="2777" y="2082"/>
                    <a:pt x="2693" y="2313"/>
                    <a:pt x="2441" y="2543"/>
                  </a:cubicBezTo>
                  <a:cubicBezTo>
                    <a:pt x="2441" y="2543"/>
                    <a:pt x="2175" y="2842"/>
                    <a:pt x="2202" y="3082"/>
                  </a:cubicBezTo>
                  <a:cubicBezTo>
                    <a:pt x="2150" y="3039"/>
                    <a:pt x="2095" y="3001"/>
                    <a:pt x="2037" y="2967"/>
                  </a:cubicBezTo>
                  <a:cubicBezTo>
                    <a:pt x="2013" y="2920"/>
                    <a:pt x="1995" y="2872"/>
                    <a:pt x="1986" y="2818"/>
                  </a:cubicBezTo>
                  <a:cubicBezTo>
                    <a:pt x="1975" y="2750"/>
                    <a:pt x="1979" y="2680"/>
                    <a:pt x="1984" y="2612"/>
                  </a:cubicBezTo>
                  <a:cubicBezTo>
                    <a:pt x="1994" y="2498"/>
                    <a:pt x="2014" y="2386"/>
                    <a:pt x="2027" y="2273"/>
                  </a:cubicBezTo>
                  <a:cubicBezTo>
                    <a:pt x="2036" y="2260"/>
                    <a:pt x="2046" y="2248"/>
                    <a:pt x="2056" y="2237"/>
                  </a:cubicBezTo>
                  <a:cubicBezTo>
                    <a:pt x="2089" y="2205"/>
                    <a:pt x="2131" y="2182"/>
                    <a:pt x="2165" y="2151"/>
                  </a:cubicBezTo>
                  <a:cubicBezTo>
                    <a:pt x="2202" y="2117"/>
                    <a:pt x="2240" y="2084"/>
                    <a:pt x="2280" y="2053"/>
                  </a:cubicBezTo>
                  <a:cubicBezTo>
                    <a:pt x="2316" y="2026"/>
                    <a:pt x="2352" y="1996"/>
                    <a:pt x="2381" y="1961"/>
                  </a:cubicBezTo>
                  <a:cubicBezTo>
                    <a:pt x="2442" y="1890"/>
                    <a:pt x="2458" y="1801"/>
                    <a:pt x="2478" y="1712"/>
                  </a:cubicBezTo>
                  <a:cubicBezTo>
                    <a:pt x="2479" y="1705"/>
                    <a:pt x="2469" y="1704"/>
                    <a:pt x="2467" y="1710"/>
                  </a:cubicBezTo>
                  <a:cubicBezTo>
                    <a:pt x="2453" y="1761"/>
                    <a:pt x="2441" y="1812"/>
                    <a:pt x="2419" y="1860"/>
                  </a:cubicBezTo>
                  <a:cubicBezTo>
                    <a:pt x="2396" y="1908"/>
                    <a:pt x="2360" y="1949"/>
                    <a:pt x="2320" y="1983"/>
                  </a:cubicBezTo>
                  <a:cubicBezTo>
                    <a:pt x="2279" y="2018"/>
                    <a:pt x="2232" y="2045"/>
                    <a:pt x="2191" y="2079"/>
                  </a:cubicBezTo>
                  <a:cubicBezTo>
                    <a:pt x="2150" y="2112"/>
                    <a:pt x="2111" y="2148"/>
                    <a:pt x="2067" y="2178"/>
                  </a:cubicBezTo>
                  <a:cubicBezTo>
                    <a:pt x="2055" y="2186"/>
                    <a:pt x="2044" y="2194"/>
                    <a:pt x="2034" y="2204"/>
                  </a:cubicBezTo>
                  <a:cubicBezTo>
                    <a:pt x="2036" y="2187"/>
                    <a:pt x="2037" y="2170"/>
                    <a:pt x="2038" y="2153"/>
                  </a:cubicBezTo>
                  <a:cubicBezTo>
                    <a:pt x="2043" y="2075"/>
                    <a:pt x="2044" y="1996"/>
                    <a:pt x="2029" y="1918"/>
                  </a:cubicBezTo>
                  <a:cubicBezTo>
                    <a:pt x="2015" y="1848"/>
                    <a:pt x="1985" y="1784"/>
                    <a:pt x="1951" y="1721"/>
                  </a:cubicBezTo>
                  <a:cubicBezTo>
                    <a:pt x="1926" y="1675"/>
                    <a:pt x="1900" y="1628"/>
                    <a:pt x="1883" y="1578"/>
                  </a:cubicBezTo>
                  <a:cubicBezTo>
                    <a:pt x="1884" y="1578"/>
                    <a:pt x="1884" y="1578"/>
                    <a:pt x="1884" y="1578"/>
                  </a:cubicBezTo>
                  <a:cubicBezTo>
                    <a:pt x="1987" y="1496"/>
                    <a:pt x="2055" y="1362"/>
                    <a:pt x="2092" y="1239"/>
                  </a:cubicBezTo>
                  <a:cubicBezTo>
                    <a:pt x="2095" y="1230"/>
                    <a:pt x="2048" y="1335"/>
                    <a:pt x="1987" y="1403"/>
                  </a:cubicBezTo>
                  <a:cubicBezTo>
                    <a:pt x="1949" y="1445"/>
                    <a:pt x="1910" y="1483"/>
                    <a:pt x="1868" y="1519"/>
                  </a:cubicBezTo>
                  <a:cubicBezTo>
                    <a:pt x="1868" y="1519"/>
                    <a:pt x="1868" y="1518"/>
                    <a:pt x="1868" y="1517"/>
                  </a:cubicBezTo>
                  <a:cubicBezTo>
                    <a:pt x="1856" y="1440"/>
                    <a:pt x="1884" y="1367"/>
                    <a:pt x="1911" y="1296"/>
                  </a:cubicBezTo>
                  <a:cubicBezTo>
                    <a:pt x="1956" y="1177"/>
                    <a:pt x="1995" y="1023"/>
                    <a:pt x="1873" y="937"/>
                  </a:cubicBezTo>
                  <a:cubicBezTo>
                    <a:pt x="1865" y="932"/>
                    <a:pt x="1967" y="1055"/>
                    <a:pt x="1873" y="1273"/>
                  </a:cubicBezTo>
                  <a:cubicBezTo>
                    <a:pt x="1824" y="1208"/>
                    <a:pt x="1758" y="1154"/>
                    <a:pt x="1682" y="1119"/>
                  </a:cubicBezTo>
                  <a:cubicBezTo>
                    <a:pt x="1646" y="1103"/>
                    <a:pt x="1609" y="1090"/>
                    <a:pt x="1574" y="1072"/>
                  </a:cubicBezTo>
                  <a:cubicBezTo>
                    <a:pt x="1532" y="1049"/>
                    <a:pt x="1505" y="1018"/>
                    <a:pt x="1477" y="979"/>
                  </a:cubicBezTo>
                  <a:cubicBezTo>
                    <a:pt x="1439" y="925"/>
                    <a:pt x="1389" y="873"/>
                    <a:pt x="1316" y="893"/>
                  </a:cubicBezTo>
                  <a:cubicBezTo>
                    <a:pt x="1301" y="897"/>
                    <a:pt x="1419" y="886"/>
                    <a:pt x="1487" y="1044"/>
                  </a:cubicBezTo>
                  <a:cubicBezTo>
                    <a:pt x="1513" y="1104"/>
                    <a:pt x="1598" y="1139"/>
                    <a:pt x="1655" y="1168"/>
                  </a:cubicBezTo>
                  <a:cubicBezTo>
                    <a:pt x="1723" y="1203"/>
                    <a:pt x="1797" y="1273"/>
                    <a:pt x="1842" y="1336"/>
                  </a:cubicBezTo>
                  <a:cubicBezTo>
                    <a:pt x="1842" y="1336"/>
                    <a:pt x="1842" y="1336"/>
                    <a:pt x="1842" y="1336"/>
                  </a:cubicBezTo>
                  <a:cubicBezTo>
                    <a:pt x="1807" y="1397"/>
                    <a:pt x="1807" y="1470"/>
                    <a:pt x="1820" y="1540"/>
                  </a:cubicBezTo>
                  <a:cubicBezTo>
                    <a:pt x="1832" y="1605"/>
                    <a:pt x="1864" y="1665"/>
                    <a:pt x="1893" y="1724"/>
                  </a:cubicBezTo>
                  <a:cubicBezTo>
                    <a:pt x="1927" y="1791"/>
                    <a:pt x="1957" y="1859"/>
                    <a:pt x="1969" y="1934"/>
                  </a:cubicBezTo>
                  <a:cubicBezTo>
                    <a:pt x="1978" y="1987"/>
                    <a:pt x="1980" y="2040"/>
                    <a:pt x="1976" y="2093"/>
                  </a:cubicBezTo>
                  <a:cubicBezTo>
                    <a:pt x="1943" y="2059"/>
                    <a:pt x="1893" y="2034"/>
                    <a:pt x="1857" y="2015"/>
                  </a:cubicBezTo>
                  <a:cubicBezTo>
                    <a:pt x="1832" y="2003"/>
                    <a:pt x="1805" y="1992"/>
                    <a:pt x="1777" y="1984"/>
                  </a:cubicBezTo>
                  <a:cubicBezTo>
                    <a:pt x="1665" y="1955"/>
                    <a:pt x="1659" y="1895"/>
                    <a:pt x="1659" y="1908"/>
                  </a:cubicBezTo>
                  <a:cubicBezTo>
                    <a:pt x="1659" y="1976"/>
                    <a:pt x="1731" y="2000"/>
                    <a:pt x="1783" y="2021"/>
                  </a:cubicBezTo>
                  <a:cubicBezTo>
                    <a:pt x="1820" y="2037"/>
                    <a:pt x="1854" y="2057"/>
                    <a:pt x="1884" y="2083"/>
                  </a:cubicBezTo>
                  <a:cubicBezTo>
                    <a:pt x="1912" y="2107"/>
                    <a:pt x="1932" y="2141"/>
                    <a:pt x="1962" y="2162"/>
                  </a:cubicBezTo>
                  <a:cubicBezTo>
                    <a:pt x="1963" y="2164"/>
                    <a:pt x="1965" y="2165"/>
                    <a:pt x="1967" y="2165"/>
                  </a:cubicBezTo>
                  <a:cubicBezTo>
                    <a:pt x="1966" y="2171"/>
                    <a:pt x="1965" y="2177"/>
                    <a:pt x="1964" y="2182"/>
                  </a:cubicBezTo>
                  <a:cubicBezTo>
                    <a:pt x="1953" y="2245"/>
                    <a:pt x="1936" y="2306"/>
                    <a:pt x="1920" y="2368"/>
                  </a:cubicBezTo>
                  <a:cubicBezTo>
                    <a:pt x="1700" y="2308"/>
                    <a:pt x="1584" y="2086"/>
                    <a:pt x="1506" y="1888"/>
                  </a:cubicBezTo>
                  <a:cubicBezTo>
                    <a:pt x="1415" y="1660"/>
                    <a:pt x="1338" y="1410"/>
                    <a:pt x="1139" y="1250"/>
                  </a:cubicBezTo>
                  <a:cubicBezTo>
                    <a:pt x="1062" y="1188"/>
                    <a:pt x="934" y="1115"/>
                    <a:pt x="833" y="1154"/>
                  </a:cubicBezTo>
                  <a:cubicBezTo>
                    <a:pt x="823" y="1158"/>
                    <a:pt x="1000" y="1182"/>
                    <a:pt x="1119" y="1313"/>
                  </a:cubicBezTo>
                  <a:cubicBezTo>
                    <a:pt x="1167" y="1366"/>
                    <a:pt x="1210" y="1420"/>
                    <a:pt x="1248" y="1478"/>
                  </a:cubicBezTo>
                  <a:cubicBezTo>
                    <a:pt x="1203" y="1490"/>
                    <a:pt x="1159" y="1503"/>
                    <a:pt x="1113" y="1509"/>
                  </a:cubicBezTo>
                  <a:cubicBezTo>
                    <a:pt x="1034" y="1518"/>
                    <a:pt x="946" y="1508"/>
                    <a:pt x="954" y="1511"/>
                  </a:cubicBezTo>
                  <a:cubicBezTo>
                    <a:pt x="1005" y="1531"/>
                    <a:pt x="1060" y="1535"/>
                    <a:pt x="1114" y="1539"/>
                  </a:cubicBezTo>
                  <a:cubicBezTo>
                    <a:pt x="1169" y="1544"/>
                    <a:pt x="1225" y="1548"/>
                    <a:pt x="1279" y="1533"/>
                  </a:cubicBezTo>
                  <a:cubicBezTo>
                    <a:pt x="1279" y="1533"/>
                    <a:pt x="1280" y="1533"/>
                    <a:pt x="1280" y="1533"/>
                  </a:cubicBezTo>
                  <a:cubicBezTo>
                    <a:pt x="1292" y="1555"/>
                    <a:pt x="1303" y="1577"/>
                    <a:pt x="1313" y="1600"/>
                  </a:cubicBezTo>
                  <a:cubicBezTo>
                    <a:pt x="1411" y="1827"/>
                    <a:pt x="1454" y="2075"/>
                    <a:pt x="1618" y="2270"/>
                  </a:cubicBezTo>
                  <a:cubicBezTo>
                    <a:pt x="1692" y="2357"/>
                    <a:pt x="1787" y="2428"/>
                    <a:pt x="1896" y="2462"/>
                  </a:cubicBezTo>
                  <a:cubicBezTo>
                    <a:pt x="1883" y="2516"/>
                    <a:pt x="1873" y="2570"/>
                    <a:pt x="1867" y="2625"/>
                  </a:cubicBezTo>
                  <a:cubicBezTo>
                    <a:pt x="1859" y="2712"/>
                    <a:pt x="1861" y="2805"/>
                    <a:pt x="1882" y="2893"/>
                  </a:cubicBezTo>
                  <a:cubicBezTo>
                    <a:pt x="1804" y="2862"/>
                    <a:pt x="1724" y="2841"/>
                    <a:pt x="1641" y="2823"/>
                  </a:cubicBezTo>
                  <a:cubicBezTo>
                    <a:pt x="1563" y="2804"/>
                    <a:pt x="1472" y="2784"/>
                    <a:pt x="1429" y="2708"/>
                  </a:cubicBezTo>
                  <a:cubicBezTo>
                    <a:pt x="1382" y="2625"/>
                    <a:pt x="1395" y="2515"/>
                    <a:pt x="1378" y="2423"/>
                  </a:cubicBezTo>
                  <a:cubicBezTo>
                    <a:pt x="1360" y="2323"/>
                    <a:pt x="1311" y="2228"/>
                    <a:pt x="1248" y="2150"/>
                  </a:cubicBezTo>
                  <a:cubicBezTo>
                    <a:pt x="1158" y="2039"/>
                    <a:pt x="1027" y="1948"/>
                    <a:pt x="886" y="1913"/>
                  </a:cubicBezTo>
                  <a:cubicBezTo>
                    <a:pt x="820" y="1683"/>
                    <a:pt x="526" y="1660"/>
                    <a:pt x="360" y="1531"/>
                  </a:cubicBezTo>
                  <a:cubicBezTo>
                    <a:pt x="351" y="1524"/>
                    <a:pt x="339" y="1535"/>
                    <a:pt x="347" y="1544"/>
                  </a:cubicBezTo>
                  <a:cubicBezTo>
                    <a:pt x="469" y="1680"/>
                    <a:pt x="774" y="1701"/>
                    <a:pt x="817" y="1901"/>
                  </a:cubicBezTo>
                  <a:cubicBezTo>
                    <a:pt x="756" y="1895"/>
                    <a:pt x="695" y="1900"/>
                    <a:pt x="635" y="1918"/>
                  </a:cubicBezTo>
                  <a:cubicBezTo>
                    <a:pt x="611" y="1926"/>
                    <a:pt x="616" y="1960"/>
                    <a:pt x="641" y="1961"/>
                  </a:cubicBezTo>
                  <a:cubicBezTo>
                    <a:pt x="843" y="1970"/>
                    <a:pt x="1053" y="2030"/>
                    <a:pt x="1159" y="2218"/>
                  </a:cubicBezTo>
                  <a:cubicBezTo>
                    <a:pt x="1206" y="2301"/>
                    <a:pt x="1227" y="2388"/>
                    <a:pt x="1234" y="2482"/>
                  </a:cubicBezTo>
                  <a:cubicBezTo>
                    <a:pt x="1236" y="2509"/>
                    <a:pt x="1238" y="2537"/>
                    <a:pt x="1240" y="2564"/>
                  </a:cubicBezTo>
                  <a:cubicBezTo>
                    <a:pt x="1155" y="2536"/>
                    <a:pt x="1049" y="2550"/>
                    <a:pt x="969" y="2515"/>
                  </a:cubicBezTo>
                  <a:cubicBezTo>
                    <a:pt x="950" y="2507"/>
                    <a:pt x="932" y="2496"/>
                    <a:pt x="914" y="2483"/>
                  </a:cubicBezTo>
                  <a:cubicBezTo>
                    <a:pt x="920" y="2389"/>
                    <a:pt x="892" y="2294"/>
                    <a:pt x="855" y="2209"/>
                  </a:cubicBezTo>
                  <a:cubicBezTo>
                    <a:pt x="852" y="2202"/>
                    <a:pt x="839" y="2207"/>
                    <a:pt x="842" y="2215"/>
                  </a:cubicBezTo>
                  <a:cubicBezTo>
                    <a:pt x="874" y="2296"/>
                    <a:pt x="882" y="2377"/>
                    <a:pt x="885" y="2461"/>
                  </a:cubicBezTo>
                  <a:cubicBezTo>
                    <a:pt x="802" y="2395"/>
                    <a:pt x="727" y="2307"/>
                    <a:pt x="614" y="2317"/>
                  </a:cubicBezTo>
                  <a:cubicBezTo>
                    <a:pt x="606" y="2318"/>
                    <a:pt x="687" y="2342"/>
                    <a:pt x="761" y="2398"/>
                  </a:cubicBezTo>
                  <a:cubicBezTo>
                    <a:pt x="806" y="2433"/>
                    <a:pt x="847" y="2480"/>
                    <a:pt x="887" y="2517"/>
                  </a:cubicBezTo>
                  <a:cubicBezTo>
                    <a:pt x="888" y="2522"/>
                    <a:pt x="892" y="2525"/>
                    <a:pt x="897" y="2526"/>
                  </a:cubicBezTo>
                  <a:cubicBezTo>
                    <a:pt x="913" y="2541"/>
                    <a:pt x="930" y="2554"/>
                    <a:pt x="946" y="2563"/>
                  </a:cubicBezTo>
                  <a:cubicBezTo>
                    <a:pt x="997" y="2591"/>
                    <a:pt x="1052" y="2602"/>
                    <a:pt x="1109" y="2613"/>
                  </a:cubicBezTo>
                  <a:cubicBezTo>
                    <a:pt x="1138" y="2619"/>
                    <a:pt x="1166" y="2625"/>
                    <a:pt x="1194" y="2633"/>
                  </a:cubicBezTo>
                  <a:cubicBezTo>
                    <a:pt x="1215" y="2639"/>
                    <a:pt x="1232" y="2648"/>
                    <a:pt x="1250" y="2658"/>
                  </a:cubicBezTo>
                  <a:cubicBezTo>
                    <a:pt x="1257" y="2699"/>
                    <a:pt x="1268" y="2739"/>
                    <a:pt x="1287" y="2777"/>
                  </a:cubicBezTo>
                  <a:cubicBezTo>
                    <a:pt x="1377" y="2961"/>
                    <a:pt x="1591" y="2969"/>
                    <a:pt x="1762" y="3025"/>
                  </a:cubicBezTo>
                  <a:cubicBezTo>
                    <a:pt x="1923" y="3077"/>
                    <a:pt x="2068" y="3172"/>
                    <a:pt x="2186" y="3293"/>
                  </a:cubicBezTo>
                  <a:cubicBezTo>
                    <a:pt x="2272" y="3381"/>
                    <a:pt x="2342" y="3483"/>
                    <a:pt x="2393" y="3595"/>
                  </a:cubicBezTo>
                  <a:cubicBezTo>
                    <a:pt x="2221" y="3521"/>
                    <a:pt x="2044" y="3460"/>
                    <a:pt x="1863" y="3416"/>
                  </a:cubicBezTo>
                  <a:cubicBezTo>
                    <a:pt x="1697" y="3375"/>
                    <a:pt x="1532" y="3353"/>
                    <a:pt x="1363" y="3335"/>
                  </a:cubicBezTo>
                  <a:cubicBezTo>
                    <a:pt x="1285" y="3327"/>
                    <a:pt x="1207" y="3317"/>
                    <a:pt x="1133" y="3289"/>
                  </a:cubicBezTo>
                  <a:cubicBezTo>
                    <a:pt x="1055" y="3260"/>
                    <a:pt x="997" y="3207"/>
                    <a:pt x="948" y="3141"/>
                  </a:cubicBezTo>
                  <a:cubicBezTo>
                    <a:pt x="853" y="3013"/>
                    <a:pt x="782" y="2841"/>
                    <a:pt x="610" y="2803"/>
                  </a:cubicBezTo>
                  <a:cubicBezTo>
                    <a:pt x="607" y="2802"/>
                    <a:pt x="610" y="2805"/>
                    <a:pt x="620" y="2813"/>
                  </a:cubicBezTo>
                  <a:cubicBezTo>
                    <a:pt x="644" y="2839"/>
                    <a:pt x="713" y="2918"/>
                    <a:pt x="784" y="3038"/>
                  </a:cubicBezTo>
                  <a:cubicBezTo>
                    <a:pt x="660" y="3001"/>
                    <a:pt x="528" y="2980"/>
                    <a:pt x="403" y="2951"/>
                  </a:cubicBezTo>
                  <a:cubicBezTo>
                    <a:pt x="280" y="2922"/>
                    <a:pt x="61" y="2906"/>
                    <a:pt x="9" y="2767"/>
                  </a:cubicBezTo>
                  <a:cubicBezTo>
                    <a:pt x="7" y="2763"/>
                    <a:pt x="0" y="2765"/>
                    <a:pt x="2" y="2769"/>
                  </a:cubicBezTo>
                  <a:cubicBezTo>
                    <a:pt x="46" y="2906"/>
                    <a:pt x="173" y="2933"/>
                    <a:pt x="299" y="2964"/>
                  </a:cubicBezTo>
                  <a:cubicBezTo>
                    <a:pt x="385" y="2986"/>
                    <a:pt x="471" y="3008"/>
                    <a:pt x="558" y="3030"/>
                  </a:cubicBezTo>
                  <a:cubicBezTo>
                    <a:pt x="643" y="3051"/>
                    <a:pt x="729" y="3080"/>
                    <a:pt x="815" y="3094"/>
                  </a:cubicBezTo>
                  <a:cubicBezTo>
                    <a:pt x="831" y="3124"/>
                    <a:pt x="847" y="3156"/>
                    <a:pt x="862" y="3190"/>
                  </a:cubicBezTo>
                  <a:cubicBezTo>
                    <a:pt x="968" y="3431"/>
                    <a:pt x="1074" y="3472"/>
                    <a:pt x="1212" y="3492"/>
                  </a:cubicBezTo>
                  <a:cubicBezTo>
                    <a:pt x="1746" y="3569"/>
                    <a:pt x="2199" y="3760"/>
                    <a:pt x="2476" y="3901"/>
                  </a:cubicBezTo>
                  <a:cubicBezTo>
                    <a:pt x="2504" y="4270"/>
                    <a:pt x="2574" y="5611"/>
                    <a:pt x="2153" y="6194"/>
                  </a:cubicBezTo>
                  <a:cubicBezTo>
                    <a:pt x="3405" y="6194"/>
                    <a:pt x="3405" y="6194"/>
                    <a:pt x="3405" y="6194"/>
                  </a:cubicBezTo>
                  <a:cubicBezTo>
                    <a:pt x="3405" y="6194"/>
                    <a:pt x="2871" y="5370"/>
                    <a:pt x="3147" y="4231"/>
                  </a:cubicBezTo>
                  <a:cubicBezTo>
                    <a:pt x="3159" y="4206"/>
                    <a:pt x="3172" y="4180"/>
                    <a:pt x="3186" y="4155"/>
                  </a:cubicBezTo>
                  <a:cubicBezTo>
                    <a:pt x="3237" y="4064"/>
                    <a:pt x="3295" y="3977"/>
                    <a:pt x="3354" y="3891"/>
                  </a:cubicBezTo>
                  <a:cubicBezTo>
                    <a:pt x="3472" y="3722"/>
                    <a:pt x="3611" y="3573"/>
                    <a:pt x="3769" y="3440"/>
                  </a:cubicBezTo>
                  <a:cubicBezTo>
                    <a:pt x="3929" y="3305"/>
                    <a:pt x="4105" y="3193"/>
                    <a:pt x="4291" y="3098"/>
                  </a:cubicBezTo>
                  <a:cubicBezTo>
                    <a:pt x="4499" y="2990"/>
                    <a:pt x="4713" y="2892"/>
                    <a:pt x="4887" y="2732"/>
                  </a:cubicBezTo>
                  <a:cubicBezTo>
                    <a:pt x="4956" y="2705"/>
                    <a:pt x="5024" y="2672"/>
                    <a:pt x="5092" y="2645"/>
                  </a:cubicBezTo>
                  <a:cubicBezTo>
                    <a:pt x="5181" y="2608"/>
                    <a:pt x="5270" y="2572"/>
                    <a:pt x="5359" y="2536"/>
                  </a:cubicBezTo>
                  <a:cubicBezTo>
                    <a:pt x="5488" y="2483"/>
                    <a:pt x="5620" y="2435"/>
                    <a:pt x="5646" y="2283"/>
                  </a:cubicBezTo>
                  <a:cubicBezTo>
                    <a:pt x="5647" y="2278"/>
                    <a:pt x="5640" y="2277"/>
                    <a:pt x="5639" y="2282"/>
                  </a:cubicBezTo>
                  <a:close/>
                </a:path>
              </a:pathLst>
            </a:custGeom>
            <a:solidFill>
              <a:srgbClr val="DCE1E6"/>
            </a:solidFill>
            <a:ln>
              <a:noFill/>
            </a:ln>
          </p:spPr>
          <p:txBody>
            <a:bodyPr vert="horz" wrap="square" lIns="37148" tIns="18574" rIns="37148" bIns="18574" numCol="1" anchor="t" anchorCtr="0" compatLnSpc="1">
              <a:prstTxWarp prst="textNoShape">
                <a:avLst/>
              </a:prstTxWarp>
            </a:bodyPr>
            <a:lstStyle/>
            <a:p>
              <a:endParaRPr lang="en-US" sz="548"/>
            </a:p>
          </p:txBody>
        </p:sp>
        <p:sp>
          <p:nvSpPr>
            <p:cNvPr id="18" name="Oval 17"/>
            <p:cNvSpPr/>
            <p:nvPr/>
          </p:nvSpPr>
          <p:spPr>
            <a:xfrm>
              <a:off x="5628961" y="3030010"/>
              <a:ext cx="346969" cy="346969"/>
            </a:xfrm>
            <a:prstGeom prst="ellipse">
              <a:avLst/>
            </a:prstGeom>
            <a:solidFill>
              <a:srgbClr val="6E737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Oval 18"/>
            <p:cNvSpPr/>
            <p:nvPr/>
          </p:nvSpPr>
          <p:spPr>
            <a:xfrm>
              <a:off x="5452780" y="2485061"/>
              <a:ext cx="264140" cy="264140"/>
            </a:xfrm>
            <a:prstGeom prst="ellipse">
              <a:avLst/>
            </a:prstGeom>
            <a:solidFill>
              <a:srgbClr val="3CA0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Oval 19"/>
            <p:cNvSpPr/>
            <p:nvPr/>
          </p:nvSpPr>
          <p:spPr>
            <a:xfrm>
              <a:off x="6045798" y="2326482"/>
              <a:ext cx="338924" cy="338923"/>
            </a:xfrm>
            <a:prstGeom prst="ellipse">
              <a:avLst/>
            </a:prstGeom>
            <a:solidFill>
              <a:srgbClr val="91969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Oval 20"/>
            <p:cNvSpPr/>
            <p:nvPr/>
          </p:nvSpPr>
          <p:spPr>
            <a:xfrm>
              <a:off x="6485905" y="3006932"/>
              <a:ext cx="221580" cy="221580"/>
            </a:xfrm>
            <a:prstGeom prst="ellipse">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Oval 21"/>
            <p:cNvSpPr/>
            <p:nvPr/>
          </p:nvSpPr>
          <p:spPr>
            <a:xfrm>
              <a:off x="6868253" y="2678735"/>
              <a:ext cx="221580" cy="221580"/>
            </a:xfrm>
            <a:prstGeom prst="ellipse">
              <a:avLst/>
            </a:prstGeom>
            <a:solidFill>
              <a:srgbClr val="3CA0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Oval 22"/>
            <p:cNvSpPr/>
            <p:nvPr/>
          </p:nvSpPr>
          <p:spPr>
            <a:xfrm>
              <a:off x="6405379" y="2334843"/>
              <a:ext cx="156535" cy="156534"/>
            </a:xfrm>
            <a:prstGeom prst="ellipse">
              <a:avLst/>
            </a:prstGeom>
            <a:solidFill>
              <a:srgbClr val="DCE1E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Oval 23"/>
            <p:cNvSpPr/>
            <p:nvPr/>
          </p:nvSpPr>
          <p:spPr>
            <a:xfrm>
              <a:off x="5823104" y="2608352"/>
              <a:ext cx="221580" cy="221580"/>
            </a:xfrm>
            <a:prstGeom prst="ellipse">
              <a:avLst/>
            </a:prstGeom>
            <a:solidFill>
              <a:srgbClr val="3CA0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Oval 24"/>
            <p:cNvSpPr/>
            <p:nvPr/>
          </p:nvSpPr>
          <p:spPr>
            <a:xfrm>
              <a:off x="5572185" y="3442644"/>
              <a:ext cx="221580" cy="221580"/>
            </a:xfrm>
            <a:prstGeom prst="ellipse">
              <a:avLst/>
            </a:prstGeom>
            <a:solidFill>
              <a:srgbClr val="DCE1E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Oval 25"/>
            <p:cNvSpPr/>
            <p:nvPr/>
          </p:nvSpPr>
          <p:spPr>
            <a:xfrm>
              <a:off x="6316639" y="2750344"/>
              <a:ext cx="266333" cy="266332"/>
            </a:xfrm>
            <a:prstGeom prst="ellipse">
              <a:avLst/>
            </a:prstGeom>
            <a:solidFill>
              <a:srgbClr val="6E737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Oval 26"/>
            <p:cNvSpPr/>
            <p:nvPr/>
          </p:nvSpPr>
          <p:spPr>
            <a:xfrm>
              <a:off x="6598933" y="2580464"/>
              <a:ext cx="221580" cy="221580"/>
            </a:xfrm>
            <a:prstGeom prst="ellipse">
              <a:avLst/>
            </a:prstGeom>
            <a:solidFill>
              <a:srgbClr val="DCE1E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Oval 27"/>
            <p:cNvSpPr/>
            <p:nvPr/>
          </p:nvSpPr>
          <p:spPr>
            <a:xfrm>
              <a:off x="6784250" y="3057236"/>
              <a:ext cx="221580" cy="221580"/>
            </a:xfrm>
            <a:prstGeom prst="ellipse">
              <a:avLst/>
            </a:prstGeom>
            <a:solidFill>
              <a:srgbClr val="6E737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Oval 28"/>
            <p:cNvSpPr/>
            <p:nvPr/>
          </p:nvSpPr>
          <p:spPr>
            <a:xfrm>
              <a:off x="5985572" y="2862948"/>
              <a:ext cx="259226" cy="259226"/>
            </a:xfrm>
            <a:prstGeom prst="ellipse">
              <a:avLst/>
            </a:prstGeom>
            <a:solidFill>
              <a:srgbClr val="3CA0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Oval 29"/>
            <p:cNvSpPr/>
            <p:nvPr/>
          </p:nvSpPr>
          <p:spPr>
            <a:xfrm>
              <a:off x="6718480" y="3367368"/>
              <a:ext cx="221580" cy="221580"/>
            </a:xfrm>
            <a:prstGeom prst="ellipse">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Oval 30"/>
            <p:cNvSpPr/>
            <p:nvPr/>
          </p:nvSpPr>
          <p:spPr>
            <a:xfrm>
              <a:off x="4748056" y="2263895"/>
              <a:ext cx="274440" cy="274439"/>
            </a:xfrm>
            <a:prstGeom prst="ellipse">
              <a:avLst/>
            </a:prstGeom>
            <a:solidFill>
              <a:srgbClr val="91969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Oval 31"/>
            <p:cNvSpPr/>
            <p:nvPr/>
          </p:nvSpPr>
          <p:spPr>
            <a:xfrm>
              <a:off x="5035325" y="2082992"/>
              <a:ext cx="181577" cy="181577"/>
            </a:xfrm>
            <a:prstGeom prst="ellipse">
              <a:avLst/>
            </a:prstGeom>
            <a:solidFill>
              <a:srgbClr val="3CA0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Oval 32"/>
            <p:cNvSpPr/>
            <p:nvPr/>
          </p:nvSpPr>
          <p:spPr>
            <a:xfrm>
              <a:off x="7570273" y="1986386"/>
              <a:ext cx="221580" cy="221580"/>
            </a:xfrm>
            <a:prstGeom prst="ellipse">
              <a:avLst/>
            </a:prstGeom>
            <a:solidFill>
              <a:srgbClr val="6E737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Oval 33"/>
            <p:cNvSpPr/>
            <p:nvPr/>
          </p:nvSpPr>
          <p:spPr>
            <a:xfrm>
              <a:off x="5134232" y="2310098"/>
              <a:ext cx="147353" cy="147352"/>
            </a:xfrm>
            <a:prstGeom prst="ellipse">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5" name="Oval 34"/>
            <p:cNvSpPr/>
            <p:nvPr/>
          </p:nvSpPr>
          <p:spPr>
            <a:xfrm>
              <a:off x="7546099" y="1724442"/>
              <a:ext cx="180182" cy="180182"/>
            </a:xfrm>
            <a:prstGeom prst="ellipse">
              <a:avLst/>
            </a:prstGeom>
            <a:solidFill>
              <a:srgbClr val="DCE1E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Oval 35"/>
            <p:cNvSpPr/>
            <p:nvPr/>
          </p:nvSpPr>
          <p:spPr>
            <a:xfrm>
              <a:off x="6364471" y="2114645"/>
              <a:ext cx="156535" cy="156534"/>
            </a:xfrm>
            <a:prstGeom prst="ellipse">
              <a:avLst/>
            </a:prstGeom>
            <a:solidFill>
              <a:srgbClr val="3CA0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7" name="Oval 36"/>
            <p:cNvSpPr/>
            <p:nvPr/>
          </p:nvSpPr>
          <p:spPr>
            <a:xfrm>
              <a:off x="6273536" y="1686127"/>
              <a:ext cx="187575" cy="187575"/>
            </a:xfrm>
            <a:prstGeom prst="ellipse">
              <a:avLst/>
            </a:prstGeom>
            <a:solidFill>
              <a:srgbClr val="3CA0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38" name="Oval 37"/>
          <p:cNvSpPr/>
          <p:nvPr/>
        </p:nvSpPr>
        <p:spPr>
          <a:xfrm>
            <a:off x="1191189" y="3715907"/>
            <a:ext cx="900000" cy="900000"/>
          </a:xfrm>
          <a:prstGeom prst="ellipse">
            <a:avLst/>
          </a:prstGeom>
          <a:solidFill>
            <a:srgbClr val="4B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Oval 38"/>
          <p:cNvSpPr/>
          <p:nvPr/>
        </p:nvSpPr>
        <p:spPr>
          <a:xfrm>
            <a:off x="1609401" y="2483695"/>
            <a:ext cx="900000" cy="900000"/>
          </a:xfrm>
          <a:prstGeom prst="ellipse">
            <a:avLst/>
          </a:prstGeom>
          <a:solidFill>
            <a:srgbClr val="3CA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Oval 39"/>
          <p:cNvSpPr/>
          <p:nvPr/>
        </p:nvSpPr>
        <p:spPr>
          <a:xfrm>
            <a:off x="2913139" y="2067826"/>
            <a:ext cx="900000" cy="900000"/>
          </a:xfrm>
          <a:prstGeom prst="ellipse">
            <a:avLst/>
          </a:prstGeom>
          <a:solidFill>
            <a:srgbClr val="6E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Oval 40"/>
          <p:cNvSpPr/>
          <p:nvPr/>
        </p:nvSpPr>
        <p:spPr>
          <a:xfrm>
            <a:off x="4075332" y="3711203"/>
            <a:ext cx="899333" cy="900000"/>
          </a:xfrm>
          <a:prstGeom prst="ellipse">
            <a:avLst/>
          </a:prstGeom>
          <a:solidFill>
            <a:srgbClr val="919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Freeform 110"/>
          <p:cNvSpPr>
            <a:spLocks noEditPoints="1"/>
          </p:cNvSpPr>
          <p:nvPr/>
        </p:nvSpPr>
        <p:spPr bwMode="auto">
          <a:xfrm>
            <a:off x="1381097" y="3976893"/>
            <a:ext cx="493052" cy="345843"/>
          </a:xfrm>
          <a:custGeom>
            <a:avLst/>
            <a:gdLst>
              <a:gd name="T0" fmla="*/ 68 w 353"/>
              <a:gd name="T1" fmla="*/ 173 h 289"/>
              <a:gd name="T2" fmla="*/ 55 w 353"/>
              <a:gd name="T3" fmla="*/ 131 h 289"/>
              <a:gd name="T4" fmla="*/ 55 w 353"/>
              <a:gd name="T5" fmla="*/ 117 h 289"/>
              <a:gd name="T6" fmla="*/ 49 w 353"/>
              <a:gd name="T7" fmla="*/ 75 h 289"/>
              <a:gd name="T8" fmla="*/ 69 w 353"/>
              <a:gd name="T9" fmla="*/ 52 h 289"/>
              <a:gd name="T10" fmla="*/ 98 w 353"/>
              <a:gd name="T11" fmla="*/ 50 h 289"/>
              <a:gd name="T12" fmla="*/ 103 w 353"/>
              <a:gd name="T13" fmla="*/ 35 h 289"/>
              <a:gd name="T14" fmla="*/ 61 w 353"/>
              <a:gd name="T15" fmla="*/ 39 h 289"/>
              <a:gd name="T16" fmla="*/ 40 w 353"/>
              <a:gd name="T17" fmla="*/ 113 h 289"/>
              <a:gd name="T18" fmla="*/ 52 w 353"/>
              <a:gd name="T19" fmla="*/ 173 h 289"/>
              <a:gd name="T20" fmla="*/ 0 w 353"/>
              <a:gd name="T21" fmla="*/ 249 h 289"/>
              <a:gd name="T22" fmla="*/ 43 w 353"/>
              <a:gd name="T23" fmla="*/ 257 h 289"/>
              <a:gd name="T24" fmla="*/ 16 w 353"/>
              <a:gd name="T25" fmla="*/ 241 h 289"/>
              <a:gd name="T26" fmla="*/ 319 w 353"/>
              <a:gd name="T27" fmla="*/ 201 h 289"/>
              <a:gd name="T28" fmla="*/ 311 w 353"/>
              <a:gd name="T29" fmla="*/ 140 h 289"/>
              <a:gd name="T30" fmla="*/ 318 w 353"/>
              <a:gd name="T31" fmla="*/ 69 h 289"/>
              <a:gd name="T32" fmla="*/ 265 w 353"/>
              <a:gd name="T33" fmla="*/ 32 h 289"/>
              <a:gd name="T34" fmla="*/ 253 w 353"/>
              <a:gd name="T35" fmla="*/ 51 h 289"/>
              <a:gd name="T36" fmla="*/ 265 w 353"/>
              <a:gd name="T37" fmla="*/ 48 h 289"/>
              <a:gd name="T38" fmla="*/ 285 w 353"/>
              <a:gd name="T39" fmla="*/ 53 h 289"/>
              <a:gd name="T40" fmla="*/ 298 w 353"/>
              <a:gd name="T41" fmla="*/ 106 h 289"/>
              <a:gd name="T42" fmla="*/ 298 w 353"/>
              <a:gd name="T43" fmla="*/ 131 h 289"/>
              <a:gd name="T44" fmla="*/ 297 w 353"/>
              <a:gd name="T45" fmla="*/ 132 h 289"/>
              <a:gd name="T46" fmla="*/ 314 w 353"/>
              <a:gd name="T47" fmla="*/ 216 h 289"/>
              <a:gd name="T48" fmla="*/ 301 w 353"/>
              <a:gd name="T49" fmla="*/ 241 h 289"/>
              <a:gd name="T50" fmla="*/ 345 w 353"/>
              <a:gd name="T51" fmla="*/ 257 h 289"/>
              <a:gd name="T52" fmla="*/ 319 w 353"/>
              <a:gd name="T53" fmla="*/ 201 h 289"/>
              <a:gd name="T54" fmla="*/ 211 w 353"/>
              <a:gd name="T55" fmla="*/ 181 h 289"/>
              <a:gd name="T56" fmla="*/ 231 w 353"/>
              <a:gd name="T57" fmla="*/ 105 h 289"/>
              <a:gd name="T58" fmla="*/ 209 w 353"/>
              <a:gd name="T59" fmla="*/ 5 h 289"/>
              <a:gd name="T60" fmla="*/ 152 w 353"/>
              <a:gd name="T61" fmla="*/ 9 h 289"/>
              <a:gd name="T62" fmla="*/ 122 w 353"/>
              <a:gd name="T63" fmla="*/ 104 h 289"/>
              <a:gd name="T64" fmla="*/ 141 w 353"/>
              <a:gd name="T65" fmla="*/ 181 h 289"/>
              <a:gd name="T66" fmla="*/ 56 w 353"/>
              <a:gd name="T67" fmla="*/ 281 h 289"/>
              <a:gd name="T68" fmla="*/ 289 w 353"/>
              <a:gd name="T69" fmla="*/ 289 h 289"/>
              <a:gd name="T70" fmla="*/ 240 w 353"/>
              <a:gd name="T71" fmla="*/ 218 h 289"/>
              <a:gd name="T72" fmla="*/ 116 w 353"/>
              <a:gd name="T73" fmla="*/ 234 h 289"/>
              <a:gd name="T74" fmla="*/ 157 w 353"/>
              <a:gd name="T75" fmla="*/ 181 h 289"/>
              <a:gd name="T76" fmla="*/ 137 w 353"/>
              <a:gd name="T77" fmla="*/ 129 h 289"/>
              <a:gd name="T78" fmla="*/ 137 w 353"/>
              <a:gd name="T79" fmla="*/ 97 h 289"/>
              <a:gd name="T80" fmla="*/ 159 w 353"/>
              <a:gd name="T81" fmla="*/ 23 h 289"/>
              <a:gd name="T82" fmla="*/ 186 w 353"/>
              <a:gd name="T83" fmla="*/ 16 h 289"/>
              <a:gd name="T84" fmla="*/ 217 w 353"/>
              <a:gd name="T85" fmla="*/ 44 h 289"/>
              <a:gd name="T86" fmla="*/ 215 w 353"/>
              <a:gd name="T87" fmla="*/ 108 h 289"/>
              <a:gd name="T88" fmla="*/ 213 w 353"/>
              <a:gd name="T89" fmla="*/ 132 h 289"/>
              <a:gd name="T90" fmla="*/ 235 w 353"/>
              <a:gd name="T91" fmla="*/ 234 h 289"/>
              <a:gd name="T92" fmla="*/ 280 w 353"/>
              <a:gd name="T93" fmla="*/ 27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3" h="289">
                <a:moveTo>
                  <a:pt x="38" y="216"/>
                </a:moveTo>
                <a:cubicBezTo>
                  <a:pt x="49" y="213"/>
                  <a:pt x="68" y="201"/>
                  <a:pt x="68" y="173"/>
                </a:cubicBezTo>
                <a:cubicBezTo>
                  <a:pt x="68" y="148"/>
                  <a:pt x="60" y="138"/>
                  <a:pt x="55" y="132"/>
                </a:cubicBezTo>
                <a:cubicBezTo>
                  <a:pt x="55" y="131"/>
                  <a:pt x="55" y="131"/>
                  <a:pt x="55" y="131"/>
                </a:cubicBezTo>
                <a:cubicBezTo>
                  <a:pt x="55" y="131"/>
                  <a:pt x="55" y="131"/>
                  <a:pt x="55" y="131"/>
                </a:cubicBezTo>
                <a:cubicBezTo>
                  <a:pt x="54" y="130"/>
                  <a:pt x="53" y="126"/>
                  <a:pt x="55" y="117"/>
                </a:cubicBezTo>
                <a:cubicBezTo>
                  <a:pt x="56" y="113"/>
                  <a:pt x="56" y="109"/>
                  <a:pt x="54" y="106"/>
                </a:cubicBezTo>
                <a:cubicBezTo>
                  <a:pt x="51" y="99"/>
                  <a:pt x="45" y="85"/>
                  <a:pt x="49" y="75"/>
                </a:cubicBezTo>
                <a:cubicBezTo>
                  <a:pt x="56" y="58"/>
                  <a:pt x="59" y="57"/>
                  <a:pt x="67" y="53"/>
                </a:cubicBezTo>
                <a:cubicBezTo>
                  <a:pt x="68" y="53"/>
                  <a:pt x="69" y="53"/>
                  <a:pt x="69" y="52"/>
                </a:cubicBezTo>
                <a:cubicBezTo>
                  <a:pt x="71" y="51"/>
                  <a:pt x="79" y="48"/>
                  <a:pt x="88" y="48"/>
                </a:cubicBezTo>
                <a:cubicBezTo>
                  <a:pt x="92" y="48"/>
                  <a:pt x="95" y="49"/>
                  <a:pt x="98" y="50"/>
                </a:cubicBezTo>
                <a:cubicBezTo>
                  <a:pt x="98" y="47"/>
                  <a:pt x="99" y="45"/>
                  <a:pt x="100" y="42"/>
                </a:cubicBezTo>
                <a:cubicBezTo>
                  <a:pt x="101" y="39"/>
                  <a:pt x="102" y="37"/>
                  <a:pt x="103" y="35"/>
                </a:cubicBezTo>
                <a:cubicBezTo>
                  <a:pt x="98" y="33"/>
                  <a:pt x="93" y="32"/>
                  <a:pt x="88" y="32"/>
                </a:cubicBezTo>
                <a:cubicBezTo>
                  <a:pt x="76" y="32"/>
                  <a:pt x="65" y="36"/>
                  <a:pt x="61" y="39"/>
                </a:cubicBezTo>
                <a:cubicBezTo>
                  <a:pt x="48" y="44"/>
                  <a:pt x="42" y="50"/>
                  <a:pt x="34" y="69"/>
                </a:cubicBezTo>
                <a:cubicBezTo>
                  <a:pt x="27" y="86"/>
                  <a:pt x="36" y="104"/>
                  <a:pt x="40" y="113"/>
                </a:cubicBezTo>
                <a:cubicBezTo>
                  <a:pt x="35" y="133"/>
                  <a:pt x="42" y="140"/>
                  <a:pt x="42" y="140"/>
                </a:cubicBezTo>
                <a:cubicBezTo>
                  <a:pt x="45" y="145"/>
                  <a:pt x="52" y="153"/>
                  <a:pt x="52" y="173"/>
                </a:cubicBezTo>
                <a:cubicBezTo>
                  <a:pt x="52" y="197"/>
                  <a:pt x="34" y="201"/>
                  <a:pt x="34" y="201"/>
                </a:cubicBezTo>
                <a:cubicBezTo>
                  <a:pt x="19" y="206"/>
                  <a:pt x="0" y="217"/>
                  <a:pt x="0" y="249"/>
                </a:cubicBezTo>
                <a:cubicBezTo>
                  <a:pt x="0" y="249"/>
                  <a:pt x="0" y="257"/>
                  <a:pt x="8" y="257"/>
                </a:cubicBezTo>
                <a:cubicBezTo>
                  <a:pt x="43" y="257"/>
                  <a:pt x="43" y="257"/>
                  <a:pt x="43" y="257"/>
                </a:cubicBezTo>
                <a:cubicBezTo>
                  <a:pt x="45" y="251"/>
                  <a:pt x="48" y="245"/>
                  <a:pt x="51" y="241"/>
                </a:cubicBezTo>
                <a:cubicBezTo>
                  <a:pt x="16" y="241"/>
                  <a:pt x="16" y="241"/>
                  <a:pt x="16" y="241"/>
                </a:cubicBezTo>
                <a:cubicBezTo>
                  <a:pt x="19" y="225"/>
                  <a:pt x="28" y="220"/>
                  <a:pt x="38" y="216"/>
                </a:cubicBezTo>
                <a:moveTo>
                  <a:pt x="319" y="201"/>
                </a:moveTo>
                <a:cubicBezTo>
                  <a:pt x="319" y="201"/>
                  <a:pt x="301" y="197"/>
                  <a:pt x="301" y="173"/>
                </a:cubicBezTo>
                <a:cubicBezTo>
                  <a:pt x="301" y="153"/>
                  <a:pt x="307" y="145"/>
                  <a:pt x="311" y="140"/>
                </a:cubicBezTo>
                <a:cubicBezTo>
                  <a:pt x="311" y="140"/>
                  <a:pt x="318" y="133"/>
                  <a:pt x="312" y="113"/>
                </a:cubicBezTo>
                <a:cubicBezTo>
                  <a:pt x="317" y="104"/>
                  <a:pt x="325" y="86"/>
                  <a:pt x="318" y="69"/>
                </a:cubicBezTo>
                <a:cubicBezTo>
                  <a:pt x="310" y="50"/>
                  <a:pt x="304" y="44"/>
                  <a:pt x="292" y="39"/>
                </a:cubicBezTo>
                <a:cubicBezTo>
                  <a:pt x="287" y="36"/>
                  <a:pt x="276" y="32"/>
                  <a:pt x="265" y="32"/>
                </a:cubicBezTo>
                <a:cubicBezTo>
                  <a:pt x="259" y="32"/>
                  <a:pt x="254" y="33"/>
                  <a:pt x="248" y="35"/>
                </a:cubicBezTo>
                <a:cubicBezTo>
                  <a:pt x="250" y="40"/>
                  <a:pt x="252" y="46"/>
                  <a:pt x="253" y="51"/>
                </a:cubicBezTo>
                <a:cubicBezTo>
                  <a:pt x="254" y="51"/>
                  <a:pt x="254" y="50"/>
                  <a:pt x="254" y="50"/>
                </a:cubicBezTo>
                <a:cubicBezTo>
                  <a:pt x="257" y="49"/>
                  <a:pt x="260" y="48"/>
                  <a:pt x="265" y="48"/>
                </a:cubicBezTo>
                <a:cubicBezTo>
                  <a:pt x="273" y="48"/>
                  <a:pt x="281" y="51"/>
                  <a:pt x="283" y="52"/>
                </a:cubicBezTo>
                <a:cubicBezTo>
                  <a:pt x="284" y="53"/>
                  <a:pt x="284" y="53"/>
                  <a:pt x="285" y="53"/>
                </a:cubicBezTo>
                <a:cubicBezTo>
                  <a:pt x="293" y="57"/>
                  <a:pt x="296" y="58"/>
                  <a:pt x="303" y="75"/>
                </a:cubicBezTo>
                <a:cubicBezTo>
                  <a:pt x="307" y="85"/>
                  <a:pt x="301" y="99"/>
                  <a:pt x="298" y="106"/>
                </a:cubicBezTo>
                <a:cubicBezTo>
                  <a:pt x="297" y="109"/>
                  <a:pt x="296" y="113"/>
                  <a:pt x="297" y="117"/>
                </a:cubicBezTo>
                <a:cubicBezTo>
                  <a:pt x="299" y="126"/>
                  <a:pt x="298" y="130"/>
                  <a:pt x="298" y="131"/>
                </a:cubicBezTo>
                <a:cubicBezTo>
                  <a:pt x="298" y="131"/>
                  <a:pt x="298" y="131"/>
                  <a:pt x="298" y="131"/>
                </a:cubicBezTo>
                <a:cubicBezTo>
                  <a:pt x="297" y="132"/>
                  <a:pt x="297" y="132"/>
                  <a:pt x="297" y="132"/>
                </a:cubicBezTo>
                <a:cubicBezTo>
                  <a:pt x="293" y="138"/>
                  <a:pt x="285" y="148"/>
                  <a:pt x="285" y="173"/>
                </a:cubicBezTo>
                <a:cubicBezTo>
                  <a:pt x="285" y="201"/>
                  <a:pt x="303" y="213"/>
                  <a:pt x="314" y="216"/>
                </a:cubicBezTo>
                <a:cubicBezTo>
                  <a:pt x="324" y="220"/>
                  <a:pt x="334" y="225"/>
                  <a:pt x="336" y="241"/>
                </a:cubicBezTo>
                <a:cubicBezTo>
                  <a:pt x="301" y="241"/>
                  <a:pt x="301" y="241"/>
                  <a:pt x="301" y="241"/>
                </a:cubicBezTo>
                <a:cubicBezTo>
                  <a:pt x="304" y="245"/>
                  <a:pt x="307" y="251"/>
                  <a:pt x="309" y="257"/>
                </a:cubicBezTo>
                <a:cubicBezTo>
                  <a:pt x="345" y="257"/>
                  <a:pt x="345" y="257"/>
                  <a:pt x="345" y="257"/>
                </a:cubicBezTo>
                <a:cubicBezTo>
                  <a:pt x="353" y="257"/>
                  <a:pt x="353" y="249"/>
                  <a:pt x="353" y="249"/>
                </a:cubicBezTo>
                <a:cubicBezTo>
                  <a:pt x="353" y="217"/>
                  <a:pt x="333" y="206"/>
                  <a:pt x="319" y="201"/>
                </a:cubicBezTo>
                <a:moveTo>
                  <a:pt x="240" y="218"/>
                </a:moveTo>
                <a:cubicBezTo>
                  <a:pt x="240" y="218"/>
                  <a:pt x="211" y="211"/>
                  <a:pt x="211" y="181"/>
                </a:cubicBezTo>
                <a:cubicBezTo>
                  <a:pt x="211" y="155"/>
                  <a:pt x="223" y="146"/>
                  <a:pt x="228" y="139"/>
                </a:cubicBezTo>
                <a:cubicBezTo>
                  <a:pt x="228" y="139"/>
                  <a:pt x="237" y="131"/>
                  <a:pt x="231" y="105"/>
                </a:cubicBezTo>
                <a:cubicBezTo>
                  <a:pt x="241" y="90"/>
                  <a:pt x="245" y="66"/>
                  <a:pt x="232" y="37"/>
                </a:cubicBezTo>
                <a:cubicBezTo>
                  <a:pt x="225" y="20"/>
                  <a:pt x="219" y="11"/>
                  <a:pt x="209" y="5"/>
                </a:cubicBezTo>
                <a:cubicBezTo>
                  <a:pt x="202" y="1"/>
                  <a:pt x="194" y="0"/>
                  <a:pt x="186" y="0"/>
                </a:cubicBezTo>
                <a:cubicBezTo>
                  <a:pt x="172" y="0"/>
                  <a:pt x="158" y="5"/>
                  <a:pt x="152" y="9"/>
                </a:cubicBezTo>
                <a:cubicBezTo>
                  <a:pt x="136" y="16"/>
                  <a:pt x="125" y="22"/>
                  <a:pt x="115" y="48"/>
                </a:cubicBezTo>
                <a:cubicBezTo>
                  <a:pt x="107" y="69"/>
                  <a:pt x="117" y="92"/>
                  <a:pt x="122" y="104"/>
                </a:cubicBezTo>
                <a:cubicBezTo>
                  <a:pt x="116" y="130"/>
                  <a:pt x="125" y="139"/>
                  <a:pt x="125" y="139"/>
                </a:cubicBezTo>
                <a:cubicBezTo>
                  <a:pt x="129" y="146"/>
                  <a:pt x="141" y="155"/>
                  <a:pt x="141" y="181"/>
                </a:cubicBezTo>
                <a:cubicBezTo>
                  <a:pt x="141" y="211"/>
                  <a:pt x="112" y="218"/>
                  <a:pt x="112" y="218"/>
                </a:cubicBezTo>
                <a:cubicBezTo>
                  <a:pt x="94" y="225"/>
                  <a:pt x="56" y="238"/>
                  <a:pt x="56" y="281"/>
                </a:cubicBezTo>
                <a:cubicBezTo>
                  <a:pt x="56" y="281"/>
                  <a:pt x="56" y="289"/>
                  <a:pt x="64" y="289"/>
                </a:cubicBezTo>
                <a:cubicBezTo>
                  <a:pt x="289" y="289"/>
                  <a:pt x="289" y="289"/>
                  <a:pt x="289" y="289"/>
                </a:cubicBezTo>
                <a:cubicBezTo>
                  <a:pt x="297" y="289"/>
                  <a:pt x="297" y="281"/>
                  <a:pt x="297" y="281"/>
                </a:cubicBezTo>
                <a:cubicBezTo>
                  <a:pt x="297" y="238"/>
                  <a:pt x="258" y="225"/>
                  <a:pt x="240" y="218"/>
                </a:cubicBezTo>
                <a:moveTo>
                  <a:pt x="72" y="273"/>
                </a:moveTo>
                <a:cubicBezTo>
                  <a:pt x="76" y="250"/>
                  <a:pt x="96" y="241"/>
                  <a:pt x="116" y="234"/>
                </a:cubicBezTo>
                <a:cubicBezTo>
                  <a:pt x="117" y="234"/>
                  <a:pt x="117" y="234"/>
                  <a:pt x="117" y="234"/>
                </a:cubicBezTo>
                <a:cubicBezTo>
                  <a:pt x="131" y="230"/>
                  <a:pt x="157" y="214"/>
                  <a:pt x="157" y="181"/>
                </a:cubicBezTo>
                <a:cubicBezTo>
                  <a:pt x="157" y="153"/>
                  <a:pt x="146" y="140"/>
                  <a:pt x="140" y="132"/>
                </a:cubicBezTo>
                <a:cubicBezTo>
                  <a:pt x="138" y="131"/>
                  <a:pt x="137" y="129"/>
                  <a:pt x="137" y="129"/>
                </a:cubicBezTo>
                <a:cubicBezTo>
                  <a:pt x="137" y="128"/>
                  <a:pt x="134" y="122"/>
                  <a:pt x="138" y="107"/>
                </a:cubicBezTo>
                <a:cubicBezTo>
                  <a:pt x="139" y="100"/>
                  <a:pt x="137" y="97"/>
                  <a:pt x="137" y="97"/>
                </a:cubicBezTo>
                <a:cubicBezTo>
                  <a:pt x="132" y="87"/>
                  <a:pt x="124" y="69"/>
                  <a:pt x="130" y="54"/>
                </a:cubicBezTo>
                <a:cubicBezTo>
                  <a:pt x="138" y="33"/>
                  <a:pt x="146" y="29"/>
                  <a:pt x="159" y="23"/>
                </a:cubicBezTo>
                <a:cubicBezTo>
                  <a:pt x="160" y="23"/>
                  <a:pt x="160" y="22"/>
                  <a:pt x="161" y="22"/>
                </a:cubicBezTo>
                <a:cubicBezTo>
                  <a:pt x="164" y="20"/>
                  <a:pt x="174" y="16"/>
                  <a:pt x="186" y="16"/>
                </a:cubicBezTo>
                <a:cubicBezTo>
                  <a:pt x="192" y="16"/>
                  <a:pt x="197" y="17"/>
                  <a:pt x="201" y="19"/>
                </a:cubicBezTo>
                <a:cubicBezTo>
                  <a:pt x="206" y="22"/>
                  <a:pt x="210" y="27"/>
                  <a:pt x="217" y="44"/>
                </a:cubicBezTo>
                <a:cubicBezTo>
                  <a:pt x="230" y="73"/>
                  <a:pt x="222" y="89"/>
                  <a:pt x="218" y="95"/>
                </a:cubicBezTo>
                <a:cubicBezTo>
                  <a:pt x="215" y="99"/>
                  <a:pt x="214" y="104"/>
                  <a:pt x="215" y="108"/>
                </a:cubicBezTo>
                <a:cubicBezTo>
                  <a:pt x="218" y="122"/>
                  <a:pt x="216" y="127"/>
                  <a:pt x="216" y="129"/>
                </a:cubicBezTo>
                <a:cubicBezTo>
                  <a:pt x="216" y="129"/>
                  <a:pt x="214" y="131"/>
                  <a:pt x="213" y="132"/>
                </a:cubicBezTo>
                <a:cubicBezTo>
                  <a:pt x="207" y="140"/>
                  <a:pt x="195" y="153"/>
                  <a:pt x="195" y="181"/>
                </a:cubicBezTo>
                <a:cubicBezTo>
                  <a:pt x="195" y="214"/>
                  <a:pt x="221" y="230"/>
                  <a:pt x="235" y="234"/>
                </a:cubicBezTo>
                <a:cubicBezTo>
                  <a:pt x="236" y="234"/>
                  <a:pt x="236" y="234"/>
                  <a:pt x="236" y="234"/>
                </a:cubicBezTo>
                <a:cubicBezTo>
                  <a:pt x="256" y="241"/>
                  <a:pt x="276" y="250"/>
                  <a:pt x="280" y="273"/>
                </a:cubicBezTo>
                <a:lnTo>
                  <a:pt x="72" y="273"/>
                </a:lnTo>
                <a:close/>
              </a:path>
            </a:pathLst>
          </a:custGeom>
          <a:solidFill>
            <a:schemeClr val="bg1"/>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 name="TextBox 1"/>
          <p:cNvSpPr txBox="1"/>
          <p:nvPr/>
        </p:nvSpPr>
        <p:spPr>
          <a:xfrm>
            <a:off x="179759" y="4745583"/>
            <a:ext cx="1447864" cy="584775"/>
          </a:xfrm>
          <a:prstGeom prst="rect">
            <a:avLst/>
          </a:prstGeom>
          <a:noFill/>
        </p:spPr>
        <p:txBody>
          <a:bodyPr wrap="square" rtlCol="0">
            <a:spAutoFit/>
          </a:bodyPr>
          <a:lstStyle/>
          <a:p>
            <a:pPr algn="ctr"/>
            <a:r>
              <a:rPr lang="en-US" sz="1600" b="1" dirty="0"/>
              <a:t>PRISTUP DO KLIJENTA</a:t>
            </a:r>
            <a:endParaRPr lang="sr-Latn-RS" sz="1600" b="1" dirty="0"/>
          </a:p>
        </p:txBody>
      </p:sp>
      <p:sp>
        <p:nvSpPr>
          <p:cNvPr id="48" name="Freeform 51"/>
          <p:cNvSpPr>
            <a:spLocks noEditPoints="1"/>
          </p:cNvSpPr>
          <p:nvPr/>
        </p:nvSpPr>
        <p:spPr bwMode="auto">
          <a:xfrm>
            <a:off x="1850744" y="2709619"/>
            <a:ext cx="435218" cy="411320"/>
          </a:xfrm>
          <a:custGeom>
            <a:avLst/>
            <a:gdLst>
              <a:gd name="T0" fmla="*/ 340 w 353"/>
              <a:gd name="T1" fmla="*/ 155 h 353"/>
              <a:gd name="T2" fmla="*/ 312 w 353"/>
              <a:gd name="T3" fmla="*/ 140 h 353"/>
              <a:gd name="T4" fmla="*/ 340 w 353"/>
              <a:gd name="T5" fmla="*/ 126 h 353"/>
              <a:gd name="T6" fmla="*/ 340 w 353"/>
              <a:gd name="T7" fmla="*/ 83 h 353"/>
              <a:gd name="T8" fmla="*/ 188 w 353"/>
              <a:gd name="T9" fmla="*/ 3 h 353"/>
              <a:gd name="T10" fmla="*/ 176 w 353"/>
              <a:gd name="T11" fmla="*/ 0 h 353"/>
              <a:gd name="T12" fmla="*/ 165 w 353"/>
              <a:gd name="T13" fmla="*/ 3 h 353"/>
              <a:gd name="T14" fmla="*/ 13 w 353"/>
              <a:gd name="T15" fmla="*/ 83 h 353"/>
              <a:gd name="T16" fmla="*/ 13 w 353"/>
              <a:gd name="T17" fmla="*/ 126 h 353"/>
              <a:gd name="T18" fmla="*/ 41 w 353"/>
              <a:gd name="T19" fmla="*/ 140 h 353"/>
              <a:gd name="T20" fmla="*/ 13 w 353"/>
              <a:gd name="T21" fmla="*/ 155 h 353"/>
              <a:gd name="T22" fmla="*/ 13 w 353"/>
              <a:gd name="T23" fmla="*/ 198 h 353"/>
              <a:gd name="T24" fmla="*/ 41 w 353"/>
              <a:gd name="T25" fmla="*/ 213 h 353"/>
              <a:gd name="T26" fmla="*/ 13 w 353"/>
              <a:gd name="T27" fmla="*/ 228 h 353"/>
              <a:gd name="T28" fmla="*/ 13 w 353"/>
              <a:gd name="T29" fmla="*/ 270 h 353"/>
              <a:gd name="T30" fmla="*/ 165 w 353"/>
              <a:gd name="T31" fmla="*/ 350 h 353"/>
              <a:gd name="T32" fmla="*/ 176 w 353"/>
              <a:gd name="T33" fmla="*/ 353 h 353"/>
              <a:gd name="T34" fmla="*/ 188 w 353"/>
              <a:gd name="T35" fmla="*/ 350 h 353"/>
              <a:gd name="T36" fmla="*/ 340 w 353"/>
              <a:gd name="T37" fmla="*/ 270 h 353"/>
              <a:gd name="T38" fmla="*/ 340 w 353"/>
              <a:gd name="T39" fmla="*/ 228 h 353"/>
              <a:gd name="T40" fmla="*/ 312 w 353"/>
              <a:gd name="T41" fmla="*/ 213 h 353"/>
              <a:gd name="T42" fmla="*/ 340 w 353"/>
              <a:gd name="T43" fmla="*/ 198 h 353"/>
              <a:gd name="T44" fmla="*/ 20 w 353"/>
              <a:gd name="T45" fmla="*/ 111 h 353"/>
              <a:gd name="T46" fmla="*/ 16 w 353"/>
              <a:gd name="T47" fmla="*/ 104 h 353"/>
              <a:gd name="T48" fmla="*/ 20 w 353"/>
              <a:gd name="T49" fmla="*/ 97 h 353"/>
              <a:gd name="T50" fmla="*/ 173 w 353"/>
              <a:gd name="T51" fmla="*/ 17 h 353"/>
              <a:gd name="T52" fmla="*/ 180 w 353"/>
              <a:gd name="T53" fmla="*/ 17 h 353"/>
              <a:gd name="T54" fmla="*/ 333 w 353"/>
              <a:gd name="T55" fmla="*/ 97 h 353"/>
              <a:gd name="T56" fmla="*/ 337 w 353"/>
              <a:gd name="T57" fmla="*/ 104 h 353"/>
              <a:gd name="T58" fmla="*/ 333 w 353"/>
              <a:gd name="T59" fmla="*/ 111 h 353"/>
              <a:gd name="T60" fmla="*/ 180 w 353"/>
              <a:gd name="T61" fmla="*/ 192 h 353"/>
              <a:gd name="T62" fmla="*/ 173 w 353"/>
              <a:gd name="T63" fmla="*/ 192 h 353"/>
              <a:gd name="T64" fmla="*/ 20 w 353"/>
              <a:gd name="T65" fmla="*/ 111 h 353"/>
              <a:gd name="T66" fmla="*/ 333 w 353"/>
              <a:gd name="T67" fmla="*/ 242 h 353"/>
              <a:gd name="T68" fmla="*/ 333 w 353"/>
              <a:gd name="T69" fmla="*/ 256 h 353"/>
              <a:gd name="T70" fmla="*/ 180 w 353"/>
              <a:gd name="T71" fmla="*/ 336 h 353"/>
              <a:gd name="T72" fmla="*/ 176 w 353"/>
              <a:gd name="T73" fmla="*/ 337 h 353"/>
              <a:gd name="T74" fmla="*/ 173 w 353"/>
              <a:gd name="T75" fmla="*/ 336 h 353"/>
              <a:gd name="T76" fmla="*/ 20 w 353"/>
              <a:gd name="T77" fmla="*/ 256 h 353"/>
              <a:gd name="T78" fmla="*/ 20 w 353"/>
              <a:gd name="T79" fmla="*/ 242 h 353"/>
              <a:gd name="T80" fmla="*/ 58 w 353"/>
              <a:gd name="T81" fmla="*/ 222 h 353"/>
              <a:gd name="T82" fmla="*/ 165 w 353"/>
              <a:gd name="T83" fmla="*/ 278 h 353"/>
              <a:gd name="T84" fmla="*/ 188 w 353"/>
              <a:gd name="T85" fmla="*/ 278 h 353"/>
              <a:gd name="T86" fmla="*/ 295 w 353"/>
              <a:gd name="T87" fmla="*/ 222 h 353"/>
              <a:gd name="T88" fmla="*/ 333 w 353"/>
              <a:gd name="T89" fmla="*/ 184 h 353"/>
              <a:gd name="T90" fmla="*/ 180 w 353"/>
              <a:gd name="T91" fmla="*/ 264 h 353"/>
              <a:gd name="T92" fmla="*/ 176 w 353"/>
              <a:gd name="T93" fmla="*/ 265 h 353"/>
              <a:gd name="T94" fmla="*/ 173 w 353"/>
              <a:gd name="T95" fmla="*/ 264 h 353"/>
              <a:gd name="T96" fmla="*/ 20 w 353"/>
              <a:gd name="T97" fmla="*/ 184 h 353"/>
              <a:gd name="T98" fmla="*/ 20 w 353"/>
              <a:gd name="T99" fmla="*/ 170 h 353"/>
              <a:gd name="T100" fmla="*/ 58 w 353"/>
              <a:gd name="T101" fmla="*/ 150 h 353"/>
              <a:gd name="T102" fmla="*/ 165 w 353"/>
              <a:gd name="T103" fmla="*/ 206 h 353"/>
              <a:gd name="T104" fmla="*/ 188 w 353"/>
              <a:gd name="T105" fmla="*/ 206 h 353"/>
              <a:gd name="T106" fmla="*/ 295 w 353"/>
              <a:gd name="T107" fmla="*/ 150 h 353"/>
              <a:gd name="T108" fmla="*/ 333 w 353"/>
              <a:gd name="T109" fmla="*/ 170 h 353"/>
              <a:gd name="T110" fmla="*/ 333 w 353"/>
              <a:gd name="T111" fmla="*/ 18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3" h="353">
                <a:moveTo>
                  <a:pt x="353" y="177"/>
                </a:moveTo>
                <a:cubicBezTo>
                  <a:pt x="353" y="167"/>
                  <a:pt x="348" y="159"/>
                  <a:pt x="340" y="155"/>
                </a:cubicBezTo>
                <a:cubicBezTo>
                  <a:pt x="340" y="155"/>
                  <a:pt x="340" y="155"/>
                  <a:pt x="340" y="155"/>
                </a:cubicBezTo>
                <a:cubicBezTo>
                  <a:pt x="312" y="140"/>
                  <a:pt x="312" y="140"/>
                  <a:pt x="312" y="140"/>
                </a:cubicBezTo>
                <a:cubicBezTo>
                  <a:pt x="340" y="126"/>
                  <a:pt x="340" y="126"/>
                  <a:pt x="340" y="126"/>
                </a:cubicBezTo>
                <a:cubicBezTo>
                  <a:pt x="340" y="126"/>
                  <a:pt x="340" y="126"/>
                  <a:pt x="340" y="126"/>
                </a:cubicBezTo>
                <a:cubicBezTo>
                  <a:pt x="348" y="122"/>
                  <a:pt x="353" y="114"/>
                  <a:pt x="353" y="104"/>
                </a:cubicBezTo>
                <a:cubicBezTo>
                  <a:pt x="353" y="95"/>
                  <a:pt x="348" y="87"/>
                  <a:pt x="340" y="83"/>
                </a:cubicBezTo>
                <a:cubicBezTo>
                  <a:pt x="340" y="83"/>
                  <a:pt x="340" y="83"/>
                  <a:pt x="340" y="83"/>
                </a:cubicBezTo>
                <a:cubicBezTo>
                  <a:pt x="188" y="3"/>
                  <a:pt x="188" y="3"/>
                  <a:pt x="188" y="3"/>
                </a:cubicBezTo>
                <a:cubicBezTo>
                  <a:pt x="188" y="3"/>
                  <a:pt x="188" y="3"/>
                  <a:pt x="188" y="3"/>
                </a:cubicBezTo>
                <a:cubicBezTo>
                  <a:pt x="184" y="1"/>
                  <a:pt x="181" y="0"/>
                  <a:pt x="176" y="0"/>
                </a:cubicBezTo>
                <a:cubicBezTo>
                  <a:pt x="172" y="0"/>
                  <a:pt x="169" y="1"/>
                  <a:pt x="165" y="3"/>
                </a:cubicBezTo>
                <a:cubicBezTo>
                  <a:pt x="165" y="3"/>
                  <a:pt x="165" y="3"/>
                  <a:pt x="165" y="3"/>
                </a:cubicBezTo>
                <a:cubicBezTo>
                  <a:pt x="13" y="83"/>
                  <a:pt x="13" y="83"/>
                  <a:pt x="13" y="83"/>
                </a:cubicBezTo>
                <a:cubicBezTo>
                  <a:pt x="13" y="83"/>
                  <a:pt x="13" y="83"/>
                  <a:pt x="13" y="83"/>
                </a:cubicBezTo>
                <a:cubicBezTo>
                  <a:pt x="5" y="87"/>
                  <a:pt x="0" y="95"/>
                  <a:pt x="0" y="104"/>
                </a:cubicBezTo>
                <a:cubicBezTo>
                  <a:pt x="0" y="114"/>
                  <a:pt x="5" y="122"/>
                  <a:pt x="13" y="126"/>
                </a:cubicBezTo>
                <a:cubicBezTo>
                  <a:pt x="13" y="126"/>
                  <a:pt x="13" y="126"/>
                  <a:pt x="13" y="126"/>
                </a:cubicBezTo>
                <a:cubicBezTo>
                  <a:pt x="41" y="140"/>
                  <a:pt x="41" y="140"/>
                  <a:pt x="41" y="140"/>
                </a:cubicBezTo>
                <a:cubicBezTo>
                  <a:pt x="13" y="155"/>
                  <a:pt x="13" y="155"/>
                  <a:pt x="13" y="155"/>
                </a:cubicBezTo>
                <a:cubicBezTo>
                  <a:pt x="13" y="155"/>
                  <a:pt x="13" y="155"/>
                  <a:pt x="13" y="155"/>
                </a:cubicBezTo>
                <a:cubicBezTo>
                  <a:pt x="5" y="159"/>
                  <a:pt x="0" y="167"/>
                  <a:pt x="0" y="177"/>
                </a:cubicBezTo>
                <a:cubicBezTo>
                  <a:pt x="0" y="186"/>
                  <a:pt x="5" y="194"/>
                  <a:pt x="13" y="198"/>
                </a:cubicBezTo>
                <a:cubicBezTo>
                  <a:pt x="13" y="198"/>
                  <a:pt x="13" y="198"/>
                  <a:pt x="13" y="198"/>
                </a:cubicBezTo>
                <a:cubicBezTo>
                  <a:pt x="41" y="213"/>
                  <a:pt x="41" y="213"/>
                  <a:pt x="41" y="213"/>
                </a:cubicBezTo>
                <a:cubicBezTo>
                  <a:pt x="13" y="228"/>
                  <a:pt x="13" y="228"/>
                  <a:pt x="13" y="228"/>
                </a:cubicBezTo>
                <a:cubicBezTo>
                  <a:pt x="13" y="228"/>
                  <a:pt x="13" y="228"/>
                  <a:pt x="13" y="228"/>
                </a:cubicBezTo>
                <a:cubicBezTo>
                  <a:pt x="5" y="232"/>
                  <a:pt x="0" y="240"/>
                  <a:pt x="0" y="249"/>
                </a:cubicBezTo>
                <a:cubicBezTo>
                  <a:pt x="0" y="258"/>
                  <a:pt x="5" y="266"/>
                  <a:pt x="13" y="270"/>
                </a:cubicBezTo>
                <a:cubicBezTo>
                  <a:pt x="13" y="270"/>
                  <a:pt x="13" y="270"/>
                  <a:pt x="13" y="270"/>
                </a:cubicBezTo>
                <a:cubicBezTo>
                  <a:pt x="165" y="350"/>
                  <a:pt x="165" y="350"/>
                  <a:pt x="165" y="350"/>
                </a:cubicBezTo>
                <a:cubicBezTo>
                  <a:pt x="165" y="350"/>
                  <a:pt x="165" y="350"/>
                  <a:pt x="165" y="350"/>
                </a:cubicBezTo>
                <a:cubicBezTo>
                  <a:pt x="169" y="352"/>
                  <a:pt x="172" y="353"/>
                  <a:pt x="176" y="353"/>
                </a:cubicBezTo>
                <a:cubicBezTo>
                  <a:pt x="181" y="353"/>
                  <a:pt x="184" y="352"/>
                  <a:pt x="188" y="350"/>
                </a:cubicBezTo>
                <a:cubicBezTo>
                  <a:pt x="188" y="350"/>
                  <a:pt x="188" y="350"/>
                  <a:pt x="188" y="350"/>
                </a:cubicBezTo>
                <a:cubicBezTo>
                  <a:pt x="340" y="270"/>
                  <a:pt x="340" y="270"/>
                  <a:pt x="340" y="270"/>
                </a:cubicBezTo>
                <a:cubicBezTo>
                  <a:pt x="340" y="270"/>
                  <a:pt x="340" y="270"/>
                  <a:pt x="340" y="270"/>
                </a:cubicBezTo>
                <a:cubicBezTo>
                  <a:pt x="348" y="266"/>
                  <a:pt x="353" y="258"/>
                  <a:pt x="353" y="249"/>
                </a:cubicBezTo>
                <a:cubicBezTo>
                  <a:pt x="353" y="240"/>
                  <a:pt x="348" y="232"/>
                  <a:pt x="340" y="228"/>
                </a:cubicBezTo>
                <a:cubicBezTo>
                  <a:pt x="340" y="228"/>
                  <a:pt x="340" y="228"/>
                  <a:pt x="340" y="228"/>
                </a:cubicBezTo>
                <a:cubicBezTo>
                  <a:pt x="312" y="213"/>
                  <a:pt x="312" y="213"/>
                  <a:pt x="312" y="213"/>
                </a:cubicBezTo>
                <a:cubicBezTo>
                  <a:pt x="340" y="198"/>
                  <a:pt x="340" y="198"/>
                  <a:pt x="340" y="198"/>
                </a:cubicBezTo>
                <a:cubicBezTo>
                  <a:pt x="340" y="198"/>
                  <a:pt x="340" y="198"/>
                  <a:pt x="340" y="198"/>
                </a:cubicBezTo>
                <a:cubicBezTo>
                  <a:pt x="348" y="194"/>
                  <a:pt x="353" y="186"/>
                  <a:pt x="353" y="177"/>
                </a:cubicBezTo>
                <a:moveTo>
                  <a:pt x="20" y="111"/>
                </a:moveTo>
                <a:cubicBezTo>
                  <a:pt x="20" y="111"/>
                  <a:pt x="20" y="111"/>
                  <a:pt x="20" y="111"/>
                </a:cubicBezTo>
                <a:cubicBezTo>
                  <a:pt x="18" y="110"/>
                  <a:pt x="16" y="107"/>
                  <a:pt x="16" y="104"/>
                </a:cubicBezTo>
                <a:cubicBezTo>
                  <a:pt x="16" y="101"/>
                  <a:pt x="18" y="99"/>
                  <a:pt x="20" y="97"/>
                </a:cubicBezTo>
                <a:cubicBezTo>
                  <a:pt x="20" y="97"/>
                  <a:pt x="20" y="97"/>
                  <a:pt x="20" y="97"/>
                </a:cubicBezTo>
                <a:cubicBezTo>
                  <a:pt x="173" y="17"/>
                  <a:pt x="173" y="17"/>
                  <a:pt x="173" y="17"/>
                </a:cubicBezTo>
                <a:cubicBezTo>
                  <a:pt x="173" y="17"/>
                  <a:pt x="173" y="17"/>
                  <a:pt x="173" y="17"/>
                </a:cubicBezTo>
                <a:cubicBezTo>
                  <a:pt x="174" y="16"/>
                  <a:pt x="175" y="16"/>
                  <a:pt x="176" y="16"/>
                </a:cubicBezTo>
                <a:cubicBezTo>
                  <a:pt x="178" y="16"/>
                  <a:pt x="179" y="16"/>
                  <a:pt x="180" y="17"/>
                </a:cubicBezTo>
                <a:cubicBezTo>
                  <a:pt x="180" y="17"/>
                  <a:pt x="180" y="17"/>
                  <a:pt x="180" y="17"/>
                </a:cubicBezTo>
                <a:cubicBezTo>
                  <a:pt x="333" y="97"/>
                  <a:pt x="333" y="97"/>
                  <a:pt x="333" y="97"/>
                </a:cubicBezTo>
                <a:cubicBezTo>
                  <a:pt x="333" y="97"/>
                  <a:pt x="333" y="97"/>
                  <a:pt x="333" y="97"/>
                </a:cubicBezTo>
                <a:cubicBezTo>
                  <a:pt x="335" y="99"/>
                  <a:pt x="337" y="101"/>
                  <a:pt x="337" y="104"/>
                </a:cubicBezTo>
                <a:cubicBezTo>
                  <a:pt x="337" y="107"/>
                  <a:pt x="335" y="110"/>
                  <a:pt x="333" y="111"/>
                </a:cubicBezTo>
                <a:cubicBezTo>
                  <a:pt x="333" y="111"/>
                  <a:pt x="333" y="111"/>
                  <a:pt x="333" y="111"/>
                </a:cubicBezTo>
                <a:cubicBezTo>
                  <a:pt x="180" y="192"/>
                  <a:pt x="180" y="192"/>
                  <a:pt x="180" y="192"/>
                </a:cubicBezTo>
                <a:cubicBezTo>
                  <a:pt x="180" y="192"/>
                  <a:pt x="180" y="192"/>
                  <a:pt x="180" y="192"/>
                </a:cubicBezTo>
                <a:cubicBezTo>
                  <a:pt x="179" y="192"/>
                  <a:pt x="178" y="193"/>
                  <a:pt x="176" y="193"/>
                </a:cubicBezTo>
                <a:cubicBezTo>
                  <a:pt x="175" y="193"/>
                  <a:pt x="174" y="192"/>
                  <a:pt x="173" y="192"/>
                </a:cubicBezTo>
                <a:cubicBezTo>
                  <a:pt x="173" y="192"/>
                  <a:pt x="173" y="192"/>
                  <a:pt x="173" y="192"/>
                </a:cubicBezTo>
                <a:lnTo>
                  <a:pt x="20" y="111"/>
                </a:lnTo>
                <a:close/>
                <a:moveTo>
                  <a:pt x="333" y="242"/>
                </a:moveTo>
                <a:cubicBezTo>
                  <a:pt x="333" y="242"/>
                  <a:pt x="333" y="242"/>
                  <a:pt x="333" y="242"/>
                </a:cubicBezTo>
                <a:cubicBezTo>
                  <a:pt x="335" y="243"/>
                  <a:pt x="337" y="246"/>
                  <a:pt x="337" y="249"/>
                </a:cubicBezTo>
                <a:cubicBezTo>
                  <a:pt x="337" y="252"/>
                  <a:pt x="335" y="255"/>
                  <a:pt x="333" y="256"/>
                </a:cubicBezTo>
                <a:cubicBezTo>
                  <a:pt x="333" y="256"/>
                  <a:pt x="333" y="256"/>
                  <a:pt x="333" y="256"/>
                </a:cubicBezTo>
                <a:cubicBezTo>
                  <a:pt x="180" y="336"/>
                  <a:pt x="180" y="336"/>
                  <a:pt x="180" y="336"/>
                </a:cubicBezTo>
                <a:cubicBezTo>
                  <a:pt x="180" y="336"/>
                  <a:pt x="180" y="336"/>
                  <a:pt x="180" y="336"/>
                </a:cubicBezTo>
                <a:cubicBezTo>
                  <a:pt x="179" y="337"/>
                  <a:pt x="178" y="337"/>
                  <a:pt x="176" y="337"/>
                </a:cubicBezTo>
                <a:cubicBezTo>
                  <a:pt x="175" y="337"/>
                  <a:pt x="174" y="337"/>
                  <a:pt x="173" y="336"/>
                </a:cubicBezTo>
                <a:cubicBezTo>
                  <a:pt x="173" y="336"/>
                  <a:pt x="173" y="336"/>
                  <a:pt x="173" y="336"/>
                </a:cubicBezTo>
                <a:cubicBezTo>
                  <a:pt x="20" y="256"/>
                  <a:pt x="20" y="256"/>
                  <a:pt x="20" y="256"/>
                </a:cubicBezTo>
                <a:cubicBezTo>
                  <a:pt x="20" y="256"/>
                  <a:pt x="20" y="256"/>
                  <a:pt x="20" y="256"/>
                </a:cubicBezTo>
                <a:cubicBezTo>
                  <a:pt x="18" y="255"/>
                  <a:pt x="16" y="252"/>
                  <a:pt x="16" y="249"/>
                </a:cubicBezTo>
                <a:cubicBezTo>
                  <a:pt x="16" y="246"/>
                  <a:pt x="18" y="243"/>
                  <a:pt x="20" y="242"/>
                </a:cubicBezTo>
                <a:cubicBezTo>
                  <a:pt x="20" y="242"/>
                  <a:pt x="20" y="242"/>
                  <a:pt x="20" y="242"/>
                </a:cubicBezTo>
                <a:cubicBezTo>
                  <a:pt x="58" y="222"/>
                  <a:pt x="58" y="222"/>
                  <a:pt x="58" y="222"/>
                </a:cubicBezTo>
                <a:cubicBezTo>
                  <a:pt x="165" y="278"/>
                  <a:pt x="165" y="278"/>
                  <a:pt x="165" y="278"/>
                </a:cubicBezTo>
                <a:cubicBezTo>
                  <a:pt x="165" y="278"/>
                  <a:pt x="165" y="278"/>
                  <a:pt x="165" y="278"/>
                </a:cubicBezTo>
                <a:cubicBezTo>
                  <a:pt x="169" y="280"/>
                  <a:pt x="172" y="281"/>
                  <a:pt x="176" y="281"/>
                </a:cubicBezTo>
                <a:cubicBezTo>
                  <a:pt x="181" y="281"/>
                  <a:pt x="184" y="280"/>
                  <a:pt x="188" y="278"/>
                </a:cubicBezTo>
                <a:cubicBezTo>
                  <a:pt x="188" y="278"/>
                  <a:pt x="188" y="278"/>
                  <a:pt x="188" y="278"/>
                </a:cubicBezTo>
                <a:cubicBezTo>
                  <a:pt x="295" y="222"/>
                  <a:pt x="295" y="222"/>
                  <a:pt x="295" y="222"/>
                </a:cubicBezTo>
                <a:lnTo>
                  <a:pt x="333" y="242"/>
                </a:lnTo>
                <a:close/>
                <a:moveTo>
                  <a:pt x="333" y="184"/>
                </a:moveTo>
                <a:cubicBezTo>
                  <a:pt x="333" y="184"/>
                  <a:pt x="333" y="184"/>
                  <a:pt x="333" y="184"/>
                </a:cubicBezTo>
                <a:cubicBezTo>
                  <a:pt x="180" y="264"/>
                  <a:pt x="180" y="264"/>
                  <a:pt x="180" y="264"/>
                </a:cubicBezTo>
                <a:cubicBezTo>
                  <a:pt x="180" y="264"/>
                  <a:pt x="180" y="264"/>
                  <a:pt x="180" y="264"/>
                </a:cubicBezTo>
                <a:cubicBezTo>
                  <a:pt x="179" y="265"/>
                  <a:pt x="178" y="265"/>
                  <a:pt x="176" y="265"/>
                </a:cubicBezTo>
                <a:cubicBezTo>
                  <a:pt x="175" y="265"/>
                  <a:pt x="174" y="265"/>
                  <a:pt x="173" y="264"/>
                </a:cubicBezTo>
                <a:cubicBezTo>
                  <a:pt x="173" y="264"/>
                  <a:pt x="173" y="264"/>
                  <a:pt x="173" y="264"/>
                </a:cubicBezTo>
                <a:cubicBezTo>
                  <a:pt x="20" y="184"/>
                  <a:pt x="20" y="184"/>
                  <a:pt x="20" y="184"/>
                </a:cubicBezTo>
                <a:cubicBezTo>
                  <a:pt x="20" y="184"/>
                  <a:pt x="20" y="184"/>
                  <a:pt x="20" y="184"/>
                </a:cubicBezTo>
                <a:cubicBezTo>
                  <a:pt x="18" y="182"/>
                  <a:pt x="16" y="180"/>
                  <a:pt x="16" y="177"/>
                </a:cubicBezTo>
                <a:cubicBezTo>
                  <a:pt x="16" y="174"/>
                  <a:pt x="18" y="171"/>
                  <a:pt x="20" y="170"/>
                </a:cubicBezTo>
                <a:cubicBezTo>
                  <a:pt x="20" y="170"/>
                  <a:pt x="20" y="170"/>
                  <a:pt x="20" y="170"/>
                </a:cubicBezTo>
                <a:cubicBezTo>
                  <a:pt x="58" y="150"/>
                  <a:pt x="58" y="150"/>
                  <a:pt x="58" y="150"/>
                </a:cubicBezTo>
                <a:cubicBezTo>
                  <a:pt x="165" y="206"/>
                  <a:pt x="165" y="206"/>
                  <a:pt x="165" y="206"/>
                </a:cubicBezTo>
                <a:cubicBezTo>
                  <a:pt x="165" y="206"/>
                  <a:pt x="165" y="206"/>
                  <a:pt x="165" y="206"/>
                </a:cubicBezTo>
                <a:cubicBezTo>
                  <a:pt x="169" y="208"/>
                  <a:pt x="172" y="209"/>
                  <a:pt x="176" y="209"/>
                </a:cubicBezTo>
                <a:cubicBezTo>
                  <a:pt x="181" y="209"/>
                  <a:pt x="184" y="208"/>
                  <a:pt x="188" y="206"/>
                </a:cubicBezTo>
                <a:cubicBezTo>
                  <a:pt x="188" y="206"/>
                  <a:pt x="188" y="206"/>
                  <a:pt x="188" y="206"/>
                </a:cubicBezTo>
                <a:cubicBezTo>
                  <a:pt x="295" y="150"/>
                  <a:pt x="295" y="150"/>
                  <a:pt x="295" y="150"/>
                </a:cubicBezTo>
                <a:cubicBezTo>
                  <a:pt x="333" y="170"/>
                  <a:pt x="333" y="170"/>
                  <a:pt x="333" y="170"/>
                </a:cubicBezTo>
                <a:cubicBezTo>
                  <a:pt x="333" y="170"/>
                  <a:pt x="333" y="170"/>
                  <a:pt x="333" y="170"/>
                </a:cubicBezTo>
                <a:cubicBezTo>
                  <a:pt x="335" y="171"/>
                  <a:pt x="337" y="174"/>
                  <a:pt x="337" y="177"/>
                </a:cubicBezTo>
                <a:cubicBezTo>
                  <a:pt x="337" y="180"/>
                  <a:pt x="335" y="182"/>
                  <a:pt x="333" y="184"/>
                </a:cubicBezTo>
              </a:path>
            </a:pathLst>
          </a:custGeom>
          <a:solidFill>
            <a:schemeClr val="bg1"/>
          </a:solidFill>
          <a:ln>
            <a:noFill/>
          </a:ln>
        </p:spPr>
        <p:txBody>
          <a:bodyPr vert="horz" wrap="square" lIns="37148" tIns="18574" rIns="37148" bIns="18574" numCol="1" anchor="t" anchorCtr="0" compatLnSpc="1">
            <a:prstTxWarp prst="textNoShape">
              <a:avLst/>
            </a:prstTxWarp>
          </a:bodyPr>
          <a:lstStyle/>
          <a:p>
            <a:endParaRPr lang="en-US" sz="548"/>
          </a:p>
        </p:txBody>
      </p:sp>
      <p:sp>
        <p:nvSpPr>
          <p:cNvPr id="49" name="TextBox 48"/>
          <p:cNvSpPr txBox="1"/>
          <p:nvPr/>
        </p:nvSpPr>
        <p:spPr>
          <a:xfrm>
            <a:off x="608660" y="1870143"/>
            <a:ext cx="1768681" cy="584775"/>
          </a:xfrm>
          <a:prstGeom prst="rect">
            <a:avLst/>
          </a:prstGeom>
          <a:noFill/>
        </p:spPr>
        <p:txBody>
          <a:bodyPr wrap="square" rtlCol="0">
            <a:spAutoFit/>
          </a:bodyPr>
          <a:lstStyle/>
          <a:p>
            <a:pPr algn="ctr"/>
            <a:r>
              <a:rPr lang="sr-Latn-RS" sz="1600" b="1" dirty="0"/>
              <a:t>AUTOMATIZACIJA</a:t>
            </a:r>
            <a:endParaRPr lang="en-US" sz="1600" b="1" dirty="0"/>
          </a:p>
          <a:p>
            <a:pPr algn="ctr"/>
            <a:r>
              <a:rPr lang="en-US" sz="1600" b="1" dirty="0"/>
              <a:t>PROCESA</a:t>
            </a:r>
            <a:endParaRPr lang="sr-Latn-RS" sz="1600" b="1" dirty="0"/>
          </a:p>
        </p:txBody>
      </p:sp>
      <p:sp>
        <p:nvSpPr>
          <p:cNvPr id="50" name="Freeform 26"/>
          <p:cNvSpPr>
            <a:spLocks noEditPoints="1"/>
          </p:cNvSpPr>
          <p:nvPr/>
        </p:nvSpPr>
        <p:spPr bwMode="auto">
          <a:xfrm>
            <a:off x="3076281" y="2297988"/>
            <a:ext cx="520561" cy="443030"/>
          </a:xfrm>
          <a:custGeom>
            <a:avLst/>
            <a:gdLst>
              <a:gd name="T0" fmla="*/ 268 w 2330"/>
              <a:gd name="T1" fmla="*/ 137 h 2061"/>
              <a:gd name="T2" fmla="*/ 311 w 2330"/>
              <a:gd name="T3" fmla="*/ 740 h 2061"/>
              <a:gd name="T4" fmla="*/ 2193 w 2330"/>
              <a:gd name="T5" fmla="*/ 42 h 2061"/>
              <a:gd name="T6" fmla="*/ 2193 w 2330"/>
              <a:gd name="T7" fmla="*/ 1640 h 2061"/>
              <a:gd name="T8" fmla="*/ 892 w 2330"/>
              <a:gd name="T9" fmla="*/ 1682 h 2061"/>
              <a:gd name="T10" fmla="*/ 984 w 2330"/>
              <a:gd name="T11" fmla="*/ 1892 h 2061"/>
              <a:gd name="T12" fmla="*/ 1615 w 2330"/>
              <a:gd name="T13" fmla="*/ 2061 h 2061"/>
              <a:gd name="T14" fmla="*/ 1565 w 2330"/>
              <a:gd name="T15" fmla="*/ 1892 h 2061"/>
              <a:gd name="T16" fmla="*/ 2330 w 2330"/>
              <a:gd name="T17" fmla="*/ 1546 h 2061"/>
              <a:gd name="T18" fmla="*/ 1656 w 2330"/>
              <a:gd name="T19" fmla="*/ 1977 h 2061"/>
              <a:gd name="T20" fmla="*/ 942 w 2330"/>
              <a:gd name="T21" fmla="*/ 1977 h 2061"/>
              <a:gd name="T22" fmla="*/ 1656 w 2330"/>
              <a:gd name="T23" fmla="*/ 1977 h 2061"/>
              <a:gd name="T24" fmla="*/ 1186 w 2330"/>
              <a:gd name="T25" fmla="*/ 1682 h 2061"/>
              <a:gd name="T26" fmla="*/ 2182 w 2330"/>
              <a:gd name="T27" fmla="*/ 1430 h 2061"/>
              <a:gd name="T28" fmla="*/ 1047 w 2330"/>
              <a:gd name="T29" fmla="*/ 1388 h 2061"/>
              <a:gd name="T30" fmla="*/ 437 w 2330"/>
              <a:gd name="T31" fmla="*/ 168 h 2061"/>
              <a:gd name="T32" fmla="*/ 395 w 2330"/>
              <a:gd name="T33" fmla="*/ 572 h 2061"/>
              <a:gd name="T34" fmla="*/ 2182 w 2330"/>
              <a:gd name="T35" fmla="*/ 126 h 2061"/>
              <a:gd name="T36" fmla="*/ 2182 w 2330"/>
              <a:gd name="T37" fmla="*/ 1430 h 2061"/>
              <a:gd name="T38" fmla="*/ 1374 w 2330"/>
              <a:gd name="T39" fmla="*/ 1535 h 2061"/>
              <a:gd name="T40" fmla="*/ 1332 w 2330"/>
              <a:gd name="T41" fmla="*/ 1535 h 2061"/>
              <a:gd name="T42" fmla="*/ 1299 w 2330"/>
              <a:gd name="T43" fmla="*/ 1502 h 2061"/>
              <a:gd name="T44" fmla="*/ 1205 w 2330"/>
              <a:gd name="T45" fmla="*/ 1083 h 2061"/>
              <a:gd name="T46" fmla="*/ 700 w 2330"/>
              <a:gd name="T47" fmla="*/ 578 h 2061"/>
              <a:gd name="T48" fmla="*/ 729 w 2330"/>
              <a:gd name="T49" fmla="*/ 608 h 2061"/>
              <a:gd name="T50" fmla="*/ 1175 w 2330"/>
              <a:gd name="T51" fmla="*/ 1053 h 2061"/>
              <a:gd name="T52" fmla="*/ 952 w 2330"/>
              <a:gd name="T53" fmla="*/ 1271 h 2061"/>
              <a:gd name="T54" fmla="*/ 640 w 2330"/>
              <a:gd name="T55" fmla="*/ 518 h 2061"/>
              <a:gd name="T56" fmla="*/ 505 w 2330"/>
              <a:gd name="T57" fmla="*/ 1060 h 2061"/>
              <a:gd name="T58" fmla="*/ 506 w 2330"/>
              <a:gd name="T59" fmla="*/ 1127 h 2061"/>
              <a:gd name="T60" fmla="*/ 48 w 2330"/>
              <a:gd name="T61" fmla="*/ 1747 h 2061"/>
              <a:gd name="T62" fmla="*/ 655 w 2330"/>
              <a:gd name="T63" fmla="*/ 1276 h 2061"/>
              <a:gd name="T64" fmla="*/ 722 w 2330"/>
              <a:gd name="T65" fmla="*/ 1276 h 2061"/>
              <a:gd name="T66" fmla="*/ 952 w 2330"/>
              <a:gd name="T67" fmla="*/ 1271 h 2061"/>
              <a:gd name="T68" fmla="*/ 1234 w 2330"/>
              <a:gd name="T69" fmla="*/ 548 h 2061"/>
              <a:gd name="T70" fmla="*/ 772 w 2330"/>
              <a:gd name="T71" fmla="*/ 1186 h 2061"/>
              <a:gd name="T72" fmla="*/ 596 w 2330"/>
              <a:gd name="T73" fmla="*/ 1009 h 2061"/>
              <a:gd name="T74" fmla="*/ 157 w 2330"/>
              <a:gd name="T75" fmla="*/ 1717 h 2061"/>
              <a:gd name="T76" fmla="*/ 68 w 2330"/>
              <a:gd name="T77" fmla="*/ 1628 h 2061"/>
              <a:gd name="T78" fmla="*/ 157 w 2330"/>
              <a:gd name="T79" fmla="*/ 1717 h 2061"/>
              <a:gd name="T80" fmla="*/ 685 w 2330"/>
              <a:gd name="T81" fmla="*/ 1246 h 2061"/>
              <a:gd name="T82" fmla="*/ 536 w 2330"/>
              <a:gd name="T83" fmla="*/ 1097 h 2061"/>
              <a:gd name="T84" fmla="*/ 572 w 2330"/>
              <a:gd name="T85" fmla="*/ 1053 h 2061"/>
              <a:gd name="T86" fmla="*/ 607 w 2330"/>
              <a:gd name="T87" fmla="*/ 1104 h 2061"/>
              <a:gd name="T88" fmla="*/ 686 w 2330"/>
              <a:gd name="T89" fmla="*/ 1182 h 2061"/>
              <a:gd name="T90" fmla="*/ 692 w 2330"/>
              <a:gd name="T91" fmla="*/ 1246 h 2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30" h="2061">
                <a:moveTo>
                  <a:pt x="2193" y="0"/>
                </a:moveTo>
                <a:cubicBezTo>
                  <a:pt x="405" y="0"/>
                  <a:pt x="405" y="0"/>
                  <a:pt x="405" y="0"/>
                </a:cubicBezTo>
                <a:cubicBezTo>
                  <a:pt x="330" y="0"/>
                  <a:pt x="268" y="61"/>
                  <a:pt x="268" y="137"/>
                </a:cubicBezTo>
                <a:cubicBezTo>
                  <a:pt x="268" y="740"/>
                  <a:pt x="268" y="740"/>
                  <a:pt x="268" y="740"/>
                </a:cubicBezTo>
                <a:cubicBezTo>
                  <a:pt x="268" y="752"/>
                  <a:pt x="278" y="762"/>
                  <a:pt x="290" y="762"/>
                </a:cubicBezTo>
                <a:cubicBezTo>
                  <a:pt x="301" y="762"/>
                  <a:pt x="311" y="752"/>
                  <a:pt x="311" y="740"/>
                </a:cubicBezTo>
                <a:cubicBezTo>
                  <a:pt x="311" y="137"/>
                  <a:pt x="311" y="137"/>
                  <a:pt x="311" y="137"/>
                </a:cubicBezTo>
                <a:cubicBezTo>
                  <a:pt x="311" y="84"/>
                  <a:pt x="353" y="42"/>
                  <a:pt x="405" y="42"/>
                </a:cubicBezTo>
                <a:cubicBezTo>
                  <a:pt x="2193" y="42"/>
                  <a:pt x="2193" y="42"/>
                  <a:pt x="2193" y="42"/>
                </a:cubicBezTo>
                <a:cubicBezTo>
                  <a:pt x="2245" y="42"/>
                  <a:pt x="2287" y="84"/>
                  <a:pt x="2287" y="137"/>
                </a:cubicBezTo>
                <a:cubicBezTo>
                  <a:pt x="2287" y="1546"/>
                  <a:pt x="2287" y="1546"/>
                  <a:pt x="2287" y="1546"/>
                </a:cubicBezTo>
                <a:cubicBezTo>
                  <a:pt x="2287" y="1598"/>
                  <a:pt x="2245" y="1640"/>
                  <a:pt x="2193" y="1640"/>
                </a:cubicBezTo>
                <a:cubicBezTo>
                  <a:pt x="892" y="1640"/>
                  <a:pt x="892" y="1640"/>
                  <a:pt x="892" y="1640"/>
                </a:cubicBezTo>
                <a:cubicBezTo>
                  <a:pt x="881" y="1640"/>
                  <a:pt x="871" y="1649"/>
                  <a:pt x="871" y="1661"/>
                </a:cubicBezTo>
                <a:cubicBezTo>
                  <a:pt x="871" y="1673"/>
                  <a:pt x="881" y="1682"/>
                  <a:pt x="892" y="1682"/>
                </a:cubicBezTo>
                <a:cubicBezTo>
                  <a:pt x="1139" y="1682"/>
                  <a:pt x="1139" y="1682"/>
                  <a:pt x="1139" y="1682"/>
                </a:cubicBezTo>
                <a:cubicBezTo>
                  <a:pt x="1034" y="1892"/>
                  <a:pt x="1034" y="1892"/>
                  <a:pt x="1034" y="1892"/>
                </a:cubicBezTo>
                <a:cubicBezTo>
                  <a:pt x="984" y="1892"/>
                  <a:pt x="984" y="1892"/>
                  <a:pt x="984" y="1892"/>
                </a:cubicBezTo>
                <a:cubicBezTo>
                  <a:pt x="937" y="1892"/>
                  <a:pt x="899" y="1930"/>
                  <a:pt x="899" y="1977"/>
                </a:cubicBezTo>
                <a:cubicBezTo>
                  <a:pt x="899" y="2023"/>
                  <a:pt x="937" y="2061"/>
                  <a:pt x="984" y="2061"/>
                </a:cubicBezTo>
                <a:cubicBezTo>
                  <a:pt x="1615" y="2061"/>
                  <a:pt x="1615" y="2061"/>
                  <a:pt x="1615" y="2061"/>
                </a:cubicBezTo>
                <a:cubicBezTo>
                  <a:pt x="1661" y="2061"/>
                  <a:pt x="1699" y="2023"/>
                  <a:pt x="1699" y="1977"/>
                </a:cubicBezTo>
                <a:cubicBezTo>
                  <a:pt x="1699" y="1930"/>
                  <a:pt x="1661" y="1892"/>
                  <a:pt x="1615" y="1892"/>
                </a:cubicBezTo>
                <a:cubicBezTo>
                  <a:pt x="1565" y="1892"/>
                  <a:pt x="1565" y="1892"/>
                  <a:pt x="1565" y="1892"/>
                </a:cubicBezTo>
                <a:cubicBezTo>
                  <a:pt x="1460" y="1682"/>
                  <a:pt x="1460" y="1682"/>
                  <a:pt x="1460" y="1682"/>
                </a:cubicBezTo>
                <a:cubicBezTo>
                  <a:pt x="2193" y="1682"/>
                  <a:pt x="2193" y="1682"/>
                  <a:pt x="2193" y="1682"/>
                </a:cubicBezTo>
                <a:cubicBezTo>
                  <a:pt x="2268" y="1682"/>
                  <a:pt x="2330" y="1621"/>
                  <a:pt x="2330" y="1546"/>
                </a:cubicBezTo>
                <a:cubicBezTo>
                  <a:pt x="2330" y="137"/>
                  <a:pt x="2330" y="137"/>
                  <a:pt x="2330" y="137"/>
                </a:cubicBezTo>
                <a:cubicBezTo>
                  <a:pt x="2330" y="61"/>
                  <a:pt x="2268" y="0"/>
                  <a:pt x="2193" y="0"/>
                </a:cubicBezTo>
                <a:close/>
                <a:moveTo>
                  <a:pt x="1656" y="1977"/>
                </a:moveTo>
                <a:cubicBezTo>
                  <a:pt x="1656" y="2000"/>
                  <a:pt x="1638" y="2018"/>
                  <a:pt x="1615" y="2018"/>
                </a:cubicBezTo>
                <a:cubicBezTo>
                  <a:pt x="984" y="2018"/>
                  <a:pt x="984" y="2018"/>
                  <a:pt x="984" y="2018"/>
                </a:cubicBezTo>
                <a:cubicBezTo>
                  <a:pt x="961" y="2018"/>
                  <a:pt x="942" y="2000"/>
                  <a:pt x="942" y="1977"/>
                </a:cubicBezTo>
                <a:cubicBezTo>
                  <a:pt x="942" y="1954"/>
                  <a:pt x="961" y="1935"/>
                  <a:pt x="984" y="1935"/>
                </a:cubicBezTo>
                <a:cubicBezTo>
                  <a:pt x="1615" y="1935"/>
                  <a:pt x="1615" y="1935"/>
                  <a:pt x="1615" y="1935"/>
                </a:cubicBezTo>
                <a:cubicBezTo>
                  <a:pt x="1638" y="1935"/>
                  <a:pt x="1656" y="1954"/>
                  <a:pt x="1656" y="1977"/>
                </a:cubicBezTo>
                <a:close/>
                <a:moveTo>
                  <a:pt x="1517" y="1892"/>
                </a:moveTo>
                <a:cubicBezTo>
                  <a:pt x="1081" y="1892"/>
                  <a:pt x="1081" y="1892"/>
                  <a:pt x="1081" y="1892"/>
                </a:cubicBezTo>
                <a:cubicBezTo>
                  <a:pt x="1186" y="1682"/>
                  <a:pt x="1186" y="1682"/>
                  <a:pt x="1186" y="1682"/>
                </a:cubicBezTo>
                <a:cubicBezTo>
                  <a:pt x="1412" y="1682"/>
                  <a:pt x="1412" y="1682"/>
                  <a:pt x="1412" y="1682"/>
                </a:cubicBezTo>
                <a:lnTo>
                  <a:pt x="1517" y="1892"/>
                </a:lnTo>
                <a:close/>
                <a:moveTo>
                  <a:pt x="2182" y="1430"/>
                </a:moveTo>
                <a:cubicBezTo>
                  <a:pt x="1047" y="1430"/>
                  <a:pt x="1047" y="1430"/>
                  <a:pt x="1047" y="1430"/>
                </a:cubicBezTo>
                <a:cubicBezTo>
                  <a:pt x="1035" y="1430"/>
                  <a:pt x="1026" y="1421"/>
                  <a:pt x="1026" y="1409"/>
                </a:cubicBezTo>
                <a:cubicBezTo>
                  <a:pt x="1026" y="1397"/>
                  <a:pt x="1035" y="1388"/>
                  <a:pt x="1047" y="1388"/>
                </a:cubicBezTo>
                <a:cubicBezTo>
                  <a:pt x="2161" y="1388"/>
                  <a:pt x="2161" y="1388"/>
                  <a:pt x="2161" y="1388"/>
                </a:cubicBezTo>
                <a:cubicBezTo>
                  <a:pt x="2161" y="168"/>
                  <a:pt x="2161" y="168"/>
                  <a:pt x="2161" y="168"/>
                </a:cubicBezTo>
                <a:cubicBezTo>
                  <a:pt x="437" y="168"/>
                  <a:pt x="437" y="168"/>
                  <a:pt x="437" y="168"/>
                </a:cubicBezTo>
                <a:cubicBezTo>
                  <a:pt x="437" y="572"/>
                  <a:pt x="437" y="572"/>
                  <a:pt x="437" y="572"/>
                </a:cubicBezTo>
                <a:cubicBezTo>
                  <a:pt x="437" y="583"/>
                  <a:pt x="428" y="593"/>
                  <a:pt x="416" y="593"/>
                </a:cubicBezTo>
                <a:cubicBezTo>
                  <a:pt x="404" y="593"/>
                  <a:pt x="395" y="583"/>
                  <a:pt x="395" y="572"/>
                </a:cubicBezTo>
                <a:cubicBezTo>
                  <a:pt x="395" y="147"/>
                  <a:pt x="395" y="147"/>
                  <a:pt x="395" y="147"/>
                </a:cubicBezTo>
                <a:cubicBezTo>
                  <a:pt x="395" y="135"/>
                  <a:pt x="404" y="126"/>
                  <a:pt x="416" y="126"/>
                </a:cubicBezTo>
                <a:cubicBezTo>
                  <a:pt x="2182" y="126"/>
                  <a:pt x="2182" y="126"/>
                  <a:pt x="2182" y="126"/>
                </a:cubicBezTo>
                <a:cubicBezTo>
                  <a:pt x="2194" y="126"/>
                  <a:pt x="2204" y="135"/>
                  <a:pt x="2204" y="147"/>
                </a:cubicBezTo>
                <a:cubicBezTo>
                  <a:pt x="2204" y="1409"/>
                  <a:pt x="2204" y="1409"/>
                  <a:pt x="2204" y="1409"/>
                </a:cubicBezTo>
                <a:cubicBezTo>
                  <a:pt x="2204" y="1421"/>
                  <a:pt x="2194" y="1430"/>
                  <a:pt x="2182" y="1430"/>
                </a:cubicBezTo>
                <a:close/>
                <a:moveTo>
                  <a:pt x="1224" y="1535"/>
                </a:moveTo>
                <a:cubicBezTo>
                  <a:pt x="1224" y="1576"/>
                  <a:pt x="1258" y="1610"/>
                  <a:pt x="1299" y="1610"/>
                </a:cubicBezTo>
                <a:cubicBezTo>
                  <a:pt x="1340" y="1610"/>
                  <a:pt x="1374" y="1576"/>
                  <a:pt x="1374" y="1535"/>
                </a:cubicBezTo>
                <a:cubicBezTo>
                  <a:pt x="1374" y="1494"/>
                  <a:pt x="1340" y="1460"/>
                  <a:pt x="1299" y="1460"/>
                </a:cubicBezTo>
                <a:cubicBezTo>
                  <a:pt x="1258" y="1460"/>
                  <a:pt x="1224" y="1494"/>
                  <a:pt x="1224" y="1535"/>
                </a:cubicBezTo>
                <a:close/>
                <a:moveTo>
                  <a:pt x="1332" y="1535"/>
                </a:moveTo>
                <a:cubicBezTo>
                  <a:pt x="1332" y="1553"/>
                  <a:pt x="1317" y="1568"/>
                  <a:pt x="1299" y="1568"/>
                </a:cubicBezTo>
                <a:cubicBezTo>
                  <a:pt x="1281" y="1568"/>
                  <a:pt x="1266" y="1553"/>
                  <a:pt x="1266" y="1535"/>
                </a:cubicBezTo>
                <a:cubicBezTo>
                  <a:pt x="1266" y="1517"/>
                  <a:pt x="1281" y="1502"/>
                  <a:pt x="1299" y="1502"/>
                </a:cubicBezTo>
                <a:cubicBezTo>
                  <a:pt x="1317" y="1502"/>
                  <a:pt x="1332" y="1517"/>
                  <a:pt x="1332" y="1535"/>
                </a:cubicBezTo>
                <a:close/>
                <a:moveTo>
                  <a:pt x="952" y="1187"/>
                </a:moveTo>
                <a:cubicBezTo>
                  <a:pt x="1043" y="1187"/>
                  <a:pt x="1135" y="1152"/>
                  <a:pt x="1205" y="1083"/>
                </a:cubicBezTo>
                <a:cubicBezTo>
                  <a:pt x="1205" y="1083"/>
                  <a:pt x="1205" y="1083"/>
                  <a:pt x="1205" y="1083"/>
                </a:cubicBezTo>
                <a:cubicBezTo>
                  <a:pt x="1344" y="944"/>
                  <a:pt x="1344" y="717"/>
                  <a:pt x="1205" y="578"/>
                </a:cubicBezTo>
                <a:cubicBezTo>
                  <a:pt x="1065" y="438"/>
                  <a:pt x="839" y="438"/>
                  <a:pt x="700" y="578"/>
                </a:cubicBezTo>
                <a:cubicBezTo>
                  <a:pt x="560" y="717"/>
                  <a:pt x="560" y="944"/>
                  <a:pt x="700" y="1083"/>
                </a:cubicBezTo>
                <a:cubicBezTo>
                  <a:pt x="769" y="1152"/>
                  <a:pt x="861" y="1187"/>
                  <a:pt x="952" y="1187"/>
                </a:cubicBezTo>
                <a:close/>
                <a:moveTo>
                  <a:pt x="729" y="608"/>
                </a:moveTo>
                <a:cubicBezTo>
                  <a:pt x="791" y="546"/>
                  <a:pt x="871" y="516"/>
                  <a:pt x="952" y="516"/>
                </a:cubicBezTo>
                <a:cubicBezTo>
                  <a:pt x="1033" y="516"/>
                  <a:pt x="1113" y="546"/>
                  <a:pt x="1175" y="608"/>
                </a:cubicBezTo>
                <a:cubicBezTo>
                  <a:pt x="1297" y="730"/>
                  <a:pt x="1297" y="930"/>
                  <a:pt x="1175" y="1053"/>
                </a:cubicBezTo>
                <a:cubicBezTo>
                  <a:pt x="1052" y="1175"/>
                  <a:pt x="852" y="1175"/>
                  <a:pt x="730" y="1053"/>
                </a:cubicBezTo>
                <a:cubicBezTo>
                  <a:pt x="607" y="930"/>
                  <a:pt x="607" y="730"/>
                  <a:pt x="729" y="608"/>
                </a:cubicBezTo>
                <a:close/>
                <a:moveTo>
                  <a:pt x="952" y="1271"/>
                </a:moveTo>
                <a:cubicBezTo>
                  <a:pt x="1067" y="1271"/>
                  <a:pt x="1180" y="1227"/>
                  <a:pt x="1264" y="1142"/>
                </a:cubicBezTo>
                <a:cubicBezTo>
                  <a:pt x="1436" y="970"/>
                  <a:pt x="1436" y="690"/>
                  <a:pt x="1264" y="518"/>
                </a:cubicBezTo>
                <a:cubicBezTo>
                  <a:pt x="1092" y="346"/>
                  <a:pt x="812" y="346"/>
                  <a:pt x="640" y="518"/>
                </a:cubicBezTo>
                <a:cubicBezTo>
                  <a:pt x="516" y="643"/>
                  <a:pt x="477" y="829"/>
                  <a:pt x="542" y="992"/>
                </a:cubicBezTo>
                <a:cubicBezTo>
                  <a:pt x="545" y="1000"/>
                  <a:pt x="548" y="1007"/>
                  <a:pt x="551" y="1014"/>
                </a:cubicBezTo>
                <a:cubicBezTo>
                  <a:pt x="505" y="1060"/>
                  <a:pt x="505" y="1060"/>
                  <a:pt x="505" y="1060"/>
                </a:cubicBezTo>
                <a:cubicBezTo>
                  <a:pt x="496" y="1069"/>
                  <a:pt x="491" y="1080"/>
                  <a:pt x="491" y="1093"/>
                </a:cubicBezTo>
                <a:cubicBezTo>
                  <a:pt x="491" y="1105"/>
                  <a:pt x="496" y="1117"/>
                  <a:pt x="505" y="1126"/>
                </a:cubicBezTo>
                <a:cubicBezTo>
                  <a:pt x="506" y="1127"/>
                  <a:pt x="506" y="1127"/>
                  <a:pt x="506" y="1127"/>
                </a:cubicBezTo>
                <a:cubicBezTo>
                  <a:pt x="38" y="1598"/>
                  <a:pt x="38" y="1598"/>
                  <a:pt x="38" y="1598"/>
                </a:cubicBezTo>
                <a:cubicBezTo>
                  <a:pt x="0" y="1636"/>
                  <a:pt x="0" y="1699"/>
                  <a:pt x="38" y="1737"/>
                </a:cubicBezTo>
                <a:cubicBezTo>
                  <a:pt x="48" y="1747"/>
                  <a:pt x="48" y="1747"/>
                  <a:pt x="48" y="1747"/>
                </a:cubicBezTo>
                <a:cubicBezTo>
                  <a:pt x="66" y="1765"/>
                  <a:pt x="91" y="1775"/>
                  <a:pt x="117" y="1775"/>
                </a:cubicBezTo>
                <a:cubicBezTo>
                  <a:pt x="143" y="1775"/>
                  <a:pt x="168" y="1765"/>
                  <a:pt x="187" y="1747"/>
                </a:cubicBezTo>
                <a:cubicBezTo>
                  <a:pt x="655" y="1276"/>
                  <a:pt x="655" y="1276"/>
                  <a:pt x="655" y="1276"/>
                </a:cubicBezTo>
                <a:cubicBezTo>
                  <a:pt x="655" y="1276"/>
                  <a:pt x="655" y="1276"/>
                  <a:pt x="655" y="1276"/>
                </a:cubicBezTo>
                <a:cubicBezTo>
                  <a:pt x="664" y="1285"/>
                  <a:pt x="676" y="1290"/>
                  <a:pt x="689" y="1290"/>
                </a:cubicBezTo>
                <a:cubicBezTo>
                  <a:pt x="701" y="1290"/>
                  <a:pt x="713" y="1285"/>
                  <a:pt x="722" y="1276"/>
                </a:cubicBezTo>
                <a:cubicBezTo>
                  <a:pt x="768" y="1230"/>
                  <a:pt x="768" y="1230"/>
                  <a:pt x="768" y="1230"/>
                </a:cubicBezTo>
                <a:cubicBezTo>
                  <a:pt x="775" y="1234"/>
                  <a:pt x="782" y="1237"/>
                  <a:pt x="790" y="1240"/>
                </a:cubicBezTo>
                <a:cubicBezTo>
                  <a:pt x="843" y="1261"/>
                  <a:pt x="898" y="1271"/>
                  <a:pt x="952" y="1271"/>
                </a:cubicBezTo>
                <a:close/>
                <a:moveTo>
                  <a:pt x="670" y="548"/>
                </a:moveTo>
                <a:cubicBezTo>
                  <a:pt x="748" y="471"/>
                  <a:pt x="850" y="432"/>
                  <a:pt x="952" y="432"/>
                </a:cubicBezTo>
                <a:cubicBezTo>
                  <a:pt x="1054" y="432"/>
                  <a:pt x="1156" y="471"/>
                  <a:pt x="1234" y="548"/>
                </a:cubicBezTo>
                <a:cubicBezTo>
                  <a:pt x="1389" y="704"/>
                  <a:pt x="1389" y="957"/>
                  <a:pt x="1234" y="1112"/>
                </a:cubicBezTo>
                <a:cubicBezTo>
                  <a:pt x="1122" y="1225"/>
                  <a:pt x="953" y="1259"/>
                  <a:pt x="805" y="1201"/>
                </a:cubicBezTo>
                <a:cubicBezTo>
                  <a:pt x="794" y="1197"/>
                  <a:pt x="783" y="1192"/>
                  <a:pt x="772" y="1186"/>
                </a:cubicBezTo>
                <a:cubicBezTo>
                  <a:pt x="735" y="1167"/>
                  <a:pt x="700" y="1142"/>
                  <a:pt x="670" y="1112"/>
                </a:cubicBezTo>
                <a:cubicBezTo>
                  <a:pt x="659" y="1101"/>
                  <a:pt x="649" y="1090"/>
                  <a:pt x="640" y="1078"/>
                </a:cubicBezTo>
                <a:cubicBezTo>
                  <a:pt x="623" y="1056"/>
                  <a:pt x="608" y="1033"/>
                  <a:pt x="596" y="1009"/>
                </a:cubicBezTo>
                <a:cubicBezTo>
                  <a:pt x="591" y="998"/>
                  <a:pt x="586" y="988"/>
                  <a:pt x="581" y="977"/>
                </a:cubicBezTo>
                <a:cubicBezTo>
                  <a:pt x="523" y="829"/>
                  <a:pt x="558" y="661"/>
                  <a:pt x="670" y="548"/>
                </a:cubicBezTo>
                <a:close/>
                <a:moveTo>
                  <a:pt x="157" y="1717"/>
                </a:moveTo>
                <a:cubicBezTo>
                  <a:pt x="135" y="1738"/>
                  <a:pt x="99" y="1738"/>
                  <a:pt x="78" y="1717"/>
                </a:cubicBezTo>
                <a:cubicBezTo>
                  <a:pt x="68" y="1707"/>
                  <a:pt x="68" y="1707"/>
                  <a:pt x="68" y="1707"/>
                </a:cubicBezTo>
                <a:cubicBezTo>
                  <a:pt x="46" y="1685"/>
                  <a:pt x="46" y="1650"/>
                  <a:pt x="68" y="1628"/>
                </a:cubicBezTo>
                <a:cubicBezTo>
                  <a:pt x="536" y="1157"/>
                  <a:pt x="536" y="1157"/>
                  <a:pt x="536" y="1157"/>
                </a:cubicBezTo>
                <a:cubicBezTo>
                  <a:pt x="625" y="1246"/>
                  <a:pt x="625" y="1246"/>
                  <a:pt x="625" y="1246"/>
                </a:cubicBezTo>
                <a:lnTo>
                  <a:pt x="157" y="1717"/>
                </a:lnTo>
                <a:close/>
                <a:moveTo>
                  <a:pt x="692" y="1246"/>
                </a:moveTo>
                <a:cubicBezTo>
                  <a:pt x="690" y="1248"/>
                  <a:pt x="687" y="1248"/>
                  <a:pt x="685" y="1246"/>
                </a:cubicBezTo>
                <a:cubicBezTo>
                  <a:pt x="685" y="1246"/>
                  <a:pt x="685" y="1246"/>
                  <a:pt x="685" y="1246"/>
                </a:cubicBezTo>
                <a:cubicBezTo>
                  <a:pt x="685" y="1246"/>
                  <a:pt x="685" y="1246"/>
                  <a:pt x="685" y="1246"/>
                </a:cubicBezTo>
                <a:cubicBezTo>
                  <a:pt x="536" y="1097"/>
                  <a:pt x="536" y="1097"/>
                  <a:pt x="536" y="1097"/>
                </a:cubicBezTo>
                <a:cubicBezTo>
                  <a:pt x="536" y="1097"/>
                  <a:pt x="536" y="1097"/>
                  <a:pt x="536" y="1097"/>
                </a:cubicBezTo>
                <a:cubicBezTo>
                  <a:pt x="535" y="1096"/>
                  <a:pt x="535" y="1096"/>
                  <a:pt x="535" y="1096"/>
                </a:cubicBezTo>
                <a:cubicBezTo>
                  <a:pt x="534" y="1095"/>
                  <a:pt x="534" y="1091"/>
                  <a:pt x="535" y="1090"/>
                </a:cubicBezTo>
                <a:cubicBezTo>
                  <a:pt x="572" y="1053"/>
                  <a:pt x="572" y="1053"/>
                  <a:pt x="572" y="1053"/>
                </a:cubicBezTo>
                <a:cubicBezTo>
                  <a:pt x="572" y="1054"/>
                  <a:pt x="572" y="1054"/>
                  <a:pt x="573" y="1055"/>
                </a:cubicBezTo>
                <a:cubicBezTo>
                  <a:pt x="581" y="1069"/>
                  <a:pt x="590" y="1083"/>
                  <a:pt x="600" y="1096"/>
                </a:cubicBezTo>
                <a:cubicBezTo>
                  <a:pt x="602" y="1099"/>
                  <a:pt x="605" y="1101"/>
                  <a:pt x="607" y="1104"/>
                </a:cubicBezTo>
                <a:cubicBezTo>
                  <a:pt x="617" y="1117"/>
                  <a:pt x="628" y="1130"/>
                  <a:pt x="640" y="1142"/>
                </a:cubicBezTo>
                <a:cubicBezTo>
                  <a:pt x="652" y="1154"/>
                  <a:pt x="664" y="1165"/>
                  <a:pt x="677" y="1175"/>
                </a:cubicBezTo>
                <a:cubicBezTo>
                  <a:pt x="680" y="1177"/>
                  <a:pt x="683" y="1179"/>
                  <a:pt x="686" y="1182"/>
                </a:cubicBezTo>
                <a:cubicBezTo>
                  <a:pt x="699" y="1191"/>
                  <a:pt x="712" y="1200"/>
                  <a:pt x="726" y="1209"/>
                </a:cubicBezTo>
                <a:cubicBezTo>
                  <a:pt x="727" y="1209"/>
                  <a:pt x="727" y="1210"/>
                  <a:pt x="728" y="1210"/>
                </a:cubicBezTo>
                <a:lnTo>
                  <a:pt x="692" y="1246"/>
                </a:lnTo>
                <a:close/>
              </a:path>
            </a:pathLst>
          </a:custGeom>
          <a:solidFill>
            <a:schemeClr val="bg1"/>
          </a:solidFill>
          <a:ln>
            <a:noFill/>
          </a:ln>
        </p:spPr>
        <p:txBody>
          <a:bodyPr vert="horz" wrap="square" lIns="37148" tIns="18574" rIns="37148" bIns="18574" numCol="1" anchor="t" anchorCtr="0" compatLnSpc="1">
            <a:prstTxWarp prst="textNoShape">
              <a:avLst/>
            </a:prstTxWarp>
          </a:bodyPr>
          <a:lstStyle/>
          <a:p>
            <a:endParaRPr lang="en-US" sz="548"/>
          </a:p>
        </p:txBody>
      </p:sp>
      <p:sp>
        <p:nvSpPr>
          <p:cNvPr id="51" name="TextBox 50"/>
          <p:cNvSpPr txBox="1"/>
          <p:nvPr/>
        </p:nvSpPr>
        <p:spPr>
          <a:xfrm>
            <a:off x="2657636" y="1418029"/>
            <a:ext cx="1513352" cy="338554"/>
          </a:xfrm>
          <a:prstGeom prst="rect">
            <a:avLst/>
          </a:prstGeom>
          <a:noFill/>
        </p:spPr>
        <p:txBody>
          <a:bodyPr wrap="square" rtlCol="0">
            <a:spAutoFit/>
          </a:bodyPr>
          <a:lstStyle/>
          <a:p>
            <a:pPr algn="ctr"/>
            <a:r>
              <a:rPr lang="en-US" sz="1600" b="1" dirty="0"/>
              <a:t>DIGITALIZACIJA</a:t>
            </a:r>
            <a:endParaRPr lang="sr-Latn-RS" sz="1600" b="1" dirty="0"/>
          </a:p>
        </p:txBody>
      </p:sp>
      <p:sp>
        <p:nvSpPr>
          <p:cNvPr id="52" name="Freeform 28"/>
          <p:cNvSpPr>
            <a:spLocks noEditPoints="1"/>
          </p:cNvSpPr>
          <p:nvPr/>
        </p:nvSpPr>
        <p:spPr bwMode="auto">
          <a:xfrm>
            <a:off x="4284111" y="3948321"/>
            <a:ext cx="532581" cy="436959"/>
          </a:xfrm>
          <a:custGeom>
            <a:avLst/>
            <a:gdLst>
              <a:gd name="T0" fmla="*/ 1033 w 1488"/>
              <a:gd name="T1" fmla="*/ 885 h 1166"/>
              <a:gd name="T2" fmla="*/ 775 w 1488"/>
              <a:gd name="T3" fmla="*/ 799 h 1166"/>
              <a:gd name="T4" fmla="*/ 1102 w 1488"/>
              <a:gd name="T5" fmla="*/ 907 h 1166"/>
              <a:gd name="T6" fmla="*/ 959 w 1488"/>
              <a:gd name="T7" fmla="*/ 1123 h 1166"/>
              <a:gd name="T8" fmla="*/ 744 w 1488"/>
              <a:gd name="T9" fmla="*/ 1112 h 1166"/>
              <a:gd name="T10" fmla="*/ 529 w 1488"/>
              <a:gd name="T11" fmla="*/ 1123 h 1166"/>
              <a:gd name="T12" fmla="*/ 388 w 1488"/>
              <a:gd name="T13" fmla="*/ 1014 h 1166"/>
              <a:gd name="T14" fmla="*/ 345 w 1488"/>
              <a:gd name="T15" fmla="*/ 775 h 1166"/>
              <a:gd name="T16" fmla="*/ 432 w 1488"/>
              <a:gd name="T17" fmla="*/ 0 h 1166"/>
              <a:gd name="T18" fmla="*/ 902 w 1488"/>
              <a:gd name="T19" fmla="*/ 153 h 1166"/>
              <a:gd name="T20" fmla="*/ 153 w 1488"/>
              <a:gd name="T21" fmla="*/ 537 h 1166"/>
              <a:gd name="T22" fmla="*/ 959 w 1488"/>
              <a:gd name="T23" fmla="*/ 161 h 1166"/>
              <a:gd name="T24" fmla="*/ 1440 w 1488"/>
              <a:gd name="T25" fmla="*/ 432 h 1166"/>
              <a:gd name="T26" fmla="*/ 431 w 1488"/>
              <a:gd name="T27" fmla="*/ 861 h 1166"/>
              <a:gd name="T28" fmla="*/ 517 w 1488"/>
              <a:gd name="T29" fmla="*/ 713 h 1166"/>
              <a:gd name="T30" fmla="*/ 356 w 1488"/>
              <a:gd name="T31" fmla="*/ 830 h 1166"/>
              <a:gd name="T32" fmla="*/ 658 w 1488"/>
              <a:gd name="T33" fmla="*/ 787 h 1166"/>
              <a:gd name="T34" fmla="*/ 632 w 1488"/>
              <a:gd name="T35" fmla="*/ 747 h 1166"/>
              <a:gd name="T36" fmla="*/ 598 w 1488"/>
              <a:gd name="T37" fmla="*/ 747 h 1166"/>
              <a:gd name="T38" fmla="*/ 541 w 1488"/>
              <a:gd name="T39" fmla="*/ 799 h 1166"/>
              <a:gd name="T40" fmla="*/ 399 w 1488"/>
              <a:gd name="T41" fmla="*/ 959 h 1166"/>
              <a:gd name="T42" fmla="*/ 732 w 1488"/>
              <a:gd name="T43" fmla="*/ 904 h 1166"/>
              <a:gd name="T44" fmla="*/ 714 w 1488"/>
              <a:gd name="T45" fmla="*/ 832 h 1166"/>
              <a:gd name="T46" fmla="*/ 670 w 1488"/>
              <a:gd name="T47" fmla="*/ 842 h 1166"/>
              <a:gd name="T48" fmla="*/ 720 w 1488"/>
              <a:gd name="T49" fmla="*/ 1088 h 1166"/>
              <a:gd name="T50" fmla="*/ 784 w 1488"/>
              <a:gd name="T51" fmla="*/ 985 h 1166"/>
              <a:gd name="T52" fmla="*/ 713 w 1488"/>
              <a:gd name="T53" fmla="*/ 971 h 1166"/>
              <a:gd name="T54" fmla="*/ 689 w 1488"/>
              <a:gd name="T55" fmla="*/ 1119 h 1166"/>
              <a:gd name="T56" fmla="*/ 820 w 1488"/>
              <a:gd name="T57" fmla="*/ 1017 h 1166"/>
              <a:gd name="T58" fmla="*/ 808 w 1488"/>
              <a:gd name="T59" fmla="*/ 1046 h 1166"/>
              <a:gd name="T60" fmla="*/ 861 w 1488"/>
              <a:gd name="T61" fmla="*/ 1119 h 1166"/>
              <a:gd name="T62" fmla="*/ 701 w 1488"/>
              <a:gd name="T63" fmla="*/ 637 h 1166"/>
              <a:gd name="T64" fmla="*/ 628 w 1488"/>
              <a:gd name="T65" fmla="*/ 644 h 1166"/>
              <a:gd name="T66" fmla="*/ 586 w 1488"/>
              <a:gd name="T67" fmla="*/ 543 h 1166"/>
              <a:gd name="T68" fmla="*/ 400 w 1488"/>
              <a:gd name="T69" fmla="*/ 720 h 1166"/>
              <a:gd name="T70" fmla="*/ 552 w 1488"/>
              <a:gd name="T71" fmla="*/ 703 h 1166"/>
              <a:gd name="T72" fmla="*/ 563 w 1488"/>
              <a:gd name="T73" fmla="*/ 729 h 1166"/>
              <a:gd name="T74" fmla="*/ 596 w 1488"/>
              <a:gd name="T75" fmla="*/ 712 h 1166"/>
              <a:gd name="T76" fmla="*/ 617 w 1488"/>
              <a:gd name="T77" fmla="*/ 709 h 1166"/>
              <a:gd name="T78" fmla="*/ 658 w 1488"/>
              <a:gd name="T79" fmla="*/ 722 h 1166"/>
              <a:gd name="T80" fmla="*/ 693 w 1488"/>
              <a:gd name="T81" fmla="*/ 787 h 1166"/>
              <a:gd name="T82" fmla="*/ 710 w 1488"/>
              <a:gd name="T83" fmla="*/ 796 h 1166"/>
              <a:gd name="T84" fmla="*/ 756 w 1488"/>
              <a:gd name="T85" fmla="*/ 818 h 1166"/>
              <a:gd name="T86" fmla="*/ 770 w 1488"/>
              <a:gd name="T87" fmla="*/ 907 h 1166"/>
              <a:gd name="T88" fmla="*/ 760 w 1488"/>
              <a:gd name="T89" fmla="*/ 926 h 1166"/>
              <a:gd name="T90" fmla="*/ 799 w 1488"/>
              <a:gd name="T91" fmla="*/ 947 h 1166"/>
              <a:gd name="T92" fmla="*/ 990 w 1488"/>
              <a:gd name="T93" fmla="*/ 1076 h 1166"/>
              <a:gd name="T94" fmla="*/ 1076 w 1488"/>
              <a:gd name="T95" fmla="*/ 928 h 1166"/>
              <a:gd name="T96" fmla="*/ 1119 w 1488"/>
              <a:gd name="T97" fmla="*/ 861 h 1166"/>
              <a:gd name="T98" fmla="*/ 768 w 1488"/>
              <a:gd name="T99" fmla="*/ 400 h 1166"/>
              <a:gd name="T100" fmla="*/ 627 w 1488"/>
              <a:gd name="T101" fmla="*/ 603 h 1166"/>
              <a:gd name="T102" fmla="*/ 830 w 1488"/>
              <a:gd name="T103" fmla="*/ 462 h 1166"/>
              <a:gd name="T104" fmla="*/ 212 w 1488"/>
              <a:gd name="T105" fmla="*/ 416 h 1166"/>
              <a:gd name="T106" fmla="*/ 1276 w 1488"/>
              <a:gd name="T107" fmla="*/ 416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8" h="1166">
                <a:moveTo>
                  <a:pt x="1033" y="885"/>
                </a:moveTo>
                <a:cubicBezTo>
                  <a:pt x="861" y="713"/>
                  <a:pt x="861" y="713"/>
                  <a:pt x="861" y="713"/>
                </a:cubicBezTo>
                <a:cubicBezTo>
                  <a:pt x="885" y="689"/>
                  <a:pt x="885" y="689"/>
                  <a:pt x="885" y="689"/>
                </a:cubicBezTo>
                <a:cubicBezTo>
                  <a:pt x="1057" y="861"/>
                  <a:pt x="1057" y="861"/>
                  <a:pt x="1057" y="861"/>
                </a:cubicBezTo>
                <a:lnTo>
                  <a:pt x="1033" y="885"/>
                </a:lnTo>
                <a:close/>
                <a:moveTo>
                  <a:pt x="775" y="799"/>
                </a:moveTo>
                <a:cubicBezTo>
                  <a:pt x="990" y="1014"/>
                  <a:pt x="990" y="1014"/>
                  <a:pt x="990" y="1014"/>
                </a:cubicBezTo>
                <a:cubicBezTo>
                  <a:pt x="1014" y="990"/>
                  <a:pt x="1014" y="990"/>
                  <a:pt x="1014" y="990"/>
                </a:cubicBezTo>
                <a:cubicBezTo>
                  <a:pt x="799" y="775"/>
                  <a:pt x="799" y="775"/>
                  <a:pt x="799" y="775"/>
                </a:cubicBezTo>
                <a:lnTo>
                  <a:pt x="775" y="799"/>
                </a:lnTo>
                <a:close/>
                <a:moveTo>
                  <a:pt x="1303" y="553"/>
                </a:moveTo>
                <a:cubicBezTo>
                  <a:pt x="1112" y="744"/>
                  <a:pt x="1112" y="744"/>
                  <a:pt x="1112" y="744"/>
                </a:cubicBezTo>
                <a:cubicBezTo>
                  <a:pt x="1143" y="775"/>
                  <a:pt x="1143" y="775"/>
                  <a:pt x="1143" y="775"/>
                </a:cubicBezTo>
                <a:cubicBezTo>
                  <a:pt x="1173" y="805"/>
                  <a:pt x="1173" y="855"/>
                  <a:pt x="1143" y="885"/>
                </a:cubicBezTo>
                <a:cubicBezTo>
                  <a:pt x="1131" y="897"/>
                  <a:pt x="1117" y="904"/>
                  <a:pt x="1102" y="907"/>
                </a:cubicBezTo>
                <a:cubicBezTo>
                  <a:pt x="1115" y="921"/>
                  <a:pt x="1123" y="939"/>
                  <a:pt x="1123" y="959"/>
                </a:cubicBezTo>
                <a:cubicBezTo>
                  <a:pt x="1123" y="980"/>
                  <a:pt x="1115" y="999"/>
                  <a:pt x="1100" y="1014"/>
                </a:cubicBezTo>
                <a:cubicBezTo>
                  <a:pt x="1083" y="1031"/>
                  <a:pt x="1059" y="1039"/>
                  <a:pt x="1036" y="1036"/>
                </a:cubicBezTo>
                <a:cubicBezTo>
                  <a:pt x="1039" y="1059"/>
                  <a:pt x="1031" y="1083"/>
                  <a:pt x="1014" y="1100"/>
                </a:cubicBezTo>
                <a:cubicBezTo>
                  <a:pt x="999" y="1115"/>
                  <a:pt x="980" y="1123"/>
                  <a:pt x="959" y="1123"/>
                </a:cubicBezTo>
                <a:cubicBezTo>
                  <a:pt x="939" y="1123"/>
                  <a:pt x="921" y="1115"/>
                  <a:pt x="906" y="1102"/>
                </a:cubicBezTo>
                <a:cubicBezTo>
                  <a:pt x="904" y="1118"/>
                  <a:pt x="896" y="1132"/>
                  <a:pt x="885" y="1143"/>
                </a:cubicBezTo>
                <a:cubicBezTo>
                  <a:pt x="870" y="1158"/>
                  <a:pt x="850" y="1166"/>
                  <a:pt x="830" y="1166"/>
                </a:cubicBezTo>
                <a:cubicBezTo>
                  <a:pt x="810" y="1166"/>
                  <a:pt x="790" y="1158"/>
                  <a:pt x="775" y="1143"/>
                </a:cubicBezTo>
                <a:cubicBezTo>
                  <a:pt x="744" y="1112"/>
                  <a:pt x="744" y="1112"/>
                  <a:pt x="744" y="1112"/>
                </a:cubicBezTo>
                <a:cubicBezTo>
                  <a:pt x="713" y="1143"/>
                  <a:pt x="713" y="1143"/>
                  <a:pt x="713" y="1143"/>
                </a:cubicBezTo>
                <a:cubicBezTo>
                  <a:pt x="698" y="1158"/>
                  <a:pt x="678" y="1166"/>
                  <a:pt x="658" y="1166"/>
                </a:cubicBezTo>
                <a:cubicBezTo>
                  <a:pt x="638" y="1166"/>
                  <a:pt x="618" y="1158"/>
                  <a:pt x="603" y="1143"/>
                </a:cubicBezTo>
                <a:cubicBezTo>
                  <a:pt x="592" y="1132"/>
                  <a:pt x="584" y="1118"/>
                  <a:pt x="581" y="1102"/>
                </a:cubicBezTo>
                <a:cubicBezTo>
                  <a:pt x="567" y="1116"/>
                  <a:pt x="548" y="1123"/>
                  <a:pt x="529" y="1123"/>
                </a:cubicBezTo>
                <a:cubicBezTo>
                  <a:pt x="509" y="1123"/>
                  <a:pt x="489" y="1115"/>
                  <a:pt x="474" y="1100"/>
                </a:cubicBezTo>
                <a:cubicBezTo>
                  <a:pt x="459" y="1085"/>
                  <a:pt x="451" y="1066"/>
                  <a:pt x="451" y="1045"/>
                </a:cubicBezTo>
                <a:cubicBezTo>
                  <a:pt x="451" y="1042"/>
                  <a:pt x="452" y="1039"/>
                  <a:pt x="452" y="1036"/>
                </a:cubicBezTo>
                <a:cubicBezTo>
                  <a:pt x="449" y="1036"/>
                  <a:pt x="446" y="1037"/>
                  <a:pt x="443" y="1037"/>
                </a:cubicBezTo>
                <a:cubicBezTo>
                  <a:pt x="422" y="1037"/>
                  <a:pt x="403" y="1029"/>
                  <a:pt x="388" y="1014"/>
                </a:cubicBezTo>
                <a:cubicBezTo>
                  <a:pt x="373" y="999"/>
                  <a:pt x="365" y="980"/>
                  <a:pt x="365" y="959"/>
                </a:cubicBezTo>
                <a:cubicBezTo>
                  <a:pt x="365" y="939"/>
                  <a:pt x="373" y="921"/>
                  <a:pt x="386" y="907"/>
                </a:cubicBezTo>
                <a:cubicBezTo>
                  <a:pt x="371" y="904"/>
                  <a:pt x="356" y="897"/>
                  <a:pt x="345" y="885"/>
                </a:cubicBezTo>
                <a:cubicBezTo>
                  <a:pt x="330" y="870"/>
                  <a:pt x="322" y="851"/>
                  <a:pt x="322" y="830"/>
                </a:cubicBezTo>
                <a:cubicBezTo>
                  <a:pt x="322" y="809"/>
                  <a:pt x="330" y="790"/>
                  <a:pt x="345" y="775"/>
                </a:cubicBezTo>
                <a:cubicBezTo>
                  <a:pt x="376" y="744"/>
                  <a:pt x="376" y="744"/>
                  <a:pt x="376" y="744"/>
                </a:cubicBezTo>
                <a:cubicBezTo>
                  <a:pt x="185" y="553"/>
                  <a:pt x="185" y="553"/>
                  <a:pt x="185" y="553"/>
                </a:cubicBezTo>
                <a:cubicBezTo>
                  <a:pt x="153" y="586"/>
                  <a:pt x="153" y="586"/>
                  <a:pt x="153" y="586"/>
                </a:cubicBezTo>
                <a:cubicBezTo>
                  <a:pt x="0" y="432"/>
                  <a:pt x="0" y="432"/>
                  <a:pt x="0" y="432"/>
                </a:cubicBezTo>
                <a:cubicBezTo>
                  <a:pt x="432" y="0"/>
                  <a:pt x="432" y="0"/>
                  <a:pt x="432" y="0"/>
                </a:cubicBezTo>
                <a:cubicBezTo>
                  <a:pt x="586" y="153"/>
                  <a:pt x="586" y="153"/>
                  <a:pt x="586" y="153"/>
                </a:cubicBezTo>
                <a:cubicBezTo>
                  <a:pt x="553" y="185"/>
                  <a:pt x="553" y="185"/>
                  <a:pt x="553" y="185"/>
                </a:cubicBezTo>
                <a:cubicBezTo>
                  <a:pt x="744" y="376"/>
                  <a:pt x="744" y="376"/>
                  <a:pt x="744" y="376"/>
                </a:cubicBezTo>
                <a:cubicBezTo>
                  <a:pt x="935" y="185"/>
                  <a:pt x="935" y="185"/>
                  <a:pt x="935" y="185"/>
                </a:cubicBezTo>
                <a:cubicBezTo>
                  <a:pt x="902" y="153"/>
                  <a:pt x="902" y="153"/>
                  <a:pt x="902" y="153"/>
                </a:cubicBezTo>
                <a:cubicBezTo>
                  <a:pt x="1055" y="0"/>
                  <a:pt x="1055" y="0"/>
                  <a:pt x="1055" y="0"/>
                </a:cubicBezTo>
                <a:cubicBezTo>
                  <a:pt x="1488" y="432"/>
                  <a:pt x="1488" y="432"/>
                  <a:pt x="1488" y="432"/>
                </a:cubicBezTo>
                <a:cubicBezTo>
                  <a:pt x="1335" y="586"/>
                  <a:pt x="1335" y="586"/>
                  <a:pt x="1335" y="586"/>
                </a:cubicBezTo>
                <a:lnTo>
                  <a:pt x="1303" y="553"/>
                </a:lnTo>
                <a:close/>
                <a:moveTo>
                  <a:pt x="153" y="537"/>
                </a:moveTo>
                <a:cubicBezTo>
                  <a:pt x="537" y="153"/>
                  <a:pt x="537" y="153"/>
                  <a:pt x="537" y="153"/>
                </a:cubicBezTo>
                <a:cubicBezTo>
                  <a:pt x="432" y="48"/>
                  <a:pt x="432" y="48"/>
                  <a:pt x="432" y="48"/>
                </a:cubicBezTo>
                <a:cubicBezTo>
                  <a:pt x="48" y="432"/>
                  <a:pt x="48" y="432"/>
                  <a:pt x="48" y="432"/>
                </a:cubicBezTo>
                <a:lnTo>
                  <a:pt x="153" y="537"/>
                </a:lnTo>
                <a:close/>
                <a:moveTo>
                  <a:pt x="959" y="161"/>
                </a:moveTo>
                <a:cubicBezTo>
                  <a:pt x="959" y="161"/>
                  <a:pt x="959" y="161"/>
                  <a:pt x="959" y="161"/>
                </a:cubicBezTo>
                <a:cubicBezTo>
                  <a:pt x="1327" y="529"/>
                  <a:pt x="1327" y="529"/>
                  <a:pt x="1327" y="529"/>
                </a:cubicBezTo>
                <a:cubicBezTo>
                  <a:pt x="1327" y="529"/>
                  <a:pt x="1327" y="529"/>
                  <a:pt x="1327" y="529"/>
                </a:cubicBezTo>
                <a:cubicBezTo>
                  <a:pt x="1335" y="537"/>
                  <a:pt x="1335" y="537"/>
                  <a:pt x="1335" y="537"/>
                </a:cubicBezTo>
                <a:cubicBezTo>
                  <a:pt x="1440" y="432"/>
                  <a:pt x="1440" y="432"/>
                  <a:pt x="1440" y="432"/>
                </a:cubicBezTo>
                <a:cubicBezTo>
                  <a:pt x="1055" y="48"/>
                  <a:pt x="1055" y="48"/>
                  <a:pt x="1055" y="48"/>
                </a:cubicBezTo>
                <a:cubicBezTo>
                  <a:pt x="951" y="153"/>
                  <a:pt x="951" y="153"/>
                  <a:pt x="951" y="153"/>
                </a:cubicBezTo>
                <a:lnTo>
                  <a:pt x="959" y="161"/>
                </a:lnTo>
                <a:close/>
                <a:moveTo>
                  <a:pt x="369" y="861"/>
                </a:moveTo>
                <a:cubicBezTo>
                  <a:pt x="386" y="878"/>
                  <a:pt x="414" y="878"/>
                  <a:pt x="431" y="861"/>
                </a:cubicBezTo>
                <a:cubicBezTo>
                  <a:pt x="517" y="775"/>
                  <a:pt x="517" y="775"/>
                  <a:pt x="517" y="775"/>
                </a:cubicBezTo>
                <a:cubicBezTo>
                  <a:pt x="518" y="774"/>
                  <a:pt x="518" y="773"/>
                  <a:pt x="519" y="773"/>
                </a:cubicBezTo>
                <a:cubicBezTo>
                  <a:pt x="526" y="765"/>
                  <a:pt x="530" y="755"/>
                  <a:pt x="530" y="744"/>
                </a:cubicBezTo>
                <a:cubicBezTo>
                  <a:pt x="530" y="738"/>
                  <a:pt x="528" y="733"/>
                  <a:pt x="526" y="727"/>
                </a:cubicBezTo>
                <a:cubicBezTo>
                  <a:pt x="524" y="722"/>
                  <a:pt x="521" y="717"/>
                  <a:pt x="517" y="713"/>
                </a:cubicBezTo>
                <a:cubicBezTo>
                  <a:pt x="500" y="697"/>
                  <a:pt x="472" y="697"/>
                  <a:pt x="455" y="713"/>
                </a:cubicBezTo>
                <a:cubicBezTo>
                  <a:pt x="400" y="768"/>
                  <a:pt x="400" y="768"/>
                  <a:pt x="400" y="768"/>
                </a:cubicBezTo>
                <a:cubicBezTo>
                  <a:pt x="400" y="768"/>
                  <a:pt x="400" y="768"/>
                  <a:pt x="400" y="768"/>
                </a:cubicBezTo>
                <a:cubicBezTo>
                  <a:pt x="369" y="799"/>
                  <a:pt x="369" y="799"/>
                  <a:pt x="369" y="799"/>
                </a:cubicBezTo>
                <a:cubicBezTo>
                  <a:pt x="361" y="807"/>
                  <a:pt x="356" y="818"/>
                  <a:pt x="356" y="830"/>
                </a:cubicBezTo>
                <a:cubicBezTo>
                  <a:pt x="356" y="842"/>
                  <a:pt x="361" y="853"/>
                  <a:pt x="369" y="861"/>
                </a:cubicBezTo>
                <a:close/>
                <a:moveTo>
                  <a:pt x="474" y="990"/>
                </a:moveTo>
                <a:cubicBezTo>
                  <a:pt x="646" y="818"/>
                  <a:pt x="646" y="818"/>
                  <a:pt x="646" y="818"/>
                </a:cubicBezTo>
                <a:cubicBezTo>
                  <a:pt x="648" y="815"/>
                  <a:pt x="651" y="812"/>
                  <a:pt x="652" y="809"/>
                </a:cubicBezTo>
                <a:cubicBezTo>
                  <a:pt x="656" y="803"/>
                  <a:pt x="658" y="795"/>
                  <a:pt x="658" y="787"/>
                </a:cubicBezTo>
                <a:cubicBezTo>
                  <a:pt x="658" y="781"/>
                  <a:pt x="657" y="775"/>
                  <a:pt x="655" y="770"/>
                </a:cubicBezTo>
                <a:cubicBezTo>
                  <a:pt x="654" y="767"/>
                  <a:pt x="652" y="765"/>
                  <a:pt x="651" y="762"/>
                </a:cubicBezTo>
                <a:cubicBezTo>
                  <a:pt x="649" y="760"/>
                  <a:pt x="648" y="758"/>
                  <a:pt x="646" y="756"/>
                </a:cubicBezTo>
                <a:cubicBezTo>
                  <a:pt x="642" y="753"/>
                  <a:pt x="638" y="750"/>
                  <a:pt x="634" y="748"/>
                </a:cubicBezTo>
                <a:cubicBezTo>
                  <a:pt x="633" y="748"/>
                  <a:pt x="632" y="747"/>
                  <a:pt x="632" y="747"/>
                </a:cubicBezTo>
                <a:cubicBezTo>
                  <a:pt x="630" y="746"/>
                  <a:pt x="628" y="745"/>
                  <a:pt x="626" y="745"/>
                </a:cubicBezTo>
                <a:cubicBezTo>
                  <a:pt x="625" y="745"/>
                  <a:pt x="624" y="744"/>
                  <a:pt x="624" y="744"/>
                </a:cubicBezTo>
                <a:cubicBezTo>
                  <a:pt x="621" y="744"/>
                  <a:pt x="618" y="744"/>
                  <a:pt x="615" y="744"/>
                </a:cubicBezTo>
                <a:cubicBezTo>
                  <a:pt x="615" y="744"/>
                  <a:pt x="615" y="744"/>
                  <a:pt x="615" y="744"/>
                </a:cubicBezTo>
                <a:cubicBezTo>
                  <a:pt x="609" y="744"/>
                  <a:pt x="603" y="745"/>
                  <a:pt x="598" y="747"/>
                </a:cubicBezTo>
                <a:cubicBezTo>
                  <a:pt x="598" y="747"/>
                  <a:pt x="597" y="747"/>
                  <a:pt x="597" y="747"/>
                </a:cubicBezTo>
                <a:cubicBezTo>
                  <a:pt x="595" y="748"/>
                  <a:pt x="593" y="749"/>
                  <a:pt x="591" y="751"/>
                </a:cubicBezTo>
                <a:cubicBezTo>
                  <a:pt x="590" y="751"/>
                  <a:pt x="589" y="752"/>
                  <a:pt x="589" y="752"/>
                </a:cubicBezTo>
                <a:cubicBezTo>
                  <a:pt x="587" y="754"/>
                  <a:pt x="586" y="755"/>
                  <a:pt x="584" y="756"/>
                </a:cubicBezTo>
                <a:cubicBezTo>
                  <a:pt x="541" y="799"/>
                  <a:pt x="541" y="799"/>
                  <a:pt x="541" y="799"/>
                </a:cubicBezTo>
                <a:cubicBezTo>
                  <a:pt x="541" y="799"/>
                  <a:pt x="541" y="799"/>
                  <a:pt x="541" y="799"/>
                </a:cubicBezTo>
                <a:cubicBezTo>
                  <a:pt x="455" y="885"/>
                  <a:pt x="455" y="885"/>
                  <a:pt x="455" y="885"/>
                </a:cubicBezTo>
                <a:cubicBezTo>
                  <a:pt x="455" y="885"/>
                  <a:pt x="455" y="885"/>
                  <a:pt x="455" y="885"/>
                </a:cubicBezTo>
                <a:cubicBezTo>
                  <a:pt x="412" y="928"/>
                  <a:pt x="412" y="928"/>
                  <a:pt x="412" y="928"/>
                </a:cubicBezTo>
                <a:cubicBezTo>
                  <a:pt x="404" y="936"/>
                  <a:pt x="399" y="947"/>
                  <a:pt x="399" y="959"/>
                </a:cubicBezTo>
                <a:cubicBezTo>
                  <a:pt x="399" y="971"/>
                  <a:pt x="404" y="982"/>
                  <a:pt x="412" y="990"/>
                </a:cubicBezTo>
                <a:cubicBezTo>
                  <a:pt x="429" y="1007"/>
                  <a:pt x="457" y="1007"/>
                  <a:pt x="474" y="990"/>
                </a:cubicBezTo>
                <a:close/>
                <a:moveTo>
                  <a:pt x="560" y="1076"/>
                </a:moveTo>
                <a:cubicBezTo>
                  <a:pt x="689" y="947"/>
                  <a:pt x="689" y="947"/>
                  <a:pt x="689" y="947"/>
                </a:cubicBezTo>
                <a:cubicBezTo>
                  <a:pt x="732" y="904"/>
                  <a:pt x="732" y="904"/>
                  <a:pt x="732" y="904"/>
                </a:cubicBezTo>
                <a:cubicBezTo>
                  <a:pt x="740" y="896"/>
                  <a:pt x="744" y="885"/>
                  <a:pt x="744" y="873"/>
                </a:cubicBezTo>
                <a:cubicBezTo>
                  <a:pt x="744" y="861"/>
                  <a:pt x="740" y="850"/>
                  <a:pt x="732" y="842"/>
                </a:cubicBezTo>
                <a:cubicBezTo>
                  <a:pt x="729" y="840"/>
                  <a:pt x="726" y="838"/>
                  <a:pt x="723" y="836"/>
                </a:cubicBezTo>
                <a:cubicBezTo>
                  <a:pt x="723" y="835"/>
                  <a:pt x="722" y="835"/>
                  <a:pt x="721" y="834"/>
                </a:cubicBezTo>
                <a:cubicBezTo>
                  <a:pt x="719" y="833"/>
                  <a:pt x="716" y="832"/>
                  <a:pt x="714" y="832"/>
                </a:cubicBezTo>
                <a:cubicBezTo>
                  <a:pt x="713" y="831"/>
                  <a:pt x="712" y="831"/>
                  <a:pt x="711" y="831"/>
                </a:cubicBezTo>
                <a:cubicBezTo>
                  <a:pt x="708" y="830"/>
                  <a:pt x="705" y="830"/>
                  <a:pt x="702" y="830"/>
                </a:cubicBezTo>
                <a:cubicBezTo>
                  <a:pt x="701" y="830"/>
                  <a:pt x="701" y="829"/>
                  <a:pt x="701" y="829"/>
                </a:cubicBezTo>
                <a:cubicBezTo>
                  <a:pt x="697" y="829"/>
                  <a:pt x="693" y="830"/>
                  <a:pt x="689" y="831"/>
                </a:cubicBezTo>
                <a:cubicBezTo>
                  <a:pt x="682" y="833"/>
                  <a:pt x="676" y="837"/>
                  <a:pt x="670" y="842"/>
                </a:cubicBezTo>
                <a:cubicBezTo>
                  <a:pt x="498" y="1014"/>
                  <a:pt x="498" y="1014"/>
                  <a:pt x="498" y="1014"/>
                </a:cubicBezTo>
                <a:cubicBezTo>
                  <a:pt x="490" y="1022"/>
                  <a:pt x="485" y="1033"/>
                  <a:pt x="485" y="1045"/>
                </a:cubicBezTo>
                <a:cubicBezTo>
                  <a:pt x="485" y="1056"/>
                  <a:pt x="490" y="1068"/>
                  <a:pt x="498" y="1076"/>
                </a:cubicBezTo>
                <a:cubicBezTo>
                  <a:pt x="515" y="1093"/>
                  <a:pt x="543" y="1093"/>
                  <a:pt x="560" y="1076"/>
                </a:cubicBezTo>
                <a:close/>
                <a:moveTo>
                  <a:pt x="720" y="1088"/>
                </a:moveTo>
                <a:cubicBezTo>
                  <a:pt x="775" y="1033"/>
                  <a:pt x="775" y="1033"/>
                  <a:pt x="775" y="1033"/>
                </a:cubicBezTo>
                <a:cubicBezTo>
                  <a:pt x="783" y="1025"/>
                  <a:pt x="788" y="1014"/>
                  <a:pt x="788" y="1002"/>
                </a:cubicBezTo>
                <a:cubicBezTo>
                  <a:pt x="788" y="999"/>
                  <a:pt x="787" y="996"/>
                  <a:pt x="787" y="993"/>
                </a:cubicBezTo>
                <a:cubicBezTo>
                  <a:pt x="787" y="993"/>
                  <a:pt x="786" y="993"/>
                  <a:pt x="786" y="992"/>
                </a:cubicBezTo>
                <a:cubicBezTo>
                  <a:pt x="786" y="990"/>
                  <a:pt x="785" y="988"/>
                  <a:pt x="784" y="985"/>
                </a:cubicBezTo>
                <a:cubicBezTo>
                  <a:pt x="784" y="985"/>
                  <a:pt x="784" y="985"/>
                  <a:pt x="784" y="985"/>
                </a:cubicBezTo>
                <a:cubicBezTo>
                  <a:pt x="782" y="980"/>
                  <a:pt x="779" y="975"/>
                  <a:pt x="775" y="971"/>
                </a:cubicBezTo>
                <a:cubicBezTo>
                  <a:pt x="766" y="963"/>
                  <a:pt x="755" y="958"/>
                  <a:pt x="744" y="958"/>
                </a:cubicBezTo>
                <a:cubicBezTo>
                  <a:pt x="740" y="958"/>
                  <a:pt x="736" y="959"/>
                  <a:pt x="733" y="960"/>
                </a:cubicBezTo>
                <a:cubicBezTo>
                  <a:pt x="726" y="962"/>
                  <a:pt x="719" y="965"/>
                  <a:pt x="713" y="971"/>
                </a:cubicBezTo>
                <a:cubicBezTo>
                  <a:pt x="708" y="976"/>
                  <a:pt x="708" y="976"/>
                  <a:pt x="708" y="976"/>
                </a:cubicBezTo>
                <a:cubicBezTo>
                  <a:pt x="627" y="1057"/>
                  <a:pt x="627" y="1057"/>
                  <a:pt x="627" y="1057"/>
                </a:cubicBezTo>
                <a:cubicBezTo>
                  <a:pt x="619" y="1065"/>
                  <a:pt x="614" y="1076"/>
                  <a:pt x="614" y="1088"/>
                </a:cubicBezTo>
                <a:cubicBezTo>
                  <a:pt x="614" y="1100"/>
                  <a:pt x="619" y="1111"/>
                  <a:pt x="627" y="1119"/>
                </a:cubicBezTo>
                <a:cubicBezTo>
                  <a:pt x="644" y="1136"/>
                  <a:pt x="672" y="1136"/>
                  <a:pt x="689" y="1119"/>
                </a:cubicBezTo>
                <a:lnTo>
                  <a:pt x="720" y="1088"/>
                </a:lnTo>
                <a:close/>
                <a:moveTo>
                  <a:pt x="873" y="1088"/>
                </a:moveTo>
                <a:cubicBezTo>
                  <a:pt x="873" y="1076"/>
                  <a:pt x="869" y="1065"/>
                  <a:pt x="861" y="1057"/>
                </a:cubicBezTo>
                <a:cubicBezTo>
                  <a:pt x="820" y="1017"/>
                  <a:pt x="820" y="1017"/>
                  <a:pt x="820" y="1017"/>
                </a:cubicBezTo>
                <a:cubicBezTo>
                  <a:pt x="820" y="1017"/>
                  <a:pt x="820" y="1017"/>
                  <a:pt x="820" y="1017"/>
                </a:cubicBezTo>
                <a:cubicBezTo>
                  <a:pt x="820" y="1018"/>
                  <a:pt x="820" y="1018"/>
                  <a:pt x="820" y="1018"/>
                </a:cubicBezTo>
                <a:cubicBezTo>
                  <a:pt x="819" y="1022"/>
                  <a:pt x="818" y="1026"/>
                  <a:pt x="816" y="1030"/>
                </a:cubicBezTo>
                <a:cubicBezTo>
                  <a:pt x="816" y="1031"/>
                  <a:pt x="815" y="1033"/>
                  <a:pt x="815" y="1034"/>
                </a:cubicBezTo>
                <a:cubicBezTo>
                  <a:pt x="813" y="1037"/>
                  <a:pt x="812" y="1040"/>
                  <a:pt x="810" y="1043"/>
                </a:cubicBezTo>
                <a:cubicBezTo>
                  <a:pt x="809" y="1044"/>
                  <a:pt x="809" y="1045"/>
                  <a:pt x="808" y="1046"/>
                </a:cubicBezTo>
                <a:cubicBezTo>
                  <a:pt x="805" y="1050"/>
                  <a:pt x="802" y="1054"/>
                  <a:pt x="799" y="1057"/>
                </a:cubicBezTo>
                <a:cubicBezTo>
                  <a:pt x="768" y="1088"/>
                  <a:pt x="768" y="1088"/>
                  <a:pt x="768" y="1088"/>
                </a:cubicBezTo>
                <a:cubicBezTo>
                  <a:pt x="799" y="1119"/>
                  <a:pt x="799" y="1119"/>
                  <a:pt x="799" y="1119"/>
                </a:cubicBezTo>
                <a:cubicBezTo>
                  <a:pt x="815" y="1135"/>
                  <a:pt x="844" y="1135"/>
                  <a:pt x="861" y="1119"/>
                </a:cubicBezTo>
                <a:cubicBezTo>
                  <a:pt x="861" y="1119"/>
                  <a:pt x="861" y="1119"/>
                  <a:pt x="861" y="1119"/>
                </a:cubicBezTo>
                <a:cubicBezTo>
                  <a:pt x="869" y="1111"/>
                  <a:pt x="873" y="1100"/>
                  <a:pt x="873" y="1088"/>
                </a:cubicBezTo>
                <a:close/>
                <a:moveTo>
                  <a:pt x="1119" y="799"/>
                </a:moveTo>
                <a:cubicBezTo>
                  <a:pt x="830" y="510"/>
                  <a:pt x="830" y="510"/>
                  <a:pt x="830" y="510"/>
                </a:cubicBezTo>
                <a:cubicBezTo>
                  <a:pt x="713" y="627"/>
                  <a:pt x="713" y="627"/>
                  <a:pt x="713" y="627"/>
                </a:cubicBezTo>
                <a:cubicBezTo>
                  <a:pt x="709" y="631"/>
                  <a:pt x="705" y="634"/>
                  <a:pt x="701" y="637"/>
                </a:cubicBezTo>
                <a:cubicBezTo>
                  <a:pt x="699" y="638"/>
                  <a:pt x="697" y="639"/>
                  <a:pt x="695" y="640"/>
                </a:cubicBezTo>
                <a:cubicBezTo>
                  <a:pt x="692" y="642"/>
                  <a:pt x="690" y="643"/>
                  <a:pt x="688" y="644"/>
                </a:cubicBezTo>
                <a:cubicBezTo>
                  <a:pt x="684" y="646"/>
                  <a:pt x="679" y="647"/>
                  <a:pt x="675" y="648"/>
                </a:cubicBezTo>
                <a:cubicBezTo>
                  <a:pt x="674" y="648"/>
                  <a:pt x="674" y="648"/>
                  <a:pt x="673" y="648"/>
                </a:cubicBezTo>
                <a:cubicBezTo>
                  <a:pt x="658" y="651"/>
                  <a:pt x="643" y="650"/>
                  <a:pt x="628" y="644"/>
                </a:cubicBezTo>
                <a:cubicBezTo>
                  <a:pt x="627" y="644"/>
                  <a:pt x="627" y="643"/>
                  <a:pt x="626" y="643"/>
                </a:cubicBezTo>
                <a:cubicBezTo>
                  <a:pt x="618" y="639"/>
                  <a:pt x="610" y="634"/>
                  <a:pt x="603" y="627"/>
                </a:cubicBezTo>
                <a:cubicBezTo>
                  <a:pt x="598" y="623"/>
                  <a:pt x="595" y="618"/>
                  <a:pt x="592" y="613"/>
                </a:cubicBezTo>
                <a:cubicBezTo>
                  <a:pt x="584" y="601"/>
                  <a:pt x="580" y="587"/>
                  <a:pt x="580" y="572"/>
                </a:cubicBezTo>
                <a:cubicBezTo>
                  <a:pt x="580" y="562"/>
                  <a:pt x="582" y="552"/>
                  <a:pt x="586" y="543"/>
                </a:cubicBezTo>
                <a:cubicBezTo>
                  <a:pt x="589" y="534"/>
                  <a:pt x="595" y="525"/>
                  <a:pt x="603" y="517"/>
                </a:cubicBezTo>
                <a:cubicBezTo>
                  <a:pt x="720" y="400"/>
                  <a:pt x="720" y="400"/>
                  <a:pt x="720" y="400"/>
                </a:cubicBezTo>
                <a:cubicBezTo>
                  <a:pt x="529" y="210"/>
                  <a:pt x="529" y="210"/>
                  <a:pt x="529" y="210"/>
                </a:cubicBezTo>
                <a:cubicBezTo>
                  <a:pt x="209" y="529"/>
                  <a:pt x="209" y="529"/>
                  <a:pt x="209" y="529"/>
                </a:cubicBezTo>
                <a:cubicBezTo>
                  <a:pt x="400" y="720"/>
                  <a:pt x="400" y="720"/>
                  <a:pt x="400" y="720"/>
                </a:cubicBezTo>
                <a:cubicBezTo>
                  <a:pt x="431" y="689"/>
                  <a:pt x="431" y="689"/>
                  <a:pt x="431" y="689"/>
                </a:cubicBezTo>
                <a:cubicBezTo>
                  <a:pt x="461" y="659"/>
                  <a:pt x="511" y="659"/>
                  <a:pt x="541" y="689"/>
                </a:cubicBezTo>
                <a:cubicBezTo>
                  <a:pt x="542" y="690"/>
                  <a:pt x="543" y="691"/>
                  <a:pt x="544" y="692"/>
                </a:cubicBezTo>
                <a:cubicBezTo>
                  <a:pt x="546" y="694"/>
                  <a:pt x="548" y="697"/>
                  <a:pt x="550" y="699"/>
                </a:cubicBezTo>
                <a:cubicBezTo>
                  <a:pt x="551" y="701"/>
                  <a:pt x="551" y="702"/>
                  <a:pt x="552" y="703"/>
                </a:cubicBezTo>
                <a:cubicBezTo>
                  <a:pt x="554" y="706"/>
                  <a:pt x="555" y="709"/>
                  <a:pt x="557" y="712"/>
                </a:cubicBezTo>
                <a:cubicBezTo>
                  <a:pt x="557" y="713"/>
                  <a:pt x="558" y="714"/>
                  <a:pt x="558" y="716"/>
                </a:cubicBezTo>
                <a:cubicBezTo>
                  <a:pt x="560" y="719"/>
                  <a:pt x="561" y="723"/>
                  <a:pt x="562" y="727"/>
                </a:cubicBezTo>
                <a:cubicBezTo>
                  <a:pt x="562" y="728"/>
                  <a:pt x="562" y="728"/>
                  <a:pt x="562" y="729"/>
                </a:cubicBezTo>
                <a:cubicBezTo>
                  <a:pt x="562" y="729"/>
                  <a:pt x="562" y="729"/>
                  <a:pt x="563" y="729"/>
                </a:cubicBezTo>
                <a:cubicBezTo>
                  <a:pt x="564" y="728"/>
                  <a:pt x="566" y="727"/>
                  <a:pt x="568" y="725"/>
                </a:cubicBezTo>
                <a:cubicBezTo>
                  <a:pt x="570" y="724"/>
                  <a:pt x="571" y="723"/>
                  <a:pt x="573" y="721"/>
                </a:cubicBezTo>
                <a:cubicBezTo>
                  <a:pt x="576" y="720"/>
                  <a:pt x="579" y="718"/>
                  <a:pt x="581" y="717"/>
                </a:cubicBezTo>
                <a:cubicBezTo>
                  <a:pt x="583" y="716"/>
                  <a:pt x="585" y="715"/>
                  <a:pt x="586" y="715"/>
                </a:cubicBezTo>
                <a:cubicBezTo>
                  <a:pt x="589" y="713"/>
                  <a:pt x="593" y="713"/>
                  <a:pt x="596" y="712"/>
                </a:cubicBezTo>
                <a:cubicBezTo>
                  <a:pt x="598" y="711"/>
                  <a:pt x="599" y="711"/>
                  <a:pt x="600" y="711"/>
                </a:cubicBezTo>
                <a:cubicBezTo>
                  <a:pt x="604" y="710"/>
                  <a:pt x="608" y="710"/>
                  <a:pt x="611" y="710"/>
                </a:cubicBezTo>
                <a:cubicBezTo>
                  <a:pt x="612" y="710"/>
                  <a:pt x="614" y="709"/>
                  <a:pt x="615" y="709"/>
                </a:cubicBezTo>
                <a:cubicBezTo>
                  <a:pt x="615" y="709"/>
                  <a:pt x="615" y="709"/>
                  <a:pt x="615" y="709"/>
                </a:cubicBezTo>
                <a:cubicBezTo>
                  <a:pt x="616" y="709"/>
                  <a:pt x="617" y="709"/>
                  <a:pt x="617" y="709"/>
                </a:cubicBezTo>
                <a:cubicBezTo>
                  <a:pt x="622" y="710"/>
                  <a:pt x="626" y="710"/>
                  <a:pt x="630" y="711"/>
                </a:cubicBezTo>
                <a:cubicBezTo>
                  <a:pt x="633" y="711"/>
                  <a:pt x="636" y="712"/>
                  <a:pt x="639" y="713"/>
                </a:cubicBezTo>
                <a:cubicBezTo>
                  <a:pt x="641" y="714"/>
                  <a:pt x="643" y="714"/>
                  <a:pt x="644" y="715"/>
                </a:cubicBezTo>
                <a:cubicBezTo>
                  <a:pt x="647" y="716"/>
                  <a:pt x="650" y="718"/>
                  <a:pt x="653" y="719"/>
                </a:cubicBezTo>
                <a:cubicBezTo>
                  <a:pt x="654" y="720"/>
                  <a:pt x="656" y="721"/>
                  <a:pt x="658" y="722"/>
                </a:cubicBezTo>
                <a:cubicBezTo>
                  <a:pt x="660" y="723"/>
                  <a:pt x="662" y="725"/>
                  <a:pt x="663" y="727"/>
                </a:cubicBezTo>
                <a:cubicBezTo>
                  <a:pt x="666" y="728"/>
                  <a:pt x="668" y="730"/>
                  <a:pt x="670" y="732"/>
                </a:cubicBezTo>
                <a:cubicBezTo>
                  <a:pt x="672" y="734"/>
                  <a:pt x="673" y="736"/>
                  <a:pt x="675" y="738"/>
                </a:cubicBezTo>
                <a:cubicBezTo>
                  <a:pt x="680" y="744"/>
                  <a:pt x="684" y="750"/>
                  <a:pt x="687" y="757"/>
                </a:cubicBezTo>
                <a:cubicBezTo>
                  <a:pt x="691" y="767"/>
                  <a:pt x="693" y="777"/>
                  <a:pt x="693" y="787"/>
                </a:cubicBezTo>
                <a:cubicBezTo>
                  <a:pt x="693" y="788"/>
                  <a:pt x="693" y="788"/>
                  <a:pt x="693" y="789"/>
                </a:cubicBezTo>
                <a:cubicBezTo>
                  <a:pt x="693" y="791"/>
                  <a:pt x="692" y="793"/>
                  <a:pt x="692" y="796"/>
                </a:cubicBezTo>
                <a:cubicBezTo>
                  <a:pt x="693" y="796"/>
                  <a:pt x="693" y="796"/>
                  <a:pt x="693" y="796"/>
                </a:cubicBezTo>
                <a:cubicBezTo>
                  <a:pt x="698" y="795"/>
                  <a:pt x="704" y="795"/>
                  <a:pt x="709" y="796"/>
                </a:cubicBezTo>
                <a:cubicBezTo>
                  <a:pt x="709" y="796"/>
                  <a:pt x="710" y="796"/>
                  <a:pt x="710" y="796"/>
                </a:cubicBezTo>
                <a:cubicBezTo>
                  <a:pt x="715" y="796"/>
                  <a:pt x="720" y="798"/>
                  <a:pt x="725" y="799"/>
                </a:cubicBezTo>
                <a:cubicBezTo>
                  <a:pt x="726" y="800"/>
                  <a:pt x="727" y="800"/>
                  <a:pt x="728" y="800"/>
                </a:cubicBezTo>
                <a:cubicBezTo>
                  <a:pt x="732" y="802"/>
                  <a:pt x="737" y="804"/>
                  <a:pt x="741" y="807"/>
                </a:cubicBezTo>
                <a:cubicBezTo>
                  <a:pt x="742" y="807"/>
                  <a:pt x="743" y="808"/>
                  <a:pt x="743" y="808"/>
                </a:cubicBezTo>
                <a:cubicBezTo>
                  <a:pt x="748" y="811"/>
                  <a:pt x="752" y="814"/>
                  <a:pt x="756" y="818"/>
                </a:cubicBezTo>
                <a:cubicBezTo>
                  <a:pt x="771" y="833"/>
                  <a:pt x="779" y="852"/>
                  <a:pt x="779" y="873"/>
                </a:cubicBezTo>
                <a:cubicBezTo>
                  <a:pt x="779" y="878"/>
                  <a:pt x="778" y="883"/>
                  <a:pt x="777" y="888"/>
                </a:cubicBezTo>
                <a:cubicBezTo>
                  <a:pt x="777" y="890"/>
                  <a:pt x="776" y="891"/>
                  <a:pt x="776" y="893"/>
                </a:cubicBezTo>
                <a:cubicBezTo>
                  <a:pt x="775" y="896"/>
                  <a:pt x="774" y="899"/>
                  <a:pt x="773" y="902"/>
                </a:cubicBezTo>
                <a:cubicBezTo>
                  <a:pt x="772" y="904"/>
                  <a:pt x="771" y="906"/>
                  <a:pt x="770" y="907"/>
                </a:cubicBezTo>
                <a:cubicBezTo>
                  <a:pt x="769" y="910"/>
                  <a:pt x="768" y="913"/>
                  <a:pt x="766" y="915"/>
                </a:cubicBezTo>
                <a:cubicBezTo>
                  <a:pt x="765" y="917"/>
                  <a:pt x="764" y="919"/>
                  <a:pt x="762" y="920"/>
                </a:cubicBezTo>
                <a:cubicBezTo>
                  <a:pt x="761" y="922"/>
                  <a:pt x="760" y="924"/>
                  <a:pt x="759" y="925"/>
                </a:cubicBezTo>
                <a:cubicBezTo>
                  <a:pt x="759" y="925"/>
                  <a:pt x="759" y="925"/>
                  <a:pt x="759" y="925"/>
                </a:cubicBezTo>
                <a:cubicBezTo>
                  <a:pt x="759" y="926"/>
                  <a:pt x="759" y="926"/>
                  <a:pt x="760" y="926"/>
                </a:cubicBezTo>
                <a:cubicBezTo>
                  <a:pt x="764" y="927"/>
                  <a:pt x="768" y="928"/>
                  <a:pt x="772" y="929"/>
                </a:cubicBezTo>
                <a:cubicBezTo>
                  <a:pt x="773" y="930"/>
                  <a:pt x="774" y="930"/>
                  <a:pt x="775" y="931"/>
                </a:cubicBezTo>
                <a:cubicBezTo>
                  <a:pt x="779" y="932"/>
                  <a:pt x="781" y="934"/>
                  <a:pt x="784" y="936"/>
                </a:cubicBezTo>
                <a:cubicBezTo>
                  <a:pt x="786" y="936"/>
                  <a:pt x="787" y="937"/>
                  <a:pt x="788" y="938"/>
                </a:cubicBezTo>
                <a:cubicBezTo>
                  <a:pt x="792" y="940"/>
                  <a:pt x="795" y="943"/>
                  <a:pt x="799" y="947"/>
                </a:cubicBezTo>
                <a:cubicBezTo>
                  <a:pt x="799" y="947"/>
                  <a:pt x="799" y="947"/>
                  <a:pt x="799" y="947"/>
                </a:cubicBezTo>
                <a:cubicBezTo>
                  <a:pt x="799" y="947"/>
                  <a:pt x="799" y="947"/>
                  <a:pt x="799" y="947"/>
                </a:cubicBezTo>
                <a:cubicBezTo>
                  <a:pt x="799" y="947"/>
                  <a:pt x="799" y="947"/>
                  <a:pt x="799" y="947"/>
                </a:cubicBezTo>
                <a:cubicBezTo>
                  <a:pt x="928" y="1076"/>
                  <a:pt x="928" y="1076"/>
                  <a:pt x="928" y="1076"/>
                </a:cubicBezTo>
                <a:cubicBezTo>
                  <a:pt x="944" y="1092"/>
                  <a:pt x="973" y="1092"/>
                  <a:pt x="990" y="1076"/>
                </a:cubicBezTo>
                <a:cubicBezTo>
                  <a:pt x="1007" y="1059"/>
                  <a:pt x="1007" y="1031"/>
                  <a:pt x="990" y="1014"/>
                </a:cubicBezTo>
                <a:cubicBezTo>
                  <a:pt x="1014" y="990"/>
                  <a:pt x="1014" y="990"/>
                  <a:pt x="1014" y="990"/>
                </a:cubicBezTo>
                <a:cubicBezTo>
                  <a:pt x="1030" y="1006"/>
                  <a:pt x="1059" y="1006"/>
                  <a:pt x="1076" y="990"/>
                </a:cubicBezTo>
                <a:cubicBezTo>
                  <a:pt x="1084" y="982"/>
                  <a:pt x="1088" y="971"/>
                  <a:pt x="1088" y="959"/>
                </a:cubicBezTo>
                <a:cubicBezTo>
                  <a:pt x="1088" y="947"/>
                  <a:pt x="1084" y="936"/>
                  <a:pt x="1076" y="928"/>
                </a:cubicBezTo>
                <a:cubicBezTo>
                  <a:pt x="1033" y="885"/>
                  <a:pt x="1033" y="885"/>
                  <a:pt x="1033" y="885"/>
                </a:cubicBezTo>
                <a:cubicBezTo>
                  <a:pt x="1057" y="861"/>
                  <a:pt x="1057" y="861"/>
                  <a:pt x="1057" y="861"/>
                </a:cubicBezTo>
                <a:cubicBezTo>
                  <a:pt x="1065" y="869"/>
                  <a:pt x="1076" y="874"/>
                  <a:pt x="1088" y="874"/>
                </a:cubicBezTo>
                <a:cubicBezTo>
                  <a:pt x="1088" y="874"/>
                  <a:pt x="1088" y="874"/>
                  <a:pt x="1088" y="874"/>
                </a:cubicBezTo>
                <a:cubicBezTo>
                  <a:pt x="1100" y="874"/>
                  <a:pt x="1110" y="869"/>
                  <a:pt x="1119" y="861"/>
                </a:cubicBezTo>
                <a:cubicBezTo>
                  <a:pt x="1136" y="844"/>
                  <a:pt x="1136" y="816"/>
                  <a:pt x="1119" y="799"/>
                </a:cubicBezTo>
                <a:close/>
                <a:moveTo>
                  <a:pt x="1278" y="529"/>
                </a:moveTo>
                <a:cubicBezTo>
                  <a:pt x="959" y="209"/>
                  <a:pt x="959" y="209"/>
                  <a:pt x="959" y="209"/>
                </a:cubicBezTo>
                <a:cubicBezTo>
                  <a:pt x="768" y="400"/>
                  <a:pt x="768" y="400"/>
                  <a:pt x="768" y="400"/>
                </a:cubicBezTo>
                <a:cubicBezTo>
                  <a:pt x="768" y="400"/>
                  <a:pt x="768" y="400"/>
                  <a:pt x="768" y="400"/>
                </a:cubicBezTo>
                <a:cubicBezTo>
                  <a:pt x="627" y="541"/>
                  <a:pt x="627" y="541"/>
                  <a:pt x="627" y="541"/>
                </a:cubicBezTo>
                <a:cubicBezTo>
                  <a:pt x="623" y="546"/>
                  <a:pt x="620" y="551"/>
                  <a:pt x="617" y="556"/>
                </a:cubicBezTo>
                <a:cubicBezTo>
                  <a:pt x="615" y="561"/>
                  <a:pt x="614" y="567"/>
                  <a:pt x="614" y="572"/>
                </a:cubicBezTo>
                <a:cubicBezTo>
                  <a:pt x="614" y="579"/>
                  <a:pt x="616" y="585"/>
                  <a:pt x="619" y="591"/>
                </a:cubicBezTo>
                <a:cubicBezTo>
                  <a:pt x="621" y="595"/>
                  <a:pt x="624" y="599"/>
                  <a:pt x="627" y="603"/>
                </a:cubicBezTo>
                <a:cubicBezTo>
                  <a:pt x="635" y="611"/>
                  <a:pt x="646" y="616"/>
                  <a:pt x="658" y="616"/>
                </a:cubicBezTo>
                <a:cubicBezTo>
                  <a:pt x="658" y="616"/>
                  <a:pt x="658" y="616"/>
                  <a:pt x="658" y="616"/>
                </a:cubicBezTo>
                <a:cubicBezTo>
                  <a:pt x="667" y="616"/>
                  <a:pt x="675" y="613"/>
                  <a:pt x="682" y="608"/>
                </a:cubicBezTo>
                <a:cubicBezTo>
                  <a:pt x="685" y="607"/>
                  <a:pt x="687" y="605"/>
                  <a:pt x="689" y="603"/>
                </a:cubicBezTo>
                <a:cubicBezTo>
                  <a:pt x="830" y="462"/>
                  <a:pt x="830" y="462"/>
                  <a:pt x="830" y="462"/>
                </a:cubicBezTo>
                <a:cubicBezTo>
                  <a:pt x="1088" y="720"/>
                  <a:pt x="1088" y="720"/>
                  <a:pt x="1088" y="720"/>
                </a:cubicBezTo>
                <a:lnTo>
                  <a:pt x="1278" y="529"/>
                </a:lnTo>
                <a:close/>
                <a:moveTo>
                  <a:pt x="126" y="416"/>
                </a:moveTo>
                <a:cubicBezTo>
                  <a:pt x="169" y="459"/>
                  <a:pt x="169" y="459"/>
                  <a:pt x="169" y="459"/>
                </a:cubicBezTo>
                <a:cubicBezTo>
                  <a:pt x="212" y="416"/>
                  <a:pt x="212" y="416"/>
                  <a:pt x="212" y="416"/>
                </a:cubicBezTo>
                <a:cubicBezTo>
                  <a:pt x="169" y="373"/>
                  <a:pt x="169" y="373"/>
                  <a:pt x="169" y="373"/>
                </a:cubicBezTo>
                <a:lnTo>
                  <a:pt x="126" y="416"/>
                </a:lnTo>
                <a:close/>
                <a:moveTo>
                  <a:pt x="1362" y="416"/>
                </a:moveTo>
                <a:cubicBezTo>
                  <a:pt x="1319" y="373"/>
                  <a:pt x="1319" y="373"/>
                  <a:pt x="1319" y="373"/>
                </a:cubicBezTo>
                <a:cubicBezTo>
                  <a:pt x="1276" y="416"/>
                  <a:pt x="1276" y="416"/>
                  <a:pt x="1276" y="416"/>
                </a:cubicBezTo>
                <a:cubicBezTo>
                  <a:pt x="1319" y="459"/>
                  <a:pt x="1319" y="459"/>
                  <a:pt x="1319" y="459"/>
                </a:cubicBezTo>
                <a:lnTo>
                  <a:pt x="1362" y="416"/>
                </a:lnTo>
                <a:close/>
              </a:path>
            </a:pathLst>
          </a:custGeom>
          <a:solidFill>
            <a:schemeClr val="bg1"/>
          </a:solidFill>
          <a:ln>
            <a:noFill/>
          </a:ln>
        </p:spPr>
        <p:txBody>
          <a:bodyPr vert="horz" wrap="square" lIns="37148" tIns="18574" rIns="37148" bIns="18574" numCol="1" anchor="t" anchorCtr="0" compatLnSpc="1">
            <a:prstTxWarp prst="textNoShape">
              <a:avLst/>
            </a:prstTxWarp>
          </a:bodyPr>
          <a:lstStyle/>
          <a:p>
            <a:endParaRPr lang="en-US" sz="548"/>
          </a:p>
        </p:txBody>
      </p:sp>
      <p:sp>
        <p:nvSpPr>
          <p:cNvPr id="53" name="TextBox 52"/>
          <p:cNvSpPr txBox="1"/>
          <p:nvPr/>
        </p:nvSpPr>
        <p:spPr>
          <a:xfrm>
            <a:off x="4759041" y="4195704"/>
            <a:ext cx="1865196" cy="830997"/>
          </a:xfrm>
          <a:prstGeom prst="rect">
            <a:avLst/>
          </a:prstGeom>
          <a:noFill/>
        </p:spPr>
        <p:txBody>
          <a:bodyPr wrap="square" rtlCol="0">
            <a:spAutoFit/>
          </a:bodyPr>
          <a:lstStyle/>
          <a:p>
            <a:pPr algn="ctr"/>
            <a:r>
              <a:rPr lang="sr-Latn-RS" sz="1600" b="1" dirty="0"/>
              <a:t>KORISNIČKO ISKUSTVO U FOKUSU</a:t>
            </a:r>
          </a:p>
        </p:txBody>
      </p:sp>
      <p:pic>
        <p:nvPicPr>
          <p:cNvPr id="54" name="Picture 53">
            <a:extLst>
              <a:ext uri="{FF2B5EF4-FFF2-40B4-BE49-F238E27FC236}">
                <a16:creationId xmlns:a16="http://schemas.microsoft.com/office/drawing/2014/main" xmlns="" id="{990DD524-9226-DE25-797E-3F2CB9F2B8C8}"/>
              </a:ext>
            </a:extLst>
          </p:cNvPr>
          <p:cNvPicPr>
            <a:picLocks noChangeAspect="1"/>
          </p:cNvPicPr>
          <p:nvPr/>
        </p:nvPicPr>
        <p:blipFill>
          <a:blip r:embed="rId3" cstate="print"/>
          <a:stretch>
            <a:fillRect/>
          </a:stretch>
        </p:blipFill>
        <p:spPr>
          <a:xfrm>
            <a:off x="11277600" y="6353190"/>
            <a:ext cx="792000" cy="366729"/>
          </a:xfrm>
          <a:prstGeom prst="rect">
            <a:avLst/>
          </a:prstGeom>
        </p:spPr>
      </p:pic>
      <p:sp>
        <p:nvSpPr>
          <p:cNvPr id="55" name="object 3">
            <a:extLst>
              <a:ext uri="{FF2B5EF4-FFF2-40B4-BE49-F238E27FC236}">
                <a16:creationId xmlns:a16="http://schemas.microsoft.com/office/drawing/2014/main" xmlns="" id="{17E55BDA-1546-CE02-10A6-73D73BD9577E}"/>
              </a:ext>
            </a:extLst>
          </p:cNvPr>
          <p:cNvSpPr/>
          <p:nvPr/>
        </p:nvSpPr>
        <p:spPr>
          <a:xfrm>
            <a:off x="6852601" y="-4"/>
            <a:ext cx="5356942" cy="6858000"/>
          </a:xfrm>
          <a:custGeom>
            <a:avLst/>
            <a:gdLst/>
            <a:ahLst/>
            <a:cxnLst/>
            <a:rect l="l" t="t" r="r" b="b"/>
            <a:pathLst>
              <a:path w="4750434" h="6858000">
                <a:moveTo>
                  <a:pt x="4750308" y="6857998"/>
                </a:moveTo>
                <a:lnTo>
                  <a:pt x="4750308" y="0"/>
                </a:lnTo>
                <a:lnTo>
                  <a:pt x="0" y="0"/>
                </a:lnTo>
                <a:lnTo>
                  <a:pt x="0" y="6857998"/>
                </a:lnTo>
                <a:lnTo>
                  <a:pt x="4750308" y="6857998"/>
                </a:lnTo>
                <a:close/>
              </a:path>
            </a:pathLst>
          </a:custGeom>
          <a:solidFill>
            <a:srgbClr val="ABDFD0"/>
          </a:solidFill>
        </p:spPr>
        <p:txBody>
          <a:bodyPr wrap="square" lIns="0" tIns="0" rIns="0" bIns="0" rtlCol="0"/>
          <a:lstStyle/>
          <a:p>
            <a:endParaRPr dirty="0"/>
          </a:p>
        </p:txBody>
      </p:sp>
      <p:sp>
        <p:nvSpPr>
          <p:cNvPr id="56" name="object 40">
            <a:extLst>
              <a:ext uri="{FF2B5EF4-FFF2-40B4-BE49-F238E27FC236}">
                <a16:creationId xmlns:a16="http://schemas.microsoft.com/office/drawing/2014/main" xmlns="" id="{8D9F7E01-4007-D0EB-417F-40447F2C845A}"/>
              </a:ext>
            </a:extLst>
          </p:cNvPr>
          <p:cNvSpPr txBox="1"/>
          <p:nvPr/>
        </p:nvSpPr>
        <p:spPr>
          <a:xfrm>
            <a:off x="8126177" y="1330846"/>
            <a:ext cx="3707292" cy="4612160"/>
          </a:xfrm>
          <a:prstGeom prst="rect">
            <a:avLst/>
          </a:prstGeom>
        </p:spPr>
        <p:txBody>
          <a:bodyPr vert="horz" wrap="square" lIns="0" tIns="13335" rIns="0" bIns="0" rtlCol="0">
            <a:spAutoFit/>
          </a:bodyPr>
          <a:lstStyle/>
          <a:p>
            <a:pPr marL="12700">
              <a:lnSpc>
                <a:spcPct val="100000"/>
              </a:lnSpc>
              <a:spcBef>
                <a:spcPts val="105"/>
              </a:spcBef>
            </a:pPr>
            <a:r>
              <a:rPr lang="sr-Latn-RS" b="1" dirty="0"/>
              <a:t>STAGFLACIJA – DIREKTAN UTICAJ NA RAZVOJ OSIGURANJA</a:t>
            </a:r>
          </a:p>
          <a:p>
            <a:pPr marL="12700">
              <a:lnSpc>
                <a:spcPct val="100000"/>
              </a:lnSpc>
              <a:spcBef>
                <a:spcPts val="105"/>
              </a:spcBef>
            </a:pPr>
            <a:endParaRPr lang="sr-Latn-RS" b="1" dirty="0"/>
          </a:p>
          <a:p>
            <a:pPr marL="12700">
              <a:lnSpc>
                <a:spcPct val="100000"/>
              </a:lnSpc>
              <a:spcBef>
                <a:spcPts val="105"/>
              </a:spcBef>
            </a:pPr>
            <a:endParaRPr lang="sr-Latn-RS" b="1" dirty="0"/>
          </a:p>
          <a:p>
            <a:pPr marL="12700">
              <a:lnSpc>
                <a:spcPct val="100000"/>
              </a:lnSpc>
              <a:spcBef>
                <a:spcPts val="105"/>
              </a:spcBef>
            </a:pPr>
            <a:r>
              <a:rPr lang="en-US" b="1" dirty="0"/>
              <a:t>UTICAJ KLIMATSKIH PROMENA</a:t>
            </a:r>
            <a:endParaRPr lang="sr-Latn-RS" b="1" dirty="0"/>
          </a:p>
          <a:p>
            <a:pPr marL="12700">
              <a:lnSpc>
                <a:spcPct val="100000"/>
              </a:lnSpc>
              <a:spcBef>
                <a:spcPts val="105"/>
              </a:spcBef>
            </a:pPr>
            <a:endParaRPr lang="sr-Latn-RS" b="1" dirty="0"/>
          </a:p>
          <a:p>
            <a:pPr marL="12700">
              <a:lnSpc>
                <a:spcPct val="100000"/>
              </a:lnSpc>
              <a:spcBef>
                <a:spcPts val="105"/>
              </a:spcBef>
            </a:pPr>
            <a:endParaRPr lang="sr-Latn-RS" b="1" dirty="0"/>
          </a:p>
          <a:p>
            <a:pPr marL="12700">
              <a:lnSpc>
                <a:spcPct val="100000"/>
              </a:lnSpc>
              <a:spcBef>
                <a:spcPts val="105"/>
              </a:spcBef>
            </a:pPr>
            <a:r>
              <a:rPr lang="sr-Latn-RS" b="1" dirty="0"/>
              <a:t>POSLEDICE TRANSFORMACIJE GLOBALIZACIJE</a:t>
            </a:r>
          </a:p>
          <a:p>
            <a:pPr marL="12700">
              <a:lnSpc>
                <a:spcPct val="100000"/>
              </a:lnSpc>
              <a:spcBef>
                <a:spcPts val="105"/>
              </a:spcBef>
            </a:pPr>
            <a:endParaRPr lang="sr-Latn-RS" b="1" dirty="0"/>
          </a:p>
          <a:p>
            <a:pPr marL="12700">
              <a:lnSpc>
                <a:spcPct val="100000"/>
              </a:lnSpc>
              <a:spcBef>
                <a:spcPts val="105"/>
              </a:spcBef>
            </a:pPr>
            <a:endParaRPr lang="sr-Latn-RS" b="1" dirty="0"/>
          </a:p>
          <a:p>
            <a:pPr marL="12700">
              <a:spcBef>
                <a:spcPts val="105"/>
              </a:spcBef>
            </a:pPr>
            <a:r>
              <a:rPr lang="en-US" b="1" dirty="0"/>
              <a:t>VOLATILNOST KAMATNIH STOPA</a:t>
            </a:r>
            <a:endParaRPr lang="sr-Latn-RS" b="1" dirty="0"/>
          </a:p>
          <a:p>
            <a:pPr marL="12700">
              <a:spcBef>
                <a:spcPts val="105"/>
              </a:spcBef>
            </a:pPr>
            <a:endParaRPr lang="sr-Latn-RS" b="1" dirty="0"/>
          </a:p>
          <a:p>
            <a:pPr marL="12700">
              <a:spcBef>
                <a:spcPts val="105"/>
              </a:spcBef>
            </a:pPr>
            <a:endParaRPr lang="sr-Latn-RS" b="1" dirty="0"/>
          </a:p>
          <a:p>
            <a:pPr marL="12700">
              <a:lnSpc>
                <a:spcPct val="100000"/>
              </a:lnSpc>
              <a:spcBef>
                <a:spcPts val="105"/>
              </a:spcBef>
            </a:pPr>
            <a:r>
              <a:rPr lang="en-US" b="1" dirty="0"/>
              <a:t>REGULATORNI OKVIR IFRS 17</a:t>
            </a:r>
            <a:endParaRPr lang="sr-Latn-RS" b="1" dirty="0"/>
          </a:p>
          <a:p>
            <a:pPr marL="12700">
              <a:lnSpc>
                <a:spcPct val="100000"/>
              </a:lnSpc>
              <a:spcBef>
                <a:spcPts val="105"/>
              </a:spcBef>
            </a:pPr>
            <a:endParaRPr lang="sr-Latn-RS" b="1" dirty="0"/>
          </a:p>
        </p:txBody>
      </p:sp>
      <p:pic>
        <p:nvPicPr>
          <p:cNvPr id="63" name="object 10">
            <a:extLst>
              <a:ext uri="{FF2B5EF4-FFF2-40B4-BE49-F238E27FC236}">
                <a16:creationId xmlns:a16="http://schemas.microsoft.com/office/drawing/2014/main" xmlns="" id="{144422A5-270C-B732-B2BF-08458FB8CEA0}"/>
              </a:ext>
            </a:extLst>
          </p:cNvPr>
          <p:cNvPicPr/>
          <p:nvPr/>
        </p:nvPicPr>
        <p:blipFill>
          <a:blip r:embed="rId4" cstate="print"/>
          <a:stretch>
            <a:fillRect/>
          </a:stretch>
        </p:blipFill>
        <p:spPr>
          <a:xfrm>
            <a:off x="641855" y="293787"/>
            <a:ext cx="243840" cy="239013"/>
          </a:xfrm>
          <a:prstGeom prst="rect">
            <a:avLst/>
          </a:prstGeom>
        </p:spPr>
      </p:pic>
      <p:sp>
        <p:nvSpPr>
          <p:cNvPr id="64" name="Oval 63">
            <a:extLst>
              <a:ext uri="{FF2B5EF4-FFF2-40B4-BE49-F238E27FC236}">
                <a16:creationId xmlns:a16="http://schemas.microsoft.com/office/drawing/2014/main" xmlns="" id="{C8D75C40-488F-4A13-268E-ACD8C90FC8A8}"/>
              </a:ext>
            </a:extLst>
          </p:cNvPr>
          <p:cNvSpPr/>
          <p:nvPr/>
        </p:nvSpPr>
        <p:spPr>
          <a:xfrm>
            <a:off x="457775" y="107293"/>
            <a:ext cx="612000" cy="612000"/>
          </a:xfrm>
          <a:prstGeom prst="ellipse">
            <a:avLst/>
          </a:prstGeom>
          <a:noFill/>
          <a:ln w="28575">
            <a:solidFill>
              <a:srgbClr val="00A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65" name="Straight Connector 64">
            <a:extLst>
              <a:ext uri="{FF2B5EF4-FFF2-40B4-BE49-F238E27FC236}">
                <a16:creationId xmlns:a16="http://schemas.microsoft.com/office/drawing/2014/main" xmlns="" id="{123EADA9-ADD8-C5C2-6C09-8DA055578086}"/>
              </a:ext>
            </a:extLst>
          </p:cNvPr>
          <p:cNvCxnSpPr/>
          <p:nvPr/>
        </p:nvCxnSpPr>
        <p:spPr>
          <a:xfrm>
            <a:off x="133405" y="838200"/>
            <a:ext cx="11970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xmlns="" id="{61AC4855-197A-A893-5393-C4ACA7783E40}"/>
              </a:ext>
            </a:extLst>
          </p:cNvPr>
          <p:cNvPicPr>
            <a:picLocks noChangeAspect="1"/>
          </p:cNvPicPr>
          <p:nvPr/>
        </p:nvPicPr>
        <p:blipFill>
          <a:blip r:embed="rId3" cstate="print"/>
          <a:stretch>
            <a:fillRect/>
          </a:stretch>
        </p:blipFill>
        <p:spPr>
          <a:xfrm>
            <a:off x="11237829" y="6346438"/>
            <a:ext cx="792000" cy="366729"/>
          </a:xfrm>
          <a:prstGeom prst="rect">
            <a:avLst/>
          </a:prstGeom>
        </p:spPr>
      </p:pic>
      <p:pic>
        <p:nvPicPr>
          <p:cNvPr id="67" name="object 47">
            <a:extLst>
              <a:ext uri="{FF2B5EF4-FFF2-40B4-BE49-F238E27FC236}">
                <a16:creationId xmlns:a16="http://schemas.microsoft.com/office/drawing/2014/main" xmlns="" id="{27034795-93F1-2C6F-D712-A886D54A4071}"/>
              </a:ext>
            </a:extLst>
          </p:cNvPr>
          <p:cNvPicPr/>
          <p:nvPr/>
        </p:nvPicPr>
        <p:blipFill>
          <a:blip r:embed="rId5" cstate="print"/>
          <a:stretch>
            <a:fillRect/>
          </a:stretch>
        </p:blipFill>
        <p:spPr>
          <a:xfrm>
            <a:off x="7653721" y="3352176"/>
            <a:ext cx="288035" cy="288036"/>
          </a:xfrm>
          <a:prstGeom prst="rect">
            <a:avLst/>
          </a:prstGeom>
        </p:spPr>
      </p:pic>
      <p:pic>
        <p:nvPicPr>
          <p:cNvPr id="68" name="object 47">
            <a:extLst>
              <a:ext uri="{FF2B5EF4-FFF2-40B4-BE49-F238E27FC236}">
                <a16:creationId xmlns:a16="http://schemas.microsoft.com/office/drawing/2014/main" xmlns="" id="{039AAC58-61F3-3067-4E36-C9A4447D7CE8}"/>
              </a:ext>
            </a:extLst>
          </p:cNvPr>
          <p:cNvPicPr/>
          <p:nvPr/>
        </p:nvPicPr>
        <p:blipFill>
          <a:blip r:embed="rId5" cstate="print"/>
          <a:stretch>
            <a:fillRect/>
          </a:stretch>
        </p:blipFill>
        <p:spPr>
          <a:xfrm>
            <a:off x="7642068" y="2474624"/>
            <a:ext cx="288035" cy="288036"/>
          </a:xfrm>
          <a:prstGeom prst="rect">
            <a:avLst/>
          </a:prstGeom>
        </p:spPr>
      </p:pic>
      <p:pic>
        <p:nvPicPr>
          <p:cNvPr id="69" name="object 47">
            <a:extLst>
              <a:ext uri="{FF2B5EF4-FFF2-40B4-BE49-F238E27FC236}">
                <a16:creationId xmlns:a16="http://schemas.microsoft.com/office/drawing/2014/main" xmlns="" id="{81CBBDA9-163D-39EB-63F8-663EF77B54C4}"/>
              </a:ext>
            </a:extLst>
          </p:cNvPr>
          <p:cNvPicPr/>
          <p:nvPr/>
        </p:nvPicPr>
        <p:blipFill>
          <a:blip r:embed="rId5" cstate="print"/>
          <a:stretch>
            <a:fillRect/>
          </a:stretch>
        </p:blipFill>
        <p:spPr>
          <a:xfrm>
            <a:off x="7640825" y="1373754"/>
            <a:ext cx="288035" cy="288036"/>
          </a:xfrm>
          <a:prstGeom prst="rect">
            <a:avLst/>
          </a:prstGeom>
        </p:spPr>
      </p:pic>
      <p:sp>
        <p:nvSpPr>
          <p:cNvPr id="57" name="Oval 56">
            <a:extLst>
              <a:ext uri="{FF2B5EF4-FFF2-40B4-BE49-F238E27FC236}">
                <a16:creationId xmlns:a16="http://schemas.microsoft.com/office/drawing/2014/main" xmlns="" id="{1E7793FD-C230-4296-A21B-3DF044CAD80A}"/>
              </a:ext>
            </a:extLst>
          </p:cNvPr>
          <p:cNvSpPr/>
          <p:nvPr/>
        </p:nvSpPr>
        <p:spPr>
          <a:xfrm>
            <a:off x="4187289" y="2517875"/>
            <a:ext cx="900000" cy="900000"/>
          </a:xfrm>
          <a:prstGeom prst="ellipse">
            <a:avLst/>
          </a:prstGeom>
          <a:solidFill>
            <a:srgbClr val="3CA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cap="a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8" name="TextBox 57">
            <a:extLst>
              <a:ext uri="{FF2B5EF4-FFF2-40B4-BE49-F238E27FC236}">
                <a16:creationId xmlns:a16="http://schemas.microsoft.com/office/drawing/2014/main" xmlns="" id="{345154F5-8E21-1FC0-67FA-1D9F16869E15}"/>
              </a:ext>
            </a:extLst>
          </p:cNvPr>
          <p:cNvSpPr txBox="1"/>
          <p:nvPr/>
        </p:nvSpPr>
        <p:spPr>
          <a:xfrm>
            <a:off x="4931435" y="1982870"/>
            <a:ext cx="1378404" cy="584775"/>
          </a:xfrm>
          <a:prstGeom prst="rect">
            <a:avLst/>
          </a:prstGeom>
          <a:noFill/>
        </p:spPr>
        <p:txBody>
          <a:bodyPr wrap="square" rtlCol="0">
            <a:spAutoFit/>
          </a:bodyPr>
          <a:lstStyle/>
          <a:p>
            <a:pPr algn="ctr"/>
            <a:r>
              <a:rPr lang="sr-Latn-RS" sz="1600" b="1" dirty="0"/>
              <a:t>NOVE VRSTE OSIGURANJA </a:t>
            </a:r>
          </a:p>
        </p:txBody>
      </p:sp>
      <p:pic>
        <p:nvPicPr>
          <p:cNvPr id="4" name="Graphic 3" descr="Web cam outline">
            <a:extLst>
              <a:ext uri="{FF2B5EF4-FFF2-40B4-BE49-F238E27FC236}">
                <a16:creationId xmlns:a16="http://schemas.microsoft.com/office/drawing/2014/main" xmlns="" id="{F6573844-92E0-C692-6EB3-9DAB0F04B54A}"/>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4364786" y="2662559"/>
            <a:ext cx="546157" cy="546157"/>
          </a:xfrm>
          <a:prstGeom prst="rect">
            <a:avLst/>
          </a:prstGeom>
        </p:spPr>
      </p:pic>
      <p:sp>
        <p:nvSpPr>
          <p:cNvPr id="59" name="object 12">
            <a:extLst>
              <a:ext uri="{FF2B5EF4-FFF2-40B4-BE49-F238E27FC236}">
                <a16:creationId xmlns:a16="http://schemas.microsoft.com/office/drawing/2014/main" xmlns="" id="{62198E73-E3BB-6CD1-B641-3445DFA7F866}"/>
              </a:ext>
            </a:extLst>
          </p:cNvPr>
          <p:cNvSpPr txBox="1">
            <a:spLocks/>
          </p:cNvSpPr>
          <p:nvPr/>
        </p:nvSpPr>
        <p:spPr>
          <a:xfrm>
            <a:off x="7675328" y="240198"/>
            <a:ext cx="3562501" cy="381515"/>
          </a:xfrm>
          <a:prstGeom prst="rect">
            <a:avLst/>
          </a:prstGeom>
        </p:spPr>
        <p:txBody>
          <a:bodyPr vert="horz" wrap="square" lIns="0" tIns="12065" rIns="0" bIns="0" rtlCol="0">
            <a:spAutoFit/>
          </a:bodyPr>
          <a:lstStyle>
            <a:lvl1pPr>
              <a:defRPr sz="2400" b="1" i="0">
                <a:solidFill>
                  <a:srgbClr val="3B9F82"/>
                </a:solidFill>
                <a:latin typeface="Calibri"/>
                <a:ea typeface="+mj-ea"/>
                <a:cs typeface="Calibri"/>
              </a:defRPr>
            </a:lvl1pPr>
          </a:lstStyle>
          <a:p>
            <a:pPr marL="12700">
              <a:spcBef>
                <a:spcPts val="95"/>
              </a:spcBef>
            </a:pPr>
            <a:r>
              <a:rPr lang="sr-Latn-RS" kern="0" spc="-5" dirty="0">
                <a:solidFill>
                  <a:srgbClr val="464A4A"/>
                </a:solidFill>
              </a:rPr>
              <a:t>IZAZOVI</a:t>
            </a:r>
            <a:endParaRPr lang="sr-Latn-RS" kern="0" dirty="0"/>
          </a:p>
        </p:txBody>
      </p:sp>
      <p:pic>
        <p:nvPicPr>
          <p:cNvPr id="60" name="object 47">
            <a:extLst>
              <a:ext uri="{FF2B5EF4-FFF2-40B4-BE49-F238E27FC236}">
                <a16:creationId xmlns:a16="http://schemas.microsoft.com/office/drawing/2014/main" xmlns="" id="{3C05B232-3352-9C1D-5FD5-BE2A4D2647A0}"/>
              </a:ext>
            </a:extLst>
          </p:cNvPr>
          <p:cNvPicPr/>
          <p:nvPr/>
        </p:nvPicPr>
        <p:blipFill>
          <a:blip r:embed="rId5" cstate="print"/>
          <a:stretch>
            <a:fillRect/>
          </a:stretch>
        </p:blipFill>
        <p:spPr>
          <a:xfrm>
            <a:off x="7640825" y="5330598"/>
            <a:ext cx="288035" cy="288036"/>
          </a:xfrm>
          <a:prstGeom prst="rect">
            <a:avLst/>
          </a:prstGeom>
        </p:spPr>
      </p:pic>
      <p:pic>
        <p:nvPicPr>
          <p:cNvPr id="61" name="object 47">
            <a:extLst>
              <a:ext uri="{FF2B5EF4-FFF2-40B4-BE49-F238E27FC236}">
                <a16:creationId xmlns:a16="http://schemas.microsoft.com/office/drawing/2014/main" xmlns="" id="{2F1E5141-915B-4C0C-47E0-14D96E209C68}"/>
              </a:ext>
            </a:extLst>
          </p:cNvPr>
          <p:cNvPicPr/>
          <p:nvPr/>
        </p:nvPicPr>
        <p:blipFill>
          <a:blip r:embed="rId5" cstate="print"/>
          <a:stretch>
            <a:fillRect/>
          </a:stretch>
        </p:blipFill>
        <p:spPr>
          <a:xfrm>
            <a:off x="7655493" y="4471765"/>
            <a:ext cx="288035" cy="288036"/>
          </a:xfrm>
          <a:prstGeom prst="rect">
            <a:avLst/>
          </a:prstGeom>
        </p:spPr>
      </p:pic>
    </p:spTree>
    <p:extLst>
      <p:ext uri="{BB962C8B-B14F-4D97-AF65-F5344CB8AC3E}">
        <p14:creationId xmlns:p14="http://schemas.microsoft.com/office/powerpoint/2010/main" xmlns="" val="268543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864" y="2758704"/>
            <a:ext cx="8401754" cy="656655"/>
          </a:xfrm>
          <a:prstGeom prst="rect">
            <a:avLst/>
          </a:prstGeom>
          <a:noFill/>
          <a:ln>
            <a:noFill/>
          </a:ln>
        </p:spPr>
        <p:txBody>
          <a:bodyPr wrap="square" lIns="0" tIns="0" rIns="0" bIns="0"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sr-Latn-RS" sz="4267" b="1" i="0" u="none" strike="noStrike" kern="1200" cap="all" spc="67" normalizeH="0" baseline="0" noProof="0" dirty="0">
                <a:ln>
                  <a:noFill/>
                </a:ln>
                <a:solidFill>
                  <a:prstClr val="white"/>
                </a:solidFill>
                <a:effectLst/>
                <a:uLnTx/>
                <a:uFillTx/>
                <a:latin typeface="Lato Black" panose="020F0A02020204030203" pitchFamily="34" charset="0"/>
                <a:ea typeface="Open Sans Light" panose="020B0306030504020204" pitchFamily="34" charset="0"/>
                <a:cs typeface="Open Sans Light" panose="020B0306030504020204" pitchFamily="34" charset="0"/>
              </a:rPr>
              <a:t>HVALA NA PAŽNJI!</a:t>
            </a:r>
            <a:endParaRPr kumimoji="0" lang="en-US" sz="4267" b="1" i="0" u="none" strike="noStrike" kern="1200" cap="all" spc="67" normalizeH="0" baseline="0" noProof="0" dirty="0">
              <a:ln>
                <a:noFill/>
              </a:ln>
              <a:solidFill>
                <a:prstClr val="white"/>
              </a:solidFill>
              <a:effectLst/>
              <a:uLnTx/>
              <a:uFillTx/>
              <a:latin typeface="Lato Black" panose="020F0A02020204030203" pitchFamily="34" charset="0"/>
              <a:ea typeface="Open Sans Light" panose="020B0306030504020204" pitchFamily="34" charset="0"/>
              <a:cs typeface="Open Sans Light" panose="020B0306030504020204" pitchFamily="34" charset="0"/>
            </a:endParaRPr>
          </a:p>
        </p:txBody>
      </p:sp>
      <p:cxnSp>
        <p:nvCxnSpPr>
          <p:cNvPr id="3" name="Straight Connector 2"/>
          <p:cNvCxnSpPr/>
          <p:nvPr/>
        </p:nvCxnSpPr>
        <p:spPr>
          <a:xfrm>
            <a:off x="8751056" y="2211305"/>
            <a:ext cx="0" cy="17701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hape 5892"/>
          <p:cNvSpPr/>
          <p:nvPr/>
        </p:nvSpPr>
        <p:spPr>
          <a:xfrm>
            <a:off x="9224223" y="2439742"/>
            <a:ext cx="1313278" cy="1313278"/>
          </a:xfrm>
          <a:custGeom>
            <a:avLst/>
            <a:gdLst/>
            <a:ahLst/>
            <a:cxnLst>
              <a:cxn ang="0">
                <a:pos x="wd2" y="hd2"/>
              </a:cxn>
              <a:cxn ang="5400000">
                <a:pos x="wd2" y="hd2"/>
              </a:cxn>
              <a:cxn ang="10800000">
                <a:pos x="wd2" y="hd2"/>
              </a:cxn>
              <a:cxn ang="16200000">
                <a:pos x="wd2" y="hd2"/>
              </a:cxn>
            </a:cxnLst>
            <a:rect l="0" t="0" r="r" b="b"/>
            <a:pathLst>
              <a:path w="21600" h="21600" extrusionOk="0">
                <a:moveTo>
                  <a:pt x="10800" y="5858"/>
                </a:moveTo>
                <a:cubicBezTo>
                  <a:pt x="8061" y="5858"/>
                  <a:pt x="5863" y="8058"/>
                  <a:pt x="5863" y="10797"/>
                </a:cubicBezTo>
                <a:cubicBezTo>
                  <a:pt x="5863" y="13532"/>
                  <a:pt x="8061" y="15733"/>
                  <a:pt x="10800" y="15733"/>
                </a:cubicBezTo>
                <a:cubicBezTo>
                  <a:pt x="13537" y="15733"/>
                  <a:pt x="15736" y="13532"/>
                  <a:pt x="15736" y="10797"/>
                </a:cubicBezTo>
                <a:cubicBezTo>
                  <a:pt x="15736" y="8058"/>
                  <a:pt x="13537" y="5858"/>
                  <a:pt x="10800" y="5858"/>
                </a:cubicBezTo>
                <a:close/>
                <a:moveTo>
                  <a:pt x="10800" y="13958"/>
                </a:moveTo>
                <a:cubicBezTo>
                  <a:pt x="9052" y="13958"/>
                  <a:pt x="7636" y="12545"/>
                  <a:pt x="7636" y="10797"/>
                </a:cubicBezTo>
                <a:cubicBezTo>
                  <a:pt x="7636" y="9049"/>
                  <a:pt x="9052" y="7633"/>
                  <a:pt x="10800" y="7633"/>
                </a:cubicBezTo>
                <a:cubicBezTo>
                  <a:pt x="12547" y="7633"/>
                  <a:pt x="13963" y="9049"/>
                  <a:pt x="13963" y="10797"/>
                </a:cubicBezTo>
                <a:cubicBezTo>
                  <a:pt x="13961" y="12545"/>
                  <a:pt x="12545" y="13958"/>
                  <a:pt x="10800" y="13958"/>
                </a:cubicBezTo>
                <a:close/>
                <a:moveTo>
                  <a:pt x="18514" y="3086"/>
                </a:moveTo>
                <a:cubicBezTo>
                  <a:pt x="18033" y="2604"/>
                  <a:pt x="17152" y="2703"/>
                  <a:pt x="16550" y="3305"/>
                </a:cubicBezTo>
                <a:cubicBezTo>
                  <a:pt x="15949" y="3908"/>
                  <a:pt x="15851" y="4784"/>
                  <a:pt x="16333" y="5267"/>
                </a:cubicBezTo>
                <a:cubicBezTo>
                  <a:pt x="16814" y="5750"/>
                  <a:pt x="17693" y="5653"/>
                  <a:pt x="18297" y="5050"/>
                </a:cubicBezTo>
                <a:cubicBezTo>
                  <a:pt x="18898" y="4448"/>
                  <a:pt x="18996" y="3567"/>
                  <a:pt x="18514" y="3086"/>
                </a:cubicBezTo>
                <a:close/>
                <a:moveTo>
                  <a:pt x="3305" y="16553"/>
                </a:moveTo>
                <a:cubicBezTo>
                  <a:pt x="2702" y="17155"/>
                  <a:pt x="2604" y="18033"/>
                  <a:pt x="3086" y="18514"/>
                </a:cubicBezTo>
                <a:cubicBezTo>
                  <a:pt x="3567" y="18996"/>
                  <a:pt x="4447" y="18900"/>
                  <a:pt x="5050" y="18297"/>
                </a:cubicBezTo>
                <a:cubicBezTo>
                  <a:pt x="5653" y="17693"/>
                  <a:pt x="5750" y="16814"/>
                  <a:pt x="5269" y="16333"/>
                </a:cubicBezTo>
                <a:cubicBezTo>
                  <a:pt x="4787" y="15851"/>
                  <a:pt x="3907" y="15950"/>
                  <a:pt x="3305" y="16553"/>
                </a:cubicBezTo>
                <a:close/>
                <a:moveTo>
                  <a:pt x="3086" y="3086"/>
                </a:moveTo>
                <a:cubicBezTo>
                  <a:pt x="2604" y="3567"/>
                  <a:pt x="2702" y="4448"/>
                  <a:pt x="3303" y="5050"/>
                </a:cubicBezTo>
                <a:cubicBezTo>
                  <a:pt x="3907" y="5653"/>
                  <a:pt x="4786" y="5749"/>
                  <a:pt x="5267" y="5267"/>
                </a:cubicBezTo>
                <a:cubicBezTo>
                  <a:pt x="5749" y="4786"/>
                  <a:pt x="5651" y="3905"/>
                  <a:pt x="5048" y="3303"/>
                </a:cubicBezTo>
                <a:cubicBezTo>
                  <a:pt x="4448" y="2703"/>
                  <a:pt x="3567" y="2604"/>
                  <a:pt x="3086" y="3086"/>
                </a:cubicBezTo>
                <a:close/>
                <a:moveTo>
                  <a:pt x="16550" y="18294"/>
                </a:moveTo>
                <a:cubicBezTo>
                  <a:pt x="17152" y="18897"/>
                  <a:pt x="18031" y="18996"/>
                  <a:pt x="18514" y="18514"/>
                </a:cubicBezTo>
                <a:cubicBezTo>
                  <a:pt x="18997" y="18033"/>
                  <a:pt x="18898" y="17152"/>
                  <a:pt x="18295" y="16549"/>
                </a:cubicBezTo>
                <a:cubicBezTo>
                  <a:pt x="17692" y="15945"/>
                  <a:pt x="16814" y="15850"/>
                  <a:pt x="16331" y="16331"/>
                </a:cubicBezTo>
                <a:cubicBezTo>
                  <a:pt x="15848" y="16813"/>
                  <a:pt x="15949" y="17692"/>
                  <a:pt x="16550" y="18294"/>
                </a:cubicBezTo>
                <a:close/>
                <a:moveTo>
                  <a:pt x="10800" y="3083"/>
                </a:moveTo>
                <a:cubicBezTo>
                  <a:pt x="11480" y="3083"/>
                  <a:pt x="12034" y="2393"/>
                  <a:pt x="12034" y="1540"/>
                </a:cubicBezTo>
                <a:cubicBezTo>
                  <a:pt x="12033" y="687"/>
                  <a:pt x="11480" y="0"/>
                  <a:pt x="10800" y="0"/>
                </a:cubicBezTo>
                <a:cubicBezTo>
                  <a:pt x="10118" y="0"/>
                  <a:pt x="9564" y="687"/>
                  <a:pt x="9564" y="1540"/>
                </a:cubicBezTo>
                <a:cubicBezTo>
                  <a:pt x="9564" y="2393"/>
                  <a:pt x="10117" y="3083"/>
                  <a:pt x="10800" y="3083"/>
                </a:cubicBezTo>
                <a:close/>
                <a:moveTo>
                  <a:pt x="10800" y="21600"/>
                </a:moveTo>
                <a:cubicBezTo>
                  <a:pt x="11480" y="21600"/>
                  <a:pt x="12034" y="20910"/>
                  <a:pt x="12034" y="20057"/>
                </a:cubicBezTo>
                <a:cubicBezTo>
                  <a:pt x="12034" y="19204"/>
                  <a:pt x="11482" y="18517"/>
                  <a:pt x="10802" y="18517"/>
                </a:cubicBezTo>
                <a:cubicBezTo>
                  <a:pt x="10120" y="18517"/>
                  <a:pt x="9566" y="19204"/>
                  <a:pt x="9566" y="20057"/>
                </a:cubicBezTo>
                <a:cubicBezTo>
                  <a:pt x="9564" y="20910"/>
                  <a:pt x="10117" y="21600"/>
                  <a:pt x="10800" y="21600"/>
                </a:cubicBezTo>
                <a:close/>
                <a:moveTo>
                  <a:pt x="3086" y="10800"/>
                </a:moveTo>
                <a:cubicBezTo>
                  <a:pt x="3086" y="10120"/>
                  <a:pt x="2391" y="9566"/>
                  <a:pt x="1538" y="9566"/>
                </a:cubicBezTo>
                <a:cubicBezTo>
                  <a:pt x="685" y="9566"/>
                  <a:pt x="0" y="10120"/>
                  <a:pt x="0" y="10800"/>
                </a:cubicBezTo>
                <a:cubicBezTo>
                  <a:pt x="0" y="11482"/>
                  <a:pt x="685" y="12034"/>
                  <a:pt x="1538" y="12034"/>
                </a:cubicBezTo>
                <a:cubicBezTo>
                  <a:pt x="2391" y="12034"/>
                  <a:pt x="3086" y="11482"/>
                  <a:pt x="3086" y="10800"/>
                </a:cubicBezTo>
                <a:close/>
                <a:moveTo>
                  <a:pt x="21600" y="10800"/>
                </a:moveTo>
                <a:cubicBezTo>
                  <a:pt x="21600" y="10120"/>
                  <a:pt x="20909" y="9566"/>
                  <a:pt x="20056" y="9566"/>
                </a:cubicBezTo>
                <a:cubicBezTo>
                  <a:pt x="19202" y="9566"/>
                  <a:pt x="18514" y="10120"/>
                  <a:pt x="18514" y="10800"/>
                </a:cubicBezTo>
                <a:cubicBezTo>
                  <a:pt x="18514" y="11482"/>
                  <a:pt x="19202" y="12034"/>
                  <a:pt x="20056" y="12034"/>
                </a:cubicBezTo>
                <a:cubicBezTo>
                  <a:pt x="20909" y="12034"/>
                  <a:pt x="21600" y="11482"/>
                  <a:pt x="21600" y="10800"/>
                </a:cubicBezTo>
                <a:close/>
              </a:path>
            </a:pathLst>
          </a:custGeom>
          <a:solidFill>
            <a:schemeClr val="bg1"/>
          </a:solidFill>
          <a:ln w="12700">
            <a:miter lim="400000"/>
          </a:ln>
        </p:spPr>
        <p:txBody>
          <a:bodyPr lIns="17145" tIns="17145" rIns="17145" bIns="17145" anchor="ctr"/>
          <a:lstStyle/>
          <a:p>
            <a:pPr marL="0" marR="0" lvl="0" indent="0" algn="ctr" defTabSz="228600" rtl="0" eaLnBrk="1" fontAlgn="auto" latinLnBrk="0" hangingPunct="1">
              <a:lnSpc>
                <a:spcPts val="1650"/>
              </a:lnSpc>
              <a:spcBef>
                <a:spcPts val="0"/>
              </a:spcBef>
              <a:spcAft>
                <a:spcPts val="0"/>
              </a:spcAft>
              <a:buClrTx/>
              <a:buSzTx/>
              <a:buFontTx/>
              <a:buNone/>
              <a:tabLst>
                <a:tab pos="419100" algn="l"/>
              </a:tabLst>
              <a:defRPr sz="2800">
                <a:solidFill>
                  <a:srgbClr val="000000"/>
                </a:solidFill>
                <a:effectLst>
                  <a:outerShdw blurRad="38100" dist="12700" dir="5400000" rotWithShape="0">
                    <a:srgbClr val="000000">
                      <a:alpha val="50000"/>
                    </a:srgbClr>
                  </a:outerShdw>
                </a:effectLst>
                <a:latin typeface="+mn-lt"/>
                <a:ea typeface="+mn-ea"/>
                <a:cs typeface="+mn-cs"/>
                <a:sym typeface="Gill Sans"/>
              </a:defRPr>
            </a:pPr>
            <a:endParaRPr kumimoji="0" sz="1400" b="0" i="0" u="none" strike="noStrike" kern="1200" cap="none" spc="0" normalizeH="0" baseline="0" noProof="0">
              <a:ln>
                <a:noFill/>
              </a:ln>
              <a:solidFill>
                <a:srgbClr val="000000"/>
              </a:solidFill>
              <a:effectLst>
                <a:outerShdw blurRad="38100" dist="12700" dir="5400000" rotWithShape="0">
                  <a:srgbClr val="000000">
                    <a:alpha val="50000"/>
                  </a:srgbClr>
                </a:outerShdw>
              </a:effectLst>
              <a:uLnTx/>
              <a:uFillTx/>
              <a:latin typeface="Calibri"/>
              <a:ea typeface="+mn-ea"/>
              <a:cs typeface="+mn-cs"/>
              <a:sym typeface="Gill Sans"/>
            </a:endParaRPr>
          </a:p>
        </p:txBody>
      </p:sp>
    </p:spTree>
    <p:extLst>
      <p:ext uri="{BB962C8B-B14F-4D97-AF65-F5344CB8AC3E}">
        <p14:creationId xmlns:p14="http://schemas.microsoft.com/office/powerpoint/2010/main" xmlns="" val="4019129033"/>
      </p:ext>
    </p:extLst>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1" name="Freeform 30"/>
          <p:cNvSpPr/>
          <p:nvPr/>
        </p:nvSpPr>
        <p:spPr>
          <a:xfrm flipH="1">
            <a:off x="0" y="0"/>
            <a:ext cx="7014257" cy="6858000"/>
          </a:xfrm>
          <a:custGeom>
            <a:avLst/>
            <a:gdLst>
              <a:gd name="connsiteX0" fmla="*/ 7014257 w 7014257"/>
              <a:gd name="connsiteY0" fmla="*/ 0 h 6858000"/>
              <a:gd name="connsiteX1" fmla="*/ 3566571 w 7014257"/>
              <a:gd name="connsiteY1" fmla="*/ 0 h 6858000"/>
              <a:gd name="connsiteX2" fmla="*/ 0 w 7014257"/>
              <a:gd name="connsiteY2" fmla="*/ 6858000 h 6858000"/>
              <a:gd name="connsiteX3" fmla="*/ 7014257 w 70142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14257" h="6858000">
                <a:moveTo>
                  <a:pt x="7014257" y="0"/>
                </a:moveTo>
                <a:lnTo>
                  <a:pt x="3566571" y="0"/>
                </a:lnTo>
                <a:lnTo>
                  <a:pt x="0" y="6858000"/>
                </a:lnTo>
                <a:lnTo>
                  <a:pt x="7014257" y="6858000"/>
                </a:lnTo>
                <a:close/>
              </a:path>
            </a:pathLst>
          </a:cu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EEE7"/>
              </a:solidFill>
              <a:effectLst/>
              <a:uLnTx/>
              <a:uFillTx/>
              <a:latin typeface="Calibri"/>
              <a:ea typeface="+mn-ea"/>
              <a:cs typeface="+mn-cs"/>
            </a:endParaRPr>
          </a:p>
        </p:txBody>
      </p:sp>
      <p:sp>
        <p:nvSpPr>
          <p:cNvPr id="3" name="Title 2"/>
          <p:cNvSpPr>
            <a:spLocks noGrp="1"/>
          </p:cNvSpPr>
          <p:nvPr>
            <p:ph type="title" idx="4294967295"/>
          </p:nvPr>
        </p:nvSpPr>
        <p:spPr>
          <a:xfrm>
            <a:off x="4254784" y="152303"/>
            <a:ext cx="2572003" cy="498475"/>
          </a:xfrm>
        </p:spPr>
        <p:txBody>
          <a:bodyPr>
            <a:noAutofit/>
          </a:bodyPr>
          <a:lstStyle/>
          <a:p>
            <a:r>
              <a:rPr lang="en-US" sz="3200" b="1" dirty="0">
                <a:solidFill>
                  <a:schemeClr val="bg2"/>
                </a:solidFill>
                <a:latin typeface="+mj-lt"/>
              </a:rPr>
              <a:t>AGENDA</a:t>
            </a:r>
          </a:p>
        </p:txBody>
      </p:sp>
      <p:sp>
        <p:nvSpPr>
          <p:cNvPr id="9" name="Oval 8"/>
          <p:cNvSpPr/>
          <p:nvPr/>
        </p:nvSpPr>
        <p:spPr>
          <a:xfrm>
            <a:off x="4648200" y="1165113"/>
            <a:ext cx="907572" cy="9075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EEE7"/>
              </a:solidFill>
              <a:effectLst/>
              <a:uLnTx/>
              <a:uFillTx/>
              <a:latin typeface="Calibri"/>
              <a:ea typeface="+mn-ea"/>
              <a:cs typeface="+mn-cs"/>
            </a:endParaRPr>
          </a:p>
        </p:txBody>
      </p:sp>
      <p:sp>
        <p:nvSpPr>
          <p:cNvPr id="21" name="TextBox 20"/>
          <p:cNvSpPr txBox="1"/>
          <p:nvPr/>
        </p:nvSpPr>
        <p:spPr>
          <a:xfrm>
            <a:off x="5727371" y="1356247"/>
            <a:ext cx="57926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a:ln>
                  <a:noFill/>
                </a:ln>
                <a:solidFill>
                  <a:srgbClr val="3CA082"/>
                </a:solidFill>
                <a:effectLst/>
                <a:uLnTx/>
                <a:uFillTx/>
                <a:latin typeface="Calibri"/>
                <a:ea typeface="Montserrat" charset="0"/>
                <a:cs typeface="Montserrat" charset="0"/>
              </a:rPr>
              <a:t>NEŽIVOTNO OSIGURANJE</a:t>
            </a:r>
            <a:endParaRPr kumimoji="0" lang="en-US" sz="2000" b="1" i="0" u="none" strike="noStrike" kern="1200" cap="none" spc="0" normalizeH="0" baseline="0" noProof="0" dirty="0">
              <a:ln>
                <a:noFill/>
              </a:ln>
              <a:solidFill>
                <a:srgbClr val="3CA082"/>
              </a:solidFill>
              <a:effectLst/>
              <a:uLnTx/>
              <a:uFillTx/>
              <a:latin typeface="Calibri"/>
              <a:ea typeface="Montserrat" charset="0"/>
              <a:cs typeface="Montserrat" charset="0"/>
            </a:endParaRPr>
          </a:p>
        </p:txBody>
      </p:sp>
      <p:sp>
        <p:nvSpPr>
          <p:cNvPr id="10" name="Oval 9"/>
          <p:cNvSpPr/>
          <p:nvPr/>
        </p:nvSpPr>
        <p:spPr>
          <a:xfrm>
            <a:off x="5239036" y="2224545"/>
            <a:ext cx="907572" cy="9075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EEE7"/>
              </a:solidFill>
              <a:effectLst/>
              <a:uLnTx/>
              <a:uFillTx/>
              <a:latin typeface="Calibri"/>
              <a:ea typeface="+mn-ea"/>
              <a:cs typeface="+mn-cs"/>
            </a:endParaRPr>
          </a:p>
        </p:txBody>
      </p:sp>
      <p:sp>
        <p:nvSpPr>
          <p:cNvPr id="25" name="TextBox 24"/>
          <p:cNvSpPr txBox="1"/>
          <p:nvPr/>
        </p:nvSpPr>
        <p:spPr>
          <a:xfrm>
            <a:off x="6379091" y="2356953"/>
            <a:ext cx="54456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2000" b="1" i="0" u="none" strike="noStrike" kern="1200" cap="none" spc="0" normalizeH="0" baseline="0" noProof="0" dirty="0">
                <a:ln>
                  <a:noFill/>
                </a:ln>
                <a:solidFill>
                  <a:srgbClr val="464B4B"/>
                </a:solidFill>
                <a:effectLst/>
                <a:uLnTx/>
                <a:uFillTx/>
                <a:latin typeface="Calibri"/>
                <a:ea typeface="Montserrat" charset="0"/>
                <a:cs typeface="Montserrat" charset="0"/>
              </a:rPr>
              <a:t>ŽIVOTNO OSIGURANJE</a:t>
            </a:r>
            <a:endParaRPr kumimoji="0" lang="en-US" sz="2000" b="1" i="0" u="none" strike="noStrike" kern="1200" cap="none" spc="0" normalizeH="0" baseline="0" noProof="0" dirty="0">
              <a:ln>
                <a:noFill/>
              </a:ln>
              <a:solidFill>
                <a:srgbClr val="464B4B"/>
              </a:solidFill>
              <a:effectLst/>
              <a:uLnTx/>
              <a:uFillTx/>
              <a:latin typeface="Calibri"/>
              <a:ea typeface="Montserrat" charset="0"/>
              <a:cs typeface="Montserrat" charset="0"/>
            </a:endParaRPr>
          </a:p>
        </p:txBody>
      </p:sp>
      <p:sp>
        <p:nvSpPr>
          <p:cNvPr id="12" name="Oval 11"/>
          <p:cNvSpPr/>
          <p:nvPr/>
        </p:nvSpPr>
        <p:spPr>
          <a:xfrm>
            <a:off x="5809499" y="3294163"/>
            <a:ext cx="907572" cy="9075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EEE7"/>
              </a:solidFill>
              <a:effectLst/>
              <a:uLnTx/>
              <a:uFillTx/>
              <a:latin typeface="Calibri"/>
              <a:ea typeface="+mn-ea"/>
              <a:cs typeface="+mn-cs"/>
            </a:endParaRPr>
          </a:p>
        </p:txBody>
      </p:sp>
      <p:sp>
        <p:nvSpPr>
          <p:cNvPr id="27" name="TextBox 26"/>
          <p:cNvSpPr txBox="1"/>
          <p:nvPr/>
        </p:nvSpPr>
        <p:spPr>
          <a:xfrm>
            <a:off x="6884681" y="3423275"/>
            <a:ext cx="4025693" cy="400110"/>
          </a:xfrm>
          <a:prstGeom prst="rect">
            <a:avLst/>
          </a:prstGeom>
          <a:noFill/>
        </p:spPr>
        <p:txBody>
          <a:bodyPr wrap="square" rtlCol="0">
            <a:spAutoFit/>
          </a:bodyPr>
          <a:lstStyle/>
          <a:p>
            <a:pPr>
              <a:defRPr/>
            </a:pPr>
            <a:r>
              <a:rPr lang="sr-Latn-RS" sz="2000" b="1" dirty="0">
                <a:solidFill>
                  <a:srgbClr val="3CA082"/>
                </a:solidFill>
                <a:latin typeface="Calibri"/>
              </a:rPr>
              <a:t>FINANSIJSKA TRŽIŠTA</a:t>
            </a:r>
            <a:endParaRPr lang="en-US" sz="2000" b="1" dirty="0">
              <a:solidFill>
                <a:srgbClr val="3CA082"/>
              </a:solidFill>
              <a:latin typeface="Calibri"/>
            </a:endParaRPr>
          </a:p>
        </p:txBody>
      </p:sp>
      <p:sp>
        <p:nvSpPr>
          <p:cNvPr id="13" name="Oval 12"/>
          <p:cNvSpPr/>
          <p:nvPr/>
        </p:nvSpPr>
        <p:spPr>
          <a:xfrm>
            <a:off x="6430896" y="4343406"/>
            <a:ext cx="907572" cy="9075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EEE7"/>
              </a:solidFill>
              <a:effectLst/>
              <a:uLnTx/>
              <a:uFillTx/>
              <a:latin typeface="Calibri"/>
              <a:ea typeface="+mn-ea"/>
              <a:cs typeface="+mn-cs"/>
            </a:endParaRPr>
          </a:p>
        </p:txBody>
      </p:sp>
      <p:sp>
        <p:nvSpPr>
          <p:cNvPr id="29" name="TextBox 28"/>
          <p:cNvSpPr txBox="1"/>
          <p:nvPr/>
        </p:nvSpPr>
        <p:spPr>
          <a:xfrm>
            <a:off x="7506314" y="4513660"/>
            <a:ext cx="3161686" cy="400110"/>
          </a:xfrm>
          <a:prstGeom prst="rect">
            <a:avLst/>
          </a:prstGeom>
          <a:noFill/>
        </p:spPr>
        <p:txBody>
          <a:bodyPr wrap="square" rtlCol="0">
            <a:spAutoFit/>
          </a:bodyPr>
          <a:lstStyle/>
          <a:p>
            <a:pPr>
              <a:defRPr/>
            </a:pPr>
            <a:r>
              <a:rPr lang="sr-Latn-RS" sz="2000" b="1" dirty="0">
                <a:solidFill>
                  <a:srgbClr val="464B4B"/>
                </a:solidFill>
                <a:latin typeface="Calibri"/>
              </a:rPr>
              <a:t>DIGITALIZACIJA </a:t>
            </a:r>
            <a:endParaRPr lang="en-US" sz="2000" b="1" dirty="0">
              <a:solidFill>
                <a:srgbClr val="464B4B"/>
              </a:solidFill>
              <a:latin typeface="Calibri"/>
            </a:endParaRPr>
          </a:p>
        </p:txBody>
      </p:sp>
      <p:sp>
        <p:nvSpPr>
          <p:cNvPr id="33" name="Oval 32"/>
          <p:cNvSpPr/>
          <p:nvPr/>
        </p:nvSpPr>
        <p:spPr>
          <a:xfrm>
            <a:off x="7052528" y="5436091"/>
            <a:ext cx="907572" cy="9075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C9119">
                  <a:lumMod val="60000"/>
                  <a:lumOff val="40000"/>
                </a:srgbClr>
              </a:solidFill>
              <a:effectLst/>
              <a:uLnTx/>
              <a:uFillTx/>
              <a:latin typeface="Calibri"/>
              <a:ea typeface="+mn-ea"/>
              <a:cs typeface="+mn-cs"/>
            </a:endParaRPr>
          </a:p>
        </p:txBody>
      </p:sp>
      <p:sp>
        <p:nvSpPr>
          <p:cNvPr id="34" name="TextBox 33"/>
          <p:cNvSpPr txBox="1"/>
          <p:nvPr/>
        </p:nvSpPr>
        <p:spPr>
          <a:xfrm>
            <a:off x="8074294" y="5689823"/>
            <a:ext cx="2836079" cy="400110"/>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sr-Latn-RS" sz="2000" b="1" dirty="0">
                <a:solidFill>
                  <a:srgbClr val="3CA082"/>
                </a:solidFill>
                <a:latin typeface="Calibri"/>
              </a:rPr>
              <a:t>KAKO DALJE</a:t>
            </a:r>
            <a:endParaRPr lang="en-US" sz="2000" b="1" dirty="0">
              <a:solidFill>
                <a:srgbClr val="3CA082"/>
              </a:solidFill>
              <a:latin typeface="Calibri"/>
            </a:endParaRPr>
          </a:p>
        </p:txBody>
      </p:sp>
      <p:sp>
        <p:nvSpPr>
          <p:cNvPr id="36" name="Shape 5835"/>
          <p:cNvSpPr/>
          <p:nvPr/>
        </p:nvSpPr>
        <p:spPr>
          <a:xfrm>
            <a:off x="6685436" y="4643771"/>
            <a:ext cx="376918" cy="316856"/>
          </a:xfrm>
          <a:custGeom>
            <a:avLst/>
            <a:gdLst/>
            <a:ahLst/>
            <a:cxnLst>
              <a:cxn ang="0">
                <a:pos x="wd2" y="hd2"/>
              </a:cxn>
              <a:cxn ang="5400000">
                <a:pos x="wd2" y="hd2"/>
              </a:cxn>
              <a:cxn ang="10800000">
                <a:pos x="wd2" y="hd2"/>
              </a:cxn>
              <a:cxn ang="16200000">
                <a:pos x="wd2" y="hd2"/>
              </a:cxn>
            </a:cxnLst>
            <a:rect l="0" t="0" r="r" b="b"/>
            <a:pathLst>
              <a:path w="21312" h="21398" extrusionOk="0">
                <a:moveTo>
                  <a:pt x="3189" y="5465"/>
                </a:moveTo>
                <a:cubicBezTo>
                  <a:pt x="2726" y="5008"/>
                  <a:pt x="2032" y="5086"/>
                  <a:pt x="1648" y="5638"/>
                </a:cubicBezTo>
                <a:lnTo>
                  <a:pt x="250" y="7650"/>
                </a:lnTo>
                <a:cubicBezTo>
                  <a:pt x="-133" y="8203"/>
                  <a:pt x="-68" y="9034"/>
                  <a:pt x="394" y="9490"/>
                </a:cubicBezTo>
                <a:lnTo>
                  <a:pt x="9029" y="18044"/>
                </a:lnTo>
                <a:lnTo>
                  <a:pt x="4861" y="7121"/>
                </a:lnTo>
                <a:lnTo>
                  <a:pt x="3189" y="5465"/>
                </a:lnTo>
                <a:close/>
                <a:moveTo>
                  <a:pt x="7387" y="1131"/>
                </a:moveTo>
                <a:lnTo>
                  <a:pt x="5394" y="2215"/>
                </a:lnTo>
                <a:cubicBezTo>
                  <a:pt x="4848" y="2513"/>
                  <a:pt x="4604" y="3294"/>
                  <a:pt x="4852" y="3946"/>
                </a:cubicBezTo>
                <a:lnTo>
                  <a:pt x="9505" y="16139"/>
                </a:lnTo>
                <a:lnTo>
                  <a:pt x="9738" y="4137"/>
                </a:lnTo>
                <a:lnTo>
                  <a:pt x="8838" y="1778"/>
                </a:lnTo>
                <a:cubicBezTo>
                  <a:pt x="8586" y="1124"/>
                  <a:pt x="7934" y="833"/>
                  <a:pt x="7387" y="1131"/>
                </a:cubicBezTo>
                <a:close/>
                <a:moveTo>
                  <a:pt x="15266" y="1398"/>
                </a:moveTo>
                <a:cubicBezTo>
                  <a:pt x="15281" y="679"/>
                  <a:pt x="14799" y="77"/>
                  <a:pt x="14198" y="60"/>
                </a:cubicBezTo>
                <a:lnTo>
                  <a:pt x="12009" y="0"/>
                </a:lnTo>
                <a:cubicBezTo>
                  <a:pt x="11408" y="-17"/>
                  <a:pt x="10904" y="558"/>
                  <a:pt x="10890" y="1276"/>
                </a:cubicBezTo>
                <a:lnTo>
                  <a:pt x="10628" y="14669"/>
                </a:lnTo>
                <a:lnTo>
                  <a:pt x="15215" y="3991"/>
                </a:lnTo>
                <a:lnTo>
                  <a:pt x="15266" y="1398"/>
                </a:lnTo>
                <a:close/>
                <a:moveTo>
                  <a:pt x="20718" y="2640"/>
                </a:moveTo>
                <a:lnTo>
                  <a:pt x="18771" y="1446"/>
                </a:lnTo>
                <a:cubicBezTo>
                  <a:pt x="18235" y="1119"/>
                  <a:pt x="17571" y="1374"/>
                  <a:pt x="17296" y="2014"/>
                </a:cubicBezTo>
                <a:lnTo>
                  <a:pt x="10300" y="18300"/>
                </a:lnTo>
                <a:cubicBezTo>
                  <a:pt x="10025" y="18939"/>
                  <a:pt x="10238" y="19733"/>
                  <a:pt x="10775" y="20061"/>
                </a:cubicBezTo>
                <a:lnTo>
                  <a:pt x="12722" y="21255"/>
                </a:lnTo>
                <a:cubicBezTo>
                  <a:pt x="13258" y="21583"/>
                  <a:pt x="13921" y="21328"/>
                  <a:pt x="14196" y="20689"/>
                </a:cubicBezTo>
                <a:lnTo>
                  <a:pt x="21192" y="4402"/>
                </a:lnTo>
                <a:cubicBezTo>
                  <a:pt x="21467" y="3760"/>
                  <a:pt x="21254" y="2968"/>
                  <a:pt x="20718" y="2640"/>
                </a:cubicBezTo>
                <a:close/>
                <a:moveTo>
                  <a:pt x="13721" y="18926"/>
                </a:moveTo>
                <a:cubicBezTo>
                  <a:pt x="13445" y="19569"/>
                  <a:pt x="12785" y="19823"/>
                  <a:pt x="12247" y="19494"/>
                </a:cubicBezTo>
                <a:cubicBezTo>
                  <a:pt x="11709" y="19164"/>
                  <a:pt x="11497" y="18377"/>
                  <a:pt x="11773" y="17734"/>
                </a:cubicBezTo>
                <a:cubicBezTo>
                  <a:pt x="12049" y="17090"/>
                  <a:pt x="12708" y="16838"/>
                  <a:pt x="13247" y="17168"/>
                </a:cubicBezTo>
                <a:cubicBezTo>
                  <a:pt x="13785" y="17496"/>
                  <a:pt x="13997" y="18284"/>
                  <a:pt x="13721" y="18926"/>
                </a:cubicBezTo>
                <a:close/>
              </a:path>
            </a:pathLst>
          </a:custGeom>
          <a:solidFill>
            <a:schemeClr val="bg2"/>
          </a:solidFill>
          <a:ln w="12700">
            <a:miter lim="400000"/>
          </a:ln>
        </p:spPr>
        <p:txBody>
          <a:bodyPr lIns="17145" tIns="17145" rIns="17145" bIns="17145" anchor="ctr"/>
          <a:lstStyle/>
          <a:p>
            <a:pPr marL="0" marR="0" lvl="0" indent="0" algn="ctr" defTabSz="228600" rtl="0" eaLnBrk="1" fontAlgn="auto" latinLnBrk="0" hangingPunct="1">
              <a:lnSpc>
                <a:spcPts val="1650"/>
              </a:lnSpc>
              <a:spcBef>
                <a:spcPts val="0"/>
              </a:spcBef>
              <a:spcAft>
                <a:spcPts val="0"/>
              </a:spcAft>
              <a:buClrTx/>
              <a:buSzTx/>
              <a:buFontTx/>
              <a:buNone/>
              <a:tabLst>
                <a:tab pos="419100" algn="l"/>
              </a:tabLst>
              <a:defRPr sz="2800">
                <a:solidFill>
                  <a:srgbClr val="000000"/>
                </a:solidFill>
                <a:effectLst>
                  <a:outerShdw blurRad="38100" dist="12700" dir="5400000" rotWithShape="0">
                    <a:srgbClr val="000000">
                      <a:alpha val="50000"/>
                    </a:srgbClr>
                  </a:outerShdw>
                </a:effectLst>
                <a:latin typeface="+mn-lt"/>
                <a:ea typeface="+mn-ea"/>
                <a:cs typeface="+mn-cs"/>
                <a:sym typeface="Gill Sans"/>
              </a:defRPr>
            </a:pPr>
            <a:endParaRPr kumimoji="0" sz="1400" b="0" i="0" u="none" strike="noStrike" kern="1200" cap="none" spc="0" normalizeH="0" baseline="0" noProof="0">
              <a:ln>
                <a:noFill/>
              </a:ln>
              <a:solidFill>
                <a:srgbClr val="000000"/>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38" name="Shape 5801"/>
          <p:cNvSpPr/>
          <p:nvPr/>
        </p:nvSpPr>
        <p:spPr>
          <a:xfrm>
            <a:off x="7348476" y="5795175"/>
            <a:ext cx="315676" cy="189406"/>
          </a:xfrm>
          <a:custGeom>
            <a:avLst/>
            <a:gdLst/>
            <a:ahLst/>
            <a:cxnLst>
              <a:cxn ang="0">
                <a:pos x="wd2" y="hd2"/>
              </a:cxn>
              <a:cxn ang="5400000">
                <a:pos x="wd2" y="hd2"/>
              </a:cxn>
              <a:cxn ang="10800000">
                <a:pos x="wd2" y="hd2"/>
              </a:cxn>
              <a:cxn ang="16200000">
                <a:pos x="wd2" y="hd2"/>
              </a:cxn>
            </a:cxnLst>
            <a:rect l="0" t="0" r="r" b="b"/>
            <a:pathLst>
              <a:path w="21600" h="21600" extrusionOk="0">
                <a:moveTo>
                  <a:pt x="20952" y="9000"/>
                </a:moveTo>
                <a:lnTo>
                  <a:pt x="17280" y="9000"/>
                </a:lnTo>
                <a:lnTo>
                  <a:pt x="17280" y="2880"/>
                </a:lnTo>
                <a:cubicBezTo>
                  <a:pt x="17280" y="1800"/>
                  <a:pt x="16848" y="1800"/>
                  <a:pt x="16200" y="1800"/>
                </a:cubicBezTo>
                <a:cubicBezTo>
                  <a:pt x="15552" y="1800"/>
                  <a:pt x="15120" y="1800"/>
                  <a:pt x="15120" y="2880"/>
                </a:cubicBezTo>
                <a:lnTo>
                  <a:pt x="15120" y="9000"/>
                </a:lnTo>
                <a:lnTo>
                  <a:pt x="11448" y="9000"/>
                </a:lnTo>
                <a:cubicBezTo>
                  <a:pt x="10800" y="9000"/>
                  <a:pt x="10800" y="9720"/>
                  <a:pt x="10800" y="10800"/>
                </a:cubicBezTo>
                <a:cubicBezTo>
                  <a:pt x="10800" y="11880"/>
                  <a:pt x="10800" y="12600"/>
                  <a:pt x="11448" y="12600"/>
                </a:cubicBezTo>
                <a:lnTo>
                  <a:pt x="15120" y="12600"/>
                </a:lnTo>
                <a:lnTo>
                  <a:pt x="15120" y="18720"/>
                </a:lnTo>
                <a:cubicBezTo>
                  <a:pt x="15120" y="19800"/>
                  <a:pt x="15552" y="19800"/>
                  <a:pt x="16200" y="19800"/>
                </a:cubicBezTo>
                <a:cubicBezTo>
                  <a:pt x="16848" y="19800"/>
                  <a:pt x="17280" y="19800"/>
                  <a:pt x="17280" y="18720"/>
                </a:cubicBezTo>
                <a:lnTo>
                  <a:pt x="17280" y="12600"/>
                </a:lnTo>
                <a:lnTo>
                  <a:pt x="20952" y="12600"/>
                </a:lnTo>
                <a:cubicBezTo>
                  <a:pt x="21600" y="12600"/>
                  <a:pt x="21600" y="11880"/>
                  <a:pt x="21600" y="10800"/>
                </a:cubicBezTo>
                <a:cubicBezTo>
                  <a:pt x="21600" y="9720"/>
                  <a:pt x="21600" y="9000"/>
                  <a:pt x="20952" y="9000"/>
                </a:cubicBezTo>
                <a:close/>
                <a:moveTo>
                  <a:pt x="7992" y="9000"/>
                </a:moveTo>
                <a:lnTo>
                  <a:pt x="648" y="9000"/>
                </a:lnTo>
                <a:cubicBezTo>
                  <a:pt x="0" y="9000"/>
                  <a:pt x="0" y="9720"/>
                  <a:pt x="0" y="10800"/>
                </a:cubicBezTo>
                <a:cubicBezTo>
                  <a:pt x="0" y="11880"/>
                  <a:pt x="0" y="12600"/>
                  <a:pt x="648" y="12600"/>
                </a:cubicBezTo>
                <a:lnTo>
                  <a:pt x="7992" y="12600"/>
                </a:lnTo>
                <a:cubicBezTo>
                  <a:pt x="8640" y="12600"/>
                  <a:pt x="8640" y="11880"/>
                  <a:pt x="8640" y="10800"/>
                </a:cubicBezTo>
                <a:cubicBezTo>
                  <a:pt x="8640" y="9720"/>
                  <a:pt x="8640" y="9000"/>
                  <a:pt x="7992" y="9000"/>
                </a:cubicBezTo>
                <a:close/>
                <a:moveTo>
                  <a:pt x="7992" y="18000"/>
                </a:moveTo>
                <a:lnTo>
                  <a:pt x="648" y="18000"/>
                </a:lnTo>
                <a:cubicBezTo>
                  <a:pt x="0" y="18000"/>
                  <a:pt x="0" y="18720"/>
                  <a:pt x="0" y="19800"/>
                </a:cubicBezTo>
                <a:cubicBezTo>
                  <a:pt x="0" y="20880"/>
                  <a:pt x="0" y="21600"/>
                  <a:pt x="648" y="21600"/>
                </a:cubicBezTo>
                <a:lnTo>
                  <a:pt x="7992" y="21600"/>
                </a:lnTo>
                <a:cubicBezTo>
                  <a:pt x="8640" y="21600"/>
                  <a:pt x="8640" y="20880"/>
                  <a:pt x="8640" y="19800"/>
                </a:cubicBezTo>
                <a:cubicBezTo>
                  <a:pt x="8640" y="18720"/>
                  <a:pt x="8640" y="18000"/>
                  <a:pt x="7992" y="18000"/>
                </a:cubicBezTo>
                <a:close/>
                <a:moveTo>
                  <a:pt x="7992" y="0"/>
                </a:moveTo>
                <a:lnTo>
                  <a:pt x="648" y="0"/>
                </a:lnTo>
                <a:cubicBezTo>
                  <a:pt x="0" y="0"/>
                  <a:pt x="0" y="720"/>
                  <a:pt x="0" y="1800"/>
                </a:cubicBezTo>
                <a:cubicBezTo>
                  <a:pt x="0" y="2880"/>
                  <a:pt x="0" y="3600"/>
                  <a:pt x="648" y="3600"/>
                </a:cubicBezTo>
                <a:lnTo>
                  <a:pt x="7992" y="3600"/>
                </a:lnTo>
                <a:cubicBezTo>
                  <a:pt x="8640" y="3600"/>
                  <a:pt x="8640" y="2880"/>
                  <a:pt x="8640" y="1800"/>
                </a:cubicBezTo>
                <a:cubicBezTo>
                  <a:pt x="8640" y="720"/>
                  <a:pt x="8640" y="0"/>
                  <a:pt x="7992" y="0"/>
                </a:cubicBezTo>
                <a:close/>
              </a:path>
            </a:pathLst>
          </a:custGeom>
          <a:solidFill>
            <a:schemeClr val="bg1"/>
          </a:solidFill>
          <a:ln w="12700">
            <a:miter lim="400000"/>
          </a:ln>
        </p:spPr>
        <p:txBody>
          <a:bodyPr lIns="17145" tIns="17145" rIns="17145" bIns="17145" anchor="ctr"/>
          <a:lstStyle/>
          <a:p>
            <a:pPr marL="0" marR="0" lvl="0" indent="0" algn="ctr" defTabSz="228600" rtl="0" eaLnBrk="1" fontAlgn="auto" latinLnBrk="0" hangingPunct="1">
              <a:lnSpc>
                <a:spcPts val="1650"/>
              </a:lnSpc>
              <a:spcBef>
                <a:spcPts val="0"/>
              </a:spcBef>
              <a:spcAft>
                <a:spcPts val="0"/>
              </a:spcAft>
              <a:buClrTx/>
              <a:buSzTx/>
              <a:buFontTx/>
              <a:buNone/>
              <a:tabLst>
                <a:tab pos="419100" algn="l"/>
              </a:tabLst>
              <a:defRPr sz="2800">
                <a:solidFill>
                  <a:srgbClr val="000000"/>
                </a:solidFill>
                <a:effectLst>
                  <a:outerShdw blurRad="38100" dist="12700" dir="5400000" rotWithShape="0">
                    <a:srgbClr val="000000">
                      <a:alpha val="50000"/>
                    </a:srgbClr>
                  </a:outerShdw>
                </a:effectLst>
                <a:latin typeface="+mn-lt"/>
                <a:ea typeface="+mn-ea"/>
                <a:cs typeface="+mn-cs"/>
                <a:sym typeface="Gill Sans"/>
              </a:defRPr>
            </a:pPr>
            <a:endParaRPr kumimoji="0" sz="1400" b="0" i="0" u="none" strike="noStrike" kern="1200" cap="none" spc="0" normalizeH="0" baseline="0" noProof="0">
              <a:ln>
                <a:noFill/>
              </a:ln>
              <a:solidFill>
                <a:srgbClr val="000000"/>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39" name="Shape 5893"/>
          <p:cNvSpPr/>
          <p:nvPr/>
        </p:nvSpPr>
        <p:spPr>
          <a:xfrm>
            <a:off x="6163128" y="3600831"/>
            <a:ext cx="253602" cy="30820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4400" y="4800"/>
                </a:lnTo>
                <a:lnTo>
                  <a:pt x="14400" y="8400"/>
                </a:lnTo>
                <a:lnTo>
                  <a:pt x="6000" y="8400"/>
                </a:lnTo>
                <a:lnTo>
                  <a:pt x="6000" y="13200"/>
                </a:lnTo>
                <a:lnTo>
                  <a:pt x="14400" y="13200"/>
                </a:lnTo>
                <a:lnTo>
                  <a:pt x="14400" y="16800"/>
                </a:lnTo>
                <a:lnTo>
                  <a:pt x="21600" y="10800"/>
                </a:lnTo>
                <a:close/>
                <a:moveTo>
                  <a:pt x="2400" y="2400"/>
                </a:moveTo>
                <a:lnTo>
                  <a:pt x="12000" y="2400"/>
                </a:lnTo>
                <a:lnTo>
                  <a:pt x="12000" y="0"/>
                </a:lnTo>
                <a:lnTo>
                  <a:pt x="2400" y="0"/>
                </a:lnTo>
                <a:cubicBezTo>
                  <a:pt x="1080" y="0"/>
                  <a:pt x="0" y="1080"/>
                  <a:pt x="0" y="2400"/>
                </a:cubicBezTo>
                <a:lnTo>
                  <a:pt x="0" y="19200"/>
                </a:lnTo>
                <a:cubicBezTo>
                  <a:pt x="0" y="20520"/>
                  <a:pt x="1080" y="21600"/>
                  <a:pt x="2400" y="21600"/>
                </a:cubicBezTo>
                <a:lnTo>
                  <a:pt x="12000" y="21600"/>
                </a:lnTo>
                <a:lnTo>
                  <a:pt x="12000" y="19200"/>
                </a:lnTo>
                <a:lnTo>
                  <a:pt x="2400" y="19200"/>
                </a:lnTo>
                <a:lnTo>
                  <a:pt x="2400" y="2400"/>
                </a:lnTo>
                <a:close/>
              </a:path>
            </a:pathLst>
          </a:custGeom>
          <a:solidFill>
            <a:schemeClr val="bg1"/>
          </a:solidFill>
          <a:ln w="12700">
            <a:miter lim="400000"/>
          </a:ln>
        </p:spPr>
        <p:txBody>
          <a:bodyPr lIns="17145" tIns="17145" rIns="17145" bIns="17145" anchor="ctr"/>
          <a:lstStyle/>
          <a:p>
            <a:pPr marL="0" marR="0" lvl="0" indent="0" algn="ctr" defTabSz="228600" rtl="0" eaLnBrk="1" fontAlgn="auto" latinLnBrk="0" hangingPunct="1">
              <a:lnSpc>
                <a:spcPts val="1650"/>
              </a:lnSpc>
              <a:spcBef>
                <a:spcPts val="0"/>
              </a:spcBef>
              <a:spcAft>
                <a:spcPts val="0"/>
              </a:spcAft>
              <a:buClrTx/>
              <a:buSzTx/>
              <a:buFontTx/>
              <a:buNone/>
              <a:tabLst>
                <a:tab pos="419100" algn="l"/>
              </a:tabLst>
              <a:defRPr sz="2800">
                <a:solidFill>
                  <a:srgbClr val="000000"/>
                </a:solidFill>
                <a:effectLst>
                  <a:outerShdw blurRad="38100" dist="12700" dir="5400000" rotWithShape="0">
                    <a:srgbClr val="000000">
                      <a:alpha val="50000"/>
                    </a:srgbClr>
                  </a:outerShdw>
                </a:effectLst>
                <a:latin typeface="+mn-lt"/>
                <a:ea typeface="+mn-ea"/>
                <a:cs typeface="+mn-cs"/>
                <a:sym typeface="Gill Sans"/>
              </a:defRPr>
            </a:pPr>
            <a:endParaRPr kumimoji="0" sz="1400" b="0" i="0" u="none" strike="noStrike" kern="1200" cap="none" spc="0" normalizeH="0" baseline="0" noProof="0">
              <a:ln>
                <a:noFill/>
              </a:ln>
              <a:solidFill>
                <a:srgbClr val="000000"/>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0" name="Shape 5884"/>
          <p:cNvSpPr/>
          <p:nvPr/>
        </p:nvSpPr>
        <p:spPr>
          <a:xfrm>
            <a:off x="5534219" y="2525792"/>
            <a:ext cx="317206" cy="305079"/>
          </a:xfrm>
          <a:custGeom>
            <a:avLst/>
            <a:gdLst/>
            <a:ahLst/>
            <a:cxnLst>
              <a:cxn ang="0">
                <a:pos x="wd2" y="hd2"/>
              </a:cxn>
              <a:cxn ang="5400000">
                <a:pos x="wd2" y="hd2"/>
              </a:cxn>
              <a:cxn ang="10800000">
                <a:pos x="wd2" y="hd2"/>
              </a:cxn>
              <a:cxn ang="16200000">
                <a:pos x="wd2" y="hd2"/>
              </a:cxn>
            </a:cxnLst>
            <a:rect l="0" t="0" r="r" b="b"/>
            <a:pathLst>
              <a:path w="21158" h="21600" extrusionOk="0">
                <a:moveTo>
                  <a:pt x="20682" y="12204"/>
                </a:moveTo>
                <a:lnTo>
                  <a:pt x="18734" y="12204"/>
                </a:lnTo>
                <a:lnTo>
                  <a:pt x="18734" y="20258"/>
                </a:lnTo>
                <a:cubicBezTo>
                  <a:pt x="18734" y="20855"/>
                  <a:pt x="18508" y="21600"/>
                  <a:pt x="17569" y="21600"/>
                </a:cubicBezTo>
                <a:lnTo>
                  <a:pt x="12909" y="21600"/>
                </a:lnTo>
                <a:lnTo>
                  <a:pt x="12909" y="13546"/>
                </a:lnTo>
                <a:lnTo>
                  <a:pt x="8249" y="13546"/>
                </a:lnTo>
                <a:lnTo>
                  <a:pt x="8249" y="21600"/>
                </a:lnTo>
                <a:lnTo>
                  <a:pt x="3589" y="21600"/>
                </a:lnTo>
                <a:cubicBezTo>
                  <a:pt x="2650" y="21600"/>
                  <a:pt x="2424" y="20855"/>
                  <a:pt x="2424" y="20258"/>
                </a:cubicBezTo>
                <a:lnTo>
                  <a:pt x="2424" y="12204"/>
                </a:lnTo>
                <a:lnTo>
                  <a:pt x="476" y="12204"/>
                </a:lnTo>
                <a:cubicBezTo>
                  <a:pt x="-221" y="12204"/>
                  <a:pt x="-72" y="11769"/>
                  <a:pt x="406" y="11200"/>
                </a:cubicBezTo>
                <a:lnTo>
                  <a:pt x="9754" y="419"/>
                </a:lnTo>
                <a:cubicBezTo>
                  <a:pt x="9981" y="148"/>
                  <a:pt x="10280" y="13"/>
                  <a:pt x="10579" y="0"/>
                </a:cubicBezTo>
                <a:cubicBezTo>
                  <a:pt x="10878" y="13"/>
                  <a:pt x="11177" y="146"/>
                  <a:pt x="11404" y="419"/>
                </a:cubicBezTo>
                <a:lnTo>
                  <a:pt x="20751" y="11199"/>
                </a:lnTo>
                <a:cubicBezTo>
                  <a:pt x="21230" y="11769"/>
                  <a:pt x="21379" y="12204"/>
                  <a:pt x="20682" y="12204"/>
                </a:cubicBezTo>
                <a:close/>
              </a:path>
            </a:pathLst>
          </a:custGeom>
          <a:solidFill>
            <a:schemeClr val="bg2"/>
          </a:solidFill>
          <a:ln w="12700">
            <a:miter lim="400000"/>
          </a:ln>
        </p:spPr>
        <p:txBody>
          <a:bodyPr lIns="17145" tIns="17145" rIns="17145" bIns="17145" anchor="ctr"/>
          <a:lstStyle/>
          <a:p>
            <a:pPr marL="0" marR="0" lvl="0" indent="0" algn="ctr" defTabSz="228600" rtl="0" eaLnBrk="1" fontAlgn="auto" latinLnBrk="0" hangingPunct="1">
              <a:lnSpc>
                <a:spcPts val="1650"/>
              </a:lnSpc>
              <a:spcBef>
                <a:spcPts val="0"/>
              </a:spcBef>
              <a:spcAft>
                <a:spcPts val="0"/>
              </a:spcAft>
              <a:buClrTx/>
              <a:buSzTx/>
              <a:buFontTx/>
              <a:buNone/>
              <a:tabLst>
                <a:tab pos="419100" algn="l"/>
              </a:tabLst>
              <a:defRPr sz="2800">
                <a:solidFill>
                  <a:srgbClr val="000000"/>
                </a:solidFill>
                <a:effectLst>
                  <a:outerShdw blurRad="38100" dist="12700" dir="5400000" rotWithShape="0">
                    <a:srgbClr val="000000">
                      <a:alpha val="50000"/>
                    </a:srgbClr>
                  </a:outerShdw>
                </a:effectLst>
                <a:latin typeface="+mn-lt"/>
                <a:ea typeface="+mn-ea"/>
                <a:cs typeface="+mn-cs"/>
                <a:sym typeface="Gill Sans"/>
              </a:defRPr>
            </a:pPr>
            <a:endParaRPr kumimoji="0" sz="1400" b="0" i="0" u="none" strike="noStrike" kern="1200" cap="none" spc="0" normalizeH="0" baseline="0" noProof="0">
              <a:ln>
                <a:noFill/>
              </a:ln>
              <a:solidFill>
                <a:srgbClr val="000000"/>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1" name="Shape 5905"/>
          <p:cNvSpPr/>
          <p:nvPr/>
        </p:nvSpPr>
        <p:spPr>
          <a:xfrm>
            <a:off x="4947211" y="1466814"/>
            <a:ext cx="291825" cy="304171"/>
          </a:xfrm>
          <a:custGeom>
            <a:avLst/>
            <a:gdLst/>
            <a:ahLst/>
            <a:cxnLst>
              <a:cxn ang="0">
                <a:pos x="wd2" y="hd2"/>
              </a:cxn>
              <a:cxn ang="5400000">
                <a:pos x="wd2" y="hd2"/>
              </a:cxn>
              <a:cxn ang="10800000">
                <a:pos x="wd2" y="hd2"/>
              </a:cxn>
              <a:cxn ang="16200000">
                <a:pos x="wd2" y="hd2"/>
              </a:cxn>
            </a:cxnLst>
            <a:rect l="0" t="0" r="r" b="b"/>
            <a:pathLst>
              <a:path w="21599" h="21560" extrusionOk="0">
                <a:moveTo>
                  <a:pt x="21003" y="3524"/>
                </a:moveTo>
                <a:lnTo>
                  <a:pt x="14523" y="120"/>
                </a:lnTo>
                <a:cubicBezTo>
                  <a:pt x="14219" y="-40"/>
                  <a:pt x="13861" y="-40"/>
                  <a:pt x="13556" y="120"/>
                </a:cubicBezTo>
                <a:lnTo>
                  <a:pt x="7476" y="3314"/>
                </a:lnTo>
                <a:lnTo>
                  <a:pt x="1421" y="1193"/>
                </a:lnTo>
                <a:cubicBezTo>
                  <a:pt x="1091" y="1078"/>
                  <a:pt x="730" y="1135"/>
                  <a:pt x="448" y="1350"/>
                </a:cubicBezTo>
                <a:cubicBezTo>
                  <a:pt x="166" y="1563"/>
                  <a:pt x="0" y="1906"/>
                  <a:pt x="0" y="2270"/>
                </a:cubicBezTo>
                <a:lnTo>
                  <a:pt x="0" y="17021"/>
                </a:lnTo>
                <a:cubicBezTo>
                  <a:pt x="0" y="17451"/>
                  <a:pt x="231" y="17844"/>
                  <a:pt x="597" y="18036"/>
                </a:cubicBezTo>
                <a:lnTo>
                  <a:pt x="7077" y="21440"/>
                </a:lnTo>
                <a:cubicBezTo>
                  <a:pt x="7230" y="21519"/>
                  <a:pt x="7395" y="21560"/>
                  <a:pt x="7560" y="21560"/>
                </a:cubicBezTo>
                <a:cubicBezTo>
                  <a:pt x="7725" y="21560"/>
                  <a:pt x="7892" y="21520"/>
                  <a:pt x="8043" y="21440"/>
                </a:cubicBezTo>
                <a:lnTo>
                  <a:pt x="14123" y="18247"/>
                </a:lnTo>
                <a:lnTo>
                  <a:pt x="20178" y="20368"/>
                </a:lnTo>
                <a:cubicBezTo>
                  <a:pt x="20507" y="20481"/>
                  <a:pt x="20869" y="20423"/>
                  <a:pt x="21151" y="20210"/>
                </a:cubicBezTo>
                <a:cubicBezTo>
                  <a:pt x="21433" y="19996"/>
                  <a:pt x="21599" y="19654"/>
                  <a:pt x="21599" y="19291"/>
                </a:cubicBezTo>
                <a:lnTo>
                  <a:pt x="21599" y="4538"/>
                </a:lnTo>
                <a:cubicBezTo>
                  <a:pt x="21600" y="4108"/>
                  <a:pt x="21369" y="3716"/>
                  <a:pt x="21003" y="3524"/>
                </a:cubicBezTo>
                <a:close/>
                <a:moveTo>
                  <a:pt x="8640" y="5241"/>
                </a:moveTo>
                <a:lnTo>
                  <a:pt x="12960" y="2971"/>
                </a:lnTo>
                <a:lnTo>
                  <a:pt x="12960" y="16318"/>
                </a:lnTo>
                <a:lnTo>
                  <a:pt x="8640" y="18587"/>
                </a:lnTo>
                <a:lnTo>
                  <a:pt x="8640" y="5241"/>
                </a:lnTo>
                <a:close/>
                <a:moveTo>
                  <a:pt x="2160" y="3844"/>
                </a:moveTo>
                <a:lnTo>
                  <a:pt x="6480" y="5356"/>
                </a:lnTo>
                <a:lnTo>
                  <a:pt x="6480" y="18587"/>
                </a:lnTo>
                <a:lnTo>
                  <a:pt x="2160" y="16318"/>
                </a:lnTo>
                <a:lnTo>
                  <a:pt x="2160" y="3844"/>
                </a:lnTo>
                <a:close/>
                <a:moveTo>
                  <a:pt x="19440" y="17717"/>
                </a:moveTo>
                <a:lnTo>
                  <a:pt x="15120" y="16203"/>
                </a:lnTo>
                <a:lnTo>
                  <a:pt x="15120" y="2971"/>
                </a:lnTo>
                <a:lnTo>
                  <a:pt x="19440" y="5241"/>
                </a:lnTo>
                <a:lnTo>
                  <a:pt x="19440" y="17717"/>
                </a:lnTo>
                <a:close/>
              </a:path>
            </a:pathLst>
          </a:custGeom>
          <a:solidFill>
            <a:schemeClr val="bg1"/>
          </a:solidFill>
          <a:ln w="12700">
            <a:miter lim="400000"/>
          </a:ln>
        </p:spPr>
        <p:txBody>
          <a:bodyPr lIns="17145" tIns="17145" rIns="17145" bIns="17145" anchor="ctr"/>
          <a:lstStyle/>
          <a:p>
            <a:pPr marL="0" marR="0" lvl="0" indent="0" algn="ctr" defTabSz="228600" rtl="0" eaLnBrk="1" fontAlgn="auto" latinLnBrk="0" hangingPunct="1">
              <a:lnSpc>
                <a:spcPts val="1650"/>
              </a:lnSpc>
              <a:spcBef>
                <a:spcPts val="0"/>
              </a:spcBef>
              <a:spcAft>
                <a:spcPts val="0"/>
              </a:spcAft>
              <a:buClrTx/>
              <a:buSzTx/>
              <a:buFontTx/>
              <a:buNone/>
              <a:tabLst>
                <a:tab pos="419100" algn="l"/>
              </a:tabLst>
              <a:defRPr sz="2800">
                <a:solidFill>
                  <a:srgbClr val="000000"/>
                </a:solidFill>
                <a:effectLst>
                  <a:outerShdw blurRad="38100" dist="12700" dir="5400000" rotWithShape="0">
                    <a:srgbClr val="000000">
                      <a:alpha val="50000"/>
                    </a:srgbClr>
                  </a:outerShdw>
                </a:effectLst>
                <a:latin typeface="+mn-lt"/>
                <a:ea typeface="+mn-ea"/>
                <a:cs typeface="+mn-cs"/>
                <a:sym typeface="Gill Sans"/>
              </a:defRPr>
            </a:pPr>
            <a:endParaRPr kumimoji="0" sz="1400" b="0" i="0" u="none" strike="noStrike" kern="1200" cap="none" spc="0" normalizeH="0" baseline="0" noProof="0">
              <a:ln>
                <a:noFill/>
              </a:ln>
              <a:solidFill>
                <a:srgbClr val="000000"/>
              </a:solidFill>
              <a:effectLst>
                <a:outerShdw blurRad="38100" dist="12700" dir="5400000" rotWithShape="0">
                  <a:srgbClr val="000000">
                    <a:alpha val="50000"/>
                  </a:srgbClr>
                </a:outerShdw>
              </a:effectLst>
              <a:uLnTx/>
              <a:uFillTx/>
              <a:latin typeface="Calibri"/>
              <a:ea typeface="+mn-ea"/>
              <a:cs typeface="+mn-cs"/>
              <a:sym typeface="Gill Sans"/>
            </a:endParaRPr>
          </a:p>
        </p:txBody>
      </p:sp>
      <p:pic>
        <p:nvPicPr>
          <p:cNvPr id="19" name="Picture 18">
            <a:extLst>
              <a:ext uri="{FF2B5EF4-FFF2-40B4-BE49-F238E27FC236}">
                <a16:creationId xmlns:a16="http://schemas.microsoft.com/office/drawing/2014/main" xmlns="" id="{48DC039B-9D7A-CA66-38E1-444DDD2C5DA0}"/>
              </a:ext>
            </a:extLst>
          </p:cNvPr>
          <p:cNvPicPr>
            <a:picLocks noChangeAspect="1"/>
          </p:cNvPicPr>
          <p:nvPr/>
        </p:nvPicPr>
        <p:blipFill>
          <a:blip r:embed="rId4" cstate="print"/>
          <a:stretch>
            <a:fillRect/>
          </a:stretch>
        </p:blipFill>
        <p:spPr>
          <a:xfrm>
            <a:off x="11277600" y="6353190"/>
            <a:ext cx="792000" cy="366729"/>
          </a:xfrm>
          <a:prstGeom prst="rect">
            <a:avLst/>
          </a:prstGeom>
        </p:spPr>
      </p:pic>
    </p:spTree>
    <p:extLst>
      <p:ext uri="{BB962C8B-B14F-4D97-AF65-F5344CB8AC3E}">
        <p14:creationId xmlns:p14="http://schemas.microsoft.com/office/powerpoint/2010/main" xmlns="" val="70467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42"/>
          <p:cNvGrpSpPr/>
          <p:nvPr/>
        </p:nvGrpSpPr>
        <p:grpSpPr>
          <a:xfrm>
            <a:off x="5983927" y="5080"/>
            <a:ext cx="178307" cy="6858000"/>
            <a:chOff x="7377683" y="0"/>
            <a:chExt cx="178307" cy="6858000"/>
          </a:xfrm>
        </p:grpSpPr>
        <p:pic>
          <p:nvPicPr>
            <p:cNvPr id="10" name="object 45"/>
            <p:cNvPicPr/>
            <p:nvPr/>
          </p:nvPicPr>
          <p:blipFill>
            <a:blip r:embed="rId3" cstate="print"/>
            <a:stretch>
              <a:fillRect/>
            </a:stretch>
          </p:blipFill>
          <p:spPr>
            <a:xfrm>
              <a:off x="7377683" y="0"/>
              <a:ext cx="178307" cy="6857996"/>
            </a:xfrm>
            <a:prstGeom prst="rect">
              <a:avLst/>
            </a:prstGeom>
          </p:spPr>
        </p:pic>
        <p:sp>
          <p:nvSpPr>
            <p:cNvPr id="11" name="object 46"/>
            <p:cNvSpPr/>
            <p:nvPr/>
          </p:nvSpPr>
          <p:spPr>
            <a:xfrm>
              <a:off x="7441691" y="0"/>
              <a:ext cx="0" cy="6858000"/>
            </a:xfrm>
            <a:custGeom>
              <a:avLst/>
              <a:gdLst/>
              <a:ahLst/>
              <a:cxnLst/>
              <a:rect l="l" t="t" r="r" b="b"/>
              <a:pathLst>
                <a:path h="6858000">
                  <a:moveTo>
                    <a:pt x="0" y="0"/>
                  </a:moveTo>
                  <a:lnTo>
                    <a:pt x="0" y="6857999"/>
                  </a:lnTo>
                </a:path>
              </a:pathLst>
            </a:custGeom>
            <a:ln w="76200">
              <a:solidFill>
                <a:srgbClr val="A6D7C8"/>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16" name="Straight Connector 15"/>
          <p:cNvCxnSpPr/>
          <p:nvPr/>
        </p:nvCxnSpPr>
        <p:spPr>
          <a:xfrm>
            <a:off x="69023" y="685800"/>
            <a:ext cx="11970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144289"/>
            <a:ext cx="6006082" cy="3616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750" b="1" i="0" u="none" strike="noStrike" kern="1200" cap="all" spc="67" normalizeH="0" baseline="0" noProof="0" dirty="0">
                <a:ln>
                  <a:noFill/>
                </a:ln>
                <a:solidFill>
                  <a:prstClr val="black">
                    <a:lumMod val="75000"/>
                    <a:lumOff val="25000"/>
                  </a:prstClr>
                </a:solidFill>
                <a:effectLst/>
                <a:uLnTx/>
                <a:uFillTx/>
                <a:latin typeface="Lato Black" panose="020F0A02020204030203" pitchFamily="34" charset="0"/>
                <a:ea typeface="Roboto" panose="02000000000000000000" pitchFamily="2" charset="0"/>
                <a:cs typeface="Open Sans" panose="020B0606030504020204" pitchFamily="34" charset="0"/>
              </a:rPr>
              <a:t>uticaj pandemije na neživotna osiguranja</a:t>
            </a:r>
          </a:p>
        </p:txBody>
      </p:sp>
      <p:graphicFrame>
        <p:nvGraphicFramePr>
          <p:cNvPr id="33" name="Chart 32">
            <a:extLst>
              <a:ext uri="{FF2B5EF4-FFF2-40B4-BE49-F238E27FC236}">
                <a16:creationId xmlns:a16="http://schemas.microsoft.com/office/drawing/2014/main" xmlns="" id="{32C70358-45A0-CE92-042E-62096F916666}"/>
              </a:ext>
            </a:extLst>
          </p:cNvPr>
          <p:cNvGraphicFramePr>
            <a:graphicFrameLocks/>
          </p:cNvGraphicFramePr>
          <p:nvPr>
            <p:extLst>
              <p:ext uri="{D42A27DB-BD31-4B8C-83A1-F6EECF244321}">
                <p14:modId xmlns:p14="http://schemas.microsoft.com/office/powerpoint/2010/main" xmlns="" val="2850467129"/>
              </p:ext>
            </p:extLst>
          </p:nvPr>
        </p:nvGraphicFramePr>
        <p:xfrm>
          <a:off x="108075" y="699106"/>
          <a:ext cx="5661920" cy="31040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xmlns="" id="{9B6E8251-B55C-86AF-C5E0-83D574ACC964}"/>
              </a:ext>
            </a:extLst>
          </p:cNvPr>
          <p:cNvGraphicFramePr>
            <a:graphicFrameLocks/>
          </p:cNvGraphicFramePr>
          <p:nvPr>
            <p:extLst>
              <p:ext uri="{D42A27DB-BD31-4B8C-83A1-F6EECF244321}">
                <p14:modId xmlns:p14="http://schemas.microsoft.com/office/powerpoint/2010/main" xmlns="" val="1335306625"/>
              </p:ext>
            </p:extLst>
          </p:nvPr>
        </p:nvGraphicFramePr>
        <p:xfrm>
          <a:off x="122400" y="3853340"/>
          <a:ext cx="5623997" cy="3004660"/>
        </p:xfrm>
        <a:graphic>
          <a:graphicData uri="http://schemas.openxmlformats.org/drawingml/2006/chart">
            <c:chart xmlns:c="http://schemas.openxmlformats.org/drawingml/2006/chart" xmlns:r="http://schemas.openxmlformats.org/officeDocument/2006/relationships" r:id="rId5"/>
          </a:graphicData>
        </a:graphic>
      </p:graphicFrame>
      <p:pic>
        <p:nvPicPr>
          <p:cNvPr id="40" name="Picture 39">
            <a:extLst>
              <a:ext uri="{FF2B5EF4-FFF2-40B4-BE49-F238E27FC236}">
                <a16:creationId xmlns:a16="http://schemas.microsoft.com/office/drawing/2014/main" xmlns="" id="{D97C6CDE-0319-311A-A2E1-E66084F98B1F}"/>
              </a:ext>
            </a:extLst>
          </p:cNvPr>
          <p:cNvPicPr>
            <a:picLocks noChangeAspect="1"/>
          </p:cNvPicPr>
          <p:nvPr/>
        </p:nvPicPr>
        <p:blipFill>
          <a:blip r:embed="rId6" cstate="print"/>
          <a:stretch>
            <a:fillRect/>
          </a:stretch>
        </p:blipFill>
        <p:spPr>
          <a:xfrm>
            <a:off x="11277600" y="6353190"/>
            <a:ext cx="792000" cy="366729"/>
          </a:xfrm>
          <a:prstGeom prst="rect">
            <a:avLst/>
          </a:prstGeom>
        </p:spPr>
      </p:pic>
      <p:pic>
        <p:nvPicPr>
          <p:cNvPr id="15" name="Picture 14">
            <a:extLst>
              <a:ext uri="{FF2B5EF4-FFF2-40B4-BE49-F238E27FC236}">
                <a16:creationId xmlns:a16="http://schemas.microsoft.com/office/drawing/2014/main" xmlns="" id="{4859BAF7-8143-34B5-83D6-12DBB81AC3EE}"/>
              </a:ext>
            </a:extLst>
          </p:cNvPr>
          <p:cNvPicPr>
            <a:picLocks noChangeAspect="1"/>
          </p:cNvPicPr>
          <p:nvPr/>
        </p:nvPicPr>
        <p:blipFill>
          <a:blip r:embed="rId6" cstate="print"/>
          <a:stretch>
            <a:fillRect/>
          </a:stretch>
        </p:blipFill>
        <p:spPr>
          <a:xfrm>
            <a:off x="11277600" y="6353190"/>
            <a:ext cx="792000" cy="366729"/>
          </a:xfrm>
          <a:prstGeom prst="rect">
            <a:avLst/>
          </a:prstGeom>
        </p:spPr>
      </p:pic>
      <p:sp>
        <p:nvSpPr>
          <p:cNvPr id="26" name="TextBox 25">
            <a:extLst>
              <a:ext uri="{FF2B5EF4-FFF2-40B4-BE49-F238E27FC236}">
                <a16:creationId xmlns:a16="http://schemas.microsoft.com/office/drawing/2014/main" xmlns="" id="{671F5FCC-EEE7-97DF-008F-4F9ECC7F255B}"/>
              </a:ext>
            </a:extLst>
          </p:cNvPr>
          <p:cNvSpPr txBox="1"/>
          <p:nvPr/>
        </p:nvSpPr>
        <p:spPr>
          <a:xfrm>
            <a:off x="6175952" y="699107"/>
            <a:ext cx="5950014" cy="492443"/>
          </a:xfrm>
          <a:prstGeom prst="rect">
            <a:avLst/>
          </a:prstGeom>
          <a:noFill/>
        </p:spPr>
        <p:txBody>
          <a:bodyPr wrap="square" rtlCol="0">
            <a:spAutoFit/>
          </a:bodyPr>
          <a:lstStyle/>
          <a:p>
            <a:pPr algn="ctr"/>
            <a:r>
              <a:rPr lang="sr-Latn-RS" sz="1300" b="1" dirty="0">
                <a:solidFill>
                  <a:srgbClr val="595959"/>
                </a:solidFill>
                <a:latin typeface="Calibri" panose="020F0502020204030204" pitchFamily="34" charset="0"/>
              </a:rPr>
              <a:t>Promena iznosa šteta u 2020. u odnosu na prosečne štete osiguranja motornih vozila u periodu 2017-2019. godine (u %)</a:t>
            </a:r>
          </a:p>
        </p:txBody>
      </p:sp>
      <p:pic>
        <p:nvPicPr>
          <p:cNvPr id="5" name="Picture 4" descr="Chart, waterfall chart&#10;&#10;Description automatically generated">
            <a:extLst>
              <a:ext uri="{FF2B5EF4-FFF2-40B4-BE49-F238E27FC236}">
                <a16:creationId xmlns:a16="http://schemas.microsoft.com/office/drawing/2014/main" xmlns="" id="{B0BB8B1F-FC30-8F14-E1B0-71FCDE47F79D}"/>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180328" y="1158482"/>
            <a:ext cx="5959356" cy="2613887"/>
          </a:xfrm>
          <a:prstGeom prst="rect">
            <a:avLst/>
          </a:prstGeom>
        </p:spPr>
      </p:pic>
      <p:pic>
        <p:nvPicPr>
          <p:cNvPr id="28" name="object 43">
            <a:extLst>
              <a:ext uri="{FF2B5EF4-FFF2-40B4-BE49-F238E27FC236}">
                <a16:creationId xmlns:a16="http://schemas.microsoft.com/office/drawing/2014/main" xmlns="" id="{D020AA20-C724-929E-30B4-6627E73F4573}"/>
              </a:ext>
            </a:extLst>
          </p:cNvPr>
          <p:cNvPicPr/>
          <p:nvPr/>
        </p:nvPicPr>
        <p:blipFill>
          <a:blip r:embed="rId8" cstate="print"/>
          <a:stretch>
            <a:fillRect/>
          </a:stretch>
        </p:blipFill>
        <p:spPr>
          <a:xfrm>
            <a:off x="6466327" y="4349377"/>
            <a:ext cx="288035" cy="288036"/>
          </a:xfrm>
          <a:prstGeom prst="rect">
            <a:avLst/>
          </a:prstGeom>
        </p:spPr>
      </p:pic>
      <p:sp>
        <p:nvSpPr>
          <p:cNvPr id="29" name="object 40">
            <a:extLst>
              <a:ext uri="{FF2B5EF4-FFF2-40B4-BE49-F238E27FC236}">
                <a16:creationId xmlns:a16="http://schemas.microsoft.com/office/drawing/2014/main" xmlns="" id="{A9813948-9622-66C5-6B34-591CF494CD49}"/>
              </a:ext>
            </a:extLst>
          </p:cNvPr>
          <p:cNvSpPr txBox="1"/>
          <p:nvPr/>
        </p:nvSpPr>
        <p:spPr>
          <a:xfrm>
            <a:off x="6754362" y="4357759"/>
            <a:ext cx="5162557" cy="1801134"/>
          </a:xfrm>
          <a:prstGeom prst="rect">
            <a:avLst/>
          </a:prstGeom>
        </p:spPr>
        <p:txBody>
          <a:bodyPr vert="horz" wrap="square" lIns="0" tIns="13335" rIns="0" bIns="0" rtlCol="0">
            <a:spAutoFit/>
          </a:bodyPr>
          <a:lstStyle/>
          <a:p>
            <a:pPr marL="12700" algn="ctr">
              <a:lnSpc>
                <a:spcPct val="100000"/>
              </a:lnSpc>
              <a:spcBef>
                <a:spcPts val="105"/>
              </a:spcBef>
            </a:pPr>
            <a:r>
              <a:rPr lang="sr-Latn-RS" sz="1600" b="1" spc="-5" dirty="0">
                <a:solidFill>
                  <a:srgbClr val="464A4A"/>
                </a:solidFill>
                <a:latin typeface="Calibri"/>
                <a:cs typeface="Calibri"/>
              </a:rPr>
              <a:t>Značajan pad premije i broja osiguranja PZO od 2Q 2020;</a:t>
            </a:r>
          </a:p>
          <a:p>
            <a:pPr marL="12700" algn="ctr">
              <a:lnSpc>
                <a:spcPct val="100000"/>
              </a:lnSpc>
              <a:spcBef>
                <a:spcPts val="105"/>
              </a:spcBef>
            </a:pPr>
            <a:endParaRPr lang="sr-Latn-RS" sz="1600" b="1" spc="-5" dirty="0">
              <a:solidFill>
                <a:srgbClr val="464A4A"/>
              </a:solidFill>
              <a:latin typeface="Calibri"/>
              <a:cs typeface="Calibri"/>
            </a:endParaRPr>
          </a:p>
          <a:p>
            <a:pPr marL="12700" algn="ctr">
              <a:lnSpc>
                <a:spcPct val="100000"/>
              </a:lnSpc>
              <a:spcBef>
                <a:spcPts val="105"/>
              </a:spcBef>
            </a:pPr>
            <a:r>
              <a:rPr lang="sr-Latn-RS" sz="1600" b="1" spc="-5" dirty="0">
                <a:solidFill>
                  <a:srgbClr val="464A4A"/>
                </a:solidFill>
                <a:latin typeface="Calibri"/>
                <a:cs typeface="Calibri"/>
              </a:rPr>
              <a:t>Pozitivan uticaj na štete DZO;</a:t>
            </a:r>
          </a:p>
          <a:p>
            <a:pPr marL="12700" algn="ctr">
              <a:lnSpc>
                <a:spcPct val="100000"/>
              </a:lnSpc>
              <a:spcBef>
                <a:spcPts val="105"/>
              </a:spcBef>
            </a:pPr>
            <a:endParaRPr lang="sr-Latn-RS" sz="1600" b="1" spc="-5" dirty="0">
              <a:solidFill>
                <a:srgbClr val="464A4A"/>
              </a:solidFill>
              <a:latin typeface="Calibri"/>
              <a:cs typeface="Calibri"/>
            </a:endParaRPr>
          </a:p>
          <a:p>
            <a:pPr marL="12700" algn="ctr">
              <a:lnSpc>
                <a:spcPct val="100000"/>
              </a:lnSpc>
              <a:spcBef>
                <a:spcPts val="105"/>
              </a:spcBef>
            </a:pPr>
            <a:r>
              <a:rPr lang="sr-Latn-RS" sz="1600" b="1" spc="-5" dirty="0">
                <a:solidFill>
                  <a:srgbClr val="464A4A"/>
                </a:solidFill>
                <a:latin typeface="Calibri"/>
                <a:cs typeface="Calibri"/>
              </a:rPr>
              <a:t>Smanjenje potraživanja po osnovu zahteva za osiguranje motornih vozila u najvećem broju Evropskih zemalja.</a:t>
            </a:r>
          </a:p>
          <a:p>
            <a:pPr marL="12700" algn="ctr">
              <a:lnSpc>
                <a:spcPct val="100000"/>
              </a:lnSpc>
              <a:spcBef>
                <a:spcPts val="105"/>
              </a:spcBef>
            </a:pPr>
            <a:endParaRPr lang="sr-Latn-RS" sz="1600" b="1" spc="-5" dirty="0">
              <a:solidFill>
                <a:srgbClr val="464A4A"/>
              </a:solidFill>
              <a:latin typeface="Calibri"/>
              <a:cs typeface="Calibri"/>
            </a:endParaRPr>
          </a:p>
        </p:txBody>
      </p:sp>
    </p:spTree>
    <p:extLst>
      <p:ext uri="{BB962C8B-B14F-4D97-AF65-F5344CB8AC3E}">
        <p14:creationId xmlns:p14="http://schemas.microsoft.com/office/powerpoint/2010/main" xmlns="" val="4265646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p:cNvSpPr/>
          <p:nvPr/>
        </p:nvSpPr>
        <p:spPr>
          <a:xfrm>
            <a:off x="7459107" y="-4"/>
            <a:ext cx="4750435" cy="6858000"/>
          </a:xfrm>
          <a:custGeom>
            <a:avLst/>
            <a:gdLst/>
            <a:ahLst/>
            <a:cxnLst/>
            <a:rect l="l" t="t" r="r" b="b"/>
            <a:pathLst>
              <a:path w="4750434" h="6858000">
                <a:moveTo>
                  <a:pt x="4750308" y="6857998"/>
                </a:moveTo>
                <a:lnTo>
                  <a:pt x="4750308" y="0"/>
                </a:lnTo>
                <a:lnTo>
                  <a:pt x="0" y="0"/>
                </a:lnTo>
                <a:lnTo>
                  <a:pt x="0" y="6857998"/>
                </a:lnTo>
                <a:lnTo>
                  <a:pt x="4750308" y="6857998"/>
                </a:lnTo>
                <a:close/>
              </a:path>
            </a:pathLst>
          </a:custGeom>
          <a:solidFill>
            <a:srgbClr val="ABDFD0"/>
          </a:solidFill>
        </p:spPr>
        <p:txBody>
          <a:bodyPr wrap="square" lIns="0" tIns="0" rIns="0" bIns="0" rtlCol="0"/>
          <a:lstStyle/>
          <a:p>
            <a:endParaRPr/>
          </a:p>
        </p:txBody>
      </p:sp>
      <p:grpSp>
        <p:nvGrpSpPr>
          <p:cNvPr id="7" name="object 42"/>
          <p:cNvGrpSpPr/>
          <p:nvPr/>
        </p:nvGrpSpPr>
        <p:grpSpPr>
          <a:xfrm>
            <a:off x="7377683" y="0"/>
            <a:ext cx="548211" cy="6858000"/>
            <a:chOff x="7377683" y="0"/>
            <a:chExt cx="548211" cy="6858000"/>
          </a:xfrm>
        </p:grpSpPr>
        <p:pic>
          <p:nvPicPr>
            <p:cNvPr id="10" name="object 45"/>
            <p:cNvPicPr/>
            <p:nvPr/>
          </p:nvPicPr>
          <p:blipFill>
            <a:blip r:embed="rId3" cstate="print"/>
            <a:stretch>
              <a:fillRect/>
            </a:stretch>
          </p:blipFill>
          <p:spPr>
            <a:xfrm>
              <a:off x="7377683" y="0"/>
              <a:ext cx="178307" cy="6857996"/>
            </a:xfrm>
            <a:prstGeom prst="rect">
              <a:avLst/>
            </a:prstGeom>
          </p:spPr>
        </p:pic>
        <p:sp>
          <p:nvSpPr>
            <p:cNvPr id="11" name="object 46"/>
            <p:cNvSpPr/>
            <p:nvPr/>
          </p:nvSpPr>
          <p:spPr>
            <a:xfrm>
              <a:off x="7441691" y="0"/>
              <a:ext cx="0" cy="6858000"/>
            </a:xfrm>
            <a:custGeom>
              <a:avLst/>
              <a:gdLst/>
              <a:ahLst/>
              <a:cxnLst/>
              <a:rect l="l" t="t" r="r" b="b"/>
              <a:pathLst>
                <a:path h="6858000">
                  <a:moveTo>
                    <a:pt x="0" y="0"/>
                  </a:moveTo>
                  <a:lnTo>
                    <a:pt x="0" y="6857999"/>
                  </a:lnTo>
                </a:path>
              </a:pathLst>
            </a:custGeom>
            <a:ln w="76200">
              <a:solidFill>
                <a:srgbClr val="A6D7C8"/>
              </a:solidFill>
              <a:prstDash val="dash"/>
            </a:ln>
          </p:spPr>
          <p:txBody>
            <a:bodyPr wrap="square" lIns="0" tIns="0" rIns="0" bIns="0" rtlCol="0"/>
            <a:lstStyle/>
            <a:p>
              <a:endParaRPr/>
            </a:p>
          </p:txBody>
        </p:sp>
        <p:pic>
          <p:nvPicPr>
            <p:cNvPr id="12" name="object 47"/>
            <p:cNvPicPr/>
            <p:nvPr/>
          </p:nvPicPr>
          <p:blipFill>
            <a:blip r:embed="rId4" cstate="print"/>
            <a:stretch>
              <a:fillRect/>
            </a:stretch>
          </p:blipFill>
          <p:spPr>
            <a:xfrm>
              <a:off x="7637859" y="4407188"/>
              <a:ext cx="288035" cy="288036"/>
            </a:xfrm>
            <a:prstGeom prst="rect">
              <a:avLst/>
            </a:prstGeom>
          </p:spPr>
        </p:pic>
        <p:pic>
          <p:nvPicPr>
            <p:cNvPr id="9" name="object 43"/>
            <p:cNvPicPr/>
            <p:nvPr/>
          </p:nvPicPr>
          <p:blipFill>
            <a:blip r:embed="rId5" cstate="print"/>
            <a:stretch>
              <a:fillRect/>
            </a:stretch>
          </p:blipFill>
          <p:spPr>
            <a:xfrm>
              <a:off x="7627242" y="1419517"/>
              <a:ext cx="288035" cy="288036"/>
            </a:xfrm>
            <a:prstGeom prst="rect">
              <a:avLst/>
            </a:prstGeom>
          </p:spPr>
        </p:pic>
      </p:grpSp>
      <p:pic>
        <p:nvPicPr>
          <p:cNvPr id="15" name="Picture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2948" y="1061321"/>
            <a:ext cx="5531454" cy="2824877"/>
          </a:xfrm>
          <a:prstGeom prst="rect">
            <a:avLst/>
          </a:prstGeom>
        </p:spPr>
      </p:pic>
      <p:cxnSp>
        <p:nvCxnSpPr>
          <p:cNvPr id="16" name="Straight Connector 15"/>
          <p:cNvCxnSpPr/>
          <p:nvPr/>
        </p:nvCxnSpPr>
        <p:spPr>
          <a:xfrm>
            <a:off x="69023" y="685800"/>
            <a:ext cx="11970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023" y="135713"/>
            <a:ext cx="7308659" cy="400110"/>
          </a:xfrm>
          <a:prstGeom prst="rect">
            <a:avLst/>
          </a:prstGeom>
          <a:noFill/>
        </p:spPr>
        <p:txBody>
          <a:bodyPr wrap="square" rtlCol="0">
            <a:spAutoFit/>
          </a:bodyPr>
          <a:lstStyle/>
          <a:p>
            <a:pPr algn="ctr"/>
            <a:r>
              <a:rPr lang="sr-Latn-RS" sz="2000" b="1" cap="all" spc="67" dirty="0">
                <a:solidFill>
                  <a:schemeClr val="tx1">
                    <a:lumMod val="75000"/>
                    <a:lumOff val="25000"/>
                  </a:schemeClr>
                </a:solidFill>
                <a:latin typeface="Lato Black" panose="020F0A02020204030203" pitchFamily="34" charset="0"/>
                <a:ea typeface="Roboto" panose="02000000000000000000" pitchFamily="2" charset="0"/>
                <a:cs typeface="Open Sans" panose="020B0606030504020204" pitchFamily="34" charset="0"/>
              </a:rPr>
              <a:t>Globalni uticaj pandemije na smrtnost</a:t>
            </a:r>
          </a:p>
        </p:txBody>
      </p:sp>
      <p:sp>
        <p:nvSpPr>
          <p:cNvPr id="18" name="TextBox 17"/>
          <p:cNvSpPr txBox="1"/>
          <p:nvPr/>
        </p:nvSpPr>
        <p:spPr>
          <a:xfrm>
            <a:off x="593725" y="749989"/>
            <a:ext cx="5867400" cy="292388"/>
          </a:xfrm>
          <a:prstGeom prst="rect">
            <a:avLst/>
          </a:prstGeom>
          <a:noFill/>
        </p:spPr>
        <p:txBody>
          <a:bodyPr wrap="square" rtlCol="0">
            <a:spAutoFit/>
          </a:bodyPr>
          <a:lstStyle/>
          <a:p>
            <a:pPr algn="ctr">
              <a:defRPr sz="1600" b="1" i="0" u="none" strike="noStrike" kern="1200" baseline="0">
                <a:solidFill>
                  <a:srgbClr val="1F497D"/>
                </a:solidFill>
                <a:latin typeface="+mn-lt"/>
                <a:ea typeface="+mn-ea"/>
                <a:cs typeface="+mn-cs"/>
              </a:defRPr>
            </a:pPr>
            <a:r>
              <a:rPr lang="sr-Latn-RS" sz="1300" b="1" dirty="0">
                <a:solidFill>
                  <a:schemeClr val="tx1">
                    <a:lumMod val="65000"/>
                    <a:lumOff val="35000"/>
                  </a:schemeClr>
                </a:solidFill>
              </a:rPr>
              <a:t>Broj registrovanih slučajeva od početka pandemije</a:t>
            </a:r>
          </a:p>
        </p:txBody>
      </p:sp>
      <p:sp>
        <p:nvSpPr>
          <p:cNvPr id="19" name="TextBox 18"/>
          <p:cNvSpPr txBox="1"/>
          <p:nvPr/>
        </p:nvSpPr>
        <p:spPr>
          <a:xfrm>
            <a:off x="545533" y="3758668"/>
            <a:ext cx="3733800" cy="246221"/>
          </a:xfrm>
          <a:prstGeom prst="rect">
            <a:avLst/>
          </a:prstGeom>
          <a:noFill/>
        </p:spPr>
        <p:txBody>
          <a:bodyPr wrap="square" rtlCol="0">
            <a:spAutoFit/>
          </a:bodyPr>
          <a:lstStyle/>
          <a:p>
            <a:r>
              <a:rPr lang="sr-Latn-RS" sz="1000" i="1" dirty="0"/>
              <a:t>Izvor: worldometers.info</a:t>
            </a:r>
          </a:p>
        </p:txBody>
      </p:sp>
      <p:sp>
        <p:nvSpPr>
          <p:cNvPr id="21" name="TextBox 20"/>
          <p:cNvSpPr txBox="1"/>
          <p:nvPr/>
        </p:nvSpPr>
        <p:spPr>
          <a:xfrm>
            <a:off x="593725" y="4127938"/>
            <a:ext cx="5867400" cy="292388"/>
          </a:xfrm>
          <a:prstGeom prst="rect">
            <a:avLst/>
          </a:prstGeom>
          <a:noFill/>
        </p:spPr>
        <p:txBody>
          <a:bodyPr wrap="square" rtlCol="0">
            <a:spAutoFit/>
          </a:bodyPr>
          <a:lstStyle/>
          <a:p>
            <a:pPr algn="ctr">
              <a:defRPr sz="1600" b="1" i="0" u="none" strike="noStrike" kern="1200" baseline="0">
                <a:solidFill>
                  <a:srgbClr val="1F497D"/>
                </a:solidFill>
                <a:latin typeface="+mn-lt"/>
                <a:ea typeface="+mn-ea"/>
                <a:cs typeface="+mn-cs"/>
              </a:defRPr>
            </a:pPr>
            <a:r>
              <a:rPr lang="sr-Latn-RS" sz="1300" b="1" dirty="0">
                <a:solidFill>
                  <a:schemeClr val="tx1">
                    <a:lumMod val="65000"/>
                    <a:lumOff val="35000"/>
                  </a:schemeClr>
                </a:solidFill>
              </a:rPr>
              <a:t>Broj registrovanih slučajeva na 100.000 stanovnika po regionima</a:t>
            </a:r>
          </a:p>
        </p:txBody>
      </p:sp>
      <p:sp>
        <p:nvSpPr>
          <p:cNvPr id="22" name="TextBox 21"/>
          <p:cNvSpPr txBox="1"/>
          <p:nvPr/>
        </p:nvSpPr>
        <p:spPr>
          <a:xfrm>
            <a:off x="614923" y="6599086"/>
            <a:ext cx="3733800" cy="246221"/>
          </a:xfrm>
          <a:prstGeom prst="rect">
            <a:avLst/>
          </a:prstGeom>
          <a:noFill/>
        </p:spPr>
        <p:txBody>
          <a:bodyPr wrap="square" rtlCol="0">
            <a:spAutoFit/>
          </a:bodyPr>
          <a:lstStyle/>
          <a:p>
            <a:r>
              <a:rPr lang="sr-Latn-RS" sz="1000" i="1" dirty="0"/>
              <a:t>Izvor: worldometers.info</a:t>
            </a:r>
          </a:p>
        </p:txBody>
      </p:sp>
      <p:sp>
        <p:nvSpPr>
          <p:cNvPr id="23" name="TextBox 22"/>
          <p:cNvSpPr txBox="1"/>
          <p:nvPr/>
        </p:nvSpPr>
        <p:spPr>
          <a:xfrm>
            <a:off x="7986530" y="1419517"/>
            <a:ext cx="3177082" cy="292388"/>
          </a:xfrm>
          <a:prstGeom prst="rect">
            <a:avLst/>
          </a:prstGeom>
          <a:noFill/>
        </p:spPr>
        <p:txBody>
          <a:bodyPr wrap="square" rtlCol="0">
            <a:spAutoFit/>
          </a:bodyPr>
          <a:lstStyle/>
          <a:p>
            <a:r>
              <a:rPr lang="sr-Latn-RS" sz="1300" b="1" dirty="0">
                <a:solidFill>
                  <a:srgbClr val="1F497D"/>
                </a:solidFill>
              </a:rPr>
              <a:t>Tabela 1: Covid slučajevi u svetu</a:t>
            </a:r>
          </a:p>
        </p:txBody>
      </p:sp>
      <p:sp>
        <p:nvSpPr>
          <p:cNvPr id="24" name="TextBox 23"/>
          <p:cNvSpPr txBox="1"/>
          <p:nvPr/>
        </p:nvSpPr>
        <p:spPr>
          <a:xfrm>
            <a:off x="7953357" y="4388061"/>
            <a:ext cx="3177082" cy="292388"/>
          </a:xfrm>
          <a:prstGeom prst="rect">
            <a:avLst/>
          </a:prstGeom>
          <a:noFill/>
        </p:spPr>
        <p:txBody>
          <a:bodyPr wrap="square" rtlCol="0">
            <a:spAutoFit/>
          </a:bodyPr>
          <a:lstStyle/>
          <a:p>
            <a:r>
              <a:rPr lang="sr-Latn-RS" sz="1300" b="1" dirty="0">
                <a:solidFill>
                  <a:srgbClr val="1F497D"/>
                </a:solidFill>
              </a:rPr>
              <a:t>Tabela 2: Covid slučajevi u Srbiji</a:t>
            </a:r>
          </a:p>
        </p:txBody>
      </p:sp>
      <p:sp>
        <p:nvSpPr>
          <p:cNvPr id="25" name="TextBox 24"/>
          <p:cNvSpPr txBox="1"/>
          <p:nvPr/>
        </p:nvSpPr>
        <p:spPr>
          <a:xfrm>
            <a:off x="7523116" y="199428"/>
            <a:ext cx="4668884" cy="323165"/>
          </a:xfrm>
          <a:prstGeom prst="rect">
            <a:avLst/>
          </a:prstGeom>
          <a:noFill/>
        </p:spPr>
        <p:txBody>
          <a:bodyPr wrap="square" rtlCol="0">
            <a:spAutoFit/>
          </a:bodyPr>
          <a:lstStyle/>
          <a:p>
            <a:pPr algn="ctr"/>
            <a:r>
              <a:rPr lang="sr-Latn-RS" sz="1500" b="1" cap="all" spc="27"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Stanje na dan 28.05.2022.</a:t>
            </a:r>
          </a:p>
        </p:txBody>
      </p:sp>
      <p:pic>
        <p:nvPicPr>
          <p:cNvPr id="26" name="Picture 25"/>
          <p:cNvPicPr/>
          <p:nvPr/>
        </p:nvPicPr>
        <p:blipFill>
          <a:blip r:embed="rId7" cstate="print">
            <a:extLst>
              <a:ext uri="{28A0092B-C50C-407E-A947-70E740481C1C}">
                <a14:useLocalDpi xmlns:a14="http://schemas.microsoft.com/office/drawing/2010/main" xmlns="" val="0"/>
              </a:ext>
            </a:extLst>
          </a:blip>
          <a:stretch>
            <a:fillRect/>
          </a:stretch>
        </p:blipFill>
        <p:spPr>
          <a:xfrm>
            <a:off x="638650" y="4455496"/>
            <a:ext cx="5457350" cy="2143589"/>
          </a:xfrm>
          <a:prstGeom prst="rect">
            <a:avLst/>
          </a:prstGeom>
          <a:ln>
            <a:solidFill>
              <a:schemeClr val="bg1"/>
            </a:solidFill>
          </a:ln>
        </p:spPr>
      </p:pic>
      <p:sp>
        <p:nvSpPr>
          <p:cNvPr id="3" name="Rectangle 2"/>
          <p:cNvSpPr/>
          <p:nvPr/>
        </p:nvSpPr>
        <p:spPr>
          <a:xfrm>
            <a:off x="8011321" y="1906079"/>
            <a:ext cx="3761934" cy="114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 name="Rectangle 4"/>
          <p:cNvSpPr/>
          <p:nvPr/>
        </p:nvSpPr>
        <p:spPr>
          <a:xfrm>
            <a:off x="8011321" y="1906079"/>
            <a:ext cx="3761934" cy="304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a:solidFill>
                  <a:schemeClr val="tx1"/>
                </a:solidFill>
              </a:rPr>
              <a:t>Aktivni slučajevi	Neaktivni slučajevi</a:t>
            </a:r>
          </a:p>
        </p:txBody>
      </p:sp>
      <p:sp>
        <p:nvSpPr>
          <p:cNvPr id="8" name="Rectangle 7"/>
          <p:cNvSpPr/>
          <p:nvPr/>
        </p:nvSpPr>
        <p:spPr>
          <a:xfrm>
            <a:off x="9816088" y="1913467"/>
            <a:ext cx="152400" cy="1141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3" name="Rectangle 12"/>
          <p:cNvSpPr/>
          <p:nvPr/>
        </p:nvSpPr>
        <p:spPr>
          <a:xfrm>
            <a:off x="8011321" y="2210879"/>
            <a:ext cx="1804767" cy="839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p>
          <a:p>
            <a:pPr algn="ctr"/>
            <a:r>
              <a:rPr lang="sr-Latn-RS" sz="1100" b="1" dirty="0">
                <a:solidFill>
                  <a:schemeClr val="tx1"/>
                </a:solidFill>
              </a:rPr>
              <a:t>23.050.496</a:t>
            </a:r>
          </a:p>
          <a:p>
            <a:pPr algn="ctr"/>
            <a:r>
              <a:rPr lang="sr-Latn-RS" sz="900" dirty="0">
                <a:solidFill>
                  <a:schemeClr val="tx1"/>
                </a:solidFill>
              </a:rPr>
              <a:t>Broj aktivnih slučajeva</a:t>
            </a:r>
          </a:p>
          <a:p>
            <a:pPr algn="ctr"/>
            <a:endParaRPr lang="sr-Latn-RS" sz="900" dirty="0">
              <a:solidFill>
                <a:schemeClr val="tx1"/>
              </a:solidFill>
            </a:endParaRPr>
          </a:p>
          <a:p>
            <a:pPr algn="ctr"/>
            <a:r>
              <a:rPr lang="sr-Latn-RS" sz="900" b="1" dirty="0">
                <a:solidFill>
                  <a:schemeClr val="accent1"/>
                </a:solidFill>
              </a:rPr>
              <a:t>23.012.885</a:t>
            </a:r>
            <a:r>
              <a:rPr lang="sr-Latn-RS" sz="900" dirty="0">
                <a:solidFill>
                  <a:schemeClr val="tx1"/>
                </a:solidFill>
              </a:rPr>
              <a:t> </a:t>
            </a:r>
            <a:r>
              <a:rPr lang="sr-Latn-RS" sz="800" b="1" dirty="0">
                <a:solidFill>
                  <a:schemeClr val="tx1"/>
                </a:solidFill>
              </a:rPr>
              <a:t>(99,8%)</a:t>
            </a:r>
            <a:r>
              <a:rPr lang="sr-Latn-RS" sz="800" dirty="0">
                <a:solidFill>
                  <a:schemeClr val="tx1"/>
                </a:solidFill>
              </a:rPr>
              <a:t>	 </a:t>
            </a:r>
            <a:r>
              <a:rPr lang="sr-Latn-RS" sz="900" b="1" dirty="0">
                <a:solidFill>
                  <a:srgbClr val="FF0000"/>
                </a:solidFill>
              </a:rPr>
              <a:t>37.611</a:t>
            </a:r>
            <a:r>
              <a:rPr lang="sr-Latn-RS" sz="800" dirty="0">
                <a:solidFill>
                  <a:schemeClr val="tx1"/>
                </a:solidFill>
              </a:rPr>
              <a:t> </a:t>
            </a:r>
            <a:r>
              <a:rPr lang="sr-Latn-RS" sz="800" b="1" dirty="0">
                <a:solidFill>
                  <a:schemeClr val="tx1"/>
                </a:solidFill>
              </a:rPr>
              <a:t>(0,2%)</a:t>
            </a:r>
          </a:p>
          <a:p>
            <a:pPr algn="ctr"/>
            <a:r>
              <a:rPr lang="sr-Latn-RS" sz="800" dirty="0">
                <a:solidFill>
                  <a:schemeClr val="tx1"/>
                </a:solidFill>
              </a:rPr>
              <a:t> </a:t>
            </a:r>
            <a:r>
              <a:rPr lang="sr-Latn-RS" sz="700" dirty="0">
                <a:solidFill>
                  <a:schemeClr val="tx1"/>
                </a:solidFill>
              </a:rPr>
              <a:t>Sa manjim tegobama      U teškom stanju</a:t>
            </a:r>
            <a:endParaRPr lang="sr-Latn-RS" sz="800" dirty="0">
              <a:solidFill>
                <a:schemeClr val="tx1"/>
              </a:solidFill>
            </a:endParaRPr>
          </a:p>
          <a:p>
            <a:pPr algn="ctr"/>
            <a:endParaRPr lang="sr-Latn-RS" sz="1100" dirty="0"/>
          </a:p>
        </p:txBody>
      </p:sp>
      <p:sp>
        <p:nvSpPr>
          <p:cNvPr id="28" name="Rectangle 27"/>
          <p:cNvSpPr/>
          <p:nvPr/>
        </p:nvSpPr>
        <p:spPr>
          <a:xfrm>
            <a:off x="9973557" y="2200329"/>
            <a:ext cx="1804767" cy="839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p>
          <a:p>
            <a:pPr algn="ctr"/>
            <a:r>
              <a:rPr lang="sr-Latn-RS" sz="1100" b="1" dirty="0">
                <a:solidFill>
                  <a:schemeClr val="tx1"/>
                </a:solidFill>
              </a:rPr>
              <a:t>508.417.041</a:t>
            </a:r>
          </a:p>
          <a:p>
            <a:pPr algn="ctr"/>
            <a:r>
              <a:rPr lang="sr-Latn-RS" sz="900" dirty="0">
                <a:solidFill>
                  <a:schemeClr val="tx1"/>
                </a:solidFill>
              </a:rPr>
              <a:t>Broj neaktivnih slučajeva</a:t>
            </a:r>
          </a:p>
          <a:p>
            <a:pPr algn="ctr"/>
            <a:endParaRPr lang="sr-Latn-RS" sz="900" dirty="0">
              <a:solidFill>
                <a:schemeClr val="tx1"/>
              </a:solidFill>
            </a:endParaRPr>
          </a:p>
          <a:p>
            <a:pPr algn="ctr"/>
            <a:r>
              <a:rPr lang="sr-Latn-RS" sz="900" b="1" dirty="0">
                <a:solidFill>
                  <a:srgbClr val="00B050"/>
                </a:solidFill>
              </a:rPr>
              <a:t>502.106.511</a:t>
            </a:r>
            <a:r>
              <a:rPr lang="sr-Latn-RS" sz="900" dirty="0">
                <a:solidFill>
                  <a:schemeClr val="tx1"/>
                </a:solidFill>
              </a:rPr>
              <a:t> </a:t>
            </a:r>
            <a:r>
              <a:rPr lang="sr-Latn-RS" sz="800" b="1" dirty="0">
                <a:solidFill>
                  <a:schemeClr val="tx1"/>
                </a:solidFill>
              </a:rPr>
              <a:t>(99%)</a:t>
            </a:r>
            <a:r>
              <a:rPr lang="sr-Latn-RS" sz="800" dirty="0">
                <a:solidFill>
                  <a:schemeClr val="tx1"/>
                </a:solidFill>
              </a:rPr>
              <a:t>	</a:t>
            </a:r>
            <a:r>
              <a:rPr lang="sr-Latn-RS" sz="800" b="1" dirty="0">
                <a:solidFill>
                  <a:srgbClr val="FF0000"/>
                </a:solidFill>
              </a:rPr>
              <a:t>6.310.</a:t>
            </a:r>
            <a:r>
              <a:rPr lang="sr-Latn-RS" sz="900" b="1" dirty="0">
                <a:solidFill>
                  <a:srgbClr val="FF0000"/>
                </a:solidFill>
              </a:rPr>
              <a:t>530</a:t>
            </a:r>
            <a:r>
              <a:rPr lang="sr-Latn-RS" sz="800" dirty="0">
                <a:solidFill>
                  <a:schemeClr val="tx1"/>
                </a:solidFill>
              </a:rPr>
              <a:t> </a:t>
            </a:r>
            <a:r>
              <a:rPr lang="sr-Latn-RS" sz="800" b="1" dirty="0">
                <a:solidFill>
                  <a:schemeClr val="tx1"/>
                </a:solidFill>
              </a:rPr>
              <a:t>(1%)</a:t>
            </a:r>
          </a:p>
          <a:p>
            <a:pPr algn="ctr"/>
            <a:r>
              <a:rPr lang="sr-Latn-RS" sz="800" dirty="0">
                <a:solidFill>
                  <a:schemeClr val="tx1"/>
                </a:solidFill>
              </a:rPr>
              <a:t> </a:t>
            </a:r>
            <a:r>
              <a:rPr lang="sr-Latn-RS" sz="700" dirty="0">
                <a:solidFill>
                  <a:schemeClr val="tx1"/>
                </a:solidFill>
              </a:rPr>
              <a:t>Izlečeni   	   Umrli</a:t>
            </a:r>
            <a:endParaRPr lang="sr-Latn-RS" sz="800" dirty="0">
              <a:solidFill>
                <a:schemeClr val="tx1"/>
              </a:solidFill>
            </a:endParaRPr>
          </a:p>
          <a:p>
            <a:pPr algn="ctr"/>
            <a:endParaRPr lang="sr-Latn-RS" sz="1100" dirty="0"/>
          </a:p>
        </p:txBody>
      </p:sp>
      <p:sp>
        <p:nvSpPr>
          <p:cNvPr id="29" name="Rectangle 28"/>
          <p:cNvSpPr/>
          <p:nvPr/>
        </p:nvSpPr>
        <p:spPr>
          <a:xfrm>
            <a:off x="7999264" y="4897963"/>
            <a:ext cx="3761934" cy="304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a:solidFill>
                  <a:schemeClr val="tx1"/>
                </a:solidFill>
              </a:rPr>
              <a:t>Aktivni slučajevi	Neaktivni slučajevi</a:t>
            </a:r>
          </a:p>
        </p:txBody>
      </p:sp>
      <p:sp>
        <p:nvSpPr>
          <p:cNvPr id="30" name="Rectangle 29"/>
          <p:cNvSpPr/>
          <p:nvPr/>
        </p:nvSpPr>
        <p:spPr>
          <a:xfrm>
            <a:off x="9804031" y="4905351"/>
            <a:ext cx="152400" cy="1141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1" name="Rectangle 30"/>
          <p:cNvSpPr/>
          <p:nvPr/>
        </p:nvSpPr>
        <p:spPr>
          <a:xfrm>
            <a:off x="7999264" y="5202763"/>
            <a:ext cx="1804767" cy="839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p>
          <a:p>
            <a:pPr algn="ctr"/>
            <a:r>
              <a:rPr lang="sr-Latn-RS" sz="1100" b="1" dirty="0">
                <a:solidFill>
                  <a:schemeClr val="tx1"/>
                </a:solidFill>
              </a:rPr>
              <a:t>5.831</a:t>
            </a:r>
          </a:p>
          <a:p>
            <a:pPr algn="ctr"/>
            <a:r>
              <a:rPr lang="sr-Latn-RS" sz="900" dirty="0">
                <a:solidFill>
                  <a:schemeClr val="tx1"/>
                </a:solidFill>
              </a:rPr>
              <a:t>Broj aktivnih slučajeva</a:t>
            </a:r>
          </a:p>
          <a:p>
            <a:pPr algn="ctr"/>
            <a:endParaRPr lang="sr-Latn-RS" sz="900" dirty="0">
              <a:solidFill>
                <a:schemeClr val="tx1"/>
              </a:solidFill>
            </a:endParaRPr>
          </a:p>
          <a:p>
            <a:pPr algn="ctr"/>
            <a:r>
              <a:rPr lang="sr-Latn-RS" sz="900" b="1" dirty="0">
                <a:solidFill>
                  <a:schemeClr val="accent1"/>
                </a:solidFill>
              </a:rPr>
              <a:t>5.820</a:t>
            </a:r>
            <a:r>
              <a:rPr lang="sr-Latn-RS" sz="900" dirty="0">
                <a:solidFill>
                  <a:schemeClr val="tx1"/>
                </a:solidFill>
              </a:rPr>
              <a:t> </a:t>
            </a:r>
            <a:r>
              <a:rPr lang="sr-Latn-RS" sz="800" b="1" dirty="0">
                <a:solidFill>
                  <a:schemeClr val="tx1"/>
                </a:solidFill>
              </a:rPr>
              <a:t>(99,8%)</a:t>
            </a:r>
            <a:r>
              <a:rPr lang="sr-Latn-RS" sz="800" dirty="0">
                <a:solidFill>
                  <a:schemeClr val="tx1"/>
                </a:solidFill>
              </a:rPr>
              <a:t>	 </a:t>
            </a:r>
            <a:r>
              <a:rPr lang="sr-Latn-RS" sz="900" b="1" dirty="0">
                <a:solidFill>
                  <a:srgbClr val="FF0000"/>
                </a:solidFill>
              </a:rPr>
              <a:t>11</a:t>
            </a:r>
            <a:r>
              <a:rPr lang="sr-Latn-RS" sz="800" dirty="0">
                <a:solidFill>
                  <a:schemeClr val="tx1"/>
                </a:solidFill>
              </a:rPr>
              <a:t> </a:t>
            </a:r>
            <a:r>
              <a:rPr lang="sr-Latn-RS" sz="800" b="1" dirty="0">
                <a:solidFill>
                  <a:schemeClr val="tx1"/>
                </a:solidFill>
              </a:rPr>
              <a:t>(0,2%)</a:t>
            </a:r>
          </a:p>
          <a:p>
            <a:pPr algn="ctr"/>
            <a:r>
              <a:rPr lang="sr-Latn-RS" sz="800" dirty="0">
                <a:solidFill>
                  <a:schemeClr val="tx1"/>
                </a:solidFill>
              </a:rPr>
              <a:t> </a:t>
            </a:r>
            <a:r>
              <a:rPr lang="sr-Latn-RS" sz="700" dirty="0">
                <a:solidFill>
                  <a:schemeClr val="tx1"/>
                </a:solidFill>
              </a:rPr>
              <a:t>Sa manjim tegobama      U teškom stanju</a:t>
            </a:r>
            <a:endParaRPr lang="sr-Latn-RS" sz="800" dirty="0">
              <a:solidFill>
                <a:schemeClr val="tx1"/>
              </a:solidFill>
            </a:endParaRPr>
          </a:p>
          <a:p>
            <a:pPr algn="ctr"/>
            <a:endParaRPr lang="sr-Latn-RS" sz="1100" dirty="0"/>
          </a:p>
        </p:txBody>
      </p:sp>
      <p:sp>
        <p:nvSpPr>
          <p:cNvPr id="32" name="Rectangle 31"/>
          <p:cNvSpPr/>
          <p:nvPr/>
        </p:nvSpPr>
        <p:spPr>
          <a:xfrm>
            <a:off x="9961500" y="5192213"/>
            <a:ext cx="1804767" cy="839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p>
          <a:p>
            <a:pPr algn="ctr"/>
            <a:r>
              <a:rPr lang="sr-Latn-RS" sz="1100" b="1" dirty="0">
                <a:solidFill>
                  <a:schemeClr val="tx1"/>
                </a:solidFill>
              </a:rPr>
              <a:t>2.010.962</a:t>
            </a:r>
          </a:p>
          <a:p>
            <a:pPr algn="ctr"/>
            <a:r>
              <a:rPr lang="sr-Latn-RS" sz="900" dirty="0">
                <a:solidFill>
                  <a:schemeClr val="tx1"/>
                </a:solidFill>
              </a:rPr>
              <a:t>Broj neaktivnih slučajeva</a:t>
            </a:r>
          </a:p>
          <a:p>
            <a:pPr algn="ctr"/>
            <a:endParaRPr lang="sr-Latn-RS" sz="900" dirty="0">
              <a:solidFill>
                <a:schemeClr val="tx1"/>
              </a:solidFill>
            </a:endParaRPr>
          </a:p>
          <a:p>
            <a:pPr algn="ctr"/>
            <a:r>
              <a:rPr lang="sr-Latn-RS" sz="900" b="1" dirty="0">
                <a:solidFill>
                  <a:srgbClr val="00B050"/>
                </a:solidFill>
              </a:rPr>
              <a:t>1.994.884</a:t>
            </a:r>
            <a:r>
              <a:rPr lang="sr-Latn-RS" sz="900" dirty="0">
                <a:solidFill>
                  <a:schemeClr val="tx1"/>
                </a:solidFill>
              </a:rPr>
              <a:t> </a:t>
            </a:r>
            <a:r>
              <a:rPr lang="sr-Latn-RS" sz="800" b="1" dirty="0">
                <a:solidFill>
                  <a:schemeClr val="tx1"/>
                </a:solidFill>
              </a:rPr>
              <a:t>(99%)</a:t>
            </a:r>
            <a:r>
              <a:rPr lang="sr-Latn-RS" sz="800" dirty="0">
                <a:solidFill>
                  <a:schemeClr val="tx1"/>
                </a:solidFill>
              </a:rPr>
              <a:t>	</a:t>
            </a:r>
            <a:r>
              <a:rPr lang="sr-Latn-RS" sz="800" b="1" dirty="0">
                <a:solidFill>
                  <a:srgbClr val="FF0000"/>
                </a:solidFill>
              </a:rPr>
              <a:t>16.078</a:t>
            </a:r>
            <a:r>
              <a:rPr lang="sr-Latn-RS" sz="800" dirty="0">
                <a:solidFill>
                  <a:schemeClr val="tx1"/>
                </a:solidFill>
              </a:rPr>
              <a:t> </a:t>
            </a:r>
            <a:r>
              <a:rPr lang="sr-Latn-RS" sz="800" b="1" dirty="0">
                <a:solidFill>
                  <a:schemeClr val="tx1"/>
                </a:solidFill>
              </a:rPr>
              <a:t>(1%)</a:t>
            </a:r>
          </a:p>
          <a:p>
            <a:pPr algn="ctr"/>
            <a:r>
              <a:rPr lang="sr-Latn-RS" sz="800" dirty="0">
                <a:solidFill>
                  <a:schemeClr val="tx1"/>
                </a:solidFill>
              </a:rPr>
              <a:t> </a:t>
            </a:r>
            <a:r>
              <a:rPr lang="sr-Latn-RS" sz="700" dirty="0">
                <a:solidFill>
                  <a:schemeClr val="tx1"/>
                </a:solidFill>
              </a:rPr>
              <a:t>Izlečeni   	   Umrli</a:t>
            </a:r>
            <a:endParaRPr lang="sr-Latn-RS" sz="800" dirty="0">
              <a:solidFill>
                <a:schemeClr val="tx1"/>
              </a:solidFill>
            </a:endParaRPr>
          </a:p>
          <a:p>
            <a:pPr algn="ctr"/>
            <a:endParaRPr lang="sr-Latn-RS" sz="1100" dirty="0"/>
          </a:p>
        </p:txBody>
      </p:sp>
      <p:pic>
        <p:nvPicPr>
          <p:cNvPr id="33" name="Picture 32">
            <a:extLst>
              <a:ext uri="{FF2B5EF4-FFF2-40B4-BE49-F238E27FC236}">
                <a16:creationId xmlns:a16="http://schemas.microsoft.com/office/drawing/2014/main" xmlns="" id="{0CA0CBCD-122D-2872-E914-C1C5133506B8}"/>
              </a:ext>
            </a:extLst>
          </p:cNvPr>
          <p:cNvPicPr>
            <a:picLocks noChangeAspect="1"/>
          </p:cNvPicPr>
          <p:nvPr/>
        </p:nvPicPr>
        <p:blipFill>
          <a:blip r:embed="rId8" cstate="print"/>
          <a:stretch>
            <a:fillRect/>
          </a:stretch>
        </p:blipFill>
        <p:spPr>
          <a:xfrm>
            <a:off x="11277600" y="6353190"/>
            <a:ext cx="792000" cy="366729"/>
          </a:xfrm>
          <a:prstGeom prst="rect">
            <a:avLst/>
          </a:prstGeom>
        </p:spPr>
      </p:pic>
    </p:spTree>
    <p:extLst>
      <p:ext uri="{BB962C8B-B14F-4D97-AF65-F5344CB8AC3E}">
        <p14:creationId xmlns:p14="http://schemas.microsoft.com/office/powerpoint/2010/main" xmlns="" val="35560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459107" y="-4"/>
            <a:ext cx="4750435" cy="6858000"/>
          </a:xfrm>
          <a:custGeom>
            <a:avLst/>
            <a:gdLst/>
            <a:ahLst/>
            <a:cxnLst/>
            <a:rect l="l" t="t" r="r" b="b"/>
            <a:pathLst>
              <a:path w="4750434" h="6858000">
                <a:moveTo>
                  <a:pt x="4750308" y="6857998"/>
                </a:moveTo>
                <a:lnTo>
                  <a:pt x="4750308" y="0"/>
                </a:lnTo>
                <a:lnTo>
                  <a:pt x="0" y="0"/>
                </a:lnTo>
                <a:lnTo>
                  <a:pt x="0" y="6857998"/>
                </a:lnTo>
                <a:lnTo>
                  <a:pt x="4750308" y="6857998"/>
                </a:lnTo>
                <a:close/>
              </a:path>
            </a:pathLst>
          </a:custGeom>
          <a:solidFill>
            <a:srgbClr val="ABDFD0"/>
          </a:solidFill>
        </p:spPr>
        <p:txBody>
          <a:bodyPr wrap="square" lIns="0" tIns="0" rIns="0" bIns="0" rtlCol="0"/>
          <a:lstStyle/>
          <a:p>
            <a:endParaRPr/>
          </a:p>
        </p:txBody>
      </p:sp>
      <p:sp>
        <p:nvSpPr>
          <p:cNvPr id="40" name="object 40"/>
          <p:cNvSpPr txBox="1"/>
          <p:nvPr/>
        </p:nvSpPr>
        <p:spPr>
          <a:xfrm>
            <a:off x="7679253" y="1126841"/>
            <a:ext cx="4407025" cy="1295868"/>
          </a:xfrm>
          <a:prstGeom prst="rect">
            <a:avLst/>
          </a:prstGeom>
        </p:spPr>
        <p:txBody>
          <a:bodyPr vert="horz" wrap="square" lIns="0" tIns="13335" rIns="0" bIns="0" rtlCol="0">
            <a:spAutoFit/>
          </a:bodyPr>
          <a:lstStyle/>
          <a:p>
            <a:pPr marL="12700" algn="ctr">
              <a:lnSpc>
                <a:spcPct val="100000"/>
              </a:lnSpc>
              <a:spcBef>
                <a:spcPts val="105"/>
              </a:spcBef>
            </a:pPr>
            <a:r>
              <a:rPr lang="sr-Latn-RS" sz="1600" b="1" spc="-5" dirty="0">
                <a:solidFill>
                  <a:srgbClr val="464A4A"/>
                </a:solidFill>
                <a:latin typeface="Calibri"/>
                <a:cs typeface="Calibri"/>
              </a:rPr>
              <a:t>Značajno uvećana smrtnost;</a:t>
            </a:r>
          </a:p>
          <a:p>
            <a:pPr marL="12700" algn="ctr">
              <a:lnSpc>
                <a:spcPct val="100000"/>
              </a:lnSpc>
              <a:spcBef>
                <a:spcPts val="105"/>
              </a:spcBef>
            </a:pPr>
            <a:endParaRPr lang="sr-Latn-RS" sz="1600" b="1" spc="-5" dirty="0">
              <a:solidFill>
                <a:srgbClr val="464A4A"/>
              </a:solidFill>
              <a:latin typeface="Calibri"/>
              <a:cs typeface="Calibri"/>
            </a:endParaRPr>
          </a:p>
          <a:p>
            <a:pPr marL="12700" algn="ctr">
              <a:lnSpc>
                <a:spcPct val="100000"/>
              </a:lnSpc>
              <a:spcBef>
                <a:spcPts val="105"/>
              </a:spcBef>
            </a:pPr>
            <a:r>
              <a:rPr lang="sr-Latn-RS" sz="1600" b="1" spc="-5" dirty="0">
                <a:solidFill>
                  <a:srgbClr val="464A4A"/>
                </a:solidFill>
                <a:latin typeface="Calibri"/>
                <a:cs typeface="Calibri"/>
              </a:rPr>
              <a:t>Sezonalnost smrtnosti;</a:t>
            </a:r>
          </a:p>
          <a:p>
            <a:pPr marL="12700" algn="ctr">
              <a:lnSpc>
                <a:spcPct val="100000"/>
              </a:lnSpc>
              <a:spcBef>
                <a:spcPts val="105"/>
              </a:spcBef>
            </a:pPr>
            <a:endParaRPr lang="sr-Latn-RS" sz="1600" b="1" spc="-5" dirty="0">
              <a:solidFill>
                <a:srgbClr val="464A4A"/>
              </a:solidFill>
              <a:latin typeface="Calibri"/>
              <a:cs typeface="Calibri"/>
            </a:endParaRPr>
          </a:p>
          <a:p>
            <a:pPr marL="12700" algn="ctr">
              <a:lnSpc>
                <a:spcPct val="100000"/>
              </a:lnSpc>
              <a:spcBef>
                <a:spcPts val="105"/>
              </a:spcBef>
            </a:pPr>
            <a:r>
              <a:rPr lang="sr-Latn-RS" sz="1600" b="1" spc="-5" dirty="0">
                <a:solidFill>
                  <a:srgbClr val="464A4A"/>
                </a:solidFill>
                <a:latin typeface="Calibri"/>
                <a:cs typeface="Calibri"/>
              </a:rPr>
              <a:t>Dvostruki uticaj pandemije.</a:t>
            </a:r>
            <a:endParaRPr sz="1600" dirty="0">
              <a:latin typeface="Calibri"/>
              <a:cs typeface="Calibri"/>
            </a:endParaRPr>
          </a:p>
        </p:txBody>
      </p:sp>
      <p:grpSp>
        <p:nvGrpSpPr>
          <p:cNvPr id="42" name="object 42"/>
          <p:cNvGrpSpPr/>
          <p:nvPr/>
        </p:nvGrpSpPr>
        <p:grpSpPr>
          <a:xfrm>
            <a:off x="7377683" y="0"/>
            <a:ext cx="661800" cy="6858000"/>
            <a:chOff x="7377683" y="0"/>
            <a:chExt cx="661800" cy="6858000"/>
          </a:xfrm>
        </p:grpSpPr>
        <p:pic>
          <p:nvPicPr>
            <p:cNvPr id="43" name="object 43"/>
            <p:cNvPicPr/>
            <p:nvPr/>
          </p:nvPicPr>
          <p:blipFill>
            <a:blip r:embed="rId3" cstate="print"/>
            <a:stretch>
              <a:fillRect/>
            </a:stretch>
          </p:blipFill>
          <p:spPr>
            <a:xfrm>
              <a:off x="7751448" y="1126841"/>
              <a:ext cx="288035" cy="288036"/>
            </a:xfrm>
            <a:prstGeom prst="rect">
              <a:avLst/>
            </a:prstGeom>
          </p:spPr>
        </p:pic>
        <p:pic>
          <p:nvPicPr>
            <p:cNvPr id="45" name="object 45"/>
            <p:cNvPicPr/>
            <p:nvPr/>
          </p:nvPicPr>
          <p:blipFill>
            <a:blip r:embed="rId4" cstate="print"/>
            <a:stretch>
              <a:fillRect/>
            </a:stretch>
          </p:blipFill>
          <p:spPr>
            <a:xfrm>
              <a:off x="7377683" y="0"/>
              <a:ext cx="178307" cy="6857996"/>
            </a:xfrm>
            <a:prstGeom prst="rect">
              <a:avLst/>
            </a:prstGeom>
          </p:spPr>
        </p:pic>
        <p:sp>
          <p:nvSpPr>
            <p:cNvPr id="46" name="object 46"/>
            <p:cNvSpPr/>
            <p:nvPr/>
          </p:nvSpPr>
          <p:spPr>
            <a:xfrm>
              <a:off x="7441691" y="0"/>
              <a:ext cx="0" cy="6858000"/>
            </a:xfrm>
            <a:custGeom>
              <a:avLst/>
              <a:gdLst/>
              <a:ahLst/>
              <a:cxnLst/>
              <a:rect l="l" t="t" r="r" b="b"/>
              <a:pathLst>
                <a:path h="6858000">
                  <a:moveTo>
                    <a:pt x="0" y="0"/>
                  </a:moveTo>
                  <a:lnTo>
                    <a:pt x="0" y="6857999"/>
                  </a:lnTo>
                </a:path>
              </a:pathLst>
            </a:custGeom>
            <a:ln w="76200">
              <a:solidFill>
                <a:srgbClr val="A6D7C8"/>
              </a:solidFill>
              <a:prstDash val="dash"/>
            </a:ln>
          </p:spPr>
          <p:txBody>
            <a:bodyPr wrap="square" lIns="0" tIns="0" rIns="0" bIns="0" rtlCol="0"/>
            <a:lstStyle/>
            <a:p>
              <a:endParaRPr/>
            </a:p>
          </p:txBody>
        </p:sp>
        <p:pic>
          <p:nvPicPr>
            <p:cNvPr id="47" name="object 47"/>
            <p:cNvPicPr/>
            <p:nvPr/>
          </p:nvPicPr>
          <p:blipFill>
            <a:blip r:embed="rId5" cstate="print"/>
            <a:stretch>
              <a:fillRect/>
            </a:stretch>
          </p:blipFill>
          <p:spPr>
            <a:xfrm>
              <a:off x="7751448" y="3842763"/>
              <a:ext cx="288035" cy="288036"/>
            </a:xfrm>
            <a:prstGeom prst="rect">
              <a:avLst/>
            </a:prstGeom>
          </p:spPr>
        </p:pic>
      </p:grpSp>
      <p:sp>
        <p:nvSpPr>
          <p:cNvPr id="51" name="object 51"/>
          <p:cNvSpPr txBox="1"/>
          <p:nvPr/>
        </p:nvSpPr>
        <p:spPr>
          <a:xfrm>
            <a:off x="8234941" y="2744320"/>
            <a:ext cx="3352800" cy="527067"/>
          </a:xfrm>
          <a:prstGeom prst="rect">
            <a:avLst/>
          </a:prstGeom>
          <a:solidFill>
            <a:srgbClr val="D4EEE7"/>
          </a:solidFill>
        </p:spPr>
        <p:txBody>
          <a:bodyPr vert="horz" wrap="square" lIns="0" tIns="34290" rIns="0" bIns="0" rtlCol="0">
            <a:spAutoFit/>
          </a:bodyPr>
          <a:lstStyle/>
          <a:p>
            <a:pPr algn="ctr">
              <a:lnSpc>
                <a:spcPct val="100000"/>
              </a:lnSpc>
              <a:spcBef>
                <a:spcPts val="35"/>
              </a:spcBef>
              <a:buClr>
                <a:srgbClr val="464A4A"/>
              </a:buClr>
            </a:pPr>
            <a:r>
              <a:rPr lang="sr-Latn-RS" sz="1600" b="1" dirty="0">
                <a:latin typeface="Calibri"/>
                <a:cs typeface="Calibri"/>
              </a:rPr>
              <a:t>Reprezentativnost novih tablica mortaliteta?</a:t>
            </a:r>
            <a:endParaRPr sz="1600" b="1" dirty="0">
              <a:latin typeface="Calibri"/>
              <a:cs typeface="Calibri"/>
            </a:endParaRPr>
          </a:p>
        </p:txBody>
      </p:sp>
      <p:sp>
        <p:nvSpPr>
          <p:cNvPr id="57" name="TextBox 56"/>
          <p:cNvSpPr txBox="1"/>
          <p:nvPr/>
        </p:nvSpPr>
        <p:spPr>
          <a:xfrm>
            <a:off x="69023" y="161395"/>
            <a:ext cx="7390084" cy="400110"/>
          </a:xfrm>
          <a:prstGeom prst="rect">
            <a:avLst/>
          </a:prstGeom>
          <a:noFill/>
        </p:spPr>
        <p:txBody>
          <a:bodyPr wrap="square" rtlCol="0">
            <a:spAutoFit/>
          </a:bodyPr>
          <a:lstStyle/>
          <a:p>
            <a:pPr algn="ctr"/>
            <a:r>
              <a:rPr lang="sr-Latn-RS" sz="2000" b="1" cap="all" spc="67" dirty="0">
                <a:solidFill>
                  <a:schemeClr val="tx1">
                    <a:lumMod val="75000"/>
                    <a:lumOff val="25000"/>
                  </a:schemeClr>
                </a:solidFill>
                <a:latin typeface="Lato Black" panose="020F0A02020204030203" pitchFamily="34" charset="0"/>
                <a:ea typeface="Roboto" panose="02000000000000000000" pitchFamily="2" charset="0"/>
                <a:cs typeface="Open Sans" panose="020B0606030504020204" pitchFamily="34" charset="0"/>
              </a:rPr>
              <a:t>Uticaj pandemije na smrtnost u Srbiji</a:t>
            </a:r>
          </a:p>
        </p:txBody>
      </p:sp>
      <p:cxnSp>
        <p:nvCxnSpPr>
          <p:cNvPr id="60" name="Straight Connector 59"/>
          <p:cNvCxnSpPr/>
          <p:nvPr/>
        </p:nvCxnSpPr>
        <p:spPr>
          <a:xfrm>
            <a:off x="69023" y="685800"/>
            <a:ext cx="11970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xmlns="" id="{9C976D04-FF4F-4392-BE03-E4D9FBDE2D52}"/>
              </a:ext>
            </a:extLst>
          </p:cNvPr>
          <p:cNvGraphicFramePr/>
          <p:nvPr>
            <p:extLst>
              <p:ext uri="{D42A27DB-BD31-4B8C-83A1-F6EECF244321}">
                <p14:modId xmlns:p14="http://schemas.microsoft.com/office/powerpoint/2010/main" xmlns="" val="1140630928"/>
              </p:ext>
            </p:extLst>
          </p:nvPr>
        </p:nvGraphicFramePr>
        <p:xfrm>
          <a:off x="107123" y="849410"/>
          <a:ext cx="7038000" cy="2559600"/>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p:cNvSpPr txBox="1"/>
          <p:nvPr/>
        </p:nvSpPr>
        <p:spPr>
          <a:xfrm>
            <a:off x="107123" y="3132888"/>
            <a:ext cx="3733800" cy="276999"/>
          </a:xfrm>
          <a:prstGeom prst="rect">
            <a:avLst/>
          </a:prstGeom>
          <a:noFill/>
        </p:spPr>
        <p:txBody>
          <a:bodyPr wrap="square" rtlCol="0">
            <a:spAutoFit/>
          </a:bodyPr>
          <a:lstStyle/>
          <a:p>
            <a:r>
              <a:rPr lang="sr-Latn-RS" sz="1200" i="1" dirty="0"/>
              <a:t>Izvor: Republički zavod za statistiku</a:t>
            </a:r>
          </a:p>
        </p:txBody>
      </p:sp>
      <p:pic>
        <p:nvPicPr>
          <p:cNvPr id="17" name="Picture 16">
            <a:extLst>
              <a:ext uri="{FF2B5EF4-FFF2-40B4-BE49-F238E27FC236}">
                <a16:creationId xmlns:a16="http://schemas.microsoft.com/office/drawing/2014/main" xmlns="" id="{13D77E52-6EB0-00A0-E37D-0CE36354CD87}"/>
              </a:ext>
            </a:extLst>
          </p:cNvPr>
          <p:cNvPicPr>
            <a:picLocks noChangeAspect="1"/>
          </p:cNvPicPr>
          <p:nvPr/>
        </p:nvPicPr>
        <p:blipFill>
          <a:blip r:embed="rId7" cstate="print"/>
          <a:stretch>
            <a:fillRect/>
          </a:stretch>
        </p:blipFill>
        <p:spPr>
          <a:xfrm>
            <a:off x="11277600" y="6353190"/>
            <a:ext cx="792000" cy="366729"/>
          </a:xfrm>
          <a:prstGeom prst="rect">
            <a:avLst/>
          </a:prstGeom>
        </p:spPr>
      </p:pic>
      <p:graphicFrame>
        <p:nvGraphicFramePr>
          <p:cNvPr id="18" name="Chart 17"/>
          <p:cNvGraphicFramePr/>
          <p:nvPr>
            <p:extLst>
              <p:ext uri="{D42A27DB-BD31-4B8C-83A1-F6EECF244321}">
                <p14:modId xmlns:p14="http://schemas.microsoft.com/office/powerpoint/2010/main" xmlns="" val="1723984831"/>
              </p:ext>
            </p:extLst>
          </p:nvPr>
        </p:nvGraphicFramePr>
        <p:xfrm>
          <a:off x="180786" y="3790608"/>
          <a:ext cx="6807600" cy="2642400"/>
        </p:xfrm>
        <a:graphic>
          <a:graphicData uri="http://schemas.openxmlformats.org/drawingml/2006/chart">
            <c:chart xmlns:c="http://schemas.openxmlformats.org/drawingml/2006/chart" xmlns:r="http://schemas.openxmlformats.org/officeDocument/2006/relationships" r:id="rId8"/>
          </a:graphicData>
        </a:graphic>
      </p:graphicFrame>
      <p:sp>
        <p:nvSpPr>
          <p:cNvPr id="55" name="TextBox 54"/>
          <p:cNvSpPr txBox="1"/>
          <p:nvPr/>
        </p:nvSpPr>
        <p:spPr>
          <a:xfrm>
            <a:off x="163371" y="6259555"/>
            <a:ext cx="3733800" cy="276999"/>
          </a:xfrm>
          <a:prstGeom prst="rect">
            <a:avLst/>
          </a:prstGeom>
          <a:noFill/>
        </p:spPr>
        <p:txBody>
          <a:bodyPr wrap="square" rtlCol="0">
            <a:spAutoFit/>
          </a:bodyPr>
          <a:lstStyle/>
          <a:p>
            <a:r>
              <a:rPr lang="sr-Latn-RS" sz="1200" i="1" dirty="0"/>
              <a:t>Izvor: Republički zavod za statistiku</a:t>
            </a:r>
          </a:p>
        </p:txBody>
      </p:sp>
      <p:sp>
        <p:nvSpPr>
          <p:cNvPr id="20" name="object 40"/>
          <p:cNvSpPr txBox="1"/>
          <p:nvPr/>
        </p:nvSpPr>
        <p:spPr>
          <a:xfrm>
            <a:off x="7630811" y="3842763"/>
            <a:ext cx="4407025" cy="1295868"/>
          </a:xfrm>
          <a:prstGeom prst="rect">
            <a:avLst/>
          </a:prstGeom>
        </p:spPr>
        <p:txBody>
          <a:bodyPr vert="horz" wrap="square" lIns="0" tIns="13335" rIns="0" bIns="0" rtlCol="0">
            <a:spAutoFit/>
          </a:bodyPr>
          <a:lstStyle/>
          <a:p>
            <a:pPr marL="12700" algn="ctr">
              <a:lnSpc>
                <a:spcPct val="100000"/>
              </a:lnSpc>
              <a:spcBef>
                <a:spcPts val="105"/>
              </a:spcBef>
            </a:pPr>
            <a:r>
              <a:rPr lang="sr-Latn-RS" sz="1600" b="1" spc="-5" dirty="0">
                <a:solidFill>
                  <a:srgbClr val="464A4A"/>
                </a:solidFill>
                <a:latin typeface="Calibri"/>
                <a:cs typeface="Calibri"/>
              </a:rPr>
              <a:t>Višak smrtnosti;</a:t>
            </a:r>
          </a:p>
          <a:p>
            <a:pPr marL="12700" algn="ctr">
              <a:lnSpc>
                <a:spcPct val="100000"/>
              </a:lnSpc>
              <a:spcBef>
                <a:spcPts val="105"/>
              </a:spcBef>
            </a:pPr>
            <a:endParaRPr lang="sr-Latn-RS" sz="1600" b="1" spc="-5" dirty="0">
              <a:solidFill>
                <a:srgbClr val="464A4A"/>
              </a:solidFill>
              <a:latin typeface="Calibri"/>
              <a:cs typeface="Calibri"/>
            </a:endParaRPr>
          </a:p>
          <a:p>
            <a:pPr marL="12700" algn="ctr">
              <a:lnSpc>
                <a:spcPct val="100000"/>
              </a:lnSpc>
              <a:spcBef>
                <a:spcPts val="105"/>
              </a:spcBef>
            </a:pPr>
            <a:r>
              <a:rPr lang="sr-Latn-RS" sz="1600" b="1" spc="-5" dirty="0">
                <a:solidFill>
                  <a:srgbClr val="464A4A"/>
                </a:solidFill>
                <a:latin typeface="Calibri"/>
                <a:cs typeface="Calibri"/>
              </a:rPr>
              <a:t>EU – Srbija;</a:t>
            </a:r>
          </a:p>
          <a:p>
            <a:pPr marL="12700" algn="ctr">
              <a:lnSpc>
                <a:spcPct val="100000"/>
              </a:lnSpc>
              <a:spcBef>
                <a:spcPts val="105"/>
              </a:spcBef>
            </a:pPr>
            <a:endParaRPr lang="sr-Latn-RS" sz="1600" b="1" spc="-5" dirty="0">
              <a:solidFill>
                <a:srgbClr val="464A4A"/>
              </a:solidFill>
              <a:latin typeface="Calibri"/>
              <a:cs typeface="Calibri"/>
            </a:endParaRPr>
          </a:p>
          <a:p>
            <a:pPr marL="12700" algn="ctr">
              <a:lnSpc>
                <a:spcPct val="100000"/>
              </a:lnSpc>
              <a:spcBef>
                <a:spcPts val="105"/>
              </a:spcBef>
            </a:pPr>
            <a:r>
              <a:rPr lang="sr-Latn-RS" sz="1600" b="1" spc="-5" dirty="0">
                <a:solidFill>
                  <a:srgbClr val="464A4A"/>
                </a:solidFill>
                <a:latin typeface="Calibri"/>
                <a:cs typeface="Calibri"/>
              </a:rPr>
              <a:t>Indirektan uticaj pandemije.</a:t>
            </a:r>
            <a:endParaRPr lang="sr-Latn-RS" b="1" spc="-5" dirty="0">
              <a:solidFill>
                <a:srgbClr val="464A4A"/>
              </a:solidFill>
              <a:latin typeface="Calibri"/>
              <a:cs typeface="Calibri"/>
            </a:endParaRPr>
          </a:p>
        </p:txBody>
      </p:sp>
      <p:sp>
        <p:nvSpPr>
          <p:cNvPr id="21" name="object 51"/>
          <p:cNvSpPr txBox="1"/>
          <p:nvPr/>
        </p:nvSpPr>
        <p:spPr>
          <a:xfrm>
            <a:off x="8234941" y="5471246"/>
            <a:ext cx="3352800" cy="527067"/>
          </a:xfrm>
          <a:prstGeom prst="rect">
            <a:avLst/>
          </a:prstGeom>
          <a:solidFill>
            <a:srgbClr val="D4EEE7"/>
          </a:solidFill>
        </p:spPr>
        <p:txBody>
          <a:bodyPr vert="horz" wrap="square" lIns="0" tIns="34290" rIns="0" bIns="0" rtlCol="0">
            <a:spAutoFit/>
          </a:bodyPr>
          <a:lstStyle/>
          <a:p>
            <a:pPr algn="ctr">
              <a:lnSpc>
                <a:spcPct val="100000"/>
              </a:lnSpc>
              <a:spcBef>
                <a:spcPts val="35"/>
              </a:spcBef>
              <a:buClr>
                <a:srgbClr val="464A4A"/>
              </a:buClr>
            </a:pPr>
            <a:r>
              <a:rPr lang="sr-Latn-RS" sz="1600" b="1" dirty="0">
                <a:latin typeface="Calibri"/>
                <a:cs typeface="Calibri"/>
              </a:rPr>
              <a:t>Preispitivanje procesa prijema u osiguranje?</a:t>
            </a:r>
            <a:endParaRPr sz="1600" b="1" dirty="0">
              <a:latin typeface="Calibri"/>
              <a:cs typeface="Calibri"/>
            </a:endParaRPr>
          </a:p>
        </p:txBody>
      </p:sp>
    </p:spTree>
    <p:extLst>
      <p:ext uri="{BB962C8B-B14F-4D97-AF65-F5344CB8AC3E}">
        <p14:creationId xmlns:p14="http://schemas.microsoft.com/office/powerpoint/2010/main" xmlns="" val="213993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 Diagonal Corner Rectangle 44"/>
          <p:cNvSpPr/>
          <p:nvPr/>
        </p:nvSpPr>
        <p:spPr>
          <a:xfrm>
            <a:off x="406834" y="1758432"/>
            <a:ext cx="11392828" cy="3810000"/>
          </a:xfrm>
          <a:prstGeom prst="round2Diag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nvGrpSpPr>
          <p:cNvPr id="2" name="object 2"/>
          <p:cNvGrpSpPr/>
          <p:nvPr/>
        </p:nvGrpSpPr>
        <p:grpSpPr>
          <a:xfrm>
            <a:off x="1984636" y="201778"/>
            <a:ext cx="647957" cy="639545"/>
            <a:chOff x="430552" y="289333"/>
            <a:chExt cx="647957" cy="639545"/>
          </a:xfrm>
        </p:grpSpPr>
        <p:sp>
          <p:nvSpPr>
            <p:cNvPr id="3" name="object 3"/>
            <p:cNvSpPr/>
            <p:nvPr/>
          </p:nvSpPr>
          <p:spPr>
            <a:xfrm>
              <a:off x="430552" y="399669"/>
              <a:ext cx="78740" cy="268605"/>
            </a:xfrm>
            <a:custGeom>
              <a:avLst/>
              <a:gdLst/>
              <a:ahLst/>
              <a:cxnLst/>
              <a:rect l="l" t="t" r="r" b="b"/>
              <a:pathLst>
                <a:path w="78740" h="268605">
                  <a:moveTo>
                    <a:pt x="5400" y="268477"/>
                  </a:moveTo>
                  <a:lnTo>
                    <a:pt x="951" y="235329"/>
                  </a:lnTo>
                  <a:lnTo>
                    <a:pt x="0" y="201977"/>
                  </a:lnTo>
                  <a:lnTo>
                    <a:pt x="2539" y="168697"/>
                  </a:lnTo>
                  <a:lnTo>
                    <a:pt x="8562" y="135762"/>
                  </a:lnTo>
                  <a:lnTo>
                    <a:pt x="19744" y="98869"/>
                  </a:lnTo>
                  <a:lnTo>
                    <a:pt x="35234" y="63690"/>
                  </a:lnTo>
                  <a:lnTo>
                    <a:pt x="54841" y="30607"/>
                  </a:lnTo>
                  <a:lnTo>
                    <a:pt x="78374" y="0"/>
                  </a:lnTo>
                </a:path>
              </a:pathLst>
            </a:custGeom>
            <a:ln w="38100">
              <a:solidFill>
                <a:srgbClr val="1E9271"/>
              </a:solidFill>
            </a:ln>
          </p:spPr>
          <p:txBody>
            <a:bodyPr wrap="square" lIns="0" tIns="0" rIns="0" bIns="0" rtlCol="0"/>
            <a:lstStyle/>
            <a:p>
              <a:endParaRPr/>
            </a:p>
          </p:txBody>
        </p:sp>
        <p:sp>
          <p:nvSpPr>
            <p:cNvPr id="4" name="object 4"/>
            <p:cNvSpPr/>
            <p:nvPr/>
          </p:nvSpPr>
          <p:spPr>
            <a:xfrm>
              <a:off x="507137" y="289333"/>
              <a:ext cx="255904" cy="110489"/>
            </a:xfrm>
            <a:custGeom>
              <a:avLst/>
              <a:gdLst/>
              <a:ahLst/>
              <a:cxnLst/>
              <a:rect l="l" t="t" r="r" b="b"/>
              <a:pathLst>
                <a:path w="255904" h="110489">
                  <a:moveTo>
                    <a:pt x="0" y="110363"/>
                  </a:moveTo>
                  <a:lnTo>
                    <a:pt x="48626" y="64658"/>
                  </a:lnTo>
                  <a:lnTo>
                    <a:pt x="105702" y="30099"/>
                  </a:lnTo>
                  <a:lnTo>
                    <a:pt x="141556" y="15805"/>
                  </a:lnTo>
                  <a:lnTo>
                    <a:pt x="178739" y="5953"/>
                  </a:lnTo>
                  <a:lnTo>
                    <a:pt x="216837" y="648"/>
                  </a:lnTo>
                  <a:lnTo>
                    <a:pt x="255435" y="0"/>
                  </a:lnTo>
                </a:path>
              </a:pathLst>
            </a:custGeom>
            <a:ln w="38100">
              <a:solidFill>
                <a:srgbClr val="24A982"/>
              </a:solidFill>
            </a:ln>
          </p:spPr>
          <p:txBody>
            <a:bodyPr wrap="square" lIns="0" tIns="0" rIns="0" bIns="0" rtlCol="0"/>
            <a:lstStyle/>
            <a:p>
              <a:endParaRPr/>
            </a:p>
          </p:txBody>
        </p:sp>
        <p:sp>
          <p:nvSpPr>
            <p:cNvPr id="5" name="object 5"/>
            <p:cNvSpPr/>
            <p:nvPr/>
          </p:nvSpPr>
          <p:spPr>
            <a:xfrm>
              <a:off x="763041" y="291210"/>
              <a:ext cx="247015" cy="128905"/>
            </a:xfrm>
            <a:custGeom>
              <a:avLst/>
              <a:gdLst/>
              <a:ahLst/>
              <a:cxnLst/>
              <a:rect l="l" t="t" r="r" b="b"/>
              <a:pathLst>
                <a:path w="247015" h="128904">
                  <a:moveTo>
                    <a:pt x="0" y="0"/>
                  </a:moveTo>
                  <a:lnTo>
                    <a:pt x="66136" y="8985"/>
                  </a:lnTo>
                  <a:lnTo>
                    <a:pt x="128968" y="31496"/>
                  </a:lnTo>
                  <a:lnTo>
                    <a:pt x="162668" y="50284"/>
                  </a:lnTo>
                  <a:lnTo>
                    <a:pt x="193749" y="72929"/>
                  </a:lnTo>
                  <a:lnTo>
                    <a:pt x="221885" y="99147"/>
                  </a:lnTo>
                  <a:lnTo>
                    <a:pt x="246748" y="128651"/>
                  </a:lnTo>
                </a:path>
              </a:pathLst>
            </a:custGeom>
            <a:ln w="38100">
              <a:solidFill>
                <a:srgbClr val="16765C"/>
              </a:solidFill>
            </a:ln>
          </p:spPr>
          <p:txBody>
            <a:bodyPr wrap="square" lIns="0" tIns="0" rIns="0" bIns="0" rtlCol="0"/>
            <a:lstStyle/>
            <a:p>
              <a:endParaRPr/>
            </a:p>
          </p:txBody>
        </p:sp>
        <p:sp>
          <p:nvSpPr>
            <p:cNvPr id="6" name="object 6"/>
            <p:cNvSpPr/>
            <p:nvPr/>
          </p:nvSpPr>
          <p:spPr>
            <a:xfrm>
              <a:off x="1009853" y="419988"/>
              <a:ext cx="61594" cy="274320"/>
            </a:xfrm>
            <a:custGeom>
              <a:avLst/>
              <a:gdLst/>
              <a:ahLst/>
              <a:cxnLst/>
              <a:rect l="l" t="t" r="r" b="b"/>
              <a:pathLst>
                <a:path w="61594" h="274320">
                  <a:moveTo>
                    <a:pt x="0" y="0"/>
                  </a:moveTo>
                  <a:lnTo>
                    <a:pt x="33493" y="57769"/>
                  </a:lnTo>
                  <a:lnTo>
                    <a:pt x="54241" y="121158"/>
                  </a:lnTo>
                  <a:lnTo>
                    <a:pt x="60042" y="159333"/>
                  </a:lnTo>
                  <a:lnTo>
                    <a:pt x="61202" y="197770"/>
                  </a:lnTo>
                  <a:lnTo>
                    <a:pt x="57736" y="236065"/>
                  </a:lnTo>
                  <a:lnTo>
                    <a:pt x="49656" y="273812"/>
                  </a:lnTo>
                </a:path>
              </a:pathLst>
            </a:custGeom>
            <a:ln w="38100">
              <a:solidFill>
                <a:srgbClr val="24A982"/>
              </a:solidFill>
            </a:ln>
          </p:spPr>
          <p:txBody>
            <a:bodyPr wrap="square" lIns="0" tIns="0" rIns="0" bIns="0" rtlCol="0"/>
            <a:lstStyle/>
            <a:p>
              <a:endParaRPr/>
            </a:p>
          </p:txBody>
        </p:sp>
        <p:pic>
          <p:nvPicPr>
            <p:cNvPr id="7" name="object 7"/>
            <p:cNvPicPr/>
            <p:nvPr/>
          </p:nvPicPr>
          <p:blipFill>
            <a:blip r:embed="rId3" cstate="print"/>
            <a:stretch>
              <a:fillRect/>
            </a:stretch>
          </p:blipFill>
          <p:spPr>
            <a:xfrm>
              <a:off x="857504" y="674750"/>
              <a:ext cx="221005" cy="247903"/>
            </a:xfrm>
            <a:prstGeom prst="rect">
              <a:avLst/>
            </a:prstGeom>
          </p:spPr>
        </p:pic>
        <p:sp>
          <p:nvSpPr>
            <p:cNvPr id="8" name="object 8"/>
            <p:cNvSpPr/>
            <p:nvPr/>
          </p:nvSpPr>
          <p:spPr>
            <a:xfrm>
              <a:off x="598830" y="890143"/>
              <a:ext cx="278130" cy="38735"/>
            </a:xfrm>
            <a:custGeom>
              <a:avLst/>
              <a:gdLst/>
              <a:ahLst/>
              <a:cxnLst/>
              <a:rect l="l" t="t" r="r" b="b"/>
              <a:pathLst>
                <a:path w="278130" h="38734">
                  <a:moveTo>
                    <a:pt x="277952" y="13208"/>
                  </a:moveTo>
                  <a:lnTo>
                    <a:pt x="246538" y="24697"/>
                  </a:lnTo>
                  <a:lnTo>
                    <a:pt x="214180" y="32829"/>
                  </a:lnTo>
                  <a:lnTo>
                    <a:pt x="181149" y="37532"/>
                  </a:lnTo>
                  <a:lnTo>
                    <a:pt x="147713" y="38735"/>
                  </a:lnTo>
                  <a:lnTo>
                    <a:pt x="109224" y="35825"/>
                  </a:lnTo>
                  <a:lnTo>
                    <a:pt x="71504" y="28321"/>
                  </a:lnTo>
                  <a:lnTo>
                    <a:pt x="34960" y="16339"/>
                  </a:lnTo>
                  <a:lnTo>
                    <a:pt x="0" y="0"/>
                  </a:lnTo>
                </a:path>
              </a:pathLst>
            </a:custGeom>
            <a:ln w="38100">
              <a:solidFill>
                <a:srgbClr val="24A982"/>
              </a:solidFill>
            </a:ln>
          </p:spPr>
          <p:txBody>
            <a:bodyPr wrap="square" lIns="0" tIns="0" rIns="0" bIns="0" rtlCol="0"/>
            <a:lstStyle/>
            <a:p>
              <a:endParaRPr/>
            </a:p>
          </p:txBody>
        </p:sp>
        <p:sp>
          <p:nvSpPr>
            <p:cNvPr id="9" name="object 9"/>
            <p:cNvSpPr/>
            <p:nvPr/>
          </p:nvSpPr>
          <p:spPr>
            <a:xfrm>
              <a:off x="435355" y="665861"/>
              <a:ext cx="164465" cy="224790"/>
            </a:xfrm>
            <a:custGeom>
              <a:avLst/>
              <a:gdLst/>
              <a:ahLst/>
              <a:cxnLst/>
              <a:rect l="l" t="t" r="r" b="b"/>
              <a:pathLst>
                <a:path w="164465" h="224790">
                  <a:moveTo>
                    <a:pt x="164122" y="224662"/>
                  </a:moveTo>
                  <a:lnTo>
                    <a:pt x="108804" y="187372"/>
                  </a:lnTo>
                  <a:lnTo>
                    <a:pt x="62458" y="139318"/>
                  </a:lnTo>
                  <a:lnTo>
                    <a:pt x="40594" y="107495"/>
                  </a:lnTo>
                  <a:lnTo>
                    <a:pt x="22780" y="73421"/>
                  </a:lnTo>
                  <a:lnTo>
                    <a:pt x="9191" y="37466"/>
                  </a:lnTo>
                  <a:lnTo>
                    <a:pt x="0" y="0"/>
                  </a:lnTo>
                </a:path>
              </a:pathLst>
            </a:custGeom>
            <a:ln w="38099">
              <a:solidFill>
                <a:srgbClr val="126C54"/>
              </a:solidFill>
            </a:ln>
          </p:spPr>
          <p:txBody>
            <a:bodyPr wrap="square" lIns="0" tIns="0" rIns="0" bIns="0" rtlCol="0"/>
            <a:lstStyle/>
            <a:p>
              <a:endParaRPr/>
            </a:p>
          </p:txBody>
        </p:sp>
        <p:sp>
          <p:nvSpPr>
            <p:cNvPr id="10" name="object 10"/>
            <p:cNvSpPr/>
            <p:nvPr/>
          </p:nvSpPr>
          <p:spPr>
            <a:xfrm>
              <a:off x="559325" y="411479"/>
              <a:ext cx="388620" cy="364490"/>
            </a:xfrm>
            <a:custGeom>
              <a:avLst/>
              <a:gdLst/>
              <a:ahLst/>
              <a:cxnLst/>
              <a:rect l="l" t="t" r="r" b="b"/>
              <a:pathLst>
                <a:path w="388619" h="364490">
                  <a:moveTo>
                    <a:pt x="92578" y="213487"/>
                  </a:moveTo>
                  <a:lnTo>
                    <a:pt x="16568" y="244221"/>
                  </a:lnTo>
                  <a:lnTo>
                    <a:pt x="4423" y="251791"/>
                  </a:lnTo>
                  <a:lnTo>
                    <a:pt x="0" y="260969"/>
                  </a:lnTo>
                  <a:lnTo>
                    <a:pt x="3365" y="270599"/>
                  </a:lnTo>
                  <a:lnTo>
                    <a:pt x="14587" y="279527"/>
                  </a:lnTo>
                  <a:lnTo>
                    <a:pt x="157526" y="356108"/>
                  </a:lnTo>
                  <a:lnTo>
                    <a:pt x="174700" y="362180"/>
                  </a:lnTo>
                  <a:lnTo>
                    <a:pt x="194287" y="364204"/>
                  </a:lnTo>
                  <a:lnTo>
                    <a:pt x="213877" y="362180"/>
                  </a:lnTo>
                  <a:lnTo>
                    <a:pt x="231059" y="356108"/>
                  </a:lnTo>
                  <a:lnTo>
                    <a:pt x="364764" y="284480"/>
                  </a:lnTo>
                  <a:lnTo>
                    <a:pt x="194292" y="284480"/>
                  </a:lnTo>
                  <a:lnTo>
                    <a:pt x="151872" y="280860"/>
                  </a:lnTo>
                  <a:lnTo>
                    <a:pt x="116800" y="270954"/>
                  </a:lnTo>
                  <a:lnTo>
                    <a:pt x="92858" y="256190"/>
                  </a:lnTo>
                  <a:lnTo>
                    <a:pt x="83827" y="237998"/>
                  </a:lnTo>
                  <a:lnTo>
                    <a:pt x="92578" y="213487"/>
                  </a:lnTo>
                  <a:close/>
                </a:path>
                <a:path w="388619" h="364490">
                  <a:moveTo>
                    <a:pt x="296006" y="213487"/>
                  </a:moveTo>
                  <a:lnTo>
                    <a:pt x="295717" y="256190"/>
                  </a:lnTo>
                  <a:lnTo>
                    <a:pt x="236714" y="280860"/>
                  </a:lnTo>
                  <a:lnTo>
                    <a:pt x="194292" y="284480"/>
                  </a:lnTo>
                  <a:lnTo>
                    <a:pt x="364764" y="284480"/>
                  </a:lnTo>
                  <a:lnTo>
                    <a:pt x="374010" y="279527"/>
                  </a:lnTo>
                  <a:lnTo>
                    <a:pt x="385225" y="270599"/>
                  </a:lnTo>
                  <a:lnTo>
                    <a:pt x="388586" y="260969"/>
                  </a:lnTo>
                  <a:lnTo>
                    <a:pt x="384161" y="251791"/>
                  </a:lnTo>
                  <a:lnTo>
                    <a:pt x="372016" y="244221"/>
                  </a:lnTo>
                  <a:lnTo>
                    <a:pt x="296006" y="213487"/>
                  </a:lnTo>
                  <a:close/>
                </a:path>
                <a:path w="388619" h="364490">
                  <a:moveTo>
                    <a:pt x="125725" y="122555"/>
                  </a:moveTo>
                  <a:lnTo>
                    <a:pt x="102966" y="186309"/>
                  </a:lnTo>
                  <a:lnTo>
                    <a:pt x="111467" y="201277"/>
                  </a:lnTo>
                  <a:lnTo>
                    <a:pt x="131408" y="213280"/>
                  </a:lnTo>
                  <a:lnTo>
                    <a:pt x="159959" y="221259"/>
                  </a:lnTo>
                  <a:lnTo>
                    <a:pt x="194292" y="224155"/>
                  </a:lnTo>
                  <a:lnTo>
                    <a:pt x="228629" y="221259"/>
                  </a:lnTo>
                  <a:lnTo>
                    <a:pt x="257187" y="213280"/>
                  </a:lnTo>
                  <a:lnTo>
                    <a:pt x="277133" y="201277"/>
                  </a:lnTo>
                  <a:lnTo>
                    <a:pt x="285630" y="186309"/>
                  </a:lnTo>
                  <a:lnTo>
                    <a:pt x="272249" y="148844"/>
                  </a:lnTo>
                  <a:lnTo>
                    <a:pt x="194292" y="148844"/>
                  </a:lnTo>
                  <a:lnTo>
                    <a:pt x="170130" y="146897"/>
                  </a:lnTo>
                  <a:lnTo>
                    <a:pt x="149388" y="141462"/>
                  </a:lnTo>
                  <a:lnTo>
                    <a:pt x="133956" y="133145"/>
                  </a:lnTo>
                  <a:lnTo>
                    <a:pt x="125725" y="122555"/>
                  </a:lnTo>
                  <a:close/>
                </a:path>
                <a:path w="388619" h="364490">
                  <a:moveTo>
                    <a:pt x="262859" y="122555"/>
                  </a:moveTo>
                  <a:lnTo>
                    <a:pt x="254628" y="133145"/>
                  </a:lnTo>
                  <a:lnTo>
                    <a:pt x="239196" y="141462"/>
                  </a:lnTo>
                  <a:lnTo>
                    <a:pt x="218454" y="146897"/>
                  </a:lnTo>
                  <a:lnTo>
                    <a:pt x="194292" y="148844"/>
                  </a:lnTo>
                  <a:lnTo>
                    <a:pt x="272249" y="148844"/>
                  </a:lnTo>
                  <a:lnTo>
                    <a:pt x="262859" y="122555"/>
                  </a:lnTo>
                  <a:close/>
                </a:path>
                <a:path w="388619" h="364490">
                  <a:moveTo>
                    <a:pt x="194292" y="0"/>
                  </a:moveTo>
                  <a:lnTo>
                    <a:pt x="144229" y="70485"/>
                  </a:lnTo>
                  <a:lnTo>
                    <a:pt x="151474" y="77910"/>
                  </a:lnTo>
                  <a:lnTo>
                    <a:pt x="163064" y="83597"/>
                  </a:lnTo>
                  <a:lnTo>
                    <a:pt x="177752" y="87237"/>
                  </a:lnTo>
                  <a:lnTo>
                    <a:pt x="194292" y="88519"/>
                  </a:lnTo>
                  <a:lnTo>
                    <a:pt x="210842" y="87237"/>
                  </a:lnTo>
                  <a:lnTo>
                    <a:pt x="225529" y="83597"/>
                  </a:lnTo>
                  <a:lnTo>
                    <a:pt x="237113" y="77910"/>
                  </a:lnTo>
                  <a:lnTo>
                    <a:pt x="244355" y="70485"/>
                  </a:lnTo>
                  <a:lnTo>
                    <a:pt x="223870" y="13081"/>
                  </a:lnTo>
                  <a:lnTo>
                    <a:pt x="219720" y="7393"/>
                  </a:lnTo>
                  <a:lnTo>
                    <a:pt x="212644" y="3302"/>
                  </a:lnTo>
                  <a:lnTo>
                    <a:pt x="203786" y="829"/>
                  </a:lnTo>
                  <a:lnTo>
                    <a:pt x="194292" y="0"/>
                  </a:lnTo>
                  <a:close/>
                </a:path>
              </a:pathLst>
            </a:custGeom>
            <a:solidFill>
              <a:srgbClr val="D9D7DC"/>
            </a:solidFill>
          </p:spPr>
          <p:txBody>
            <a:bodyPr wrap="square" lIns="0" tIns="0" rIns="0" bIns="0" rtlCol="0"/>
            <a:lstStyle/>
            <a:p>
              <a:endParaRPr/>
            </a:p>
          </p:txBody>
        </p:sp>
      </p:grpSp>
      <p:sp>
        <p:nvSpPr>
          <p:cNvPr id="11" name="object 11"/>
          <p:cNvSpPr txBox="1">
            <a:spLocks noGrp="1"/>
          </p:cNvSpPr>
          <p:nvPr>
            <p:ph type="title"/>
          </p:nvPr>
        </p:nvSpPr>
        <p:spPr>
          <a:xfrm>
            <a:off x="0" y="360930"/>
            <a:ext cx="12192000" cy="321242"/>
          </a:xfrm>
          <a:prstGeom prst="rect">
            <a:avLst/>
          </a:prstGeom>
        </p:spPr>
        <p:txBody>
          <a:bodyPr vert="horz" wrap="square" lIns="0" tIns="13335" rIns="0" bIns="0" rtlCol="0">
            <a:spAutoFit/>
          </a:bodyPr>
          <a:lstStyle/>
          <a:p>
            <a:pPr marL="12700" algn="ctr">
              <a:lnSpc>
                <a:spcPts val="2375"/>
              </a:lnSpc>
              <a:spcBef>
                <a:spcPts val="105"/>
              </a:spcBef>
            </a:pPr>
            <a:r>
              <a:rPr lang="sr-Latn-RS" sz="2200" spc="-15" dirty="0">
                <a:solidFill>
                  <a:srgbClr val="464A4A"/>
                </a:solidFill>
                <a:effectLst>
                  <a:outerShdw blurRad="38100" dist="38100" dir="2700000" algn="tl">
                    <a:srgbClr val="000000">
                      <a:alpha val="43137"/>
                    </a:srgbClr>
                  </a:outerShdw>
                </a:effectLst>
                <a:latin typeface="Calibri"/>
                <a:cs typeface="Calibri"/>
              </a:rPr>
              <a:t>ŽIVOTNO OSIGURANJE – IZAZOVI I BUDUĆI ODGOVORI </a:t>
            </a:r>
            <a:endParaRPr sz="2200" dirty="0">
              <a:effectLst>
                <a:outerShdw blurRad="38100" dist="38100" dir="2700000" algn="tl">
                  <a:srgbClr val="000000">
                    <a:alpha val="43137"/>
                  </a:srgbClr>
                </a:outerShdw>
              </a:effectLst>
              <a:latin typeface="Calibri"/>
              <a:cs typeface="Calibri"/>
            </a:endParaRPr>
          </a:p>
        </p:txBody>
      </p:sp>
      <p:sp>
        <p:nvSpPr>
          <p:cNvPr id="104" name="Pentagon 103"/>
          <p:cNvSpPr/>
          <p:nvPr/>
        </p:nvSpPr>
        <p:spPr>
          <a:xfrm rot="10800000">
            <a:off x="7555469" y="2192808"/>
            <a:ext cx="3070800" cy="767187"/>
          </a:xfrm>
          <a:prstGeom prst="homePlate">
            <a:avLst/>
          </a:prstGeom>
          <a:solidFill>
            <a:srgbClr val="ABDFD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600" dirty="0">
              <a:solidFill>
                <a:schemeClr val="tx1"/>
              </a:solidFill>
            </a:endParaRPr>
          </a:p>
        </p:txBody>
      </p:sp>
      <p:sp>
        <p:nvSpPr>
          <p:cNvPr id="105" name="Pentagon 104"/>
          <p:cNvSpPr/>
          <p:nvPr/>
        </p:nvSpPr>
        <p:spPr>
          <a:xfrm rot="10800000">
            <a:off x="7579865" y="3283894"/>
            <a:ext cx="3046403" cy="767187"/>
          </a:xfrm>
          <a:prstGeom prst="homePlate">
            <a:avLst/>
          </a:prstGeom>
          <a:solidFill>
            <a:srgbClr val="A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dirty="0"/>
          </a:p>
        </p:txBody>
      </p:sp>
      <p:sp>
        <p:nvSpPr>
          <p:cNvPr id="106" name="Pentagon 105"/>
          <p:cNvSpPr/>
          <p:nvPr/>
        </p:nvSpPr>
        <p:spPr>
          <a:xfrm rot="10800000">
            <a:off x="7620061" y="4380378"/>
            <a:ext cx="3006123" cy="767187"/>
          </a:xfrm>
          <a:prstGeom prst="homePlate">
            <a:avLst/>
          </a:prstGeom>
          <a:solidFill>
            <a:srgbClr val="A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dirty="0"/>
          </a:p>
        </p:txBody>
      </p:sp>
      <p:cxnSp>
        <p:nvCxnSpPr>
          <p:cNvPr id="107" name="Straight Connector 106"/>
          <p:cNvCxnSpPr/>
          <p:nvPr/>
        </p:nvCxnSpPr>
        <p:spPr>
          <a:xfrm flipV="1">
            <a:off x="5037458" y="4467134"/>
            <a:ext cx="450842" cy="285938"/>
          </a:xfrm>
          <a:prstGeom prst="line">
            <a:avLst/>
          </a:prstGeom>
          <a:ln w="19050">
            <a:no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6641595" y="4467134"/>
            <a:ext cx="450842" cy="285938"/>
          </a:xfrm>
          <a:prstGeom prst="line">
            <a:avLst/>
          </a:prstGeom>
          <a:ln w="19050">
            <a:noFill/>
            <a:headEnd type="none"/>
            <a:tailEnd type="none"/>
          </a:ln>
        </p:spPr>
        <p:style>
          <a:lnRef idx="1">
            <a:schemeClr val="accent1"/>
          </a:lnRef>
          <a:fillRef idx="0">
            <a:schemeClr val="accent1"/>
          </a:fillRef>
          <a:effectRef idx="0">
            <a:schemeClr val="accent1"/>
          </a:effectRef>
          <a:fontRef idx="minor">
            <a:schemeClr val="tx1"/>
          </a:fontRef>
        </p:style>
      </p:cxnSp>
      <p:sp>
        <p:nvSpPr>
          <p:cNvPr id="112" name="Pentagon 111"/>
          <p:cNvSpPr/>
          <p:nvPr/>
        </p:nvSpPr>
        <p:spPr>
          <a:xfrm>
            <a:off x="1540764" y="2183495"/>
            <a:ext cx="3072207" cy="767187"/>
          </a:xfrm>
          <a:prstGeom prst="homePlate">
            <a:avLst/>
          </a:prstGeom>
          <a:solidFill>
            <a:srgbClr val="A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b="1" dirty="0">
                <a:solidFill>
                  <a:schemeClr val="tx1"/>
                </a:solidFill>
              </a:rPr>
              <a:t>RAST ODŠTETNIH ZAHTEVA</a:t>
            </a:r>
            <a:endParaRPr lang="en-US" sz="548" b="1" dirty="0"/>
          </a:p>
        </p:txBody>
      </p:sp>
      <p:sp>
        <p:nvSpPr>
          <p:cNvPr id="114" name="Pentagon 113"/>
          <p:cNvSpPr/>
          <p:nvPr/>
        </p:nvSpPr>
        <p:spPr>
          <a:xfrm>
            <a:off x="1540764" y="3279840"/>
            <a:ext cx="3066612" cy="767187"/>
          </a:xfrm>
          <a:prstGeom prst="homePlate">
            <a:avLst/>
          </a:prstGeom>
          <a:solidFill>
            <a:srgbClr val="A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b="1" dirty="0">
                <a:solidFill>
                  <a:schemeClr val="tx1"/>
                </a:solidFill>
              </a:rPr>
              <a:t>RANJIVI PROIZVODI</a:t>
            </a:r>
            <a:endParaRPr lang="en-US" sz="1600" b="1" dirty="0">
              <a:solidFill>
                <a:schemeClr val="tx1"/>
              </a:solidFill>
            </a:endParaRPr>
          </a:p>
        </p:txBody>
      </p:sp>
      <p:sp>
        <p:nvSpPr>
          <p:cNvPr id="116" name="Pentagon 115"/>
          <p:cNvSpPr/>
          <p:nvPr/>
        </p:nvSpPr>
        <p:spPr>
          <a:xfrm>
            <a:off x="1540764" y="4384293"/>
            <a:ext cx="3062775" cy="767187"/>
          </a:xfrm>
          <a:prstGeom prst="homePlate">
            <a:avLst/>
          </a:prstGeom>
          <a:solidFill>
            <a:srgbClr val="A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b="1" dirty="0">
                <a:solidFill>
                  <a:schemeClr val="tx1"/>
                </a:solidFill>
              </a:rPr>
              <a:t>PREKIDI OSIGURANJA</a:t>
            </a:r>
            <a:endParaRPr lang="en-US" sz="1600" b="1" dirty="0">
              <a:solidFill>
                <a:schemeClr val="tx1"/>
              </a:solidFill>
            </a:endParaRPr>
          </a:p>
        </p:txBody>
      </p:sp>
      <p:sp>
        <p:nvSpPr>
          <p:cNvPr id="118" name="Freeform 5"/>
          <p:cNvSpPr>
            <a:spLocks/>
          </p:cNvSpPr>
          <p:nvPr/>
        </p:nvSpPr>
        <p:spPr bwMode="auto">
          <a:xfrm>
            <a:off x="5554220" y="4497657"/>
            <a:ext cx="1047487" cy="217098"/>
          </a:xfrm>
          <a:custGeom>
            <a:avLst/>
            <a:gdLst>
              <a:gd name="T0" fmla="*/ 2555 w 5111"/>
              <a:gd name="T1" fmla="*/ 626 h 1059"/>
              <a:gd name="T2" fmla="*/ 216 w 5111"/>
              <a:gd name="T3" fmla="*/ 0 h 1059"/>
              <a:gd name="T4" fmla="*/ 0 w 5111"/>
              <a:gd name="T5" fmla="*/ 375 h 1059"/>
              <a:gd name="T6" fmla="*/ 2555 w 5111"/>
              <a:gd name="T7" fmla="*/ 1059 h 1059"/>
              <a:gd name="T8" fmla="*/ 5111 w 5111"/>
              <a:gd name="T9" fmla="*/ 375 h 1059"/>
              <a:gd name="T10" fmla="*/ 4894 w 5111"/>
              <a:gd name="T11" fmla="*/ 0 h 1059"/>
              <a:gd name="T12" fmla="*/ 2555 w 5111"/>
              <a:gd name="T13" fmla="*/ 626 h 1059"/>
            </a:gdLst>
            <a:ahLst/>
            <a:cxnLst>
              <a:cxn ang="0">
                <a:pos x="T0" y="T1"/>
              </a:cxn>
              <a:cxn ang="0">
                <a:pos x="T2" y="T3"/>
              </a:cxn>
              <a:cxn ang="0">
                <a:pos x="T4" y="T5"/>
              </a:cxn>
              <a:cxn ang="0">
                <a:pos x="T6" y="T7"/>
              </a:cxn>
              <a:cxn ang="0">
                <a:pos x="T8" y="T9"/>
              </a:cxn>
              <a:cxn ang="0">
                <a:pos x="T10" y="T11"/>
              </a:cxn>
              <a:cxn ang="0">
                <a:pos x="T12" y="T13"/>
              </a:cxn>
            </a:cxnLst>
            <a:rect l="0" t="0" r="r" b="b"/>
            <a:pathLst>
              <a:path w="5111" h="1059">
                <a:moveTo>
                  <a:pt x="2555" y="626"/>
                </a:moveTo>
                <a:cubicBezTo>
                  <a:pt x="1703" y="626"/>
                  <a:pt x="904" y="398"/>
                  <a:pt x="216" y="0"/>
                </a:cubicBezTo>
                <a:cubicBezTo>
                  <a:pt x="0" y="375"/>
                  <a:pt x="0" y="375"/>
                  <a:pt x="0" y="375"/>
                </a:cubicBezTo>
                <a:cubicBezTo>
                  <a:pt x="752" y="810"/>
                  <a:pt x="1624" y="1059"/>
                  <a:pt x="2555" y="1059"/>
                </a:cubicBezTo>
                <a:cubicBezTo>
                  <a:pt x="3486" y="1059"/>
                  <a:pt x="4359" y="810"/>
                  <a:pt x="5111" y="375"/>
                </a:cubicBezTo>
                <a:cubicBezTo>
                  <a:pt x="4894" y="0"/>
                  <a:pt x="4894" y="0"/>
                  <a:pt x="4894" y="0"/>
                </a:cubicBezTo>
                <a:cubicBezTo>
                  <a:pt x="4206" y="398"/>
                  <a:pt x="3407" y="626"/>
                  <a:pt x="2555" y="626"/>
                </a:cubicBezTo>
                <a:close/>
              </a:path>
            </a:pathLst>
          </a:custGeom>
          <a:solidFill>
            <a:srgbClr val="4B5050"/>
          </a:solidFill>
          <a:ln w="3175" cap="flat">
            <a:noFill/>
            <a:prstDash val="solid"/>
            <a:miter lim="800000"/>
            <a:headEnd/>
            <a:tailEnd/>
          </a:ln>
        </p:spPr>
        <p:txBody>
          <a:bodyPr vert="horz" wrap="square" lIns="37148" tIns="18574" rIns="37148" bIns="18574" numCol="1" anchor="t" anchorCtr="0" compatLnSpc="1">
            <a:prstTxWarp prst="textNoShape">
              <a:avLst/>
            </a:prstTxWarp>
          </a:bodyPr>
          <a:lstStyle/>
          <a:p>
            <a:endParaRPr lang="en-US" sz="548"/>
          </a:p>
        </p:txBody>
      </p:sp>
      <p:sp>
        <p:nvSpPr>
          <p:cNvPr id="119" name="Freeform 6"/>
          <p:cNvSpPr>
            <a:spLocks/>
          </p:cNvSpPr>
          <p:nvPr/>
        </p:nvSpPr>
        <p:spPr bwMode="auto">
          <a:xfrm>
            <a:off x="5554220" y="2620218"/>
            <a:ext cx="1047487" cy="217098"/>
          </a:xfrm>
          <a:custGeom>
            <a:avLst/>
            <a:gdLst>
              <a:gd name="T0" fmla="*/ 2555 w 5111"/>
              <a:gd name="T1" fmla="*/ 433 h 1059"/>
              <a:gd name="T2" fmla="*/ 4894 w 5111"/>
              <a:gd name="T3" fmla="*/ 1059 h 1059"/>
              <a:gd name="T4" fmla="*/ 5111 w 5111"/>
              <a:gd name="T5" fmla="*/ 684 h 1059"/>
              <a:gd name="T6" fmla="*/ 2555 w 5111"/>
              <a:gd name="T7" fmla="*/ 0 h 1059"/>
              <a:gd name="T8" fmla="*/ 0 w 5111"/>
              <a:gd name="T9" fmla="*/ 684 h 1059"/>
              <a:gd name="T10" fmla="*/ 216 w 5111"/>
              <a:gd name="T11" fmla="*/ 1059 h 1059"/>
              <a:gd name="T12" fmla="*/ 2555 w 5111"/>
              <a:gd name="T13" fmla="*/ 433 h 1059"/>
            </a:gdLst>
            <a:ahLst/>
            <a:cxnLst>
              <a:cxn ang="0">
                <a:pos x="T0" y="T1"/>
              </a:cxn>
              <a:cxn ang="0">
                <a:pos x="T2" y="T3"/>
              </a:cxn>
              <a:cxn ang="0">
                <a:pos x="T4" y="T5"/>
              </a:cxn>
              <a:cxn ang="0">
                <a:pos x="T6" y="T7"/>
              </a:cxn>
              <a:cxn ang="0">
                <a:pos x="T8" y="T9"/>
              </a:cxn>
              <a:cxn ang="0">
                <a:pos x="T10" y="T11"/>
              </a:cxn>
              <a:cxn ang="0">
                <a:pos x="T12" y="T13"/>
              </a:cxn>
            </a:cxnLst>
            <a:rect l="0" t="0" r="r" b="b"/>
            <a:pathLst>
              <a:path w="5111" h="1059">
                <a:moveTo>
                  <a:pt x="2555" y="433"/>
                </a:moveTo>
                <a:cubicBezTo>
                  <a:pt x="3407" y="433"/>
                  <a:pt x="4206" y="661"/>
                  <a:pt x="4894" y="1059"/>
                </a:cubicBezTo>
                <a:cubicBezTo>
                  <a:pt x="5111" y="684"/>
                  <a:pt x="5111" y="684"/>
                  <a:pt x="5111" y="684"/>
                </a:cubicBezTo>
                <a:cubicBezTo>
                  <a:pt x="4359" y="249"/>
                  <a:pt x="3486" y="0"/>
                  <a:pt x="2555" y="0"/>
                </a:cubicBezTo>
                <a:cubicBezTo>
                  <a:pt x="1624" y="0"/>
                  <a:pt x="752" y="249"/>
                  <a:pt x="0" y="684"/>
                </a:cubicBezTo>
                <a:cubicBezTo>
                  <a:pt x="216" y="1059"/>
                  <a:pt x="216" y="1059"/>
                  <a:pt x="216" y="1059"/>
                </a:cubicBezTo>
                <a:cubicBezTo>
                  <a:pt x="904" y="661"/>
                  <a:pt x="1703" y="433"/>
                  <a:pt x="2555" y="433"/>
                </a:cubicBezTo>
                <a:close/>
              </a:path>
            </a:pathLst>
          </a:custGeom>
          <a:solidFill>
            <a:srgbClr val="4B5050"/>
          </a:solidFill>
          <a:ln w="3175" cap="flat">
            <a:noFill/>
            <a:prstDash val="solid"/>
            <a:miter lim="800000"/>
            <a:headEnd/>
            <a:tailEnd/>
          </a:ln>
        </p:spPr>
        <p:txBody>
          <a:bodyPr vert="horz" wrap="square" lIns="37148" tIns="18574" rIns="37148" bIns="18574" numCol="1" anchor="t" anchorCtr="0" compatLnSpc="1">
            <a:prstTxWarp prst="textNoShape">
              <a:avLst/>
            </a:prstTxWarp>
          </a:bodyPr>
          <a:lstStyle/>
          <a:p>
            <a:endParaRPr lang="en-US" sz="548"/>
          </a:p>
        </p:txBody>
      </p:sp>
      <p:sp>
        <p:nvSpPr>
          <p:cNvPr id="120" name="Freeform 7"/>
          <p:cNvSpPr>
            <a:spLocks/>
          </p:cNvSpPr>
          <p:nvPr/>
        </p:nvSpPr>
        <p:spPr bwMode="auto">
          <a:xfrm>
            <a:off x="5030911" y="2760437"/>
            <a:ext cx="567426" cy="907268"/>
          </a:xfrm>
          <a:custGeom>
            <a:avLst/>
            <a:gdLst>
              <a:gd name="T0" fmla="*/ 0 w 2770"/>
              <a:gd name="T1" fmla="*/ 4426 h 4426"/>
              <a:gd name="T2" fmla="*/ 432 w 2770"/>
              <a:gd name="T3" fmla="*/ 4426 h 4426"/>
              <a:gd name="T4" fmla="*/ 2770 w 2770"/>
              <a:gd name="T5" fmla="*/ 375 h 4426"/>
              <a:gd name="T6" fmla="*/ 2554 w 2770"/>
              <a:gd name="T7" fmla="*/ 0 h 4426"/>
              <a:gd name="T8" fmla="*/ 0 w 2770"/>
              <a:gd name="T9" fmla="*/ 4426 h 4426"/>
            </a:gdLst>
            <a:ahLst/>
            <a:cxnLst>
              <a:cxn ang="0">
                <a:pos x="T0" y="T1"/>
              </a:cxn>
              <a:cxn ang="0">
                <a:pos x="T2" y="T3"/>
              </a:cxn>
              <a:cxn ang="0">
                <a:pos x="T4" y="T5"/>
              </a:cxn>
              <a:cxn ang="0">
                <a:pos x="T6" y="T7"/>
              </a:cxn>
              <a:cxn ang="0">
                <a:pos x="T8" y="T9"/>
              </a:cxn>
            </a:cxnLst>
            <a:rect l="0" t="0" r="r" b="b"/>
            <a:pathLst>
              <a:path w="2770" h="4426">
                <a:moveTo>
                  <a:pt x="0" y="4426"/>
                </a:moveTo>
                <a:cubicBezTo>
                  <a:pt x="432" y="4426"/>
                  <a:pt x="432" y="4426"/>
                  <a:pt x="432" y="4426"/>
                </a:cubicBezTo>
                <a:cubicBezTo>
                  <a:pt x="432" y="2695"/>
                  <a:pt x="1373" y="1184"/>
                  <a:pt x="2770" y="375"/>
                </a:cubicBezTo>
                <a:cubicBezTo>
                  <a:pt x="2554" y="0"/>
                  <a:pt x="2554" y="0"/>
                  <a:pt x="2554" y="0"/>
                </a:cubicBezTo>
                <a:cubicBezTo>
                  <a:pt x="1027" y="884"/>
                  <a:pt x="0" y="2535"/>
                  <a:pt x="0" y="4426"/>
                </a:cubicBezTo>
                <a:close/>
              </a:path>
            </a:pathLst>
          </a:custGeom>
          <a:solidFill>
            <a:srgbClr val="4B5050"/>
          </a:solidFill>
          <a:ln w="3175" cap="flat">
            <a:noFill/>
            <a:prstDash val="solid"/>
            <a:miter lim="800000"/>
            <a:headEnd/>
            <a:tailEnd/>
          </a:ln>
        </p:spPr>
        <p:txBody>
          <a:bodyPr vert="horz" wrap="square" lIns="37148" tIns="18574" rIns="37148" bIns="18574" numCol="1" anchor="t" anchorCtr="0" compatLnSpc="1">
            <a:prstTxWarp prst="textNoShape">
              <a:avLst/>
            </a:prstTxWarp>
          </a:bodyPr>
          <a:lstStyle/>
          <a:p>
            <a:endParaRPr lang="en-US" sz="548"/>
          </a:p>
        </p:txBody>
      </p:sp>
      <p:sp>
        <p:nvSpPr>
          <p:cNvPr id="121" name="Freeform 8"/>
          <p:cNvSpPr>
            <a:spLocks/>
          </p:cNvSpPr>
          <p:nvPr/>
        </p:nvSpPr>
        <p:spPr bwMode="auto">
          <a:xfrm>
            <a:off x="6557151" y="3667707"/>
            <a:ext cx="567862" cy="906831"/>
          </a:xfrm>
          <a:custGeom>
            <a:avLst/>
            <a:gdLst>
              <a:gd name="T0" fmla="*/ 2771 w 2771"/>
              <a:gd name="T1" fmla="*/ 0 h 4426"/>
              <a:gd name="T2" fmla="*/ 2771 w 2771"/>
              <a:gd name="T3" fmla="*/ 0 h 4426"/>
              <a:gd name="T4" fmla="*/ 2338 w 2771"/>
              <a:gd name="T5" fmla="*/ 0 h 4426"/>
              <a:gd name="T6" fmla="*/ 2338 w 2771"/>
              <a:gd name="T7" fmla="*/ 0 h 4426"/>
              <a:gd name="T8" fmla="*/ 0 w 2771"/>
              <a:gd name="T9" fmla="*/ 4051 h 4426"/>
              <a:gd name="T10" fmla="*/ 217 w 2771"/>
              <a:gd name="T11" fmla="*/ 4426 h 4426"/>
              <a:gd name="T12" fmla="*/ 2771 w 2771"/>
              <a:gd name="T13" fmla="*/ 0 h 4426"/>
            </a:gdLst>
            <a:ahLst/>
            <a:cxnLst>
              <a:cxn ang="0">
                <a:pos x="T0" y="T1"/>
              </a:cxn>
              <a:cxn ang="0">
                <a:pos x="T2" y="T3"/>
              </a:cxn>
              <a:cxn ang="0">
                <a:pos x="T4" y="T5"/>
              </a:cxn>
              <a:cxn ang="0">
                <a:pos x="T6" y="T7"/>
              </a:cxn>
              <a:cxn ang="0">
                <a:pos x="T8" y="T9"/>
              </a:cxn>
              <a:cxn ang="0">
                <a:pos x="T10" y="T11"/>
              </a:cxn>
              <a:cxn ang="0">
                <a:pos x="T12" y="T13"/>
              </a:cxn>
            </a:cxnLst>
            <a:rect l="0" t="0" r="r" b="b"/>
            <a:pathLst>
              <a:path w="2771" h="4426">
                <a:moveTo>
                  <a:pt x="2771" y="0"/>
                </a:moveTo>
                <a:cubicBezTo>
                  <a:pt x="2771" y="0"/>
                  <a:pt x="2771" y="0"/>
                  <a:pt x="2771" y="0"/>
                </a:cubicBezTo>
                <a:cubicBezTo>
                  <a:pt x="2338" y="0"/>
                  <a:pt x="2338" y="0"/>
                  <a:pt x="2338" y="0"/>
                </a:cubicBezTo>
                <a:cubicBezTo>
                  <a:pt x="2338" y="0"/>
                  <a:pt x="2338" y="0"/>
                  <a:pt x="2338" y="0"/>
                </a:cubicBezTo>
                <a:cubicBezTo>
                  <a:pt x="2338" y="1731"/>
                  <a:pt x="1398" y="3242"/>
                  <a:pt x="0" y="4051"/>
                </a:cubicBezTo>
                <a:cubicBezTo>
                  <a:pt x="217" y="4426"/>
                  <a:pt x="217" y="4426"/>
                  <a:pt x="217" y="4426"/>
                </a:cubicBezTo>
                <a:cubicBezTo>
                  <a:pt x="1744" y="3542"/>
                  <a:pt x="2771" y="1891"/>
                  <a:pt x="2771" y="0"/>
                </a:cubicBezTo>
                <a:close/>
              </a:path>
            </a:pathLst>
          </a:custGeom>
          <a:solidFill>
            <a:srgbClr val="4B5050"/>
          </a:solidFill>
          <a:ln w="3175" cap="flat">
            <a:noFill/>
            <a:prstDash val="solid"/>
            <a:miter lim="800000"/>
            <a:headEnd/>
            <a:tailEnd/>
          </a:ln>
        </p:spPr>
        <p:txBody>
          <a:bodyPr vert="horz" wrap="square" lIns="37148" tIns="18574" rIns="37148" bIns="18574" numCol="1" anchor="t" anchorCtr="0" compatLnSpc="1">
            <a:prstTxWarp prst="textNoShape">
              <a:avLst/>
            </a:prstTxWarp>
          </a:bodyPr>
          <a:lstStyle/>
          <a:p>
            <a:endParaRPr lang="en-US" sz="548"/>
          </a:p>
        </p:txBody>
      </p:sp>
      <p:sp>
        <p:nvSpPr>
          <p:cNvPr id="122" name="Freeform 9"/>
          <p:cNvSpPr>
            <a:spLocks/>
          </p:cNvSpPr>
          <p:nvPr/>
        </p:nvSpPr>
        <p:spPr bwMode="auto">
          <a:xfrm>
            <a:off x="6557151" y="2760437"/>
            <a:ext cx="567862" cy="907268"/>
          </a:xfrm>
          <a:custGeom>
            <a:avLst/>
            <a:gdLst>
              <a:gd name="T0" fmla="*/ 217 w 2771"/>
              <a:gd name="T1" fmla="*/ 0 h 4426"/>
              <a:gd name="T2" fmla="*/ 0 w 2771"/>
              <a:gd name="T3" fmla="*/ 375 h 4426"/>
              <a:gd name="T4" fmla="*/ 2338 w 2771"/>
              <a:gd name="T5" fmla="*/ 4426 h 4426"/>
              <a:gd name="T6" fmla="*/ 2771 w 2771"/>
              <a:gd name="T7" fmla="*/ 4426 h 4426"/>
              <a:gd name="T8" fmla="*/ 217 w 2771"/>
              <a:gd name="T9" fmla="*/ 0 h 4426"/>
            </a:gdLst>
            <a:ahLst/>
            <a:cxnLst>
              <a:cxn ang="0">
                <a:pos x="T0" y="T1"/>
              </a:cxn>
              <a:cxn ang="0">
                <a:pos x="T2" y="T3"/>
              </a:cxn>
              <a:cxn ang="0">
                <a:pos x="T4" y="T5"/>
              </a:cxn>
              <a:cxn ang="0">
                <a:pos x="T6" y="T7"/>
              </a:cxn>
              <a:cxn ang="0">
                <a:pos x="T8" y="T9"/>
              </a:cxn>
            </a:cxnLst>
            <a:rect l="0" t="0" r="r" b="b"/>
            <a:pathLst>
              <a:path w="2771" h="4426">
                <a:moveTo>
                  <a:pt x="217" y="0"/>
                </a:moveTo>
                <a:cubicBezTo>
                  <a:pt x="0" y="375"/>
                  <a:pt x="0" y="375"/>
                  <a:pt x="0" y="375"/>
                </a:cubicBezTo>
                <a:cubicBezTo>
                  <a:pt x="1398" y="1184"/>
                  <a:pt x="2338" y="2695"/>
                  <a:pt x="2338" y="4426"/>
                </a:cubicBezTo>
                <a:cubicBezTo>
                  <a:pt x="2771" y="4426"/>
                  <a:pt x="2771" y="4426"/>
                  <a:pt x="2771" y="4426"/>
                </a:cubicBezTo>
                <a:cubicBezTo>
                  <a:pt x="2771" y="2535"/>
                  <a:pt x="1744" y="884"/>
                  <a:pt x="217" y="0"/>
                </a:cubicBezTo>
                <a:close/>
              </a:path>
            </a:pathLst>
          </a:custGeom>
          <a:solidFill>
            <a:srgbClr val="4B5050"/>
          </a:solidFill>
          <a:ln w="3175" cap="flat">
            <a:noFill/>
            <a:prstDash val="solid"/>
            <a:miter lim="800000"/>
            <a:headEnd/>
            <a:tailEnd/>
          </a:ln>
        </p:spPr>
        <p:txBody>
          <a:bodyPr vert="horz" wrap="square" lIns="37148" tIns="18574" rIns="37148" bIns="18574" numCol="1" anchor="t" anchorCtr="0" compatLnSpc="1">
            <a:prstTxWarp prst="textNoShape">
              <a:avLst/>
            </a:prstTxWarp>
          </a:bodyPr>
          <a:lstStyle/>
          <a:p>
            <a:endParaRPr lang="en-US" sz="548"/>
          </a:p>
        </p:txBody>
      </p:sp>
      <p:sp>
        <p:nvSpPr>
          <p:cNvPr id="123" name="Freeform 10"/>
          <p:cNvSpPr>
            <a:spLocks/>
          </p:cNvSpPr>
          <p:nvPr/>
        </p:nvSpPr>
        <p:spPr bwMode="auto">
          <a:xfrm>
            <a:off x="5030911" y="3667707"/>
            <a:ext cx="567426" cy="906831"/>
          </a:xfrm>
          <a:custGeom>
            <a:avLst/>
            <a:gdLst>
              <a:gd name="T0" fmla="*/ 2554 w 2770"/>
              <a:gd name="T1" fmla="*/ 4426 h 4426"/>
              <a:gd name="T2" fmla="*/ 2770 w 2770"/>
              <a:gd name="T3" fmla="*/ 4051 h 4426"/>
              <a:gd name="T4" fmla="*/ 432 w 2770"/>
              <a:gd name="T5" fmla="*/ 0 h 4426"/>
              <a:gd name="T6" fmla="*/ 432 w 2770"/>
              <a:gd name="T7" fmla="*/ 0 h 4426"/>
              <a:gd name="T8" fmla="*/ 0 w 2770"/>
              <a:gd name="T9" fmla="*/ 0 h 4426"/>
              <a:gd name="T10" fmla="*/ 0 w 2770"/>
              <a:gd name="T11" fmla="*/ 0 h 4426"/>
              <a:gd name="T12" fmla="*/ 2554 w 2770"/>
              <a:gd name="T13" fmla="*/ 4426 h 4426"/>
            </a:gdLst>
            <a:ahLst/>
            <a:cxnLst>
              <a:cxn ang="0">
                <a:pos x="T0" y="T1"/>
              </a:cxn>
              <a:cxn ang="0">
                <a:pos x="T2" y="T3"/>
              </a:cxn>
              <a:cxn ang="0">
                <a:pos x="T4" y="T5"/>
              </a:cxn>
              <a:cxn ang="0">
                <a:pos x="T6" y="T7"/>
              </a:cxn>
              <a:cxn ang="0">
                <a:pos x="T8" y="T9"/>
              </a:cxn>
              <a:cxn ang="0">
                <a:pos x="T10" y="T11"/>
              </a:cxn>
              <a:cxn ang="0">
                <a:pos x="T12" y="T13"/>
              </a:cxn>
            </a:cxnLst>
            <a:rect l="0" t="0" r="r" b="b"/>
            <a:pathLst>
              <a:path w="2770" h="4426">
                <a:moveTo>
                  <a:pt x="2554" y="4426"/>
                </a:moveTo>
                <a:cubicBezTo>
                  <a:pt x="2770" y="4051"/>
                  <a:pt x="2770" y="4051"/>
                  <a:pt x="2770" y="4051"/>
                </a:cubicBezTo>
                <a:cubicBezTo>
                  <a:pt x="1373" y="3242"/>
                  <a:pt x="432" y="1731"/>
                  <a:pt x="432" y="0"/>
                </a:cubicBezTo>
                <a:cubicBezTo>
                  <a:pt x="432" y="0"/>
                  <a:pt x="432" y="0"/>
                  <a:pt x="432" y="0"/>
                </a:cubicBezTo>
                <a:cubicBezTo>
                  <a:pt x="0" y="0"/>
                  <a:pt x="0" y="0"/>
                  <a:pt x="0" y="0"/>
                </a:cubicBezTo>
                <a:cubicBezTo>
                  <a:pt x="0" y="0"/>
                  <a:pt x="0" y="0"/>
                  <a:pt x="0" y="0"/>
                </a:cubicBezTo>
                <a:cubicBezTo>
                  <a:pt x="0" y="1891"/>
                  <a:pt x="1027" y="3542"/>
                  <a:pt x="2554" y="4426"/>
                </a:cubicBezTo>
                <a:close/>
              </a:path>
            </a:pathLst>
          </a:custGeom>
          <a:solidFill>
            <a:srgbClr val="4B5050"/>
          </a:solidFill>
          <a:ln w="3175" cap="flat">
            <a:noFill/>
            <a:prstDash val="solid"/>
            <a:miter lim="800000"/>
            <a:headEnd/>
            <a:tailEnd/>
          </a:ln>
        </p:spPr>
        <p:txBody>
          <a:bodyPr vert="horz" wrap="square" lIns="37148" tIns="18574" rIns="37148" bIns="18574" numCol="1" anchor="t" anchorCtr="0" compatLnSpc="1">
            <a:prstTxWarp prst="textNoShape">
              <a:avLst/>
            </a:prstTxWarp>
          </a:bodyPr>
          <a:lstStyle/>
          <a:p>
            <a:endParaRPr lang="en-US" sz="548"/>
          </a:p>
        </p:txBody>
      </p:sp>
      <p:sp>
        <p:nvSpPr>
          <p:cNvPr id="124" name="Oval 11"/>
          <p:cNvSpPr>
            <a:spLocks noChangeArrowheads="1"/>
          </p:cNvSpPr>
          <p:nvPr/>
        </p:nvSpPr>
        <p:spPr bwMode="auto">
          <a:xfrm>
            <a:off x="5005268" y="3597917"/>
            <a:ext cx="138652" cy="139142"/>
          </a:xfrm>
          <a:prstGeom prst="ellipse">
            <a:avLst/>
          </a:prstGeom>
          <a:solidFill>
            <a:srgbClr val="ABDFD0"/>
          </a:solidFill>
          <a:ln w="12700" cap="flat">
            <a:solidFill>
              <a:schemeClr val="bg1"/>
            </a:solidFill>
            <a:prstDash val="solid"/>
            <a:miter lim="800000"/>
            <a:headEnd/>
            <a:tailEnd/>
          </a:ln>
        </p:spPr>
        <p:txBody>
          <a:bodyPr vert="horz" wrap="square" lIns="37148" tIns="18574" rIns="37148" bIns="18574" numCol="1" anchor="t" anchorCtr="0" compatLnSpc="1">
            <a:prstTxWarp prst="textNoShape">
              <a:avLst/>
            </a:prstTxWarp>
          </a:bodyPr>
          <a:lstStyle/>
          <a:p>
            <a:endParaRPr lang="en-US" sz="548"/>
          </a:p>
        </p:txBody>
      </p:sp>
      <p:sp>
        <p:nvSpPr>
          <p:cNvPr id="125" name="Oval 12"/>
          <p:cNvSpPr>
            <a:spLocks noChangeArrowheads="1"/>
          </p:cNvSpPr>
          <p:nvPr/>
        </p:nvSpPr>
        <p:spPr bwMode="auto">
          <a:xfrm>
            <a:off x="7012004" y="3597917"/>
            <a:ext cx="138652" cy="139142"/>
          </a:xfrm>
          <a:prstGeom prst="ellipse">
            <a:avLst/>
          </a:prstGeom>
          <a:solidFill>
            <a:srgbClr val="ABDFD0"/>
          </a:solidFill>
          <a:ln w="12700" cap="flat">
            <a:solidFill>
              <a:schemeClr val="bg1"/>
            </a:solidFill>
            <a:prstDash val="solid"/>
            <a:miter lim="800000"/>
            <a:headEnd/>
            <a:tailEnd/>
          </a:ln>
        </p:spPr>
        <p:txBody>
          <a:bodyPr vert="horz" wrap="square" lIns="37148" tIns="18574" rIns="37148" bIns="18574" numCol="1" anchor="t" anchorCtr="0" compatLnSpc="1">
            <a:prstTxWarp prst="textNoShape">
              <a:avLst/>
            </a:prstTxWarp>
          </a:bodyPr>
          <a:lstStyle/>
          <a:p>
            <a:endParaRPr lang="en-US" sz="548"/>
          </a:p>
        </p:txBody>
      </p:sp>
      <p:sp>
        <p:nvSpPr>
          <p:cNvPr id="126" name="Oval 13"/>
          <p:cNvSpPr>
            <a:spLocks noChangeArrowheads="1"/>
          </p:cNvSpPr>
          <p:nvPr/>
        </p:nvSpPr>
        <p:spPr bwMode="auto">
          <a:xfrm>
            <a:off x="5506297" y="4468083"/>
            <a:ext cx="138652" cy="138650"/>
          </a:xfrm>
          <a:prstGeom prst="ellipse">
            <a:avLst/>
          </a:prstGeom>
          <a:solidFill>
            <a:srgbClr val="ABDFD0"/>
          </a:solidFill>
          <a:ln w="12700" cap="flat">
            <a:solidFill>
              <a:schemeClr val="bg1"/>
            </a:solidFill>
            <a:prstDash val="solid"/>
            <a:miter lim="800000"/>
            <a:headEnd/>
            <a:tailEnd/>
          </a:ln>
        </p:spPr>
        <p:txBody>
          <a:bodyPr vert="horz" wrap="square" lIns="37148" tIns="18574" rIns="37148" bIns="18574" numCol="1" anchor="t" anchorCtr="0" compatLnSpc="1">
            <a:prstTxWarp prst="textNoShape">
              <a:avLst/>
            </a:prstTxWarp>
          </a:bodyPr>
          <a:lstStyle/>
          <a:p>
            <a:endParaRPr lang="en-US" sz="548"/>
          </a:p>
        </p:txBody>
      </p:sp>
      <p:sp>
        <p:nvSpPr>
          <p:cNvPr id="127" name="Oval 14"/>
          <p:cNvSpPr>
            <a:spLocks noChangeArrowheads="1"/>
          </p:cNvSpPr>
          <p:nvPr/>
        </p:nvSpPr>
        <p:spPr bwMode="auto">
          <a:xfrm>
            <a:off x="6510538" y="4468083"/>
            <a:ext cx="138652" cy="138650"/>
          </a:xfrm>
          <a:prstGeom prst="ellipse">
            <a:avLst/>
          </a:prstGeom>
          <a:solidFill>
            <a:srgbClr val="ABDFD0"/>
          </a:solidFill>
          <a:ln w="12700" cap="flat">
            <a:solidFill>
              <a:schemeClr val="bg1"/>
            </a:solidFill>
            <a:prstDash val="solid"/>
            <a:miter lim="800000"/>
            <a:headEnd/>
            <a:tailEnd/>
          </a:ln>
        </p:spPr>
        <p:txBody>
          <a:bodyPr vert="horz" wrap="square" lIns="37148" tIns="18574" rIns="37148" bIns="18574" numCol="1" anchor="t" anchorCtr="0" compatLnSpc="1">
            <a:prstTxWarp prst="textNoShape">
              <a:avLst/>
            </a:prstTxWarp>
          </a:bodyPr>
          <a:lstStyle/>
          <a:p>
            <a:endParaRPr lang="en-US" sz="548"/>
          </a:p>
        </p:txBody>
      </p:sp>
      <p:sp>
        <p:nvSpPr>
          <p:cNvPr id="128" name="Oval 15"/>
          <p:cNvSpPr>
            <a:spLocks noChangeArrowheads="1"/>
          </p:cNvSpPr>
          <p:nvPr/>
        </p:nvSpPr>
        <p:spPr bwMode="auto">
          <a:xfrm>
            <a:off x="5506297" y="2728215"/>
            <a:ext cx="138652" cy="139142"/>
          </a:xfrm>
          <a:prstGeom prst="ellipse">
            <a:avLst/>
          </a:prstGeom>
          <a:solidFill>
            <a:srgbClr val="ABDFD0"/>
          </a:solidFill>
          <a:ln w="12700" cap="flat">
            <a:solidFill>
              <a:schemeClr val="bg1"/>
            </a:solidFill>
            <a:prstDash val="solid"/>
            <a:miter lim="800000"/>
            <a:headEnd/>
            <a:tailEnd/>
          </a:ln>
        </p:spPr>
        <p:txBody>
          <a:bodyPr vert="horz" wrap="square" lIns="37148" tIns="18574" rIns="37148" bIns="18574" numCol="1" anchor="t" anchorCtr="0" compatLnSpc="1">
            <a:prstTxWarp prst="textNoShape">
              <a:avLst/>
            </a:prstTxWarp>
          </a:bodyPr>
          <a:lstStyle/>
          <a:p>
            <a:endParaRPr lang="en-US" sz="548"/>
          </a:p>
        </p:txBody>
      </p:sp>
      <p:sp>
        <p:nvSpPr>
          <p:cNvPr id="129" name="Oval 16"/>
          <p:cNvSpPr>
            <a:spLocks noChangeArrowheads="1"/>
          </p:cNvSpPr>
          <p:nvPr/>
        </p:nvSpPr>
        <p:spPr bwMode="auto">
          <a:xfrm>
            <a:off x="6510538" y="2728215"/>
            <a:ext cx="138652" cy="139142"/>
          </a:xfrm>
          <a:prstGeom prst="ellipse">
            <a:avLst/>
          </a:prstGeom>
          <a:solidFill>
            <a:srgbClr val="ABDFD0"/>
          </a:solidFill>
          <a:ln w="12700" cap="flat">
            <a:solidFill>
              <a:schemeClr val="bg1"/>
            </a:solidFill>
            <a:prstDash val="solid"/>
            <a:miter lim="800000"/>
            <a:headEnd/>
            <a:tailEnd/>
          </a:ln>
        </p:spPr>
        <p:txBody>
          <a:bodyPr vert="horz" wrap="square" lIns="37148" tIns="18574" rIns="37148" bIns="18574" numCol="1" anchor="t" anchorCtr="0" compatLnSpc="1">
            <a:prstTxWarp prst="textNoShape">
              <a:avLst/>
            </a:prstTxWarp>
          </a:bodyPr>
          <a:lstStyle/>
          <a:p>
            <a:endParaRPr lang="en-US" sz="548"/>
          </a:p>
        </p:txBody>
      </p:sp>
      <p:grpSp>
        <p:nvGrpSpPr>
          <p:cNvPr id="130" name="Group 129"/>
          <p:cNvGrpSpPr/>
          <p:nvPr/>
        </p:nvGrpSpPr>
        <p:grpSpPr>
          <a:xfrm>
            <a:off x="4597633" y="2571003"/>
            <a:ext cx="922886" cy="185446"/>
            <a:chOff x="3212278" y="1909866"/>
            <a:chExt cx="851895" cy="171181"/>
          </a:xfrm>
        </p:grpSpPr>
        <p:cxnSp>
          <p:nvCxnSpPr>
            <p:cNvPr id="131" name="Straight Connector 130"/>
            <p:cNvCxnSpPr/>
            <p:nvPr/>
          </p:nvCxnSpPr>
          <p:spPr>
            <a:xfrm>
              <a:off x="3774530" y="1915204"/>
              <a:ext cx="289643" cy="16584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3212278" y="1909866"/>
              <a:ext cx="567866"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6628678" y="2569871"/>
            <a:ext cx="918466" cy="179663"/>
            <a:chOff x="5087084" y="1908823"/>
            <a:chExt cx="847814" cy="165843"/>
          </a:xfrm>
        </p:grpSpPr>
        <p:cxnSp>
          <p:nvCxnSpPr>
            <p:cNvPr id="134" name="Straight Connector 133"/>
            <p:cNvCxnSpPr/>
            <p:nvPr/>
          </p:nvCxnSpPr>
          <p:spPr>
            <a:xfrm flipH="1">
              <a:off x="5087084" y="1908823"/>
              <a:ext cx="279752" cy="16584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5364663" y="1909866"/>
              <a:ext cx="570235"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6" name="Group 135"/>
          <p:cNvGrpSpPr/>
          <p:nvPr/>
        </p:nvGrpSpPr>
        <p:grpSpPr>
          <a:xfrm>
            <a:off x="6593649" y="4568502"/>
            <a:ext cx="1026415" cy="195481"/>
            <a:chOff x="6162085" y="3656945"/>
            <a:chExt cx="947456" cy="180445"/>
          </a:xfrm>
        </p:grpSpPr>
        <p:cxnSp>
          <p:nvCxnSpPr>
            <p:cNvPr id="137" name="Straight Connector 136"/>
            <p:cNvCxnSpPr/>
            <p:nvPr/>
          </p:nvCxnSpPr>
          <p:spPr>
            <a:xfrm flipH="1" flipV="1">
              <a:off x="6162085" y="3656945"/>
              <a:ext cx="279753" cy="16749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06" idx="3"/>
            </p:cNvCxnSpPr>
            <p:nvPr/>
          </p:nvCxnSpPr>
          <p:spPr>
            <a:xfrm flipH="1" flipV="1">
              <a:off x="6434527" y="3820989"/>
              <a:ext cx="675014" cy="16401"/>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a:off x="4603539" y="4572000"/>
            <a:ext cx="921714" cy="195887"/>
            <a:chOff x="4250669" y="3640146"/>
            <a:chExt cx="850813" cy="180820"/>
          </a:xfrm>
        </p:grpSpPr>
        <p:cxnSp>
          <p:nvCxnSpPr>
            <p:cNvPr id="140" name="Straight Connector 139"/>
            <p:cNvCxnSpPr>
              <a:endCxn id="126" idx="3"/>
            </p:cNvCxnSpPr>
            <p:nvPr/>
          </p:nvCxnSpPr>
          <p:spPr>
            <a:xfrm flipV="1">
              <a:off x="4811839" y="3640146"/>
              <a:ext cx="289643" cy="167499"/>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16" idx="3"/>
            </p:cNvCxnSpPr>
            <p:nvPr/>
          </p:nvCxnSpPr>
          <p:spPr>
            <a:xfrm flipV="1">
              <a:off x="4250669" y="3807646"/>
              <a:ext cx="566620" cy="1332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42" name="Straight Connector 141"/>
          <p:cNvCxnSpPr/>
          <p:nvPr/>
        </p:nvCxnSpPr>
        <p:spPr>
          <a:xfrm flipH="1">
            <a:off x="4597828" y="3667487"/>
            <a:ext cx="407637"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05" idx="3"/>
            <a:endCxn id="125" idx="6"/>
          </p:cNvCxnSpPr>
          <p:nvPr/>
        </p:nvCxnSpPr>
        <p:spPr>
          <a:xfrm flipH="1">
            <a:off x="7150656" y="3667487"/>
            <a:ext cx="429209"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624796" y="2254586"/>
            <a:ext cx="644400" cy="644400"/>
            <a:chOff x="3686514" y="2684740"/>
            <a:chExt cx="462238" cy="462237"/>
          </a:xfrm>
        </p:grpSpPr>
        <p:sp>
          <p:nvSpPr>
            <p:cNvPr id="83" name="Oval 82"/>
            <p:cNvSpPr/>
            <p:nvPr/>
          </p:nvSpPr>
          <p:spPr>
            <a:xfrm>
              <a:off x="3686514" y="2684740"/>
              <a:ext cx="462238" cy="462237"/>
            </a:xfrm>
            <a:prstGeom prst="ellipse">
              <a:avLst/>
            </a:prstGeom>
            <a:solidFill>
              <a:srgbClr val="A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a:p>
          </p:txBody>
        </p:sp>
        <p:sp>
          <p:nvSpPr>
            <p:cNvPr id="84" name="Freeform 54"/>
            <p:cNvSpPr>
              <a:spLocks noEditPoints="1"/>
            </p:cNvSpPr>
            <p:nvPr/>
          </p:nvSpPr>
          <p:spPr bwMode="auto">
            <a:xfrm>
              <a:off x="3799387" y="2798448"/>
              <a:ext cx="236493" cy="230624"/>
            </a:xfrm>
            <a:custGeom>
              <a:avLst/>
              <a:gdLst>
                <a:gd name="T0" fmla="*/ 337 w 362"/>
                <a:gd name="T1" fmla="*/ 0 h 353"/>
                <a:gd name="T2" fmla="*/ 111 w 362"/>
                <a:gd name="T3" fmla="*/ 129 h 353"/>
                <a:gd name="T4" fmla="*/ 81 w 362"/>
                <a:gd name="T5" fmla="*/ 196 h 353"/>
                <a:gd name="T6" fmla="*/ 144 w 362"/>
                <a:gd name="T7" fmla="*/ 274 h 353"/>
                <a:gd name="T8" fmla="*/ 179 w 362"/>
                <a:gd name="T9" fmla="*/ 333 h 353"/>
                <a:gd name="T10" fmla="*/ 281 w 362"/>
                <a:gd name="T11" fmla="*/ 186 h 353"/>
                <a:gd name="T12" fmla="*/ 209 w 362"/>
                <a:gd name="T13" fmla="*/ 238 h 353"/>
                <a:gd name="T14" fmla="*/ 171 w 362"/>
                <a:gd name="T15" fmla="*/ 263 h 353"/>
                <a:gd name="T16" fmla="*/ 154 w 362"/>
                <a:gd name="T17" fmla="*/ 256 h 353"/>
                <a:gd name="T18" fmla="*/ 111 w 362"/>
                <a:gd name="T19" fmla="*/ 242 h 353"/>
                <a:gd name="T20" fmla="*/ 90 w 362"/>
                <a:gd name="T21" fmla="*/ 182 h 353"/>
                <a:gd name="T22" fmla="*/ 115 w 362"/>
                <a:gd name="T23" fmla="*/ 144 h 353"/>
                <a:gd name="T24" fmla="*/ 209 w 362"/>
                <a:gd name="T25" fmla="*/ 237 h 353"/>
                <a:gd name="T26" fmla="*/ 270 w 362"/>
                <a:gd name="T27" fmla="*/ 174 h 353"/>
                <a:gd name="T28" fmla="*/ 220 w 362"/>
                <a:gd name="T29" fmla="*/ 225 h 353"/>
                <a:gd name="T30" fmla="*/ 164 w 362"/>
                <a:gd name="T31" fmla="*/ 97 h 353"/>
                <a:gd name="T32" fmla="*/ 337 w 362"/>
                <a:gd name="T33" fmla="*/ 16 h 353"/>
                <a:gd name="T34" fmla="*/ 62 w 362"/>
                <a:gd name="T35" fmla="*/ 197 h 353"/>
                <a:gd name="T36" fmla="*/ 156 w 362"/>
                <a:gd name="T37" fmla="*/ 291 h 353"/>
                <a:gd name="T38" fmla="*/ 62 w 362"/>
                <a:gd name="T39" fmla="*/ 197 h 353"/>
                <a:gd name="T40" fmla="*/ 58 w 362"/>
                <a:gd name="T41" fmla="*/ 252 h 353"/>
                <a:gd name="T42" fmla="*/ 101 w 362"/>
                <a:gd name="T43" fmla="*/ 295 h 353"/>
                <a:gd name="T44" fmla="*/ 168 w 362"/>
                <a:gd name="T45" fmla="*/ 128 h 353"/>
                <a:gd name="T46" fmla="*/ 168 w 362"/>
                <a:gd name="T47" fmla="*/ 145 h 353"/>
                <a:gd name="T48" fmla="*/ 168 w 362"/>
                <a:gd name="T49" fmla="*/ 128 h 353"/>
                <a:gd name="T50" fmla="*/ 225 w 362"/>
                <a:gd name="T51" fmla="*/ 185 h 353"/>
                <a:gd name="T52" fmla="*/ 209 w 362"/>
                <a:gd name="T53" fmla="*/ 185 h 353"/>
                <a:gd name="T54" fmla="*/ 265 w 362"/>
                <a:gd name="T55" fmla="*/ 112 h 353"/>
                <a:gd name="T56" fmla="*/ 265 w 362"/>
                <a:gd name="T57" fmla="*/ 64 h 353"/>
                <a:gd name="T58" fmla="*/ 265 w 362"/>
                <a:gd name="T59" fmla="*/ 112 h 353"/>
                <a:gd name="T60" fmla="*/ 273 w 362"/>
                <a:gd name="T61" fmla="*/ 88 h 353"/>
                <a:gd name="T62" fmla="*/ 257 w 362"/>
                <a:gd name="T63" fmla="*/ 88 h 353"/>
                <a:gd name="T64" fmla="*/ 193 w 362"/>
                <a:gd name="T65" fmla="*/ 169 h 353"/>
                <a:gd name="T66" fmla="*/ 193 w 362"/>
                <a:gd name="T67" fmla="*/ 153 h 353"/>
                <a:gd name="T68" fmla="*/ 193 w 362"/>
                <a:gd name="T69" fmla="*/ 16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2" h="353">
                  <a:moveTo>
                    <a:pt x="350" y="3"/>
                  </a:moveTo>
                  <a:cubicBezTo>
                    <a:pt x="348" y="1"/>
                    <a:pt x="344" y="0"/>
                    <a:pt x="337" y="0"/>
                  </a:cubicBezTo>
                  <a:cubicBezTo>
                    <a:pt x="304" y="0"/>
                    <a:pt x="215" y="25"/>
                    <a:pt x="168" y="72"/>
                  </a:cubicBezTo>
                  <a:cubicBezTo>
                    <a:pt x="156" y="83"/>
                    <a:pt x="119" y="117"/>
                    <a:pt x="111" y="129"/>
                  </a:cubicBezTo>
                  <a:cubicBezTo>
                    <a:pt x="83" y="136"/>
                    <a:pt x="43" y="152"/>
                    <a:pt x="20" y="174"/>
                  </a:cubicBezTo>
                  <a:cubicBezTo>
                    <a:pt x="20" y="174"/>
                    <a:pt x="48" y="174"/>
                    <a:pt x="81" y="196"/>
                  </a:cubicBezTo>
                  <a:cubicBezTo>
                    <a:pt x="76" y="216"/>
                    <a:pt x="82" y="237"/>
                    <a:pt x="99" y="254"/>
                  </a:cubicBezTo>
                  <a:cubicBezTo>
                    <a:pt x="113" y="267"/>
                    <a:pt x="128" y="274"/>
                    <a:pt x="144" y="274"/>
                  </a:cubicBezTo>
                  <a:cubicBezTo>
                    <a:pt x="149" y="274"/>
                    <a:pt x="153" y="273"/>
                    <a:pt x="157" y="272"/>
                  </a:cubicBezTo>
                  <a:cubicBezTo>
                    <a:pt x="179" y="306"/>
                    <a:pt x="179" y="333"/>
                    <a:pt x="179" y="333"/>
                  </a:cubicBezTo>
                  <a:cubicBezTo>
                    <a:pt x="202" y="311"/>
                    <a:pt x="217" y="270"/>
                    <a:pt x="224" y="242"/>
                  </a:cubicBezTo>
                  <a:cubicBezTo>
                    <a:pt x="236" y="234"/>
                    <a:pt x="270" y="197"/>
                    <a:pt x="281" y="186"/>
                  </a:cubicBezTo>
                  <a:cubicBezTo>
                    <a:pt x="338" y="129"/>
                    <a:pt x="362" y="14"/>
                    <a:pt x="350" y="3"/>
                  </a:cubicBezTo>
                  <a:moveTo>
                    <a:pt x="209" y="238"/>
                  </a:moveTo>
                  <a:cubicBezTo>
                    <a:pt x="203" y="260"/>
                    <a:pt x="195" y="279"/>
                    <a:pt x="187" y="295"/>
                  </a:cubicBezTo>
                  <a:cubicBezTo>
                    <a:pt x="183" y="285"/>
                    <a:pt x="178" y="275"/>
                    <a:pt x="171" y="263"/>
                  </a:cubicBezTo>
                  <a:cubicBezTo>
                    <a:pt x="168" y="259"/>
                    <a:pt x="163" y="256"/>
                    <a:pt x="157" y="256"/>
                  </a:cubicBezTo>
                  <a:cubicBezTo>
                    <a:pt x="156" y="256"/>
                    <a:pt x="155" y="256"/>
                    <a:pt x="154" y="256"/>
                  </a:cubicBezTo>
                  <a:cubicBezTo>
                    <a:pt x="150" y="257"/>
                    <a:pt x="147" y="258"/>
                    <a:pt x="144" y="258"/>
                  </a:cubicBezTo>
                  <a:cubicBezTo>
                    <a:pt x="132" y="258"/>
                    <a:pt x="121" y="252"/>
                    <a:pt x="111" y="242"/>
                  </a:cubicBezTo>
                  <a:cubicBezTo>
                    <a:pt x="98" y="230"/>
                    <a:pt x="93" y="214"/>
                    <a:pt x="97" y="200"/>
                  </a:cubicBezTo>
                  <a:cubicBezTo>
                    <a:pt x="98" y="193"/>
                    <a:pt x="96" y="186"/>
                    <a:pt x="90" y="182"/>
                  </a:cubicBezTo>
                  <a:cubicBezTo>
                    <a:pt x="79" y="175"/>
                    <a:pt x="68" y="170"/>
                    <a:pt x="58" y="167"/>
                  </a:cubicBezTo>
                  <a:cubicBezTo>
                    <a:pt x="74" y="158"/>
                    <a:pt x="94" y="150"/>
                    <a:pt x="115" y="144"/>
                  </a:cubicBezTo>
                  <a:cubicBezTo>
                    <a:pt x="116" y="144"/>
                    <a:pt x="116" y="144"/>
                    <a:pt x="116" y="144"/>
                  </a:cubicBezTo>
                  <a:cubicBezTo>
                    <a:pt x="209" y="237"/>
                    <a:pt x="209" y="237"/>
                    <a:pt x="209" y="237"/>
                  </a:cubicBezTo>
                  <a:cubicBezTo>
                    <a:pt x="209" y="237"/>
                    <a:pt x="209" y="238"/>
                    <a:pt x="209" y="238"/>
                  </a:cubicBezTo>
                  <a:moveTo>
                    <a:pt x="270" y="174"/>
                  </a:moveTo>
                  <a:cubicBezTo>
                    <a:pt x="267" y="177"/>
                    <a:pt x="262" y="183"/>
                    <a:pt x="256" y="189"/>
                  </a:cubicBezTo>
                  <a:cubicBezTo>
                    <a:pt x="245" y="200"/>
                    <a:pt x="230" y="216"/>
                    <a:pt x="220" y="225"/>
                  </a:cubicBezTo>
                  <a:cubicBezTo>
                    <a:pt x="128" y="133"/>
                    <a:pt x="128" y="133"/>
                    <a:pt x="128" y="133"/>
                  </a:cubicBezTo>
                  <a:cubicBezTo>
                    <a:pt x="137" y="124"/>
                    <a:pt x="154" y="108"/>
                    <a:pt x="164" y="97"/>
                  </a:cubicBezTo>
                  <a:cubicBezTo>
                    <a:pt x="171" y="92"/>
                    <a:pt x="176" y="87"/>
                    <a:pt x="179" y="83"/>
                  </a:cubicBezTo>
                  <a:cubicBezTo>
                    <a:pt x="222" y="40"/>
                    <a:pt x="306" y="16"/>
                    <a:pt x="337" y="16"/>
                  </a:cubicBezTo>
                  <a:cubicBezTo>
                    <a:pt x="337" y="42"/>
                    <a:pt x="315" y="129"/>
                    <a:pt x="270" y="174"/>
                  </a:cubicBezTo>
                  <a:moveTo>
                    <a:pt x="62" y="197"/>
                  </a:moveTo>
                  <a:cubicBezTo>
                    <a:pt x="0" y="353"/>
                    <a:pt x="0" y="353"/>
                    <a:pt x="0" y="353"/>
                  </a:cubicBezTo>
                  <a:cubicBezTo>
                    <a:pt x="156" y="291"/>
                    <a:pt x="156" y="291"/>
                    <a:pt x="156" y="291"/>
                  </a:cubicBezTo>
                  <a:cubicBezTo>
                    <a:pt x="153" y="291"/>
                    <a:pt x="150" y="291"/>
                    <a:pt x="148" y="291"/>
                  </a:cubicBezTo>
                  <a:cubicBezTo>
                    <a:pt x="100" y="291"/>
                    <a:pt x="57" y="245"/>
                    <a:pt x="62" y="197"/>
                  </a:cubicBezTo>
                  <a:moveTo>
                    <a:pt x="29" y="324"/>
                  </a:moveTo>
                  <a:cubicBezTo>
                    <a:pt x="58" y="252"/>
                    <a:pt x="58" y="252"/>
                    <a:pt x="58" y="252"/>
                  </a:cubicBezTo>
                  <a:cubicBezTo>
                    <a:pt x="62" y="259"/>
                    <a:pt x="67" y="266"/>
                    <a:pt x="72" y="272"/>
                  </a:cubicBezTo>
                  <a:cubicBezTo>
                    <a:pt x="81" y="282"/>
                    <a:pt x="91" y="290"/>
                    <a:pt x="101" y="295"/>
                  </a:cubicBezTo>
                  <a:lnTo>
                    <a:pt x="29" y="324"/>
                  </a:lnTo>
                  <a:close/>
                  <a:moveTo>
                    <a:pt x="168" y="128"/>
                  </a:moveTo>
                  <a:cubicBezTo>
                    <a:pt x="164" y="128"/>
                    <a:pt x="160" y="132"/>
                    <a:pt x="160" y="136"/>
                  </a:cubicBezTo>
                  <a:cubicBezTo>
                    <a:pt x="160" y="141"/>
                    <a:pt x="164" y="145"/>
                    <a:pt x="168" y="145"/>
                  </a:cubicBezTo>
                  <a:cubicBezTo>
                    <a:pt x="173" y="145"/>
                    <a:pt x="176" y="141"/>
                    <a:pt x="176" y="136"/>
                  </a:cubicBezTo>
                  <a:cubicBezTo>
                    <a:pt x="176" y="132"/>
                    <a:pt x="173" y="128"/>
                    <a:pt x="168" y="128"/>
                  </a:cubicBezTo>
                  <a:moveTo>
                    <a:pt x="217" y="193"/>
                  </a:moveTo>
                  <a:cubicBezTo>
                    <a:pt x="221" y="193"/>
                    <a:pt x="225" y="189"/>
                    <a:pt x="225" y="185"/>
                  </a:cubicBezTo>
                  <a:cubicBezTo>
                    <a:pt x="225" y="180"/>
                    <a:pt x="221" y="177"/>
                    <a:pt x="217" y="177"/>
                  </a:cubicBezTo>
                  <a:cubicBezTo>
                    <a:pt x="212" y="177"/>
                    <a:pt x="209" y="180"/>
                    <a:pt x="209" y="185"/>
                  </a:cubicBezTo>
                  <a:cubicBezTo>
                    <a:pt x="209" y="189"/>
                    <a:pt x="212" y="193"/>
                    <a:pt x="217" y="193"/>
                  </a:cubicBezTo>
                  <a:moveTo>
                    <a:pt x="265" y="112"/>
                  </a:moveTo>
                  <a:cubicBezTo>
                    <a:pt x="278" y="112"/>
                    <a:pt x="289" y="102"/>
                    <a:pt x="289" y="88"/>
                  </a:cubicBezTo>
                  <a:cubicBezTo>
                    <a:pt x="289" y="75"/>
                    <a:pt x="278" y="64"/>
                    <a:pt x="265" y="64"/>
                  </a:cubicBezTo>
                  <a:cubicBezTo>
                    <a:pt x="251" y="64"/>
                    <a:pt x="241" y="75"/>
                    <a:pt x="241" y="88"/>
                  </a:cubicBezTo>
                  <a:cubicBezTo>
                    <a:pt x="241" y="102"/>
                    <a:pt x="251" y="112"/>
                    <a:pt x="265" y="112"/>
                  </a:cubicBezTo>
                  <a:moveTo>
                    <a:pt x="265" y="80"/>
                  </a:moveTo>
                  <a:cubicBezTo>
                    <a:pt x="269" y="80"/>
                    <a:pt x="273" y="84"/>
                    <a:pt x="273" y="88"/>
                  </a:cubicBezTo>
                  <a:cubicBezTo>
                    <a:pt x="273" y="93"/>
                    <a:pt x="269" y="96"/>
                    <a:pt x="265" y="96"/>
                  </a:cubicBezTo>
                  <a:cubicBezTo>
                    <a:pt x="260" y="96"/>
                    <a:pt x="257" y="93"/>
                    <a:pt x="257" y="88"/>
                  </a:cubicBezTo>
                  <a:cubicBezTo>
                    <a:pt x="257" y="84"/>
                    <a:pt x="260" y="80"/>
                    <a:pt x="265" y="80"/>
                  </a:cubicBezTo>
                  <a:moveTo>
                    <a:pt x="193" y="169"/>
                  </a:moveTo>
                  <a:cubicBezTo>
                    <a:pt x="197" y="169"/>
                    <a:pt x="201" y="165"/>
                    <a:pt x="201" y="161"/>
                  </a:cubicBezTo>
                  <a:cubicBezTo>
                    <a:pt x="201" y="156"/>
                    <a:pt x="197" y="153"/>
                    <a:pt x="193" y="153"/>
                  </a:cubicBezTo>
                  <a:cubicBezTo>
                    <a:pt x="188" y="153"/>
                    <a:pt x="185" y="156"/>
                    <a:pt x="185" y="161"/>
                  </a:cubicBezTo>
                  <a:cubicBezTo>
                    <a:pt x="185" y="165"/>
                    <a:pt x="188" y="169"/>
                    <a:pt x="193" y="169"/>
                  </a:cubicBezTo>
                </a:path>
              </a:pathLst>
            </a:custGeom>
            <a:solidFill>
              <a:schemeClr val="tx1"/>
            </a:solidFill>
            <a:ln>
              <a:noFill/>
            </a:ln>
          </p:spPr>
          <p:txBody>
            <a:bodyPr vert="horz" wrap="square" lIns="37148" tIns="18574" rIns="37148" bIns="18574" numCol="1" anchor="t" anchorCtr="0" compatLnSpc="1">
              <a:prstTxWarp prst="textNoShape">
                <a:avLst/>
              </a:prstTxWarp>
            </a:bodyPr>
            <a:lstStyle/>
            <a:p>
              <a:endParaRPr lang="en-US" sz="548"/>
            </a:p>
          </p:txBody>
        </p:sp>
      </p:grpSp>
      <p:grpSp>
        <p:nvGrpSpPr>
          <p:cNvPr id="85" name="Group 84"/>
          <p:cNvGrpSpPr/>
          <p:nvPr/>
        </p:nvGrpSpPr>
        <p:grpSpPr>
          <a:xfrm>
            <a:off x="645300" y="3363182"/>
            <a:ext cx="644400" cy="644400"/>
            <a:chOff x="3491193" y="3151736"/>
            <a:chExt cx="471999" cy="471997"/>
          </a:xfrm>
          <a:solidFill>
            <a:srgbClr val="ABDFD0"/>
          </a:solidFill>
        </p:grpSpPr>
        <p:sp>
          <p:nvSpPr>
            <p:cNvPr id="86" name="Oval 85"/>
            <p:cNvSpPr/>
            <p:nvPr/>
          </p:nvSpPr>
          <p:spPr>
            <a:xfrm>
              <a:off x="3491193" y="3151736"/>
              <a:ext cx="471999" cy="4719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a:p>
          </p:txBody>
        </p:sp>
        <p:sp>
          <p:nvSpPr>
            <p:cNvPr id="87" name="Freeform 24"/>
            <p:cNvSpPr>
              <a:spLocks noEditPoints="1"/>
            </p:cNvSpPr>
            <p:nvPr/>
          </p:nvSpPr>
          <p:spPr bwMode="auto">
            <a:xfrm>
              <a:off x="3604647" y="3264753"/>
              <a:ext cx="245090" cy="245962"/>
            </a:xfrm>
            <a:custGeom>
              <a:avLst/>
              <a:gdLst>
                <a:gd name="T0" fmla="*/ 81 w 361"/>
                <a:gd name="T1" fmla="*/ 126 h 362"/>
                <a:gd name="T2" fmla="*/ 129 w 361"/>
                <a:gd name="T3" fmla="*/ 163 h 362"/>
                <a:gd name="T4" fmla="*/ 129 w 361"/>
                <a:gd name="T5" fmla="*/ 152 h 362"/>
                <a:gd name="T6" fmla="*/ 68 w 361"/>
                <a:gd name="T7" fmla="*/ 116 h 362"/>
                <a:gd name="T8" fmla="*/ 28 w 361"/>
                <a:gd name="T9" fmla="*/ 76 h 362"/>
                <a:gd name="T10" fmla="*/ 65 w 361"/>
                <a:gd name="T11" fmla="*/ 73 h 362"/>
                <a:gd name="T12" fmla="*/ 73 w 361"/>
                <a:gd name="T13" fmla="*/ 64 h 362"/>
                <a:gd name="T14" fmla="*/ 76 w 361"/>
                <a:gd name="T15" fmla="*/ 28 h 362"/>
                <a:gd name="T16" fmla="*/ 116 w 361"/>
                <a:gd name="T17" fmla="*/ 68 h 362"/>
                <a:gd name="T18" fmla="*/ 152 w 361"/>
                <a:gd name="T19" fmla="*/ 129 h 362"/>
                <a:gd name="T20" fmla="*/ 163 w 361"/>
                <a:gd name="T21" fmla="*/ 129 h 362"/>
                <a:gd name="T22" fmla="*/ 126 w 361"/>
                <a:gd name="T23" fmla="*/ 81 h 362"/>
                <a:gd name="T24" fmla="*/ 128 w 361"/>
                <a:gd name="T25" fmla="*/ 17 h 362"/>
                <a:gd name="T26" fmla="*/ 53 w 361"/>
                <a:gd name="T27" fmla="*/ 52 h 362"/>
                <a:gd name="T28" fmla="*/ 17 w 361"/>
                <a:gd name="T29" fmla="*/ 127 h 362"/>
                <a:gd name="T30" fmla="*/ 281 w 361"/>
                <a:gd name="T31" fmla="*/ 234 h 362"/>
                <a:gd name="T32" fmla="*/ 243 w 361"/>
                <a:gd name="T33" fmla="*/ 198 h 362"/>
                <a:gd name="T34" fmla="*/ 232 w 361"/>
                <a:gd name="T35" fmla="*/ 209 h 362"/>
                <a:gd name="T36" fmla="*/ 285 w 361"/>
                <a:gd name="T37" fmla="*/ 262 h 362"/>
                <a:gd name="T38" fmla="*/ 333 w 361"/>
                <a:gd name="T39" fmla="*/ 245 h 362"/>
                <a:gd name="T40" fmla="*/ 296 w 361"/>
                <a:gd name="T41" fmla="*/ 288 h 362"/>
                <a:gd name="T42" fmla="*/ 288 w 361"/>
                <a:gd name="T43" fmla="*/ 288 h 362"/>
                <a:gd name="T44" fmla="*/ 287 w 361"/>
                <a:gd name="T45" fmla="*/ 297 h 362"/>
                <a:gd name="T46" fmla="*/ 245 w 361"/>
                <a:gd name="T47" fmla="*/ 333 h 362"/>
                <a:gd name="T48" fmla="*/ 262 w 361"/>
                <a:gd name="T49" fmla="*/ 285 h 362"/>
                <a:gd name="T50" fmla="*/ 209 w 361"/>
                <a:gd name="T51" fmla="*/ 232 h 362"/>
                <a:gd name="T52" fmla="*/ 197 w 361"/>
                <a:gd name="T53" fmla="*/ 243 h 362"/>
                <a:gd name="T54" fmla="*/ 233 w 361"/>
                <a:gd name="T55" fmla="*/ 282 h 362"/>
                <a:gd name="T56" fmla="*/ 296 w 361"/>
                <a:gd name="T57" fmla="*/ 344 h 362"/>
                <a:gd name="T58" fmla="*/ 344 w 361"/>
                <a:gd name="T59" fmla="*/ 296 h 362"/>
                <a:gd name="T60" fmla="*/ 281 w 361"/>
                <a:gd name="T61" fmla="*/ 234 h 362"/>
                <a:gd name="T62" fmla="*/ 280 w 361"/>
                <a:gd name="T63" fmla="*/ 126 h 362"/>
                <a:gd name="T64" fmla="*/ 344 w 361"/>
                <a:gd name="T65" fmla="*/ 127 h 362"/>
                <a:gd name="T66" fmla="*/ 308 w 361"/>
                <a:gd name="T67" fmla="*/ 52 h 362"/>
                <a:gd name="T68" fmla="*/ 233 w 361"/>
                <a:gd name="T69" fmla="*/ 17 h 362"/>
                <a:gd name="T70" fmla="*/ 235 w 361"/>
                <a:gd name="T71" fmla="*/ 81 h 362"/>
                <a:gd name="T72" fmla="*/ 79 w 361"/>
                <a:gd name="T73" fmla="*/ 234 h 362"/>
                <a:gd name="T74" fmla="*/ 17 w 361"/>
                <a:gd name="T75" fmla="*/ 296 h 362"/>
                <a:gd name="T76" fmla="*/ 65 w 361"/>
                <a:gd name="T77" fmla="*/ 344 h 362"/>
                <a:gd name="T78" fmla="*/ 127 w 361"/>
                <a:gd name="T79" fmla="*/ 282 h 362"/>
                <a:gd name="T80" fmla="*/ 116 w 361"/>
                <a:gd name="T81" fmla="*/ 333 h 362"/>
                <a:gd name="T82" fmla="*/ 73 w 361"/>
                <a:gd name="T83" fmla="*/ 297 h 362"/>
                <a:gd name="T84" fmla="*/ 72 w 361"/>
                <a:gd name="T85" fmla="*/ 288 h 362"/>
                <a:gd name="T86" fmla="*/ 64 w 361"/>
                <a:gd name="T87" fmla="*/ 288 h 362"/>
                <a:gd name="T88" fmla="*/ 28 w 361"/>
                <a:gd name="T89" fmla="*/ 245 h 362"/>
                <a:gd name="T90" fmla="*/ 76 w 361"/>
                <a:gd name="T91" fmla="*/ 262 h 362"/>
                <a:gd name="T92" fmla="*/ 262 w 361"/>
                <a:gd name="T93" fmla="*/ 76 h 362"/>
                <a:gd name="T94" fmla="*/ 245 w 361"/>
                <a:gd name="T95" fmla="*/ 28 h 362"/>
                <a:gd name="T96" fmla="*/ 288 w 361"/>
                <a:gd name="T97" fmla="*/ 64 h 362"/>
                <a:gd name="T98" fmla="*/ 288 w 361"/>
                <a:gd name="T99" fmla="*/ 72 h 362"/>
                <a:gd name="T100" fmla="*/ 297 w 361"/>
                <a:gd name="T101" fmla="*/ 73 h 362"/>
                <a:gd name="T102" fmla="*/ 333 w 361"/>
                <a:gd name="T103" fmla="*/ 116 h 362"/>
                <a:gd name="T104" fmla="*/ 285 w 361"/>
                <a:gd name="T105" fmla="*/ 99 h 362"/>
                <a:gd name="T106" fmla="*/ 116 w 361"/>
                <a:gd name="T107" fmla="*/ 29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1" h="362">
                  <a:moveTo>
                    <a:pt x="79" y="127"/>
                  </a:moveTo>
                  <a:cubicBezTo>
                    <a:pt x="80" y="127"/>
                    <a:pt x="80" y="126"/>
                    <a:pt x="81" y="126"/>
                  </a:cubicBezTo>
                  <a:cubicBezTo>
                    <a:pt x="118" y="163"/>
                    <a:pt x="118" y="163"/>
                    <a:pt x="118" y="163"/>
                  </a:cubicBezTo>
                  <a:cubicBezTo>
                    <a:pt x="121" y="166"/>
                    <a:pt x="126" y="166"/>
                    <a:pt x="129" y="163"/>
                  </a:cubicBezTo>
                  <a:cubicBezTo>
                    <a:pt x="132" y="160"/>
                    <a:pt x="132" y="155"/>
                    <a:pt x="129" y="152"/>
                  </a:cubicBezTo>
                  <a:cubicBezTo>
                    <a:pt x="129" y="152"/>
                    <a:pt x="129" y="152"/>
                    <a:pt x="129" y="152"/>
                  </a:cubicBezTo>
                  <a:cubicBezTo>
                    <a:pt x="76" y="99"/>
                    <a:pt x="76" y="99"/>
                    <a:pt x="76" y="99"/>
                  </a:cubicBezTo>
                  <a:cubicBezTo>
                    <a:pt x="76" y="105"/>
                    <a:pt x="73" y="111"/>
                    <a:pt x="68" y="116"/>
                  </a:cubicBezTo>
                  <a:cubicBezTo>
                    <a:pt x="57" y="127"/>
                    <a:pt x="39" y="127"/>
                    <a:pt x="28" y="116"/>
                  </a:cubicBezTo>
                  <a:cubicBezTo>
                    <a:pt x="17" y="105"/>
                    <a:pt x="17" y="87"/>
                    <a:pt x="28" y="76"/>
                  </a:cubicBezTo>
                  <a:cubicBezTo>
                    <a:pt x="38" y="67"/>
                    <a:pt x="53" y="66"/>
                    <a:pt x="64" y="73"/>
                  </a:cubicBezTo>
                  <a:cubicBezTo>
                    <a:pt x="65" y="73"/>
                    <a:pt x="65" y="73"/>
                    <a:pt x="65" y="73"/>
                  </a:cubicBezTo>
                  <a:cubicBezTo>
                    <a:pt x="67" y="75"/>
                    <a:pt x="71" y="75"/>
                    <a:pt x="73" y="73"/>
                  </a:cubicBezTo>
                  <a:cubicBezTo>
                    <a:pt x="75" y="70"/>
                    <a:pt x="75" y="67"/>
                    <a:pt x="73" y="64"/>
                  </a:cubicBezTo>
                  <a:cubicBezTo>
                    <a:pt x="73" y="64"/>
                    <a:pt x="73" y="64"/>
                    <a:pt x="73" y="64"/>
                  </a:cubicBezTo>
                  <a:cubicBezTo>
                    <a:pt x="66" y="53"/>
                    <a:pt x="67" y="38"/>
                    <a:pt x="76" y="28"/>
                  </a:cubicBezTo>
                  <a:cubicBezTo>
                    <a:pt x="87" y="17"/>
                    <a:pt x="105" y="17"/>
                    <a:pt x="116" y="28"/>
                  </a:cubicBezTo>
                  <a:cubicBezTo>
                    <a:pt x="127" y="39"/>
                    <a:pt x="127" y="57"/>
                    <a:pt x="116" y="68"/>
                  </a:cubicBezTo>
                  <a:cubicBezTo>
                    <a:pt x="111" y="73"/>
                    <a:pt x="105" y="75"/>
                    <a:pt x="99" y="76"/>
                  </a:cubicBezTo>
                  <a:cubicBezTo>
                    <a:pt x="152" y="129"/>
                    <a:pt x="152" y="129"/>
                    <a:pt x="152" y="129"/>
                  </a:cubicBezTo>
                  <a:cubicBezTo>
                    <a:pt x="152" y="129"/>
                    <a:pt x="152" y="129"/>
                    <a:pt x="152" y="129"/>
                  </a:cubicBezTo>
                  <a:cubicBezTo>
                    <a:pt x="155" y="132"/>
                    <a:pt x="160" y="132"/>
                    <a:pt x="163" y="129"/>
                  </a:cubicBezTo>
                  <a:cubicBezTo>
                    <a:pt x="166" y="126"/>
                    <a:pt x="166" y="121"/>
                    <a:pt x="163" y="118"/>
                  </a:cubicBezTo>
                  <a:cubicBezTo>
                    <a:pt x="126" y="81"/>
                    <a:pt x="126" y="81"/>
                    <a:pt x="126" y="81"/>
                  </a:cubicBezTo>
                  <a:cubicBezTo>
                    <a:pt x="127" y="80"/>
                    <a:pt x="127" y="80"/>
                    <a:pt x="128" y="79"/>
                  </a:cubicBezTo>
                  <a:cubicBezTo>
                    <a:pt x="145" y="62"/>
                    <a:pt x="145" y="34"/>
                    <a:pt x="128" y="17"/>
                  </a:cubicBezTo>
                  <a:cubicBezTo>
                    <a:pt x="110" y="0"/>
                    <a:pt x="82" y="0"/>
                    <a:pt x="65" y="17"/>
                  </a:cubicBezTo>
                  <a:cubicBezTo>
                    <a:pt x="55" y="27"/>
                    <a:pt x="51" y="40"/>
                    <a:pt x="53" y="52"/>
                  </a:cubicBezTo>
                  <a:cubicBezTo>
                    <a:pt x="40" y="51"/>
                    <a:pt x="27" y="55"/>
                    <a:pt x="17" y="65"/>
                  </a:cubicBezTo>
                  <a:cubicBezTo>
                    <a:pt x="0" y="82"/>
                    <a:pt x="0" y="110"/>
                    <a:pt x="17" y="127"/>
                  </a:cubicBezTo>
                  <a:cubicBezTo>
                    <a:pt x="34" y="145"/>
                    <a:pt x="62" y="145"/>
                    <a:pt x="79" y="127"/>
                  </a:cubicBezTo>
                  <a:moveTo>
                    <a:pt x="281" y="234"/>
                  </a:moveTo>
                  <a:cubicBezTo>
                    <a:pt x="281" y="234"/>
                    <a:pt x="281" y="235"/>
                    <a:pt x="280" y="235"/>
                  </a:cubicBezTo>
                  <a:cubicBezTo>
                    <a:pt x="243" y="198"/>
                    <a:pt x="243" y="198"/>
                    <a:pt x="243" y="198"/>
                  </a:cubicBezTo>
                  <a:cubicBezTo>
                    <a:pt x="240" y="195"/>
                    <a:pt x="235" y="195"/>
                    <a:pt x="232" y="198"/>
                  </a:cubicBezTo>
                  <a:cubicBezTo>
                    <a:pt x="229" y="201"/>
                    <a:pt x="229" y="206"/>
                    <a:pt x="232" y="209"/>
                  </a:cubicBezTo>
                  <a:cubicBezTo>
                    <a:pt x="231" y="209"/>
                    <a:pt x="231" y="209"/>
                    <a:pt x="231" y="209"/>
                  </a:cubicBezTo>
                  <a:cubicBezTo>
                    <a:pt x="285" y="262"/>
                    <a:pt x="285" y="262"/>
                    <a:pt x="285" y="262"/>
                  </a:cubicBezTo>
                  <a:cubicBezTo>
                    <a:pt x="285" y="256"/>
                    <a:pt x="288" y="250"/>
                    <a:pt x="293" y="245"/>
                  </a:cubicBezTo>
                  <a:cubicBezTo>
                    <a:pt x="304" y="234"/>
                    <a:pt x="322" y="234"/>
                    <a:pt x="333" y="245"/>
                  </a:cubicBezTo>
                  <a:cubicBezTo>
                    <a:pt x="344" y="256"/>
                    <a:pt x="344" y="274"/>
                    <a:pt x="333" y="285"/>
                  </a:cubicBezTo>
                  <a:cubicBezTo>
                    <a:pt x="323" y="295"/>
                    <a:pt x="307" y="295"/>
                    <a:pt x="296" y="288"/>
                  </a:cubicBezTo>
                  <a:cubicBezTo>
                    <a:pt x="296" y="288"/>
                    <a:pt x="296" y="288"/>
                    <a:pt x="296" y="288"/>
                  </a:cubicBezTo>
                  <a:cubicBezTo>
                    <a:pt x="294" y="286"/>
                    <a:pt x="290" y="286"/>
                    <a:pt x="288" y="288"/>
                  </a:cubicBezTo>
                  <a:cubicBezTo>
                    <a:pt x="286" y="291"/>
                    <a:pt x="286" y="294"/>
                    <a:pt x="287" y="297"/>
                  </a:cubicBezTo>
                  <a:cubicBezTo>
                    <a:pt x="287" y="297"/>
                    <a:pt x="287" y="297"/>
                    <a:pt x="287" y="297"/>
                  </a:cubicBezTo>
                  <a:cubicBezTo>
                    <a:pt x="295" y="308"/>
                    <a:pt x="294" y="323"/>
                    <a:pt x="284" y="333"/>
                  </a:cubicBezTo>
                  <a:cubicBezTo>
                    <a:pt x="273" y="344"/>
                    <a:pt x="256" y="344"/>
                    <a:pt x="245" y="333"/>
                  </a:cubicBezTo>
                  <a:cubicBezTo>
                    <a:pt x="234" y="322"/>
                    <a:pt x="234" y="304"/>
                    <a:pt x="245" y="293"/>
                  </a:cubicBezTo>
                  <a:cubicBezTo>
                    <a:pt x="249" y="288"/>
                    <a:pt x="256" y="286"/>
                    <a:pt x="262" y="285"/>
                  </a:cubicBezTo>
                  <a:cubicBezTo>
                    <a:pt x="209" y="232"/>
                    <a:pt x="209" y="232"/>
                    <a:pt x="209" y="232"/>
                  </a:cubicBezTo>
                  <a:cubicBezTo>
                    <a:pt x="209" y="232"/>
                    <a:pt x="209" y="232"/>
                    <a:pt x="209" y="232"/>
                  </a:cubicBezTo>
                  <a:cubicBezTo>
                    <a:pt x="205" y="229"/>
                    <a:pt x="201" y="229"/>
                    <a:pt x="198" y="232"/>
                  </a:cubicBezTo>
                  <a:cubicBezTo>
                    <a:pt x="195" y="235"/>
                    <a:pt x="195" y="240"/>
                    <a:pt x="197" y="243"/>
                  </a:cubicBezTo>
                  <a:cubicBezTo>
                    <a:pt x="235" y="280"/>
                    <a:pt x="235" y="280"/>
                    <a:pt x="235" y="280"/>
                  </a:cubicBezTo>
                  <a:cubicBezTo>
                    <a:pt x="234" y="281"/>
                    <a:pt x="234" y="281"/>
                    <a:pt x="233" y="282"/>
                  </a:cubicBezTo>
                  <a:cubicBezTo>
                    <a:pt x="216" y="299"/>
                    <a:pt x="216" y="327"/>
                    <a:pt x="233" y="344"/>
                  </a:cubicBezTo>
                  <a:cubicBezTo>
                    <a:pt x="250" y="361"/>
                    <a:pt x="278" y="361"/>
                    <a:pt x="296" y="344"/>
                  </a:cubicBezTo>
                  <a:cubicBezTo>
                    <a:pt x="305" y="334"/>
                    <a:pt x="309" y="321"/>
                    <a:pt x="308" y="309"/>
                  </a:cubicBezTo>
                  <a:cubicBezTo>
                    <a:pt x="321" y="310"/>
                    <a:pt x="334" y="306"/>
                    <a:pt x="344" y="296"/>
                  </a:cubicBezTo>
                  <a:cubicBezTo>
                    <a:pt x="361" y="279"/>
                    <a:pt x="361" y="251"/>
                    <a:pt x="344" y="234"/>
                  </a:cubicBezTo>
                  <a:cubicBezTo>
                    <a:pt x="327" y="216"/>
                    <a:pt x="299" y="216"/>
                    <a:pt x="281" y="234"/>
                  </a:cubicBezTo>
                  <a:moveTo>
                    <a:pt x="126" y="280"/>
                  </a:moveTo>
                  <a:cubicBezTo>
                    <a:pt x="280" y="126"/>
                    <a:pt x="280" y="126"/>
                    <a:pt x="280" y="126"/>
                  </a:cubicBezTo>
                  <a:cubicBezTo>
                    <a:pt x="281" y="126"/>
                    <a:pt x="281" y="127"/>
                    <a:pt x="282" y="127"/>
                  </a:cubicBezTo>
                  <a:cubicBezTo>
                    <a:pt x="299" y="145"/>
                    <a:pt x="327" y="145"/>
                    <a:pt x="344" y="127"/>
                  </a:cubicBezTo>
                  <a:cubicBezTo>
                    <a:pt x="361" y="110"/>
                    <a:pt x="361" y="82"/>
                    <a:pt x="344" y="65"/>
                  </a:cubicBezTo>
                  <a:cubicBezTo>
                    <a:pt x="334" y="55"/>
                    <a:pt x="321" y="51"/>
                    <a:pt x="308" y="52"/>
                  </a:cubicBezTo>
                  <a:cubicBezTo>
                    <a:pt x="310" y="40"/>
                    <a:pt x="306" y="27"/>
                    <a:pt x="296" y="17"/>
                  </a:cubicBezTo>
                  <a:cubicBezTo>
                    <a:pt x="279" y="0"/>
                    <a:pt x="251" y="0"/>
                    <a:pt x="233" y="17"/>
                  </a:cubicBezTo>
                  <a:cubicBezTo>
                    <a:pt x="216" y="34"/>
                    <a:pt x="216" y="62"/>
                    <a:pt x="233" y="79"/>
                  </a:cubicBezTo>
                  <a:cubicBezTo>
                    <a:pt x="234" y="80"/>
                    <a:pt x="234" y="80"/>
                    <a:pt x="235" y="81"/>
                  </a:cubicBezTo>
                  <a:cubicBezTo>
                    <a:pt x="80" y="235"/>
                    <a:pt x="80" y="235"/>
                    <a:pt x="80" y="235"/>
                  </a:cubicBezTo>
                  <a:cubicBezTo>
                    <a:pt x="80" y="235"/>
                    <a:pt x="80" y="234"/>
                    <a:pt x="79" y="234"/>
                  </a:cubicBezTo>
                  <a:cubicBezTo>
                    <a:pt x="62" y="216"/>
                    <a:pt x="34" y="216"/>
                    <a:pt x="17" y="234"/>
                  </a:cubicBezTo>
                  <a:cubicBezTo>
                    <a:pt x="0" y="251"/>
                    <a:pt x="0" y="279"/>
                    <a:pt x="17" y="296"/>
                  </a:cubicBezTo>
                  <a:cubicBezTo>
                    <a:pt x="27" y="306"/>
                    <a:pt x="40" y="310"/>
                    <a:pt x="52" y="309"/>
                  </a:cubicBezTo>
                  <a:cubicBezTo>
                    <a:pt x="51" y="321"/>
                    <a:pt x="55" y="335"/>
                    <a:pt x="65" y="344"/>
                  </a:cubicBezTo>
                  <a:cubicBezTo>
                    <a:pt x="82" y="362"/>
                    <a:pt x="110" y="362"/>
                    <a:pt x="127" y="344"/>
                  </a:cubicBezTo>
                  <a:cubicBezTo>
                    <a:pt x="145" y="327"/>
                    <a:pt x="145" y="299"/>
                    <a:pt x="127" y="282"/>
                  </a:cubicBezTo>
                  <a:cubicBezTo>
                    <a:pt x="127" y="281"/>
                    <a:pt x="126" y="281"/>
                    <a:pt x="126" y="280"/>
                  </a:cubicBezTo>
                  <a:moveTo>
                    <a:pt x="116" y="333"/>
                  </a:moveTo>
                  <a:cubicBezTo>
                    <a:pt x="105" y="344"/>
                    <a:pt x="87" y="344"/>
                    <a:pt x="76" y="333"/>
                  </a:cubicBezTo>
                  <a:cubicBezTo>
                    <a:pt x="66" y="323"/>
                    <a:pt x="65" y="308"/>
                    <a:pt x="73" y="297"/>
                  </a:cubicBezTo>
                  <a:cubicBezTo>
                    <a:pt x="73" y="296"/>
                    <a:pt x="73" y="296"/>
                    <a:pt x="73" y="296"/>
                  </a:cubicBezTo>
                  <a:cubicBezTo>
                    <a:pt x="75" y="294"/>
                    <a:pt x="75" y="291"/>
                    <a:pt x="72" y="288"/>
                  </a:cubicBezTo>
                  <a:cubicBezTo>
                    <a:pt x="70" y="286"/>
                    <a:pt x="67" y="286"/>
                    <a:pt x="64" y="288"/>
                  </a:cubicBezTo>
                  <a:cubicBezTo>
                    <a:pt x="64" y="288"/>
                    <a:pt x="64" y="288"/>
                    <a:pt x="64" y="288"/>
                  </a:cubicBezTo>
                  <a:cubicBezTo>
                    <a:pt x="53" y="295"/>
                    <a:pt x="38" y="294"/>
                    <a:pt x="28" y="285"/>
                  </a:cubicBezTo>
                  <a:cubicBezTo>
                    <a:pt x="17" y="274"/>
                    <a:pt x="17" y="256"/>
                    <a:pt x="28" y="245"/>
                  </a:cubicBezTo>
                  <a:cubicBezTo>
                    <a:pt x="39" y="234"/>
                    <a:pt x="57" y="234"/>
                    <a:pt x="68" y="245"/>
                  </a:cubicBezTo>
                  <a:cubicBezTo>
                    <a:pt x="73" y="250"/>
                    <a:pt x="75" y="256"/>
                    <a:pt x="76" y="262"/>
                  </a:cubicBezTo>
                  <a:cubicBezTo>
                    <a:pt x="169" y="169"/>
                    <a:pt x="169" y="169"/>
                    <a:pt x="169" y="169"/>
                  </a:cubicBezTo>
                  <a:cubicBezTo>
                    <a:pt x="262" y="76"/>
                    <a:pt x="262" y="76"/>
                    <a:pt x="262" y="76"/>
                  </a:cubicBezTo>
                  <a:cubicBezTo>
                    <a:pt x="256" y="75"/>
                    <a:pt x="250" y="73"/>
                    <a:pt x="245" y="68"/>
                  </a:cubicBezTo>
                  <a:cubicBezTo>
                    <a:pt x="234" y="57"/>
                    <a:pt x="234" y="39"/>
                    <a:pt x="245" y="28"/>
                  </a:cubicBezTo>
                  <a:cubicBezTo>
                    <a:pt x="256" y="17"/>
                    <a:pt x="274" y="17"/>
                    <a:pt x="285" y="28"/>
                  </a:cubicBezTo>
                  <a:cubicBezTo>
                    <a:pt x="294" y="38"/>
                    <a:pt x="295" y="53"/>
                    <a:pt x="288" y="64"/>
                  </a:cubicBezTo>
                  <a:cubicBezTo>
                    <a:pt x="288" y="64"/>
                    <a:pt x="288" y="64"/>
                    <a:pt x="288" y="64"/>
                  </a:cubicBezTo>
                  <a:cubicBezTo>
                    <a:pt x="286" y="67"/>
                    <a:pt x="286" y="70"/>
                    <a:pt x="288" y="72"/>
                  </a:cubicBezTo>
                  <a:cubicBezTo>
                    <a:pt x="291" y="75"/>
                    <a:pt x="294" y="75"/>
                    <a:pt x="297" y="73"/>
                  </a:cubicBezTo>
                  <a:cubicBezTo>
                    <a:pt x="297" y="73"/>
                    <a:pt x="297" y="73"/>
                    <a:pt x="297" y="73"/>
                  </a:cubicBezTo>
                  <a:cubicBezTo>
                    <a:pt x="308" y="66"/>
                    <a:pt x="323" y="67"/>
                    <a:pt x="333" y="76"/>
                  </a:cubicBezTo>
                  <a:cubicBezTo>
                    <a:pt x="344" y="87"/>
                    <a:pt x="344" y="105"/>
                    <a:pt x="333" y="116"/>
                  </a:cubicBezTo>
                  <a:cubicBezTo>
                    <a:pt x="322" y="127"/>
                    <a:pt x="304" y="127"/>
                    <a:pt x="293" y="116"/>
                  </a:cubicBezTo>
                  <a:cubicBezTo>
                    <a:pt x="288" y="111"/>
                    <a:pt x="285" y="105"/>
                    <a:pt x="285" y="99"/>
                  </a:cubicBezTo>
                  <a:cubicBezTo>
                    <a:pt x="99" y="285"/>
                    <a:pt x="99" y="285"/>
                    <a:pt x="99" y="285"/>
                  </a:cubicBezTo>
                  <a:cubicBezTo>
                    <a:pt x="105" y="286"/>
                    <a:pt x="111" y="288"/>
                    <a:pt x="116" y="293"/>
                  </a:cubicBezTo>
                  <a:cubicBezTo>
                    <a:pt x="127" y="304"/>
                    <a:pt x="127" y="322"/>
                    <a:pt x="116" y="333"/>
                  </a:cubicBezTo>
                </a:path>
              </a:pathLst>
            </a:custGeom>
            <a:solidFill>
              <a:schemeClr val="tx1"/>
            </a:solidFill>
            <a:ln>
              <a:noFill/>
            </a:ln>
          </p:spPr>
          <p:txBody>
            <a:bodyPr vert="horz" wrap="square" lIns="37148" tIns="18574" rIns="37148" bIns="18574" numCol="1" anchor="t" anchorCtr="0" compatLnSpc="1">
              <a:prstTxWarp prst="textNoShape">
                <a:avLst/>
              </a:prstTxWarp>
            </a:bodyPr>
            <a:lstStyle/>
            <a:p>
              <a:endParaRPr lang="en-US" sz="548"/>
            </a:p>
          </p:txBody>
        </p:sp>
      </p:grpSp>
      <p:grpSp>
        <p:nvGrpSpPr>
          <p:cNvPr id="88" name="Group 87"/>
          <p:cNvGrpSpPr/>
          <p:nvPr/>
        </p:nvGrpSpPr>
        <p:grpSpPr>
          <a:xfrm>
            <a:off x="600992" y="4438472"/>
            <a:ext cx="644400" cy="644400"/>
            <a:chOff x="4892821" y="3645849"/>
            <a:chExt cx="594727" cy="594725"/>
          </a:xfrm>
        </p:grpSpPr>
        <p:sp>
          <p:nvSpPr>
            <p:cNvPr id="89" name="Oval 88"/>
            <p:cNvSpPr/>
            <p:nvPr/>
          </p:nvSpPr>
          <p:spPr>
            <a:xfrm>
              <a:off x="4892821" y="3645849"/>
              <a:ext cx="594727" cy="594725"/>
            </a:xfrm>
            <a:prstGeom prst="ellipse">
              <a:avLst/>
            </a:prstGeom>
            <a:solidFill>
              <a:srgbClr val="A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a:p>
          </p:txBody>
        </p:sp>
        <p:sp>
          <p:nvSpPr>
            <p:cNvPr id="90" name="Freeform 157"/>
            <p:cNvSpPr>
              <a:spLocks noEditPoints="1"/>
            </p:cNvSpPr>
            <p:nvPr/>
          </p:nvSpPr>
          <p:spPr bwMode="auto">
            <a:xfrm>
              <a:off x="5047369" y="3795189"/>
              <a:ext cx="285631" cy="255061"/>
            </a:xfrm>
            <a:custGeom>
              <a:avLst/>
              <a:gdLst>
                <a:gd name="T0" fmla="*/ 455 w 477"/>
                <a:gd name="T1" fmla="*/ 118 h 425"/>
                <a:gd name="T2" fmla="*/ 363 w 477"/>
                <a:gd name="T3" fmla="*/ 118 h 425"/>
                <a:gd name="T4" fmla="*/ 341 w 477"/>
                <a:gd name="T5" fmla="*/ 141 h 425"/>
                <a:gd name="T6" fmla="*/ 341 w 477"/>
                <a:gd name="T7" fmla="*/ 403 h 425"/>
                <a:gd name="T8" fmla="*/ 341 w 477"/>
                <a:gd name="T9" fmla="*/ 406 h 425"/>
                <a:gd name="T10" fmla="*/ 306 w 477"/>
                <a:gd name="T11" fmla="*/ 406 h 425"/>
                <a:gd name="T12" fmla="*/ 307 w 477"/>
                <a:gd name="T13" fmla="*/ 403 h 425"/>
                <a:gd name="T14" fmla="*/ 307 w 477"/>
                <a:gd name="T15" fmla="*/ 23 h 425"/>
                <a:gd name="T16" fmla="*/ 284 w 477"/>
                <a:gd name="T17" fmla="*/ 0 h 425"/>
                <a:gd name="T18" fmla="*/ 193 w 477"/>
                <a:gd name="T19" fmla="*/ 0 h 425"/>
                <a:gd name="T20" fmla="*/ 170 w 477"/>
                <a:gd name="T21" fmla="*/ 23 h 425"/>
                <a:gd name="T22" fmla="*/ 170 w 477"/>
                <a:gd name="T23" fmla="*/ 403 h 425"/>
                <a:gd name="T24" fmla="*/ 171 w 477"/>
                <a:gd name="T25" fmla="*/ 406 h 425"/>
                <a:gd name="T26" fmla="*/ 136 w 477"/>
                <a:gd name="T27" fmla="*/ 406 h 425"/>
                <a:gd name="T28" fmla="*/ 136 w 477"/>
                <a:gd name="T29" fmla="*/ 403 h 425"/>
                <a:gd name="T30" fmla="*/ 136 w 477"/>
                <a:gd name="T31" fmla="*/ 259 h 425"/>
                <a:gd name="T32" fmla="*/ 114 w 477"/>
                <a:gd name="T33" fmla="*/ 236 h 425"/>
                <a:gd name="T34" fmla="*/ 22 w 477"/>
                <a:gd name="T35" fmla="*/ 236 h 425"/>
                <a:gd name="T36" fmla="*/ 0 w 477"/>
                <a:gd name="T37" fmla="*/ 259 h 425"/>
                <a:gd name="T38" fmla="*/ 0 w 477"/>
                <a:gd name="T39" fmla="*/ 403 h 425"/>
                <a:gd name="T40" fmla="*/ 22 w 477"/>
                <a:gd name="T41" fmla="*/ 425 h 425"/>
                <a:gd name="T42" fmla="*/ 68 w 477"/>
                <a:gd name="T43" fmla="*/ 425 h 425"/>
                <a:gd name="T44" fmla="*/ 114 w 477"/>
                <a:gd name="T45" fmla="*/ 425 h 425"/>
                <a:gd name="T46" fmla="*/ 193 w 477"/>
                <a:gd name="T47" fmla="*/ 425 h 425"/>
                <a:gd name="T48" fmla="*/ 284 w 477"/>
                <a:gd name="T49" fmla="*/ 425 h 425"/>
                <a:gd name="T50" fmla="*/ 363 w 477"/>
                <a:gd name="T51" fmla="*/ 425 h 425"/>
                <a:gd name="T52" fmla="*/ 455 w 477"/>
                <a:gd name="T53" fmla="*/ 425 h 425"/>
                <a:gd name="T54" fmla="*/ 477 w 477"/>
                <a:gd name="T55" fmla="*/ 403 h 425"/>
                <a:gd name="T56" fmla="*/ 477 w 477"/>
                <a:gd name="T57" fmla="*/ 141 h 425"/>
                <a:gd name="T58" fmla="*/ 455 w 477"/>
                <a:gd name="T59" fmla="*/ 118 h 425"/>
                <a:gd name="T60" fmla="*/ 68 w 477"/>
                <a:gd name="T61" fmla="*/ 406 h 425"/>
                <a:gd name="T62" fmla="*/ 22 w 477"/>
                <a:gd name="T63" fmla="*/ 406 h 425"/>
                <a:gd name="T64" fmla="*/ 19 w 477"/>
                <a:gd name="T65" fmla="*/ 403 h 425"/>
                <a:gd name="T66" fmla="*/ 19 w 477"/>
                <a:gd name="T67" fmla="*/ 259 h 425"/>
                <a:gd name="T68" fmla="*/ 22 w 477"/>
                <a:gd name="T69" fmla="*/ 255 h 425"/>
                <a:gd name="T70" fmla="*/ 114 w 477"/>
                <a:gd name="T71" fmla="*/ 255 h 425"/>
                <a:gd name="T72" fmla="*/ 118 w 477"/>
                <a:gd name="T73" fmla="*/ 259 h 425"/>
                <a:gd name="T74" fmla="*/ 118 w 477"/>
                <a:gd name="T75" fmla="*/ 403 h 425"/>
                <a:gd name="T76" fmla="*/ 114 w 477"/>
                <a:gd name="T77" fmla="*/ 406 h 425"/>
                <a:gd name="T78" fmla="*/ 68 w 477"/>
                <a:gd name="T79" fmla="*/ 406 h 425"/>
                <a:gd name="T80" fmla="*/ 193 w 477"/>
                <a:gd name="T81" fmla="*/ 406 h 425"/>
                <a:gd name="T82" fmla="*/ 189 w 477"/>
                <a:gd name="T83" fmla="*/ 403 h 425"/>
                <a:gd name="T84" fmla="*/ 189 w 477"/>
                <a:gd name="T85" fmla="*/ 23 h 425"/>
                <a:gd name="T86" fmla="*/ 193 w 477"/>
                <a:gd name="T87" fmla="*/ 19 h 425"/>
                <a:gd name="T88" fmla="*/ 284 w 477"/>
                <a:gd name="T89" fmla="*/ 19 h 425"/>
                <a:gd name="T90" fmla="*/ 288 w 477"/>
                <a:gd name="T91" fmla="*/ 23 h 425"/>
                <a:gd name="T92" fmla="*/ 288 w 477"/>
                <a:gd name="T93" fmla="*/ 403 h 425"/>
                <a:gd name="T94" fmla="*/ 284 w 477"/>
                <a:gd name="T95" fmla="*/ 406 h 425"/>
                <a:gd name="T96" fmla="*/ 193 w 477"/>
                <a:gd name="T97" fmla="*/ 406 h 425"/>
                <a:gd name="T98" fmla="*/ 363 w 477"/>
                <a:gd name="T99" fmla="*/ 406 h 425"/>
                <a:gd name="T100" fmla="*/ 359 w 477"/>
                <a:gd name="T101" fmla="*/ 403 h 425"/>
                <a:gd name="T102" fmla="*/ 359 w 477"/>
                <a:gd name="T103" fmla="*/ 141 h 425"/>
                <a:gd name="T104" fmla="*/ 363 w 477"/>
                <a:gd name="T105" fmla="*/ 137 h 425"/>
                <a:gd name="T106" fmla="*/ 455 w 477"/>
                <a:gd name="T107" fmla="*/ 137 h 425"/>
                <a:gd name="T108" fmla="*/ 458 w 477"/>
                <a:gd name="T109" fmla="*/ 141 h 425"/>
                <a:gd name="T110" fmla="*/ 458 w 477"/>
                <a:gd name="T111" fmla="*/ 403 h 425"/>
                <a:gd name="T112" fmla="*/ 455 w 477"/>
                <a:gd name="T113" fmla="*/ 406 h 425"/>
                <a:gd name="T114" fmla="*/ 363 w 477"/>
                <a:gd name="T115" fmla="*/ 40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425">
                  <a:moveTo>
                    <a:pt x="455" y="118"/>
                  </a:moveTo>
                  <a:cubicBezTo>
                    <a:pt x="363" y="118"/>
                    <a:pt x="363" y="118"/>
                    <a:pt x="363" y="118"/>
                  </a:cubicBezTo>
                  <a:cubicBezTo>
                    <a:pt x="351" y="118"/>
                    <a:pt x="341" y="128"/>
                    <a:pt x="341" y="141"/>
                  </a:cubicBezTo>
                  <a:cubicBezTo>
                    <a:pt x="341" y="403"/>
                    <a:pt x="341" y="403"/>
                    <a:pt x="341" y="403"/>
                  </a:cubicBezTo>
                  <a:cubicBezTo>
                    <a:pt x="341" y="404"/>
                    <a:pt x="341" y="405"/>
                    <a:pt x="341" y="406"/>
                  </a:cubicBezTo>
                  <a:cubicBezTo>
                    <a:pt x="306" y="406"/>
                    <a:pt x="306" y="406"/>
                    <a:pt x="306" y="406"/>
                  </a:cubicBezTo>
                  <a:cubicBezTo>
                    <a:pt x="307" y="405"/>
                    <a:pt x="307" y="404"/>
                    <a:pt x="307" y="403"/>
                  </a:cubicBezTo>
                  <a:cubicBezTo>
                    <a:pt x="307" y="23"/>
                    <a:pt x="307" y="23"/>
                    <a:pt x="307" y="23"/>
                  </a:cubicBezTo>
                  <a:cubicBezTo>
                    <a:pt x="307" y="10"/>
                    <a:pt x="297" y="0"/>
                    <a:pt x="284" y="0"/>
                  </a:cubicBezTo>
                  <a:cubicBezTo>
                    <a:pt x="193" y="0"/>
                    <a:pt x="193" y="0"/>
                    <a:pt x="193" y="0"/>
                  </a:cubicBezTo>
                  <a:cubicBezTo>
                    <a:pt x="180" y="0"/>
                    <a:pt x="170" y="10"/>
                    <a:pt x="170" y="23"/>
                  </a:cubicBezTo>
                  <a:cubicBezTo>
                    <a:pt x="170" y="403"/>
                    <a:pt x="170" y="403"/>
                    <a:pt x="170" y="403"/>
                  </a:cubicBezTo>
                  <a:cubicBezTo>
                    <a:pt x="170" y="404"/>
                    <a:pt x="170" y="405"/>
                    <a:pt x="171" y="406"/>
                  </a:cubicBezTo>
                  <a:cubicBezTo>
                    <a:pt x="136" y="406"/>
                    <a:pt x="136" y="406"/>
                    <a:pt x="136" y="406"/>
                  </a:cubicBezTo>
                  <a:cubicBezTo>
                    <a:pt x="136" y="405"/>
                    <a:pt x="136" y="404"/>
                    <a:pt x="136" y="403"/>
                  </a:cubicBezTo>
                  <a:cubicBezTo>
                    <a:pt x="136" y="259"/>
                    <a:pt x="136" y="259"/>
                    <a:pt x="136" y="259"/>
                  </a:cubicBezTo>
                  <a:cubicBezTo>
                    <a:pt x="136" y="246"/>
                    <a:pt x="126" y="236"/>
                    <a:pt x="114" y="236"/>
                  </a:cubicBezTo>
                  <a:cubicBezTo>
                    <a:pt x="22" y="236"/>
                    <a:pt x="22" y="236"/>
                    <a:pt x="22" y="236"/>
                  </a:cubicBezTo>
                  <a:cubicBezTo>
                    <a:pt x="10" y="236"/>
                    <a:pt x="0" y="246"/>
                    <a:pt x="0" y="259"/>
                  </a:cubicBezTo>
                  <a:cubicBezTo>
                    <a:pt x="0" y="403"/>
                    <a:pt x="0" y="403"/>
                    <a:pt x="0" y="403"/>
                  </a:cubicBezTo>
                  <a:cubicBezTo>
                    <a:pt x="0" y="415"/>
                    <a:pt x="10" y="425"/>
                    <a:pt x="22" y="425"/>
                  </a:cubicBezTo>
                  <a:cubicBezTo>
                    <a:pt x="68" y="425"/>
                    <a:pt x="68" y="425"/>
                    <a:pt x="68" y="425"/>
                  </a:cubicBezTo>
                  <a:cubicBezTo>
                    <a:pt x="114" y="425"/>
                    <a:pt x="114" y="425"/>
                    <a:pt x="114" y="425"/>
                  </a:cubicBezTo>
                  <a:cubicBezTo>
                    <a:pt x="193" y="425"/>
                    <a:pt x="193" y="425"/>
                    <a:pt x="193" y="425"/>
                  </a:cubicBezTo>
                  <a:cubicBezTo>
                    <a:pt x="284" y="425"/>
                    <a:pt x="284" y="425"/>
                    <a:pt x="284" y="425"/>
                  </a:cubicBezTo>
                  <a:cubicBezTo>
                    <a:pt x="363" y="425"/>
                    <a:pt x="363" y="425"/>
                    <a:pt x="363" y="425"/>
                  </a:cubicBezTo>
                  <a:cubicBezTo>
                    <a:pt x="455" y="425"/>
                    <a:pt x="455" y="425"/>
                    <a:pt x="455" y="425"/>
                  </a:cubicBezTo>
                  <a:cubicBezTo>
                    <a:pt x="467" y="425"/>
                    <a:pt x="477" y="415"/>
                    <a:pt x="477" y="403"/>
                  </a:cubicBezTo>
                  <a:cubicBezTo>
                    <a:pt x="477" y="141"/>
                    <a:pt x="477" y="141"/>
                    <a:pt x="477" y="141"/>
                  </a:cubicBezTo>
                  <a:cubicBezTo>
                    <a:pt x="477" y="128"/>
                    <a:pt x="467" y="118"/>
                    <a:pt x="455" y="118"/>
                  </a:cubicBezTo>
                  <a:close/>
                  <a:moveTo>
                    <a:pt x="68" y="406"/>
                  </a:moveTo>
                  <a:cubicBezTo>
                    <a:pt x="22" y="406"/>
                    <a:pt x="22" y="406"/>
                    <a:pt x="22" y="406"/>
                  </a:cubicBezTo>
                  <a:cubicBezTo>
                    <a:pt x="20" y="406"/>
                    <a:pt x="19" y="405"/>
                    <a:pt x="19" y="403"/>
                  </a:cubicBezTo>
                  <a:cubicBezTo>
                    <a:pt x="19" y="259"/>
                    <a:pt x="19" y="259"/>
                    <a:pt x="19" y="259"/>
                  </a:cubicBezTo>
                  <a:cubicBezTo>
                    <a:pt x="19" y="257"/>
                    <a:pt x="20" y="255"/>
                    <a:pt x="22" y="255"/>
                  </a:cubicBezTo>
                  <a:cubicBezTo>
                    <a:pt x="114" y="255"/>
                    <a:pt x="114" y="255"/>
                    <a:pt x="114" y="255"/>
                  </a:cubicBezTo>
                  <a:cubicBezTo>
                    <a:pt x="116" y="255"/>
                    <a:pt x="118" y="257"/>
                    <a:pt x="118" y="259"/>
                  </a:cubicBezTo>
                  <a:cubicBezTo>
                    <a:pt x="118" y="403"/>
                    <a:pt x="118" y="403"/>
                    <a:pt x="118" y="403"/>
                  </a:cubicBezTo>
                  <a:cubicBezTo>
                    <a:pt x="118" y="405"/>
                    <a:pt x="116" y="406"/>
                    <a:pt x="114" y="406"/>
                  </a:cubicBezTo>
                  <a:lnTo>
                    <a:pt x="68" y="406"/>
                  </a:lnTo>
                  <a:close/>
                  <a:moveTo>
                    <a:pt x="193" y="406"/>
                  </a:moveTo>
                  <a:cubicBezTo>
                    <a:pt x="191" y="406"/>
                    <a:pt x="189" y="405"/>
                    <a:pt x="189" y="403"/>
                  </a:cubicBezTo>
                  <a:cubicBezTo>
                    <a:pt x="189" y="23"/>
                    <a:pt x="189" y="23"/>
                    <a:pt x="189" y="23"/>
                  </a:cubicBezTo>
                  <a:cubicBezTo>
                    <a:pt x="189" y="21"/>
                    <a:pt x="191" y="19"/>
                    <a:pt x="193" y="19"/>
                  </a:cubicBezTo>
                  <a:cubicBezTo>
                    <a:pt x="284" y="19"/>
                    <a:pt x="284" y="19"/>
                    <a:pt x="284" y="19"/>
                  </a:cubicBezTo>
                  <a:cubicBezTo>
                    <a:pt x="286" y="19"/>
                    <a:pt x="288" y="21"/>
                    <a:pt x="288" y="23"/>
                  </a:cubicBezTo>
                  <a:cubicBezTo>
                    <a:pt x="288" y="403"/>
                    <a:pt x="288" y="403"/>
                    <a:pt x="288" y="403"/>
                  </a:cubicBezTo>
                  <a:cubicBezTo>
                    <a:pt x="288" y="405"/>
                    <a:pt x="286" y="406"/>
                    <a:pt x="284" y="406"/>
                  </a:cubicBezTo>
                  <a:lnTo>
                    <a:pt x="193" y="406"/>
                  </a:lnTo>
                  <a:close/>
                  <a:moveTo>
                    <a:pt x="363" y="406"/>
                  </a:moveTo>
                  <a:cubicBezTo>
                    <a:pt x="361" y="406"/>
                    <a:pt x="359" y="405"/>
                    <a:pt x="359" y="403"/>
                  </a:cubicBezTo>
                  <a:cubicBezTo>
                    <a:pt x="359" y="141"/>
                    <a:pt x="359" y="141"/>
                    <a:pt x="359" y="141"/>
                  </a:cubicBezTo>
                  <a:cubicBezTo>
                    <a:pt x="359" y="139"/>
                    <a:pt x="361" y="137"/>
                    <a:pt x="363" y="137"/>
                  </a:cubicBezTo>
                  <a:cubicBezTo>
                    <a:pt x="455" y="137"/>
                    <a:pt x="455" y="137"/>
                    <a:pt x="455" y="137"/>
                  </a:cubicBezTo>
                  <a:cubicBezTo>
                    <a:pt x="457" y="137"/>
                    <a:pt x="458" y="139"/>
                    <a:pt x="458" y="141"/>
                  </a:cubicBezTo>
                  <a:cubicBezTo>
                    <a:pt x="458" y="403"/>
                    <a:pt x="458" y="403"/>
                    <a:pt x="458" y="403"/>
                  </a:cubicBezTo>
                  <a:cubicBezTo>
                    <a:pt x="458" y="405"/>
                    <a:pt x="457" y="406"/>
                    <a:pt x="455" y="406"/>
                  </a:cubicBezTo>
                  <a:lnTo>
                    <a:pt x="363" y="406"/>
                  </a:lnTo>
                  <a:close/>
                </a:path>
              </a:pathLst>
            </a:custGeom>
            <a:solidFill>
              <a:schemeClr val="tx1"/>
            </a:solidFill>
            <a:ln>
              <a:noFill/>
            </a:ln>
          </p:spPr>
          <p:txBody>
            <a:bodyPr vert="horz" wrap="square" lIns="37148" tIns="18574" rIns="37148" bIns="18574" numCol="1" anchor="t" anchorCtr="0" compatLnSpc="1">
              <a:prstTxWarp prst="textNoShape">
                <a:avLst/>
              </a:prstTxWarp>
            </a:bodyPr>
            <a:lstStyle/>
            <a:p>
              <a:endParaRPr lang="en-US" sz="548"/>
            </a:p>
          </p:txBody>
        </p:sp>
      </p:grpSp>
      <p:sp>
        <p:nvSpPr>
          <p:cNvPr id="17" name="TextBox 16"/>
          <p:cNvSpPr txBox="1"/>
          <p:nvPr/>
        </p:nvSpPr>
        <p:spPr>
          <a:xfrm>
            <a:off x="7977600" y="2417895"/>
            <a:ext cx="2648669" cy="338554"/>
          </a:xfrm>
          <a:prstGeom prst="rect">
            <a:avLst/>
          </a:prstGeom>
          <a:noFill/>
        </p:spPr>
        <p:txBody>
          <a:bodyPr wrap="square" rtlCol="0">
            <a:spAutoFit/>
          </a:bodyPr>
          <a:lstStyle/>
          <a:p>
            <a:pPr algn="ctr"/>
            <a:r>
              <a:rPr lang="sr-Latn-RS" sz="1600" b="1" dirty="0"/>
              <a:t>PRIJEM U OSIGURANJE</a:t>
            </a:r>
          </a:p>
        </p:txBody>
      </p:sp>
      <p:sp>
        <p:nvSpPr>
          <p:cNvPr id="92" name="TextBox 91"/>
          <p:cNvSpPr txBox="1"/>
          <p:nvPr/>
        </p:nvSpPr>
        <p:spPr>
          <a:xfrm>
            <a:off x="7936062" y="3516105"/>
            <a:ext cx="2690205" cy="338554"/>
          </a:xfrm>
          <a:prstGeom prst="rect">
            <a:avLst/>
          </a:prstGeom>
          <a:noFill/>
        </p:spPr>
        <p:txBody>
          <a:bodyPr wrap="square" rtlCol="0">
            <a:spAutoFit/>
          </a:bodyPr>
          <a:lstStyle/>
          <a:p>
            <a:pPr algn="ctr"/>
            <a:r>
              <a:rPr lang="sr-Latn-RS" sz="1600" b="1" dirty="0"/>
              <a:t>UPRAVLJANJE RIZICIMA</a:t>
            </a:r>
          </a:p>
        </p:txBody>
      </p:sp>
      <p:sp>
        <p:nvSpPr>
          <p:cNvPr id="93" name="TextBox 92"/>
          <p:cNvSpPr txBox="1"/>
          <p:nvPr/>
        </p:nvSpPr>
        <p:spPr>
          <a:xfrm>
            <a:off x="7845975" y="4582518"/>
            <a:ext cx="2541844" cy="338554"/>
          </a:xfrm>
          <a:prstGeom prst="rect">
            <a:avLst/>
          </a:prstGeom>
          <a:noFill/>
        </p:spPr>
        <p:txBody>
          <a:bodyPr wrap="square" rtlCol="0">
            <a:spAutoFit/>
          </a:bodyPr>
          <a:lstStyle/>
          <a:p>
            <a:pPr algn="ctr"/>
            <a:r>
              <a:rPr lang="sr-Latn-RS" sz="1600" b="1" dirty="0"/>
              <a:t>AUTOMATIZACIJA</a:t>
            </a:r>
          </a:p>
        </p:txBody>
      </p:sp>
      <p:grpSp>
        <p:nvGrpSpPr>
          <p:cNvPr id="94" name="Group 93"/>
          <p:cNvGrpSpPr/>
          <p:nvPr/>
        </p:nvGrpSpPr>
        <p:grpSpPr>
          <a:xfrm>
            <a:off x="10887732" y="2265029"/>
            <a:ext cx="644288" cy="644285"/>
            <a:chOff x="593725" y="1547349"/>
            <a:chExt cx="594727" cy="594725"/>
          </a:xfrm>
        </p:grpSpPr>
        <p:sp>
          <p:nvSpPr>
            <p:cNvPr id="95" name="Oval 94"/>
            <p:cNvSpPr/>
            <p:nvPr/>
          </p:nvSpPr>
          <p:spPr>
            <a:xfrm>
              <a:off x="593725" y="1547349"/>
              <a:ext cx="594727" cy="594725"/>
            </a:xfrm>
            <a:prstGeom prst="ellipse">
              <a:avLst/>
            </a:prstGeom>
            <a:solidFill>
              <a:srgbClr val="A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a:p>
          </p:txBody>
        </p:sp>
        <p:grpSp>
          <p:nvGrpSpPr>
            <p:cNvPr id="96" name="Group 95"/>
            <p:cNvGrpSpPr/>
            <p:nvPr/>
          </p:nvGrpSpPr>
          <p:grpSpPr>
            <a:xfrm>
              <a:off x="761647" y="1715749"/>
              <a:ext cx="258883" cy="257926"/>
              <a:chOff x="2131171" y="4166449"/>
              <a:chExt cx="759854" cy="757046"/>
            </a:xfrm>
          </p:grpSpPr>
          <p:sp>
            <p:nvSpPr>
              <p:cNvPr id="97" name="Freeform 123"/>
              <p:cNvSpPr>
                <a:spLocks/>
              </p:cNvSpPr>
              <p:nvPr/>
            </p:nvSpPr>
            <p:spPr bwMode="auto">
              <a:xfrm>
                <a:off x="2534931" y="4570207"/>
                <a:ext cx="356094" cy="353288"/>
              </a:xfrm>
              <a:custGeom>
                <a:avLst/>
                <a:gdLst>
                  <a:gd name="T0" fmla="*/ 105 w 202"/>
                  <a:gd name="T1" fmla="*/ 4 h 199"/>
                  <a:gd name="T2" fmla="*/ 92 w 202"/>
                  <a:gd name="T3" fmla="*/ 4 h 199"/>
                  <a:gd name="T4" fmla="*/ 92 w 202"/>
                  <a:gd name="T5" fmla="*/ 17 h 199"/>
                  <a:gd name="T6" fmla="*/ 180 w 202"/>
                  <a:gd name="T7" fmla="*/ 105 h 199"/>
                  <a:gd name="T8" fmla="*/ 179 w 202"/>
                  <a:gd name="T9" fmla="*/ 112 h 199"/>
                  <a:gd name="T10" fmla="*/ 113 w 202"/>
                  <a:gd name="T11" fmla="*/ 178 h 199"/>
                  <a:gd name="T12" fmla="*/ 106 w 202"/>
                  <a:gd name="T13" fmla="*/ 181 h 199"/>
                  <a:gd name="T14" fmla="*/ 106 w 202"/>
                  <a:gd name="T15" fmla="*/ 181 h 199"/>
                  <a:gd name="T16" fmla="*/ 100 w 202"/>
                  <a:gd name="T17" fmla="*/ 178 h 199"/>
                  <a:gd name="T18" fmla="*/ 87 w 202"/>
                  <a:gd name="T19" fmla="*/ 165 h 199"/>
                  <a:gd name="T20" fmla="*/ 133 w 202"/>
                  <a:gd name="T21" fmla="*/ 119 h 199"/>
                  <a:gd name="T22" fmla="*/ 133 w 202"/>
                  <a:gd name="T23" fmla="*/ 106 h 199"/>
                  <a:gd name="T24" fmla="*/ 120 w 202"/>
                  <a:gd name="T25" fmla="*/ 106 h 199"/>
                  <a:gd name="T26" fmla="*/ 74 w 202"/>
                  <a:gd name="T27" fmla="*/ 151 h 199"/>
                  <a:gd name="T28" fmla="*/ 49 w 202"/>
                  <a:gd name="T29" fmla="*/ 125 h 199"/>
                  <a:gd name="T30" fmla="*/ 68 w 202"/>
                  <a:gd name="T31" fmla="*/ 106 h 199"/>
                  <a:gd name="T32" fmla="*/ 68 w 202"/>
                  <a:gd name="T33" fmla="*/ 92 h 199"/>
                  <a:gd name="T34" fmla="*/ 54 w 202"/>
                  <a:gd name="T35" fmla="*/ 92 h 199"/>
                  <a:gd name="T36" fmla="*/ 35 w 202"/>
                  <a:gd name="T37" fmla="*/ 111 h 199"/>
                  <a:gd name="T38" fmla="*/ 17 w 202"/>
                  <a:gd name="T39" fmla="*/ 93 h 199"/>
                  <a:gd name="T40" fmla="*/ 4 w 202"/>
                  <a:gd name="T41" fmla="*/ 93 h 199"/>
                  <a:gd name="T42" fmla="*/ 4 w 202"/>
                  <a:gd name="T43" fmla="*/ 106 h 199"/>
                  <a:gd name="T44" fmla="*/ 87 w 202"/>
                  <a:gd name="T45" fmla="*/ 191 h 199"/>
                  <a:gd name="T46" fmla="*/ 87 w 202"/>
                  <a:gd name="T47" fmla="*/ 192 h 199"/>
                  <a:gd name="T48" fmla="*/ 106 w 202"/>
                  <a:gd name="T49" fmla="*/ 199 h 199"/>
                  <a:gd name="T50" fmla="*/ 106 w 202"/>
                  <a:gd name="T51" fmla="*/ 199 h 199"/>
                  <a:gd name="T52" fmla="*/ 127 w 202"/>
                  <a:gd name="T53" fmla="*/ 192 h 199"/>
                  <a:gd name="T54" fmla="*/ 192 w 202"/>
                  <a:gd name="T55" fmla="*/ 125 h 199"/>
                  <a:gd name="T56" fmla="*/ 193 w 202"/>
                  <a:gd name="T57" fmla="*/ 91 h 199"/>
                  <a:gd name="T58" fmla="*/ 105 w 202"/>
                  <a:gd name="T59"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199">
                    <a:moveTo>
                      <a:pt x="105" y="4"/>
                    </a:moveTo>
                    <a:cubicBezTo>
                      <a:pt x="101" y="0"/>
                      <a:pt x="96" y="0"/>
                      <a:pt x="92" y="4"/>
                    </a:cubicBezTo>
                    <a:cubicBezTo>
                      <a:pt x="88" y="7"/>
                      <a:pt x="88" y="13"/>
                      <a:pt x="92" y="17"/>
                    </a:cubicBezTo>
                    <a:cubicBezTo>
                      <a:pt x="180" y="105"/>
                      <a:pt x="180" y="105"/>
                      <a:pt x="180" y="105"/>
                    </a:cubicBezTo>
                    <a:cubicBezTo>
                      <a:pt x="181" y="106"/>
                      <a:pt x="181" y="110"/>
                      <a:pt x="179" y="112"/>
                    </a:cubicBezTo>
                    <a:cubicBezTo>
                      <a:pt x="113" y="178"/>
                      <a:pt x="113" y="178"/>
                      <a:pt x="113" y="178"/>
                    </a:cubicBezTo>
                    <a:cubicBezTo>
                      <a:pt x="112" y="179"/>
                      <a:pt x="109" y="181"/>
                      <a:pt x="106" y="181"/>
                    </a:cubicBezTo>
                    <a:cubicBezTo>
                      <a:pt x="106" y="181"/>
                      <a:pt x="106" y="181"/>
                      <a:pt x="106" y="181"/>
                    </a:cubicBezTo>
                    <a:cubicBezTo>
                      <a:pt x="104" y="181"/>
                      <a:pt x="102" y="180"/>
                      <a:pt x="100" y="178"/>
                    </a:cubicBezTo>
                    <a:cubicBezTo>
                      <a:pt x="100" y="178"/>
                      <a:pt x="95" y="173"/>
                      <a:pt x="87" y="165"/>
                    </a:cubicBezTo>
                    <a:cubicBezTo>
                      <a:pt x="133" y="119"/>
                      <a:pt x="133" y="119"/>
                      <a:pt x="133" y="119"/>
                    </a:cubicBezTo>
                    <a:cubicBezTo>
                      <a:pt x="137" y="115"/>
                      <a:pt x="137" y="109"/>
                      <a:pt x="133" y="106"/>
                    </a:cubicBezTo>
                    <a:cubicBezTo>
                      <a:pt x="129" y="102"/>
                      <a:pt x="123" y="102"/>
                      <a:pt x="120" y="106"/>
                    </a:cubicBezTo>
                    <a:cubicBezTo>
                      <a:pt x="74" y="151"/>
                      <a:pt x="74" y="151"/>
                      <a:pt x="74" y="151"/>
                    </a:cubicBezTo>
                    <a:cubicBezTo>
                      <a:pt x="67" y="143"/>
                      <a:pt x="58" y="135"/>
                      <a:pt x="49" y="125"/>
                    </a:cubicBezTo>
                    <a:cubicBezTo>
                      <a:pt x="68" y="106"/>
                      <a:pt x="68" y="106"/>
                      <a:pt x="68" y="106"/>
                    </a:cubicBezTo>
                    <a:cubicBezTo>
                      <a:pt x="71" y="102"/>
                      <a:pt x="71" y="96"/>
                      <a:pt x="68" y="92"/>
                    </a:cubicBezTo>
                    <a:cubicBezTo>
                      <a:pt x="64" y="89"/>
                      <a:pt x="58" y="89"/>
                      <a:pt x="54" y="92"/>
                    </a:cubicBezTo>
                    <a:cubicBezTo>
                      <a:pt x="35" y="111"/>
                      <a:pt x="35" y="111"/>
                      <a:pt x="35" y="111"/>
                    </a:cubicBezTo>
                    <a:cubicBezTo>
                      <a:pt x="30" y="105"/>
                      <a:pt x="24" y="99"/>
                      <a:pt x="17" y="93"/>
                    </a:cubicBezTo>
                    <a:cubicBezTo>
                      <a:pt x="14" y="89"/>
                      <a:pt x="8" y="89"/>
                      <a:pt x="4" y="93"/>
                    </a:cubicBezTo>
                    <a:cubicBezTo>
                      <a:pt x="0" y="97"/>
                      <a:pt x="0" y="103"/>
                      <a:pt x="4" y="106"/>
                    </a:cubicBezTo>
                    <a:cubicBezTo>
                      <a:pt x="53" y="155"/>
                      <a:pt x="86" y="191"/>
                      <a:pt x="87" y="191"/>
                    </a:cubicBezTo>
                    <a:cubicBezTo>
                      <a:pt x="87" y="191"/>
                      <a:pt x="87" y="192"/>
                      <a:pt x="87" y="192"/>
                    </a:cubicBezTo>
                    <a:cubicBezTo>
                      <a:pt x="92" y="197"/>
                      <a:pt x="99" y="199"/>
                      <a:pt x="106" y="199"/>
                    </a:cubicBezTo>
                    <a:cubicBezTo>
                      <a:pt x="106" y="199"/>
                      <a:pt x="106" y="199"/>
                      <a:pt x="106" y="199"/>
                    </a:cubicBezTo>
                    <a:cubicBezTo>
                      <a:pt x="114" y="199"/>
                      <a:pt x="122" y="196"/>
                      <a:pt x="127" y="192"/>
                    </a:cubicBezTo>
                    <a:cubicBezTo>
                      <a:pt x="192" y="125"/>
                      <a:pt x="192" y="125"/>
                      <a:pt x="192" y="125"/>
                    </a:cubicBezTo>
                    <a:cubicBezTo>
                      <a:pt x="201" y="116"/>
                      <a:pt x="202" y="100"/>
                      <a:pt x="193" y="91"/>
                    </a:cubicBezTo>
                    <a:lnTo>
                      <a:pt x="105" y="4"/>
                    </a:lnTo>
                    <a:close/>
                  </a:path>
                </a:pathLst>
              </a:custGeom>
              <a:solidFill>
                <a:schemeClr val="tx1"/>
              </a:solidFill>
              <a:ln>
                <a:noFill/>
              </a:ln>
            </p:spPr>
            <p:txBody>
              <a:bodyPr vert="horz" wrap="square" lIns="37148" tIns="18574" rIns="37148" bIns="18574" numCol="1" anchor="t" anchorCtr="0" compatLnSpc="1">
                <a:prstTxWarp prst="textNoShape">
                  <a:avLst/>
                </a:prstTxWarp>
              </a:bodyPr>
              <a:lstStyle/>
              <a:p>
                <a:endParaRPr lang="en-US" sz="548"/>
              </a:p>
            </p:txBody>
          </p:sp>
          <p:sp>
            <p:nvSpPr>
              <p:cNvPr id="98" name="Freeform 124"/>
              <p:cNvSpPr>
                <a:spLocks/>
              </p:cNvSpPr>
              <p:nvPr/>
            </p:nvSpPr>
            <p:spPr bwMode="auto">
              <a:xfrm>
                <a:off x="2131171" y="4166449"/>
                <a:ext cx="364505" cy="361701"/>
              </a:xfrm>
              <a:custGeom>
                <a:avLst/>
                <a:gdLst>
                  <a:gd name="T0" fmla="*/ 98 w 205"/>
                  <a:gd name="T1" fmla="*/ 203 h 205"/>
                  <a:gd name="T2" fmla="*/ 105 w 205"/>
                  <a:gd name="T3" fmla="*/ 205 h 205"/>
                  <a:gd name="T4" fmla="*/ 112 w 205"/>
                  <a:gd name="T5" fmla="*/ 203 h 205"/>
                  <a:gd name="T6" fmla="*/ 112 w 205"/>
                  <a:gd name="T7" fmla="*/ 189 h 205"/>
                  <a:gd name="T8" fmla="*/ 92 w 205"/>
                  <a:gd name="T9" fmla="*/ 170 h 205"/>
                  <a:gd name="T10" fmla="*/ 111 w 205"/>
                  <a:gd name="T11" fmla="*/ 151 h 205"/>
                  <a:gd name="T12" fmla="*/ 111 w 205"/>
                  <a:gd name="T13" fmla="*/ 138 h 205"/>
                  <a:gd name="T14" fmla="*/ 98 w 205"/>
                  <a:gd name="T15" fmla="*/ 138 h 205"/>
                  <a:gd name="T16" fmla="*/ 79 w 205"/>
                  <a:gd name="T17" fmla="*/ 157 h 205"/>
                  <a:gd name="T18" fmla="*/ 53 w 205"/>
                  <a:gd name="T19" fmla="*/ 131 h 205"/>
                  <a:gd name="T20" fmla="*/ 98 w 205"/>
                  <a:gd name="T21" fmla="*/ 86 h 205"/>
                  <a:gd name="T22" fmla="*/ 98 w 205"/>
                  <a:gd name="T23" fmla="*/ 72 h 205"/>
                  <a:gd name="T24" fmla="*/ 85 w 205"/>
                  <a:gd name="T25" fmla="*/ 72 h 205"/>
                  <a:gd name="T26" fmla="*/ 39 w 205"/>
                  <a:gd name="T27" fmla="*/ 118 h 205"/>
                  <a:gd name="T28" fmla="*/ 26 w 205"/>
                  <a:gd name="T29" fmla="*/ 105 h 205"/>
                  <a:gd name="T30" fmla="*/ 26 w 205"/>
                  <a:gd name="T31" fmla="*/ 92 h 205"/>
                  <a:gd name="T32" fmla="*/ 91 w 205"/>
                  <a:gd name="T33" fmla="*/ 27 h 205"/>
                  <a:gd name="T34" fmla="*/ 104 w 205"/>
                  <a:gd name="T35" fmla="*/ 27 h 205"/>
                  <a:gd name="T36" fmla="*/ 188 w 205"/>
                  <a:gd name="T37" fmla="*/ 115 h 205"/>
                  <a:gd name="T38" fmla="*/ 201 w 205"/>
                  <a:gd name="T39" fmla="*/ 115 h 205"/>
                  <a:gd name="T40" fmla="*/ 201 w 205"/>
                  <a:gd name="T41" fmla="*/ 102 h 205"/>
                  <a:gd name="T42" fmla="*/ 118 w 205"/>
                  <a:gd name="T43" fmla="*/ 14 h 205"/>
                  <a:gd name="T44" fmla="*/ 118 w 205"/>
                  <a:gd name="T45" fmla="*/ 14 h 205"/>
                  <a:gd name="T46" fmla="*/ 78 w 205"/>
                  <a:gd name="T47" fmla="*/ 14 h 205"/>
                  <a:gd name="T48" fmla="*/ 13 w 205"/>
                  <a:gd name="T49" fmla="*/ 79 h 205"/>
                  <a:gd name="T50" fmla="*/ 13 w 205"/>
                  <a:gd name="T51" fmla="*/ 119 h 205"/>
                  <a:gd name="T52" fmla="*/ 98 w 205"/>
                  <a:gd name="T53" fmla="*/ 20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05">
                    <a:moveTo>
                      <a:pt x="98" y="203"/>
                    </a:moveTo>
                    <a:cubicBezTo>
                      <a:pt x="100" y="205"/>
                      <a:pt x="103" y="205"/>
                      <a:pt x="105" y="205"/>
                    </a:cubicBezTo>
                    <a:cubicBezTo>
                      <a:pt x="108" y="205"/>
                      <a:pt x="110" y="205"/>
                      <a:pt x="112" y="203"/>
                    </a:cubicBezTo>
                    <a:cubicBezTo>
                      <a:pt x="115" y="199"/>
                      <a:pt x="115" y="193"/>
                      <a:pt x="112" y="189"/>
                    </a:cubicBezTo>
                    <a:cubicBezTo>
                      <a:pt x="105" y="183"/>
                      <a:pt x="98" y="176"/>
                      <a:pt x="92" y="170"/>
                    </a:cubicBezTo>
                    <a:cubicBezTo>
                      <a:pt x="111" y="151"/>
                      <a:pt x="111" y="151"/>
                      <a:pt x="111" y="151"/>
                    </a:cubicBezTo>
                    <a:cubicBezTo>
                      <a:pt x="115" y="148"/>
                      <a:pt x="115" y="142"/>
                      <a:pt x="111" y="138"/>
                    </a:cubicBezTo>
                    <a:cubicBezTo>
                      <a:pt x="107" y="134"/>
                      <a:pt x="102" y="134"/>
                      <a:pt x="98" y="138"/>
                    </a:cubicBezTo>
                    <a:cubicBezTo>
                      <a:pt x="79" y="157"/>
                      <a:pt x="79" y="157"/>
                      <a:pt x="79" y="157"/>
                    </a:cubicBezTo>
                    <a:cubicBezTo>
                      <a:pt x="69" y="147"/>
                      <a:pt x="60" y="138"/>
                      <a:pt x="53" y="131"/>
                    </a:cubicBezTo>
                    <a:cubicBezTo>
                      <a:pt x="98" y="86"/>
                      <a:pt x="98" y="86"/>
                      <a:pt x="98" y="86"/>
                    </a:cubicBezTo>
                    <a:cubicBezTo>
                      <a:pt x="102" y="82"/>
                      <a:pt x="102" y="76"/>
                      <a:pt x="98" y="72"/>
                    </a:cubicBezTo>
                    <a:cubicBezTo>
                      <a:pt x="94" y="69"/>
                      <a:pt x="88" y="69"/>
                      <a:pt x="85" y="72"/>
                    </a:cubicBezTo>
                    <a:cubicBezTo>
                      <a:pt x="39" y="118"/>
                      <a:pt x="39" y="118"/>
                      <a:pt x="39" y="118"/>
                    </a:cubicBezTo>
                    <a:cubicBezTo>
                      <a:pt x="31" y="110"/>
                      <a:pt x="26" y="105"/>
                      <a:pt x="26" y="105"/>
                    </a:cubicBezTo>
                    <a:cubicBezTo>
                      <a:pt x="26" y="105"/>
                      <a:pt x="20" y="98"/>
                      <a:pt x="26" y="92"/>
                    </a:cubicBezTo>
                    <a:cubicBezTo>
                      <a:pt x="91" y="27"/>
                      <a:pt x="91" y="27"/>
                      <a:pt x="91" y="27"/>
                    </a:cubicBezTo>
                    <a:cubicBezTo>
                      <a:pt x="96" y="23"/>
                      <a:pt x="100" y="22"/>
                      <a:pt x="104" y="27"/>
                    </a:cubicBezTo>
                    <a:cubicBezTo>
                      <a:pt x="107" y="30"/>
                      <a:pt x="140" y="67"/>
                      <a:pt x="188" y="115"/>
                    </a:cubicBezTo>
                    <a:cubicBezTo>
                      <a:pt x="192" y="119"/>
                      <a:pt x="198" y="119"/>
                      <a:pt x="201" y="115"/>
                    </a:cubicBezTo>
                    <a:cubicBezTo>
                      <a:pt x="205" y="111"/>
                      <a:pt x="205" y="105"/>
                      <a:pt x="201" y="102"/>
                    </a:cubicBezTo>
                    <a:cubicBezTo>
                      <a:pt x="151" y="52"/>
                      <a:pt x="118" y="14"/>
                      <a:pt x="118" y="14"/>
                    </a:cubicBezTo>
                    <a:cubicBezTo>
                      <a:pt x="118" y="14"/>
                      <a:pt x="118" y="14"/>
                      <a:pt x="118" y="14"/>
                    </a:cubicBezTo>
                    <a:cubicBezTo>
                      <a:pt x="104" y="0"/>
                      <a:pt x="88" y="4"/>
                      <a:pt x="78" y="14"/>
                    </a:cubicBezTo>
                    <a:cubicBezTo>
                      <a:pt x="13" y="79"/>
                      <a:pt x="13" y="79"/>
                      <a:pt x="13" y="79"/>
                    </a:cubicBezTo>
                    <a:cubicBezTo>
                      <a:pt x="0" y="91"/>
                      <a:pt x="3" y="109"/>
                      <a:pt x="13" y="119"/>
                    </a:cubicBezTo>
                    <a:cubicBezTo>
                      <a:pt x="13" y="119"/>
                      <a:pt x="49" y="153"/>
                      <a:pt x="98" y="203"/>
                    </a:cubicBezTo>
                    <a:close/>
                  </a:path>
                </a:pathLst>
              </a:custGeom>
              <a:solidFill>
                <a:schemeClr val="tx1"/>
              </a:solidFill>
              <a:ln>
                <a:noFill/>
              </a:ln>
            </p:spPr>
            <p:txBody>
              <a:bodyPr vert="horz" wrap="square" lIns="37148" tIns="18574" rIns="37148" bIns="18574" numCol="1" anchor="t" anchorCtr="0" compatLnSpc="1">
                <a:prstTxWarp prst="textNoShape">
                  <a:avLst/>
                </a:prstTxWarp>
              </a:bodyPr>
              <a:lstStyle/>
              <a:p>
                <a:endParaRPr lang="en-US" sz="548"/>
              </a:p>
            </p:txBody>
          </p:sp>
          <p:sp>
            <p:nvSpPr>
              <p:cNvPr id="99" name="Freeform 125"/>
              <p:cNvSpPr>
                <a:spLocks noEditPoints="1"/>
              </p:cNvSpPr>
              <p:nvPr/>
            </p:nvSpPr>
            <p:spPr bwMode="auto">
              <a:xfrm>
                <a:off x="2136779" y="4172057"/>
                <a:ext cx="754246" cy="751438"/>
              </a:xfrm>
              <a:custGeom>
                <a:avLst/>
                <a:gdLst>
                  <a:gd name="T0" fmla="*/ 373 w 427"/>
                  <a:gd name="T1" fmla="*/ 156 h 425"/>
                  <a:gd name="T2" fmla="*/ 420 w 427"/>
                  <a:gd name="T3" fmla="*/ 109 h 425"/>
                  <a:gd name="T4" fmla="*/ 427 w 427"/>
                  <a:gd name="T5" fmla="*/ 92 h 425"/>
                  <a:gd name="T6" fmla="*/ 420 w 427"/>
                  <a:gd name="T7" fmla="*/ 76 h 425"/>
                  <a:gd name="T8" fmla="*/ 351 w 427"/>
                  <a:gd name="T9" fmla="*/ 7 h 425"/>
                  <a:gd name="T10" fmla="*/ 335 w 427"/>
                  <a:gd name="T11" fmla="*/ 0 h 425"/>
                  <a:gd name="T12" fmla="*/ 319 w 427"/>
                  <a:gd name="T13" fmla="*/ 7 h 425"/>
                  <a:gd name="T14" fmla="*/ 270 w 427"/>
                  <a:gd name="T15" fmla="*/ 56 h 425"/>
                  <a:gd name="T16" fmla="*/ 268 w 427"/>
                  <a:gd name="T17" fmla="*/ 58 h 425"/>
                  <a:gd name="T18" fmla="*/ 45 w 427"/>
                  <a:gd name="T19" fmla="*/ 282 h 425"/>
                  <a:gd name="T20" fmla="*/ 42 w 427"/>
                  <a:gd name="T21" fmla="*/ 285 h 425"/>
                  <a:gd name="T22" fmla="*/ 1 w 427"/>
                  <a:gd name="T23" fmla="*/ 413 h 425"/>
                  <a:gd name="T24" fmla="*/ 3 w 427"/>
                  <a:gd name="T25" fmla="*/ 422 h 425"/>
                  <a:gd name="T26" fmla="*/ 10 w 427"/>
                  <a:gd name="T27" fmla="*/ 425 h 425"/>
                  <a:gd name="T28" fmla="*/ 12 w 427"/>
                  <a:gd name="T29" fmla="*/ 424 h 425"/>
                  <a:gd name="T30" fmla="*/ 143 w 427"/>
                  <a:gd name="T31" fmla="*/ 385 h 425"/>
                  <a:gd name="T32" fmla="*/ 147 w 427"/>
                  <a:gd name="T33" fmla="*/ 383 h 425"/>
                  <a:gd name="T34" fmla="*/ 371 w 427"/>
                  <a:gd name="T35" fmla="*/ 158 h 425"/>
                  <a:gd name="T36" fmla="*/ 373 w 427"/>
                  <a:gd name="T37" fmla="*/ 156 h 425"/>
                  <a:gd name="T38" fmla="*/ 332 w 427"/>
                  <a:gd name="T39" fmla="*/ 20 h 425"/>
                  <a:gd name="T40" fmla="*/ 335 w 427"/>
                  <a:gd name="T41" fmla="*/ 19 h 425"/>
                  <a:gd name="T42" fmla="*/ 338 w 427"/>
                  <a:gd name="T43" fmla="*/ 20 h 425"/>
                  <a:gd name="T44" fmla="*/ 407 w 427"/>
                  <a:gd name="T45" fmla="*/ 89 h 425"/>
                  <a:gd name="T46" fmla="*/ 408 w 427"/>
                  <a:gd name="T47" fmla="*/ 92 h 425"/>
                  <a:gd name="T48" fmla="*/ 407 w 427"/>
                  <a:gd name="T49" fmla="*/ 95 h 425"/>
                  <a:gd name="T50" fmla="*/ 365 w 427"/>
                  <a:gd name="T51" fmla="*/ 138 h 425"/>
                  <a:gd name="T52" fmla="*/ 290 w 427"/>
                  <a:gd name="T53" fmla="*/ 63 h 425"/>
                  <a:gd name="T54" fmla="*/ 332 w 427"/>
                  <a:gd name="T55" fmla="*/ 20 h 425"/>
                  <a:gd name="T56" fmla="*/ 124 w 427"/>
                  <a:gd name="T57" fmla="*/ 328 h 425"/>
                  <a:gd name="T58" fmla="*/ 98 w 427"/>
                  <a:gd name="T59" fmla="*/ 328 h 425"/>
                  <a:gd name="T60" fmla="*/ 98 w 427"/>
                  <a:gd name="T61" fmla="*/ 301 h 425"/>
                  <a:gd name="T62" fmla="*/ 299 w 427"/>
                  <a:gd name="T63" fmla="*/ 99 h 425"/>
                  <a:gd name="T64" fmla="*/ 327 w 427"/>
                  <a:gd name="T65" fmla="*/ 127 h 425"/>
                  <a:gd name="T66" fmla="*/ 124 w 427"/>
                  <a:gd name="T67" fmla="*/ 328 h 425"/>
                  <a:gd name="T68" fmla="*/ 277 w 427"/>
                  <a:gd name="T69" fmla="*/ 76 h 425"/>
                  <a:gd name="T70" fmla="*/ 286 w 427"/>
                  <a:gd name="T71" fmla="*/ 86 h 425"/>
                  <a:gd name="T72" fmla="*/ 86 w 427"/>
                  <a:gd name="T73" fmla="*/ 287 h 425"/>
                  <a:gd name="T74" fmla="*/ 70 w 427"/>
                  <a:gd name="T75" fmla="*/ 283 h 425"/>
                  <a:gd name="T76" fmla="*/ 277 w 427"/>
                  <a:gd name="T77" fmla="*/ 76 h 425"/>
                  <a:gd name="T78" fmla="*/ 57 w 427"/>
                  <a:gd name="T79" fmla="*/ 299 h 425"/>
                  <a:gd name="T80" fmla="*/ 79 w 427"/>
                  <a:gd name="T81" fmla="*/ 304 h 425"/>
                  <a:gd name="T82" fmla="*/ 79 w 427"/>
                  <a:gd name="T83" fmla="*/ 337 h 425"/>
                  <a:gd name="T84" fmla="*/ 88 w 427"/>
                  <a:gd name="T85" fmla="*/ 346 h 425"/>
                  <a:gd name="T86" fmla="*/ 121 w 427"/>
                  <a:gd name="T87" fmla="*/ 346 h 425"/>
                  <a:gd name="T88" fmla="*/ 128 w 427"/>
                  <a:gd name="T89" fmla="*/ 371 h 425"/>
                  <a:gd name="T90" fmla="*/ 24 w 427"/>
                  <a:gd name="T91" fmla="*/ 401 h 425"/>
                  <a:gd name="T92" fmla="*/ 57 w 427"/>
                  <a:gd name="T93" fmla="*/ 299 h 425"/>
                  <a:gd name="T94" fmla="*/ 144 w 427"/>
                  <a:gd name="T95" fmla="*/ 360 h 425"/>
                  <a:gd name="T96" fmla="*/ 138 w 427"/>
                  <a:gd name="T97" fmla="*/ 340 h 425"/>
                  <a:gd name="T98" fmla="*/ 341 w 427"/>
                  <a:gd name="T99" fmla="*/ 140 h 425"/>
                  <a:gd name="T100" fmla="*/ 351 w 427"/>
                  <a:gd name="T101" fmla="*/ 151 h 425"/>
                  <a:gd name="T102" fmla="*/ 144 w 427"/>
                  <a:gd name="T103" fmla="*/ 36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7" h="425">
                    <a:moveTo>
                      <a:pt x="373" y="156"/>
                    </a:moveTo>
                    <a:cubicBezTo>
                      <a:pt x="420" y="109"/>
                      <a:pt x="420" y="109"/>
                      <a:pt x="420" y="109"/>
                    </a:cubicBezTo>
                    <a:cubicBezTo>
                      <a:pt x="424" y="104"/>
                      <a:pt x="427" y="98"/>
                      <a:pt x="427" y="92"/>
                    </a:cubicBezTo>
                    <a:cubicBezTo>
                      <a:pt x="427" y="86"/>
                      <a:pt x="424" y="80"/>
                      <a:pt x="420" y="76"/>
                    </a:cubicBezTo>
                    <a:cubicBezTo>
                      <a:pt x="351" y="7"/>
                      <a:pt x="351" y="7"/>
                      <a:pt x="351" y="7"/>
                    </a:cubicBezTo>
                    <a:cubicBezTo>
                      <a:pt x="347" y="3"/>
                      <a:pt x="341" y="0"/>
                      <a:pt x="335" y="0"/>
                    </a:cubicBezTo>
                    <a:cubicBezTo>
                      <a:pt x="329" y="0"/>
                      <a:pt x="323" y="3"/>
                      <a:pt x="319" y="7"/>
                    </a:cubicBezTo>
                    <a:cubicBezTo>
                      <a:pt x="270" y="56"/>
                      <a:pt x="270" y="56"/>
                      <a:pt x="270" y="56"/>
                    </a:cubicBezTo>
                    <a:cubicBezTo>
                      <a:pt x="269" y="57"/>
                      <a:pt x="269" y="57"/>
                      <a:pt x="268" y="58"/>
                    </a:cubicBezTo>
                    <a:cubicBezTo>
                      <a:pt x="45" y="282"/>
                      <a:pt x="45" y="282"/>
                      <a:pt x="45" y="282"/>
                    </a:cubicBezTo>
                    <a:cubicBezTo>
                      <a:pt x="43" y="283"/>
                      <a:pt x="43" y="284"/>
                      <a:pt x="42" y="285"/>
                    </a:cubicBezTo>
                    <a:cubicBezTo>
                      <a:pt x="1" y="413"/>
                      <a:pt x="1" y="413"/>
                      <a:pt x="1" y="413"/>
                    </a:cubicBezTo>
                    <a:cubicBezTo>
                      <a:pt x="0" y="416"/>
                      <a:pt x="1" y="420"/>
                      <a:pt x="3" y="422"/>
                    </a:cubicBezTo>
                    <a:cubicBezTo>
                      <a:pt x="5" y="424"/>
                      <a:pt x="7" y="425"/>
                      <a:pt x="10" y="425"/>
                    </a:cubicBezTo>
                    <a:cubicBezTo>
                      <a:pt x="11" y="425"/>
                      <a:pt x="12" y="425"/>
                      <a:pt x="12" y="424"/>
                    </a:cubicBezTo>
                    <a:cubicBezTo>
                      <a:pt x="143" y="385"/>
                      <a:pt x="143" y="385"/>
                      <a:pt x="143" y="385"/>
                    </a:cubicBezTo>
                    <a:cubicBezTo>
                      <a:pt x="145" y="385"/>
                      <a:pt x="146" y="384"/>
                      <a:pt x="147" y="383"/>
                    </a:cubicBezTo>
                    <a:cubicBezTo>
                      <a:pt x="371" y="158"/>
                      <a:pt x="371" y="158"/>
                      <a:pt x="371" y="158"/>
                    </a:cubicBezTo>
                    <a:cubicBezTo>
                      <a:pt x="372" y="157"/>
                      <a:pt x="372" y="157"/>
                      <a:pt x="373" y="156"/>
                    </a:cubicBezTo>
                    <a:close/>
                    <a:moveTo>
                      <a:pt x="332" y="20"/>
                    </a:moveTo>
                    <a:cubicBezTo>
                      <a:pt x="333" y="19"/>
                      <a:pt x="334" y="19"/>
                      <a:pt x="335" y="19"/>
                    </a:cubicBezTo>
                    <a:cubicBezTo>
                      <a:pt x="336" y="19"/>
                      <a:pt x="337" y="19"/>
                      <a:pt x="338" y="20"/>
                    </a:cubicBezTo>
                    <a:cubicBezTo>
                      <a:pt x="407" y="89"/>
                      <a:pt x="407" y="89"/>
                      <a:pt x="407" y="89"/>
                    </a:cubicBezTo>
                    <a:cubicBezTo>
                      <a:pt x="408" y="90"/>
                      <a:pt x="408" y="92"/>
                      <a:pt x="408" y="92"/>
                    </a:cubicBezTo>
                    <a:cubicBezTo>
                      <a:pt x="408" y="93"/>
                      <a:pt x="408" y="94"/>
                      <a:pt x="407" y="95"/>
                    </a:cubicBezTo>
                    <a:cubicBezTo>
                      <a:pt x="365" y="138"/>
                      <a:pt x="365" y="138"/>
                      <a:pt x="365" y="138"/>
                    </a:cubicBezTo>
                    <a:cubicBezTo>
                      <a:pt x="290" y="63"/>
                      <a:pt x="290" y="63"/>
                      <a:pt x="290" y="63"/>
                    </a:cubicBezTo>
                    <a:lnTo>
                      <a:pt x="332" y="20"/>
                    </a:lnTo>
                    <a:close/>
                    <a:moveTo>
                      <a:pt x="124" y="328"/>
                    </a:moveTo>
                    <a:cubicBezTo>
                      <a:pt x="98" y="328"/>
                      <a:pt x="98" y="328"/>
                      <a:pt x="98" y="328"/>
                    </a:cubicBezTo>
                    <a:cubicBezTo>
                      <a:pt x="98" y="301"/>
                      <a:pt x="98" y="301"/>
                      <a:pt x="98" y="301"/>
                    </a:cubicBezTo>
                    <a:cubicBezTo>
                      <a:pt x="299" y="99"/>
                      <a:pt x="299" y="99"/>
                      <a:pt x="299" y="99"/>
                    </a:cubicBezTo>
                    <a:cubicBezTo>
                      <a:pt x="327" y="127"/>
                      <a:pt x="327" y="127"/>
                      <a:pt x="327" y="127"/>
                    </a:cubicBezTo>
                    <a:lnTo>
                      <a:pt x="124" y="328"/>
                    </a:lnTo>
                    <a:close/>
                    <a:moveTo>
                      <a:pt x="277" y="76"/>
                    </a:moveTo>
                    <a:cubicBezTo>
                      <a:pt x="286" y="86"/>
                      <a:pt x="286" y="86"/>
                      <a:pt x="286" y="86"/>
                    </a:cubicBezTo>
                    <a:cubicBezTo>
                      <a:pt x="86" y="287"/>
                      <a:pt x="86" y="287"/>
                      <a:pt x="86" y="287"/>
                    </a:cubicBezTo>
                    <a:cubicBezTo>
                      <a:pt x="70" y="283"/>
                      <a:pt x="70" y="283"/>
                      <a:pt x="70" y="283"/>
                    </a:cubicBezTo>
                    <a:lnTo>
                      <a:pt x="277" y="76"/>
                    </a:lnTo>
                    <a:close/>
                    <a:moveTo>
                      <a:pt x="57" y="299"/>
                    </a:moveTo>
                    <a:cubicBezTo>
                      <a:pt x="79" y="304"/>
                      <a:pt x="79" y="304"/>
                      <a:pt x="79" y="304"/>
                    </a:cubicBezTo>
                    <a:cubicBezTo>
                      <a:pt x="79" y="337"/>
                      <a:pt x="79" y="337"/>
                      <a:pt x="79" y="337"/>
                    </a:cubicBezTo>
                    <a:cubicBezTo>
                      <a:pt x="79" y="342"/>
                      <a:pt x="83" y="346"/>
                      <a:pt x="88" y="346"/>
                    </a:cubicBezTo>
                    <a:cubicBezTo>
                      <a:pt x="121" y="346"/>
                      <a:pt x="121" y="346"/>
                      <a:pt x="121" y="346"/>
                    </a:cubicBezTo>
                    <a:cubicBezTo>
                      <a:pt x="128" y="371"/>
                      <a:pt x="128" y="371"/>
                      <a:pt x="128" y="371"/>
                    </a:cubicBezTo>
                    <a:cubicBezTo>
                      <a:pt x="24" y="401"/>
                      <a:pt x="24" y="401"/>
                      <a:pt x="24" y="401"/>
                    </a:cubicBezTo>
                    <a:lnTo>
                      <a:pt x="57" y="299"/>
                    </a:lnTo>
                    <a:close/>
                    <a:moveTo>
                      <a:pt x="144" y="360"/>
                    </a:moveTo>
                    <a:cubicBezTo>
                      <a:pt x="138" y="340"/>
                      <a:pt x="138" y="340"/>
                      <a:pt x="138" y="340"/>
                    </a:cubicBezTo>
                    <a:cubicBezTo>
                      <a:pt x="341" y="140"/>
                      <a:pt x="341" y="140"/>
                      <a:pt x="341" y="140"/>
                    </a:cubicBezTo>
                    <a:cubicBezTo>
                      <a:pt x="351" y="151"/>
                      <a:pt x="351" y="151"/>
                      <a:pt x="351" y="151"/>
                    </a:cubicBezTo>
                    <a:lnTo>
                      <a:pt x="144" y="360"/>
                    </a:lnTo>
                    <a:close/>
                  </a:path>
                </a:pathLst>
              </a:custGeom>
              <a:solidFill>
                <a:schemeClr val="tx1"/>
              </a:solidFill>
              <a:ln>
                <a:noFill/>
              </a:ln>
            </p:spPr>
            <p:txBody>
              <a:bodyPr vert="horz" wrap="square" lIns="37148" tIns="18574" rIns="37148" bIns="18574" numCol="1" anchor="t" anchorCtr="0" compatLnSpc="1">
                <a:prstTxWarp prst="textNoShape">
                  <a:avLst/>
                </a:prstTxWarp>
              </a:bodyPr>
              <a:lstStyle/>
              <a:p>
                <a:endParaRPr lang="en-US" sz="548"/>
              </a:p>
            </p:txBody>
          </p:sp>
        </p:grpSp>
      </p:grpSp>
      <p:grpSp>
        <p:nvGrpSpPr>
          <p:cNvPr id="100" name="Group 99"/>
          <p:cNvGrpSpPr/>
          <p:nvPr/>
        </p:nvGrpSpPr>
        <p:grpSpPr>
          <a:xfrm>
            <a:off x="10951473" y="3341290"/>
            <a:ext cx="644288" cy="644285"/>
            <a:chOff x="593725" y="2596599"/>
            <a:chExt cx="594727" cy="594725"/>
          </a:xfrm>
        </p:grpSpPr>
        <p:sp>
          <p:nvSpPr>
            <p:cNvPr id="101" name="Oval 100"/>
            <p:cNvSpPr/>
            <p:nvPr/>
          </p:nvSpPr>
          <p:spPr>
            <a:xfrm>
              <a:off x="593725" y="2596599"/>
              <a:ext cx="594727" cy="594725"/>
            </a:xfrm>
            <a:prstGeom prst="ellipse">
              <a:avLst/>
            </a:prstGeom>
            <a:solidFill>
              <a:srgbClr val="A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a:p>
          </p:txBody>
        </p:sp>
        <p:grpSp>
          <p:nvGrpSpPr>
            <p:cNvPr id="102" name="Group 101"/>
            <p:cNvGrpSpPr/>
            <p:nvPr/>
          </p:nvGrpSpPr>
          <p:grpSpPr>
            <a:xfrm>
              <a:off x="759259" y="2765476"/>
              <a:ext cx="263659" cy="256972"/>
              <a:chOff x="2212975" y="1027113"/>
              <a:chExt cx="438150" cy="427038"/>
            </a:xfrm>
            <a:solidFill>
              <a:schemeClr val="bg1"/>
            </a:solidFill>
          </p:grpSpPr>
          <p:sp>
            <p:nvSpPr>
              <p:cNvPr id="103" name="Freeform 126"/>
              <p:cNvSpPr>
                <a:spLocks noEditPoints="1"/>
              </p:cNvSpPr>
              <p:nvPr/>
            </p:nvSpPr>
            <p:spPr bwMode="auto">
              <a:xfrm>
                <a:off x="2212975" y="1027113"/>
                <a:ext cx="438150" cy="427038"/>
              </a:xfrm>
              <a:custGeom>
                <a:avLst/>
                <a:gdLst>
                  <a:gd name="T0" fmla="*/ 345 w 438"/>
                  <a:gd name="T1" fmla="*/ 169 h 426"/>
                  <a:gd name="T2" fmla="*/ 424 w 438"/>
                  <a:gd name="T3" fmla="*/ 52 h 426"/>
                  <a:gd name="T4" fmla="*/ 409 w 438"/>
                  <a:gd name="T5" fmla="*/ 49 h 426"/>
                  <a:gd name="T6" fmla="*/ 360 w 438"/>
                  <a:gd name="T7" fmla="*/ 96 h 426"/>
                  <a:gd name="T8" fmla="*/ 337 w 438"/>
                  <a:gd name="T9" fmla="*/ 75 h 426"/>
                  <a:gd name="T10" fmla="*/ 383 w 438"/>
                  <a:gd name="T11" fmla="*/ 23 h 426"/>
                  <a:gd name="T12" fmla="*/ 380 w 438"/>
                  <a:gd name="T13" fmla="*/ 8 h 426"/>
                  <a:gd name="T14" fmla="*/ 288 w 438"/>
                  <a:gd name="T15" fmla="*/ 24 h 426"/>
                  <a:gd name="T16" fmla="*/ 119 w 438"/>
                  <a:gd name="T17" fmla="*/ 261 h 426"/>
                  <a:gd name="T18" fmla="*/ 31 w 438"/>
                  <a:gd name="T19" fmla="*/ 282 h 426"/>
                  <a:gd name="T20" fmla="*/ 21 w 438"/>
                  <a:gd name="T21" fmla="*/ 379 h 426"/>
                  <a:gd name="T22" fmla="*/ 75 w 438"/>
                  <a:gd name="T23" fmla="*/ 331 h 426"/>
                  <a:gd name="T24" fmla="*/ 101 w 438"/>
                  <a:gd name="T25" fmla="*/ 350 h 426"/>
                  <a:gd name="T26" fmla="*/ 55 w 438"/>
                  <a:gd name="T27" fmla="*/ 403 h 426"/>
                  <a:gd name="T28" fmla="*/ 58 w 438"/>
                  <a:gd name="T29" fmla="*/ 418 h 426"/>
                  <a:gd name="T30" fmla="*/ 93 w 438"/>
                  <a:gd name="T31" fmla="*/ 426 h 426"/>
                  <a:gd name="T32" fmla="*/ 171 w 438"/>
                  <a:gd name="T33" fmla="*/ 313 h 426"/>
                  <a:gd name="T34" fmla="*/ 137 w 438"/>
                  <a:gd name="T35" fmla="*/ 388 h 426"/>
                  <a:gd name="T36" fmla="*/ 79 w 438"/>
                  <a:gd name="T37" fmla="*/ 405 h 426"/>
                  <a:gd name="T38" fmla="*/ 115 w 438"/>
                  <a:gd name="T39" fmla="*/ 337 h 426"/>
                  <a:gd name="T40" fmla="*/ 79 w 438"/>
                  <a:gd name="T41" fmla="*/ 310 h 426"/>
                  <a:gd name="T42" fmla="*/ 27 w 438"/>
                  <a:gd name="T43" fmla="*/ 352 h 426"/>
                  <a:gd name="T44" fmla="*/ 93 w 438"/>
                  <a:gd name="T45" fmla="*/ 275 h 426"/>
                  <a:gd name="T46" fmla="*/ 128 w 438"/>
                  <a:gd name="T47" fmla="*/ 278 h 426"/>
                  <a:gd name="T48" fmla="*/ 287 w 438"/>
                  <a:gd name="T49" fmla="*/ 111 h 426"/>
                  <a:gd name="T50" fmla="*/ 345 w 438"/>
                  <a:gd name="T51" fmla="*/ 18 h 426"/>
                  <a:gd name="T52" fmla="*/ 324 w 438"/>
                  <a:gd name="T53" fmla="*/ 55 h 426"/>
                  <a:gd name="T54" fmla="*/ 344 w 438"/>
                  <a:gd name="T55" fmla="*/ 108 h 426"/>
                  <a:gd name="T56" fmla="*/ 377 w 438"/>
                  <a:gd name="T57" fmla="*/ 108 h 426"/>
                  <a:gd name="T58" fmla="*/ 394 w 438"/>
                  <a:gd name="T59" fmla="*/ 130 h 426"/>
                  <a:gd name="T60" fmla="*/ 321 w 438"/>
                  <a:gd name="T61" fmla="*/ 145 h 426"/>
                  <a:gd name="T62" fmla="*/ 154 w 438"/>
                  <a:gd name="T63" fmla="*/ 304 h 426"/>
                  <a:gd name="T64" fmla="*/ 137 w 438"/>
                  <a:gd name="T65" fmla="*/ 38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8" h="426">
                    <a:moveTo>
                      <a:pt x="320" y="165"/>
                    </a:moveTo>
                    <a:cubicBezTo>
                      <a:pt x="328" y="167"/>
                      <a:pt x="336" y="169"/>
                      <a:pt x="345" y="169"/>
                    </a:cubicBezTo>
                    <a:cubicBezTo>
                      <a:pt x="368" y="169"/>
                      <a:pt x="391" y="159"/>
                      <a:pt x="407" y="143"/>
                    </a:cubicBezTo>
                    <a:cubicBezTo>
                      <a:pt x="431" y="119"/>
                      <a:pt x="438" y="83"/>
                      <a:pt x="424" y="52"/>
                    </a:cubicBezTo>
                    <a:cubicBezTo>
                      <a:pt x="423" y="49"/>
                      <a:pt x="420" y="47"/>
                      <a:pt x="417" y="46"/>
                    </a:cubicBezTo>
                    <a:cubicBezTo>
                      <a:pt x="414" y="46"/>
                      <a:pt x="411" y="47"/>
                      <a:pt x="409" y="49"/>
                    </a:cubicBezTo>
                    <a:cubicBezTo>
                      <a:pt x="363" y="95"/>
                      <a:pt x="363" y="95"/>
                      <a:pt x="363" y="95"/>
                    </a:cubicBezTo>
                    <a:cubicBezTo>
                      <a:pt x="362" y="96"/>
                      <a:pt x="361" y="96"/>
                      <a:pt x="360" y="96"/>
                    </a:cubicBezTo>
                    <a:cubicBezTo>
                      <a:pt x="359" y="96"/>
                      <a:pt x="358" y="96"/>
                      <a:pt x="357" y="95"/>
                    </a:cubicBezTo>
                    <a:cubicBezTo>
                      <a:pt x="337" y="75"/>
                      <a:pt x="337" y="75"/>
                      <a:pt x="337" y="75"/>
                    </a:cubicBezTo>
                    <a:cubicBezTo>
                      <a:pt x="335" y="73"/>
                      <a:pt x="335" y="70"/>
                      <a:pt x="337" y="69"/>
                    </a:cubicBezTo>
                    <a:cubicBezTo>
                      <a:pt x="383" y="23"/>
                      <a:pt x="383" y="23"/>
                      <a:pt x="383" y="23"/>
                    </a:cubicBezTo>
                    <a:cubicBezTo>
                      <a:pt x="385" y="21"/>
                      <a:pt x="386" y="18"/>
                      <a:pt x="386" y="15"/>
                    </a:cubicBezTo>
                    <a:cubicBezTo>
                      <a:pt x="385" y="12"/>
                      <a:pt x="383" y="9"/>
                      <a:pt x="380" y="8"/>
                    </a:cubicBezTo>
                    <a:cubicBezTo>
                      <a:pt x="369" y="2"/>
                      <a:pt x="357" y="0"/>
                      <a:pt x="345" y="0"/>
                    </a:cubicBezTo>
                    <a:cubicBezTo>
                      <a:pt x="324" y="0"/>
                      <a:pt x="304" y="8"/>
                      <a:pt x="288" y="24"/>
                    </a:cubicBezTo>
                    <a:cubicBezTo>
                      <a:pt x="266" y="47"/>
                      <a:pt x="257" y="82"/>
                      <a:pt x="267" y="112"/>
                    </a:cubicBezTo>
                    <a:cubicBezTo>
                      <a:pt x="119" y="261"/>
                      <a:pt x="119" y="261"/>
                      <a:pt x="119" y="261"/>
                    </a:cubicBezTo>
                    <a:cubicBezTo>
                      <a:pt x="111" y="258"/>
                      <a:pt x="102" y="257"/>
                      <a:pt x="93" y="257"/>
                    </a:cubicBezTo>
                    <a:cubicBezTo>
                      <a:pt x="70" y="257"/>
                      <a:pt x="47" y="266"/>
                      <a:pt x="31" y="282"/>
                    </a:cubicBezTo>
                    <a:cubicBezTo>
                      <a:pt x="7" y="306"/>
                      <a:pt x="0" y="342"/>
                      <a:pt x="14" y="374"/>
                    </a:cubicBezTo>
                    <a:cubicBezTo>
                      <a:pt x="15" y="376"/>
                      <a:pt x="18" y="379"/>
                      <a:pt x="21" y="379"/>
                    </a:cubicBezTo>
                    <a:cubicBezTo>
                      <a:pt x="24" y="380"/>
                      <a:pt x="27" y="379"/>
                      <a:pt x="29" y="376"/>
                    </a:cubicBezTo>
                    <a:cubicBezTo>
                      <a:pt x="75" y="331"/>
                      <a:pt x="75" y="331"/>
                      <a:pt x="75" y="331"/>
                    </a:cubicBezTo>
                    <a:cubicBezTo>
                      <a:pt x="77" y="329"/>
                      <a:pt x="80" y="328"/>
                      <a:pt x="81" y="330"/>
                    </a:cubicBezTo>
                    <a:cubicBezTo>
                      <a:pt x="101" y="350"/>
                      <a:pt x="101" y="350"/>
                      <a:pt x="101" y="350"/>
                    </a:cubicBezTo>
                    <a:cubicBezTo>
                      <a:pt x="103" y="352"/>
                      <a:pt x="103" y="355"/>
                      <a:pt x="101" y="357"/>
                    </a:cubicBezTo>
                    <a:cubicBezTo>
                      <a:pt x="55" y="403"/>
                      <a:pt x="55" y="403"/>
                      <a:pt x="55" y="403"/>
                    </a:cubicBezTo>
                    <a:cubicBezTo>
                      <a:pt x="53" y="405"/>
                      <a:pt x="52" y="408"/>
                      <a:pt x="53" y="411"/>
                    </a:cubicBezTo>
                    <a:cubicBezTo>
                      <a:pt x="53" y="414"/>
                      <a:pt x="55" y="416"/>
                      <a:pt x="58" y="418"/>
                    </a:cubicBezTo>
                    <a:cubicBezTo>
                      <a:pt x="69" y="423"/>
                      <a:pt x="81" y="426"/>
                      <a:pt x="93" y="426"/>
                    </a:cubicBezTo>
                    <a:cubicBezTo>
                      <a:pt x="93" y="426"/>
                      <a:pt x="93" y="426"/>
                      <a:pt x="93" y="426"/>
                    </a:cubicBezTo>
                    <a:cubicBezTo>
                      <a:pt x="114" y="426"/>
                      <a:pt x="135" y="417"/>
                      <a:pt x="150" y="401"/>
                    </a:cubicBezTo>
                    <a:cubicBezTo>
                      <a:pt x="173" y="379"/>
                      <a:pt x="181" y="343"/>
                      <a:pt x="171" y="313"/>
                    </a:cubicBezTo>
                    <a:lnTo>
                      <a:pt x="320" y="165"/>
                    </a:lnTo>
                    <a:close/>
                    <a:moveTo>
                      <a:pt x="137" y="388"/>
                    </a:moveTo>
                    <a:cubicBezTo>
                      <a:pt x="125" y="400"/>
                      <a:pt x="109" y="407"/>
                      <a:pt x="93" y="407"/>
                    </a:cubicBezTo>
                    <a:cubicBezTo>
                      <a:pt x="88" y="407"/>
                      <a:pt x="84" y="406"/>
                      <a:pt x="79" y="405"/>
                    </a:cubicBezTo>
                    <a:cubicBezTo>
                      <a:pt x="114" y="370"/>
                      <a:pt x="114" y="370"/>
                      <a:pt x="114" y="370"/>
                    </a:cubicBezTo>
                    <a:cubicBezTo>
                      <a:pt x="123" y="361"/>
                      <a:pt x="124" y="346"/>
                      <a:pt x="115" y="337"/>
                    </a:cubicBezTo>
                    <a:cubicBezTo>
                      <a:pt x="95" y="317"/>
                      <a:pt x="95" y="317"/>
                      <a:pt x="95" y="317"/>
                    </a:cubicBezTo>
                    <a:cubicBezTo>
                      <a:pt x="91" y="312"/>
                      <a:pt x="85" y="310"/>
                      <a:pt x="79" y="310"/>
                    </a:cubicBezTo>
                    <a:cubicBezTo>
                      <a:pt x="73" y="310"/>
                      <a:pt x="66" y="313"/>
                      <a:pt x="62" y="317"/>
                    </a:cubicBezTo>
                    <a:cubicBezTo>
                      <a:pt x="27" y="352"/>
                      <a:pt x="27" y="352"/>
                      <a:pt x="27" y="352"/>
                    </a:cubicBezTo>
                    <a:cubicBezTo>
                      <a:pt x="23" y="332"/>
                      <a:pt x="29" y="311"/>
                      <a:pt x="45" y="295"/>
                    </a:cubicBezTo>
                    <a:cubicBezTo>
                      <a:pt x="57" y="283"/>
                      <a:pt x="75" y="275"/>
                      <a:pt x="93" y="275"/>
                    </a:cubicBezTo>
                    <a:cubicBezTo>
                      <a:pt x="102" y="275"/>
                      <a:pt x="110" y="277"/>
                      <a:pt x="117" y="280"/>
                    </a:cubicBezTo>
                    <a:cubicBezTo>
                      <a:pt x="121" y="282"/>
                      <a:pt x="125" y="281"/>
                      <a:pt x="128" y="278"/>
                    </a:cubicBezTo>
                    <a:cubicBezTo>
                      <a:pt x="285" y="121"/>
                      <a:pt x="285" y="121"/>
                      <a:pt x="285" y="121"/>
                    </a:cubicBezTo>
                    <a:cubicBezTo>
                      <a:pt x="287" y="118"/>
                      <a:pt x="288" y="114"/>
                      <a:pt x="287" y="111"/>
                    </a:cubicBezTo>
                    <a:cubicBezTo>
                      <a:pt x="277" y="87"/>
                      <a:pt x="283" y="56"/>
                      <a:pt x="301" y="37"/>
                    </a:cubicBezTo>
                    <a:cubicBezTo>
                      <a:pt x="313" y="25"/>
                      <a:pt x="329" y="18"/>
                      <a:pt x="345" y="18"/>
                    </a:cubicBezTo>
                    <a:cubicBezTo>
                      <a:pt x="350" y="18"/>
                      <a:pt x="355" y="19"/>
                      <a:pt x="359" y="20"/>
                    </a:cubicBezTo>
                    <a:cubicBezTo>
                      <a:pt x="324" y="55"/>
                      <a:pt x="324" y="55"/>
                      <a:pt x="324" y="55"/>
                    </a:cubicBezTo>
                    <a:cubicBezTo>
                      <a:pt x="315" y="65"/>
                      <a:pt x="315" y="79"/>
                      <a:pt x="324" y="88"/>
                    </a:cubicBezTo>
                    <a:cubicBezTo>
                      <a:pt x="344" y="108"/>
                      <a:pt x="344" y="108"/>
                      <a:pt x="344" y="108"/>
                    </a:cubicBezTo>
                    <a:cubicBezTo>
                      <a:pt x="348" y="112"/>
                      <a:pt x="354" y="115"/>
                      <a:pt x="360" y="115"/>
                    </a:cubicBezTo>
                    <a:cubicBezTo>
                      <a:pt x="366" y="115"/>
                      <a:pt x="372" y="112"/>
                      <a:pt x="377" y="108"/>
                    </a:cubicBezTo>
                    <a:cubicBezTo>
                      <a:pt x="411" y="73"/>
                      <a:pt x="411" y="73"/>
                      <a:pt x="411" y="73"/>
                    </a:cubicBezTo>
                    <a:cubicBezTo>
                      <a:pt x="415" y="93"/>
                      <a:pt x="409" y="115"/>
                      <a:pt x="394" y="130"/>
                    </a:cubicBezTo>
                    <a:cubicBezTo>
                      <a:pt x="381" y="143"/>
                      <a:pt x="363" y="150"/>
                      <a:pt x="345" y="150"/>
                    </a:cubicBezTo>
                    <a:cubicBezTo>
                      <a:pt x="337" y="150"/>
                      <a:pt x="329" y="148"/>
                      <a:pt x="321" y="145"/>
                    </a:cubicBezTo>
                    <a:cubicBezTo>
                      <a:pt x="318" y="144"/>
                      <a:pt x="314" y="144"/>
                      <a:pt x="311" y="147"/>
                    </a:cubicBezTo>
                    <a:cubicBezTo>
                      <a:pt x="154" y="304"/>
                      <a:pt x="154" y="304"/>
                      <a:pt x="154" y="304"/>
                    </a:cubicBezTo>
                    <a:cubicBezTo>
                      <a:pt x="151" y="307"/>
                      <a:pt x="150" y="311"/>
                      <a:pt x="152" y="315"/>
                    </a:cubicBezTo>
                    <a:cubicBezTo>
                      <a:pt x="162" y="339"/>
                      <a:pt x="156" y="370"/>
                      <a:pt x="137" y="388"/>
                    </a:cubicBezTo>
                    <a:close/>
                  </a:path>
                </a:pathLst>
              </a:custGeom>
              <a:solidFill>
                <a:schemeClr val="tx1"/>
              </a:solidFill>
              <a:ln>
                <a:noFill/>
              </a:ln>
            </p:spPr>
            <p:txBody>
              <a:bodyPr vert="horz" wrap="square" lIns="37148" tIns="18574" rIns="37148" bIns="18574" numCol="1" anchor="t" anchorCtr="0" compatLnSpc="1">
                <a:prstTxWarp prst="textNoShape">
                  <a:avLst/>
                </a:prstTxWarp>
              </a:bodyPr>
              <a:lstStyle/>
              <a:p>
                <a:endParaRPr lang="en-US" sz="548"/>
              </a:p>
            </p:txBody>
          </p:sp>
          <p:sp>
            <p:nvSpPr>
              <p:cNvPr id="144" name="Freeform 127"/>
              <p:cNvSpPr>
                <a:spLocks/>
              </p:cNvSpPr>
              <p:nvPr/>
            </p:nvSpPr>
            <p:spPr bwMode="auto">
              <a:xfrm>
                <a:off x="2447925" y="1257300"/>
                <a:ext cx="198438" cy="193675"/>
              </a:xfrm>
              <a:custGeom>
                <a:avLst/>
                <a:gdLst>
                  <a:gd name="T0" fmla="*/ 56 w 197"/>
                  <a:gd name="T1" fmla="*/ 3 h 194"/>
                  <a:gd name="T2" fmla="*/ 43 w 197"/>
                  <a:gd name="T3" fmla="*/ 3 h 194"/>
                  <a:gd name="T4" fmla="*/ 43 w 197"/>
                  <a:gd name="T5" fmla="*/ 16 h 194"/>
                  <a:gd name="T6" fmla="*/ 174 w 197"/>
                  <a:gd name="T7" fmla="*/ 147 h 194"/>
                  <a:gd name="T8" fmla="*/ 174 w 197"/>
                  <a:gd name="T9" fmla="*/ 154 h 194"/>
                  <a:gd name="T10" fmla="*/ 155 w 197"/>
                  <a:gd name="T11" fmla="*/ 174 h 194"/>
                  <a:gd name="T12" fmla="*/ 152 w 197"/>
                  <a:gd name="T13" fmla="*/ 175 h 194"/>
                  <a:gd name="T14" fmla="*/ 152 w 197"/>
                  <a:gd name="T15" fmla="*/ 175 h 194"/>
                  <a:gd name="T16" fmla="*/ 148 w 197"/>
                  <a:gd name="T17" fmla="*/ 174 h 194"/>
                  <a:gd name="T18" fmla="*/ 17 w 197"/>
                  <a:gd name="T19" fmla="*/ 43 h 194"/>
                  <a:gd name="T20" fmla="*/ 4 w 197"/>
                  <a:gd name="T21" fmla="*/ 43 h 194"/>
                  <a:gd name="T22" fmla="*/ 4 w 197"/>
                  <a:gd name="T23" fmla="*/ 56 h 194"/>
                  <a:gd name="T24" fmla="*/ 135 w 197"/>
                  <a:gd name="T25" fmla="*/ 187 h 194"/>
                  <a:gd name="T26" fmla="*/ 152 w 197"/>
                  <a:gd name="T27" fmla="*/ 194 h 194"/>
                  <a:gd name="T28" fmla="*/ 152 w 197"/>
                  <a:gd name="T29" fmla="*/ 194 h 194"/>
                  <a:gd name="T30" fmla="*/ 169 w 197"/>
                  <a:gd name="T31" fmla="*/ 187 h 194"/>
                  <a:gd name="T32" fmla="*/ 187 w 197"/>
                  <a:gd name="T33" fmla="*/ 167 h 194"/>
                  <a:gd name="T34" fmla="*/ 187 w 197"/>
                  <a:gd name="T35" fmla="*/ 134 h 194"/>
                  <a:gd name="T36" fmla="*/ 56 w 197"/>
                  <a:gd name="T37" fmla="*/ 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4">
                    <a:moveTo>
                      <a:pt x="56" y="3"/>
                    </a:moveTo>
                    <a:cubicBezTo>
                      <a:pt x="53" y="0"/>
                      <a:pt x="47" y="0"/>
                      <a:pt x="43" y="3"/>
                    </a:cubicBezTo>
                    <a:cubicBezTo>
                      <a:pt x="39" y="7"/>
                      <a:pt x="39" y="13"/>
                      <a:pt x="43" y="16"/>
                    </a:cubicBezTo>
                    <a:cubicBezTo>
                      <a:pt x="174" y="147"/>
                      <a:pt x="174" y="147"/>
                      <a:pt x="174" y="147"/>
                    </a:cubicBezTo>
                    <a:cubicBezTo>
                      <a:pt x="176" y="149"/>
                      <a:pt x="176" y="152"/>
                      <a:pt x="174" y="154"/>
                    </a:cubicBezTo>
                    <a:cubicBezTo>
                      <a:pt x="155" y="174"/>
                      <a:pt x="155" y="174"/>
                      <a:pt x="155" y="174"/>
                    </a:cubicBezTo>
                    <a:cubicBezTo>
                      <a:pt x="154" y="175"/>
                      <a:pt x="153" y="175"/>
                      <a:pt x="152" y="175"/>
                    </a:cubicBezTo>
                    <a:cubicBezTo>
                      <a:pt x="152" y="175"/>
                      <a:pt x="152" y="175"/>
                      <a:pt x="152" y="175"/>
                    </a:cubicBezTo>
                    <a:cubicBezTo>
                      <a:pt x="151" y="175"/>
                      <a:pt x="149" y="175"/>
                      <a:pt x="148" y="174"/>
                    </a:cubicBezTo>
                    <a:cubicBezTo>
                      <a:pt x="17" y="43"/>
                      <a:pt x="17" y="43"/>
                      <a:pt x="17" y="43"/>
                    </a:cubicBezTo>
                    <a:cubicBezTo>
                      <a:pt x="13" y="39"/>
                      <a:pt x="7" y="39"/>
                      <a:pt x="4" y="43"/>
                    </a:cubicBezTo>
                    <a:cubicBezTo>
                      <a:pt x="0" y="46"/>
                      <a:pt x="0" y="52"/>
                      <a:pt x="4" y="56"/>
                    </a:cubicBezTo>
                    <a:cubicBezTo>
                      <a:pt x="135" y="187"/>
                      <a:pt x="135" y="187"/>
                      <a:pt x="135" y="187"/>
                    </a:cubicBezTo>
                    <a:cubicBezTo>
                      <a:pt x="140" y="191"/>
                      <a:pt x="146" y="194"/>
                      <a:pt x="152" y="194"/>
                    </a:cubicBezTo>
                    <a:cubicBezTo>
                      <a:pt x="152" y="194"/>
                      <a:pt x="152" y="194"/>
                      <a:pt x="152" y="194"/>
                    </a:cubicBezTo>
                    <a:cubicBezTo>
                      <a:pt x="158" y="194"/>
                      <a:pt x="164" y="191"/>
                      <a:pt x="169" y="187"/>
                    </a:cubicBezTo>
                    <a:cubicBezTo>
                      <a:pt x="187" y="167"/>
                      <a:pt x="187" y="167"/>
                      <a:pt x="187" y="167"/>
                    </a:cubicBezTo>
                    <a:cubicBezTo>
                      <a:pt x="197" y="158"/>
                      <a:pt x="197" y="143"/>
                      <a:pt x="187" y="134"/>
                    </a:cubicBezTo>
                    <a:lnTo>
                      <a:pt x="56" y="3"/>
                    </a:lnTo>
                    <a:close/>
                  </a:path>
                </a:pathLst>
              </a:custGeom>
              <a:solidFill>
                <a:schemeClr val="tx1"/>
              </a:solidFill>
              <a:ln>
                <a:noFill/>
              </a:ln>
            </p:spPr>
            <p:txBody>
              <a:bodyPr vert="horz" wrap="square" lIns="37148" tIns="18574" rIns="37148" bIns="18574" numCol="1" anchor="t" anchorCtr="0" compatLnSpc="1">
                <a:prstTxWarp prst="textNoShape">
                  <a:avLst/>
                </a:prstTxWarp>
              </a:bodyPr>
              <a:lstStyle/>
              <a:p>
                <a:endParaRPr lang="en-US" sz="548"/>
              </a:p>
            </p:txBody>
          </p:sp>
          <p:sp>
            <p:nvSpPr>
              <p:cNvPr id="145" name="Freeform 128"/>
              <p:cNvSpPr>
                <a:spLocks noEditPoints="1"/>
              </p:cNvSpPr>
              <p:nvPr/>
            </p:nvSpPr>
            <p:spPr bwMode="auto">
              <a:xfrm>
                <a:off x="2219325" y="1027113"/>
                <a:ext cx="177800" cy="176213"/>
              </a:xfrm>
              <a:custGeom>
                <a:avLst/>
                <a:gdLst>
                  <a:gd name="T0" fmla="*/ 43 w 178"/>
                  <a:gd name="T1" fmla="*/ 83 h 177"/>
                  <a:gd name="T2" fmla="*/ 49 w 178"/>
                  <a:gd name="T3" fmla="*/ 85 h 177"/>
                  <a:gd name="T4" fmla="*/ 56 w 178"/>
                  <a:gd name="T5" fmla="*/ 83 h 177"/>
                  <a:gd name="T6" fmla="*/ 62 w 178"/>
                  <a:gd name="T7" fmla="*/ 76 h 177"/>
                  <a:gd name="T8" fmla="*/ 161 w 178"/>
                  <a:gd name="T9" fmla="*/ 174 h 177"/>
                  <a:gd name="T10" fmla="*/ 167 w 178"/>
                  <a:gd name="T11" fmla="*/ 177 h 177"/>
                  <a:gd name="T12" fmla="*/ 174 w 178"/>
                  <a:gd name="T13" fmla="*/ 174 h 177"/>
                  <a:gd name="T14" fmla="*/ 174 w 178"/>
                  <a:gd name="T15" fmla="*/ 161 h 177"/>
                  <a:gd name="T16" fmla="*/ 76 w 178"/>
                  <a:gd name="T17" fmla="*/ 63 h 177"/>
                  <a:gd name="T18" fmla="*/ 82 w 178"/>
                  <a:gd name="T19" fmla="*/ 57 h 177"/>
                  <a:gd name="T20" fmla="*/ 82 w 178"/>
                  <a:gd name="T21" fmla="*/ 43 h 177"/>
                  <a:gd name="T22" fmla="*/ 43 w 178"/>
                  <a:gd name="T23" fmla="*/ 4 h 177"/>
                  <a:gd name="T24" fmla="*/ 30 w 178"/>
                  <a:gd name="T25" fmla="*/ 4 h 177"/>
                  <a:gd name="T26" fmla="*/ 3 w 178"/>
                  <a:gd name="T27" fmla="*/ 30 h 177"/>
                  <a:gd name="T28" fmla="*/ 3 w 178"/>
                  <a:gd name="T29" fmla="*/ 43 h 177"/>
                  <a:gd name="T30" fmla="*/ 43 w 178"/>
                  <a:gd name="T31" fmla="*/ 83 h 177"/>
                  <a:gd name="T32" fmla="*/ 36 w 178"/>
                  <a:gd name="T33" fmla="*/ 24 h 177"/>
                  <a:gd name="T34" fmla="*/ 62 w 178"/>
                  <a:gd name="T35" fmla="*/ 50 h 177"/>
                  <a:gd name="T36" fmla="*/ 49 w 178"/>
                  <a:gd name="T37" fmla="*/ 63 h 177"/>
                  <a:gd name="T38" fmla="*/ 23 w 178"/>
                  <a:gd name="T39" fmla="*/ 37 h 177"/>
                  <a:gd name="T40" fmla="*/ 36 w 178"/>
                  <a:gd name="T41" fmla="*/ 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77">
                    <a:moveTo>
                      <a:pt x="43" y="83"/>
                    </a:moveTo>
                    <a:cubicBezTo>
                      <a:pt x="45" y="85"/>
                      <a:pt x="47" y="85"/>
                      <a:pt x="49" y="85"/>
                    </a:cubicBezTo>
                    <a:cubicBezTo>
                      <a:pt x="52" y="85"/>
                      <a:pt x="54" y="85"/>
                      <a:pt x="56" y="83"/>
                    </a:cubicBezTo>
                    <a:cubicBezTo>
                      <a:pt x="62" y="76"/>
                      <a:pt x="62" y="76"/>
                      <a:pt x="62" y="76"/>
                    </a:cubicBezTo>
                    <a:cubicBezTo>
                      <a:pt x="161" y="174"/>
                      <a:pt x="161" y="174"/>
                      <a:pt x="161" y="174"/>
                    </a:cubicBezTo>
                    <a:cubicBezTo>
                      <a:pt x="163" y="176"/>
                      <a:pt x="165" y="177"/>
                      <a:pt x="167" y="177"/>
                    </a:cubicBezTo>
                    <a:cubicBezTo>
                      <a:pt x="170" y="177"/>
                      <a:pt x="172" y="176"/>
                      <a:pt x="174" y="174"/>
                    </a:cubicBezTo>
                    <a:cubicBezTo>
                      <a:pt x="178" y="171"/>
                      <a:pt x="178" y="165"/>
                      <a:pt x="174" y="161"/>
                    </a:cubicBezTo>
                    <a:cubicBezTo>
                      <a:pt x="76" y="63"/>
                      <a:pt x="76" y="63"/>
                      <a:pt x="76" y="63"/>
                    </a:cubicBezTo>
                    <a:cubicBezTo>
                      <a:pt x="82" y="57"/>
                      <a:pt x="82" y="57"/>
                      <a:pt x="82" y="57"/>
                    </a:cubicBezTo>
                    <a:cubicBezTo>
                      <a:pt x="86" y="53"/>
                      <a:pt x="86" y="47"/>
                      <a:pt x="82" y="43"/>
                    </a:cubicBezTo>
                    <a:cubicBezTo>
                      <a:pt x="43" y="4"/>
                      <a:pt x="43" y="4"/>
                      <a:pt x="43" y="4"/>
                    </a:cubicBezTo>
                    <a:cubicBezTo>
                      <a:pt x="39" y="0"/>
                      <a:pt x="33" y="0"/>
                      <a:pt x="30" y="4"/>
                    </a:cubicBezTo>
                    <a:cubicBezTo>
                      <a:pt x="3" y="30"/>
                      <a:pt x="3" y="30"/>
                      <a:pt x="3" y="30"/>
                    </a:cubicBezTo>
                    <a:cubicBezTo>
                      <a:pt x="0" y="34"/>
                      <a:pt x="0" y="40"/>
                      <a:pt x="3" y="43"/>
                    </a:cubicBezTo>
                    <a:lnTo>
                      <a:pt x="43" y="83"/>
                    </a:lnTo>
                    <a:close/>
                    <a:moveTo>
                      <a:pt x="36" y="24"/>
                    </a:moveTo>
                    <a:cubicBezTo>
                      <a:pt x="62" y="50"/>
                      <a:pt x="62" y="50"/>
                      <a:pt x="62" y="50"/>
                    </a:cubicBezTo>
                    <a:cubicBezTo>
                      <a:pt x="49" y="63"/>
                      <a:pt x="49" y="63"/>
                      <a:pt x="49" y="63"/>
                    </a:cubicBezTo>
                    <a:cubicBezTo>
                      <a:pt x="23" y="37"/>
                      <a:pt x="23" y="37"/>
                      <a:pt x="23" y="37"/>
                    </a:cubicBezTo>
                    <a:lnTo>
                      <a:pt x="36" y="24"/>
                    </a:lnTo>
                    <a:close/>
                  </a:path>
                </a:pathLst>
              </a:custGeom>
              <a:solidFill>
                <a:schemeClr val="tx1"/>
              </a:solidFill>
              <a:ln>
                <a:noFill/>
              </a:ln>
            </p:spPr>
            <p:txBody>
              <a:bodyPr vert="horz" wrap="square" lIns="37148" tIns="18574" rIns="37148" bIns="18574" numCol="1" anchor="t" anchorCtr="0" compatLnSpc="1">
                <a:prstTxWarp prst="textNoShape">
                  <a:avLst/>
                </a:prstTxWarp>
              </a:bodyPr>
              <a:lstStyle/>
              <a:p>
                <a:endParaRPr lang="en-US" sz="548"/>
              </a:p>
            </p:txBody>
          </p:sp>
        </p:grpSp>
      </p:grpSp>
      <p:sp>
        <p:nvSpPr>
          <p:cNvPr id="162" name="Oval 161"/>
          <p:cNvSpPr/>
          <p:nvPr/>
        </p:nvSpPr>
        <p:spPr>
          <a:xfrm>
            <a:off x="10958243" y="4430929"/>
            <a:ext cx="644288" cy="644285"/>
          </a:xfrm>
          <a:prstGeom prst="ellipse">
            <a:avLst/>
          </a:prstGeom>
          <a:solidFill>
            <a:srgbClr val="A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a:p>
        </p:txBody>
      </p:sp>
      <p:sp>
        <p:nvSpPr>
          <p:cNvPr id="167" name="Freeform 84"/>
          <p:cNvSpPr>
            <a:spLocks noEditPoints="1"/>
          </p:cNvSpPr>
          <p:nvPr/>
        </p:nvSpPr>
        <p:spPr bwMode="auto">
          <a:xfrm>
            <a:off x="11131417" y="4611025"/>
            <a:ext cx="284400" cy="284400"/>
          </a:xfrm>
          <a:custGeom>
            <a:avLst/>
            <a:gdLst>
              <a:gd name="T0" fmla="*/ 324 w 353"/>
              <a:gd name="T1" fmla="*/ 137 h 353"/>
              <a:gd name="T2" fmla="*/ 318 w 353"/>
              <a:gd name="T3" fmla="*/ 85 h 353"/>
              <a:gd name="T4" fmla="*/ 285 w 353"/>
              <a:gd name="T5" fmla="*/ 35 h 353"/>
              <a:gd name="T6" fmla="*/ 268 w 353"/>
              <a:gd name="T7" fmla="*/ 35 h 353"/>
              <a:gd name="T8" fmla="*/ 216 w 353"/>
              <a:gd name="T9" fmla="*/ 29 h 353"/>
              <a:gd name="T10" fmla="*/ 200 w 353"/>
              <a:gd name="T11" fmla="*/ 0 h 353"/>
              <a:gd name="T12" fmla="*/ 141 w 353"/>
              <a:gd name="T13" fmla="*/ 12 h 353"/>
              <a:gd name="T14" fmla="*/ 100 w 353"/>
              <a:gd name="T15" fmla="*/ 44 h 353"/>
              <a:gd name="T16" fmla="*/ 76 w 353"/>
              <a:gd name="T17" fmla="*/ 32 h 353"/>
              <a:gd name="T18" fmla="*/ 35 w 353"/>
              <a:gd name="T19" fmla="*/ 68 h 353"/>
              <a:gd name="T20" fmla="*/ 44 w 353"/>
              <a:gd name="T21" fmla="*/ 100 h 353"/>
              <a:gd name="T22" fmla="*/ 12 w 353"/>
              <a:gd name="T23" fmla="*/ 141 h 353"/>
              <a:gd name="T24" fmla="*/ 0 w 353"/>
              <a:gd name="T25" fmla="*/ 200 h 353"/>
              <a:gd name="T26" fmla="*/ 29 w 353"/>
              <a:gd name="T27" fmla="*/ 216 h 353"/>
              <a:gd name="T28" fmla="*/ 35 w 353"/>
              <a:gd name="T29" fmla="*/ 268 h 353"/>
              <a:gd name="T30" fmla="*/ 68 w 353"/>
              <a:gd name="T31" fmla="*/ 318 h 353"/>
              <a:gd name="T32" fmla="*/ 85 w 353"/>
              <a:gd name="T33" fmla="*/ 318 h 353"/>
              <a:gd name="T34" fmla="*/ 137 w 353"/>
              <a:gd name="T35" fmla="*/ 324 h 353"/>
              <a:gd name="T36" fmla="*/ 153 w 353"/>
              <a:gd name="T37" fmla="*/ 353 h 353"/>
              <a:gd name="T38" fmla="*/ 212 w 353"/>
              <a:gd name="T39" fmla="*/ 341 h 353"/>
              <a:gd name="T40" fmla="*/ 253 w 353"/>
              <a:gd name="T41" fmla="*/ 309 h 353"/>
              <a:gd name="T42" fmla="*/ 278 w 353"/>
              <a:gd name="T43" fmla="*/ 321 h 353"/>
              <a:gd name="T44" fmla="*/ 318 w 353"/>
              <a:gd name="T45" fmla="*/ 285 h 353"/>
              <a:gd name="T46" fmla="*/ 309 w 353"/>
              <a:gd name="T47" fmla="*/ 253 h 353"/>
              <a:gd name="T48" fmla="*/ 341 w 353"/>
              <a:gd name="T49" fmla="*/ 212 h 353"/>
              <a:gd name="T50" fmla="*/ 353 w 353"/>
              <a:gd name="T51" fmla="*/ 153 h 353"/>
              <a:gd name="T52" fmla="*/ 337 w 353"/>
              <a:gd name="T53" fmla="*/ 196 h 353"/>
              <a:gd name="T54" fmla="*/ 320 w 353"/>
              <a:gd name="T55" fmla="*/ 200 h 353"/>
              <a:gd name="T56" fmla="*/ 295 w 353"/>
              <a:gd name="T57" fmla="*/ 245 h 353"/>
              <a:gd name="T58" fmla="*/ 304 w 353"/>
              <a:gd name="T59" fmla="*/ 276 h 353"/>
              <a:gd name="T60" fmla="*/ 276 w 353"/>
              <a:gd name="T61" fmla="*/ 304 h 353"/>
              <a:gd name="T62" fmla="*/ 253 w 353"/>
              <a:gd name="T63" fmla="*/ 293 h 353"/>
              <a:gd name="T64" fmla="*/ 212 w 353"/>
              <a:gd name="T65" fmla="*/ 309 h 353"/>
              <a:gd name="T66" fmla="*/ 196 w 353"/>
              <a:gd name="T67" fmla="*/ 337 h 353"/>
              <a:gd name="T68" fmla="*/ 157 w 353"/>
              <a:gd name="T69" fmla="*/ 337 h 353"/>
              <a:gd name="T70" fmla="*/ 141 w 353"/>
              <a:gd name="T71" fmla="*/ 309 h 353"/>
              <a:gd name="T72" fmla="*/ 100 w 353"/>
              <a:gd name="T73" fmla="*/ 293 h 353"/>
              <a:gd name="T74" fmla="*/ 77 w 353"/>
              <a:gd name="T75" fmla="*/ 304 h 353"/>
              <a:gd name="T76" fmla="*/ 49 w 353"/>
              <a:gd name="T77" fmla="*/ 276 h 353"/>
              <a:gd name="T78" fmla="*/ 58 w 353"/>
              <a:gd name="T79" fmla="*/ 245 h 353"/>
              <a:gd name="T80" fmla="*/ 33 w 353"/>
              <a:gd name="T81" fmla="*/ 200 h 353"/>
              <a:gd name="T82" fmla="*/ 16 w 353"/>
              <a:gd name="T83" fmla="*/ 196 h 353"/>
              <a:gd name="T84" fmla="*/ 33 w 353"/>
              <a:gd name="T85" fmla="*/ 152 h 353"/>
              <a:gd name="T86" fmla="*/ 58 w 353"/>
              <a:gd name="T87" fmla="*/ 108 h 353"/>
              <a:gd name="T88" fmla="*/ 49 w 353"/>
              <a:gd name="T89" fmla="*/ 77 h 353"/>
              <a:gd name="T90" fmla="*/ 77 w 353"/>
              <a:gd name="T91" fmla="*/ 49 h 353"/>
              <a:gd name="T92" fmla="*/ 100 w 353"/>
              <a:gd name="T93" fmla="*/ 60 h 353"/>
              <a:gd name="T94" fmla="*/ 141 w 353"/>
              <a:gd name="T95" fmla="*/ 44 h 353"/>
              <a:gd name="T96" fmla="*/ 157 w 353"/>
              <a:gd name="T97" fmla="*/ 16 h 353"/>
              <a:gd name="T98" fmla="*/ 196 w 353"/>
              <a:gd name="T99" fmla="*/ 16 h 353"/>
              <a:gd name="T100" fmla="*/ 212 w 353"/>
              <a:gd name="T101" fmla="*/ 44 h 353"/>
              <a:gd name="T102" fmla="*/ 253 w 353"/>
              <a:gd name="T103" fmla="*/ 60 h 353"/>
              <a:gd name="T104" fmla="*/ 276 w 353"/>
              <a:gd name="T105" fmla="*/ 49 h 353"/>
              <a:gd name="T106" fmla="*/ 304 w 353"/>
              <a:gd name="T107" fmla="*/ 77 h 353"/>
              <a:gd name="T108" fmla="*/ 295 w 353"/>
              <a:gd name="T109" fmla="*/ 108 h 353"/>
              <a:gd name="T110" fmla="*/ 320 w 353"/>
              <a:gd name="T111" fmla="*/ 152 h 353"/>
              <a:gd name="T112" fmla="*/ 337 w 353"/>
              <a:gd name="T113" fmla="*/ 196 h 353"/>
              <a:gd name="T114" fmla="*/ 96 w 353"/>
              <a:gd name="T115" fmla="*/ 176 h 353"/>
              <a:gd name="T116" fmla="*/ 257 w 353"/>
              <a:gd name="T117" fmla="*/ 176 h 353"/>
              <a:gd name="T118" fmla="*/ 176 w 353"/>
              <a:gd name="T119" fmla="*/ 241 h 353"/>
              <a:gd name="T120" fmla="*/ 176 w 353"/>
              <a:gd name="T121" fmla="*/ 112 h 353"/>
              <a:gd name="T122" fmla="*/ 176 w 353"/>
              <a:gd name="T123" fmla="*/ 24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3" h="353">
                <a:moveTo>
                  <a:pt x="341" y="141"/>
                </a:moveTo>
                <a:cubicBezTo>
                  <a:pt x="324" y="137"/>
                  <a:pt x="324" y="137"/>
                  <a:pt x="324" y="137"/>
                </a:cubicBezTo>
                <a:cubicBezTo>
                  <a:pt x="321" y="124"/>
                  <a:pt x="316" y="111"/>
                  <a:pt x="309" y="100"/>
                </a:cubicBezTo>
                <a:cubicBezTo>
                  <a:pt x="318" y="85"/>
                  <a:pt x="318" y="85"/>
                  <a:pt x="318" y="85"/>
                </a:cubicBezTo>
                <a:cubicBezTo>
                  <a:pt x="321" y="79"/>
                  <a:pt x="323" y="73"/>
                  <a:pt x="318" y="68"/>
                </a:cubicBezTo>
                <a:cubicBezTo>
                  <a:pt x="285" y="35"/>
                  <a:pt x="285" y="35"/>
                  <a:pt x="285" y="35"/>
                </a:cubicBezTo>
                <a:cubicBezTo>
                  <a:pt x="283" y="33"/>
                  <a:pt x="280" y="32"/>
                  <a:pt x="277" y="32"/>
                </a:cubicBezTo>
                <a:cubicBezTo>
                  <a:pt x="274" y="32"/>
                  <a:pt x="271" y="33"/>
                  <a:pt x="268" y="35"/>
                </a:cubicBezTo>
                <a:cubicBezTo>
                  <a:pt x="253" y="44"/>
                  <a:pt x="253" y="44"/>
                  <a:pt x="253" y="44"/>
                </a:cubicBezTo>
                <a:cubicBezTo>
                  <a:pt x="241" y="37"/>
                  <a:pt x="229" y="32"/>
                  <a:pt x="216" y="29"/>
                </a:cubicBezTo>
                <a:cubicBezTo>
                  <a:pt x="212" y="12"/>
                  <a:pt x="212" y="12"/>
                  <a:pt x="212" y="12"/>
                </a:cubicBezTo>
                <a:cubicBezTo>
                  <a:pt x="210" y="6"/>
                  <a:pt x="207" y="0"/>
                  <a:pt x="200" y="0"/>
                </a:cubicBezTo>
                <a:cubicBezTo>
                  <a:pt x="153" y="0"/>
                  <a:pt x="153" y="0"/>
                  <a:pt x="153" y="0"/>
                </a:cubicBezTo>
                <a:cubicBezTo>
                  <a:pt x="146" y="0"/>
                  <a:pt x="143" y="6"/>
                  <a:pt x="141" y="12"/>
                </a:cubicBezTo>
                <a:cubicBezTo>
                  <a:pt x="137" y="29"/>
                  <a:pt x="137" y="29"/>
                  <a:pt x="137" y="29"/>
                </a:cubicBezTo>
                <a:cubicBezTo>
                  <a:pt x="124" y="32"/>
                  <a:pt x="112" y="37"/>
                  <a:pt x="100" y="44"/>
                </a:cubicBezTo>
                <a:cubicBezTo>
                  <a:pt x="85" y="35"/>
                  <a:pt x="85" y="35"/>
                  <a:pt x="85" y="35"/>
                </a:cubicBezTo>
                <a:cubicBezTo>
                  <a:pt x="82" y="33"/>
                  <a:pt x="79" y="32"/>
                  <a:pt x="76" y="32"/>
                </a:cubicBezTo>
                <a:cubicBezTo>
                  <a:pt x="73" y="32"/>
                  <a:pt x="70" y="33"/>
                  <a:pt x="68" y="35"/>
                </a:cubicBezTo>
                <a:cubicBezTo>
                  <a:pt x="35" y="68"/>
                  <a:pt x="35" y="68"/>
                  <a:pt x="35" y="68"/>
                </a:cubicBezTo>
                <a:cubicBezTo>
                  <a:pt x="30" y="73"/>
                  <a:pt x="32" y="79"/>
                  <a:pt x="35" y="85"/>
                </a:cubicBezTo>
                <a:cubicBezTo>
                  <a:pt x="44" y="100"/>
                  <a:pt x="44" y="100"/>
                  <a:pt x="44" y="100"/>
                </a:cubicBezTo>
                <a:cubicBezTo>
                  <a:pt x="37" y="111"/>
                  <a:pt x="32" y="124"/>
                  <a:pt x="29" y="137"/>
                </a:cubicBezTo>
                <a:cubicBezTo>
                  <a:pt x="12" y="141"/>
                  <a:pt x="12" y="141"/>
                  <a:pt x="12" y="141"/>
                </a:cubicBezTo>
                <a:cubicBezTo>
                  <a:pt x="6" y="143"/>
                  <a:pt x="0" y="146"/>
                  <a:pt x="0" y="153"/>
                </a:cubicBezTo>
                <a:cubicBezTo>
                  <a:pt x="0" y="200"/>
                  <a:pt x="0" y="200"/>
                  <a:pt x="0" y="200"/>
                </a:cubicBezTo>
                <a:cubicBezTo>
                  <a:pt x="0" y="206"/>
                  <a:pt x="6" y="210"/>
                  <a:pt x="12" y="212"/>
                </a:cubicBezTo>
                <a:cubicBezTo>
                  <a:pt x="29" y="216"/>
                  <a:pt x="29" y="216"/>
                  <a:pt x="29" y="216"/>
                </a:cubicBezTo>
                <a:cubicBezTo>
                  <a:pt x="32" y="229"/>
                  <a:pt x="37" y="241"/>
                  <a:pt x="44" y="253"/>
                </a:cubicBezTo>
                <a:cubicBezTo>
                  <a:pt x="35" y="268"/>
                  <a:pt x="35" y="268"/>
                  <a:pt x="35" y="268"/>
                </a:cubicBezTo>
                <a:cubicBezTo>
                  <a:pt x="32" y="273"/>
                  <a:pt x="30" y="280"/>
                  <a:pt x="35" y="285"/>
                </a:cubicBezTo>
                <a:cubicBezTo>
                  <a:pt x="68" y="318"/>
                  <a:pt x="68" y="318"/>
                  <a:pt x="68" y="318"/>
                </a:cubicBezTo>
                <a:cubicBezTo>
                  <a:pt x="70" y="320"/>
                  <a:pt x="73" y="321"/>
                  <a:pt x="75" y="321"/>
                </a:cubicBezTo>
                <a:cubicBezTo>
                  <a:pt x="79" y="321"/>
                  <a:pt x="82" y="319"/>
                  <a:pt x="85" y="318"/>
                </a:cubicBezTo>
                <a:cubicBezTo>
                  <a:pt x="100" y="309"/>
                  <a:pt x="100" y="309"/>
                  <a:pt x="100" y="309"/>
                </a:cubicBezTo>
                <a:cubicBezTo>
                  <a:pt x="112" y="315"/>
                  <a:pt x="124" y="321"/>
                  <a:pt x="137" y="324"/>
                </a:cubicBezTo>
                <a:cubicBezTo>
                  <a:pt x="141" y="341"/>
                  <a:pt x="141" y="341"/>
                  <a:pt x="141" y="341"/>
                </a:cubicBezTo>
                <a:cubicBezTo>
                  <a:pt x="143" y="347"/>
                  <a:pt x="146" y="353"/>
                  <a:pt x="153" y="353"/>
                </a:cubicBezTo>
                <a:cubicBezTo>
                  <a:pt x="200" y="353"/>
                  <a:pt x="200" y="353"/>
                  <a:pt x="200" y="353"/>
                </a:cubicBezTo>
                <a:cubicBezTo>
                  <a:pt x="207" y="353"/>
                  <a:pt x="210" y="347"/>
                  <a:pt x="212" y="341"/>
                </a:cubicBezTo>
                <a:cubicBezTo>
                  <a:pt x="216" y="324"/>
                  <a:pt x="216" y="324"/>
                  <a:pt x="216" y="324"/>
                </a:cubicBezTo>
                <a:cubicBezTo>
                  <a:pt x="229" y="321"/>
                  <a:pt x="241" y="315"/>
                  <a:pt x="253" y="309"/>
                </a:cubicBezTo>
                <a:cubicBezTo>
                  <a:pt x="268" y="318"/>
                  <a:pt x="268" y="318"/>
                  <a:pt x="268" y="318"/>
                </a:cubicBezTo>
                <a:cubicBezTo>
                  <a:pt x="271" y="319"/>
                  <a:pt x="275" y="321"/>
                  <a:pt x="278" y="321"/>
                </a:cubicBezTo>
                <a:cubicBezTo>
                  <a:pt x="280" y="321"/>
                  <a:pt x="283" y="320"/>
                  <a:pt x="285" y="318"/>
                </a:cubicBezTo>
                <a:cubicBezTo>
                  <a:pt x="318" y="285"/>
                  <a:pt x="318" y="285"/>
                  <a:pt x="318" y="285"/>
                </a:cubicBezTo>
                <a:cubicBezTo>
                  <a:pt x="323" y="280"/>
                  <a:pt x="321" y="273"/>
                  <a:pt x="318" y="268"/>
                </a:cubicBezTo>
                <a:cubicBezTo>
                  <a:pt x="309" y="253"/>
                  <a:pt x="309" y="253"/>
                  <a:pt x="309" y="253"/>
                </a:cubicBezTo>
                <a:cubicBezTo>
                  <a:pt x="316" y="241"/>
                  <a:pt x="321" y="229"/>
                  <a:pt x="324" y="216"/>
                </a:cubicBezTo>
                <a:cubicBezTo>
                  <a:pt x="341" y="212"/>
                  <a:pt x="341" y="212"/>
                  <a:pt x="341" y="212"/>
                </a:cubicBezTo>
                <a:cubicBezTo>
                  <a:pt x="347" y="210"/>
                  <a:pt x="353" y="206"/>
                  <a:pt x="353" y="200"/>
                </a:cubicBezTo>
                <a:cubicBezTo>
                  <a:pt x="353" y="153"/>
                  <a:pt x="353" y="153"/>
                  <a:pt x="353" y="153"/>
                </a:cubicBezTo>
                <a:cubicBezTo>
                  <a:pt x="353" y="146"/>
                  <a:pt x="347" y="143"/>
                  <a:pt x="341" y="141"/>
                </a:cubicBezTo>
                <a:moveTo>
                  <a:pt x="337" y="196"/>
                </a:moveTo>
                <a:cubicBezTo>
                  <a:pt x="337" y="196"/>
                  <a:pt x="337" y="196"/>
                  <a:pt x="337" y="196"/>
                </a:cubicBezTo>
                <a:cubicBezTo>
                  <a:pt x="320" y="200"/>
                  <a:pt x="320" y="200"/>
                  <a:pt x="320" y="200"/>
                </a:cubicBezTo>
                <a:cubicBezTo>
                  <a:pt x="315" y="202"/>
                  <a:pt x="310" y="206"/>
                  <a:pt x="309" y="212"/>
                </a:cubicBezTo>
                <a:cubicBezTo>
                  <a:pt x="306" y="223"/>
                  <a:pt x="301" y="234"/>
                  <a:pt x="295" y="245"/>
                </a:cubicBezTo>
                <a:cubicBezTo>
                  <a:pt x="292" y="250"/>
                  <a:pt x="292" y="256"/>
                  <a:pt x="295" y="261"/>
                </a:cubicBezTo>
                <a:cubicBezTo>
                  <a:pt x="304" y="276"/>
                  <a:pt x="304" y="276"/>
                  <a:pt x="304" y="276"/>
                </a:cubicBezTo>
                <a:cubicBezTo>
                  <a:pt x="276" y="304"/>
                  <a:pt x="276" y="304"/>
                  <a:pt x="276" y="304"/>
                </a:cubicBezTo>
                <a:cubicBezTo>
                  <a:pt x="276" y="304"/>
                  <a:pt x="276" y="304"/>
                  <a:pt x="276" y="304"/>
                </a:cubicBezTo>
                <a:cubicBezTo>
                  <a:pt x="261" y="295"/>
                  <a:pt x="261" y="295"/>
                  <a:pt x="261" y="295"/>
                </a:cubicBezTo>
                <a:cubicBezTo>
                  <a:pt x="259" y="294"/>
                  <a:pt x="256" y="293"/>
                  <a:pt x="253" y="293"/>
                </a:cubicBezTo>
                <a:cubicBezTo>
                  <a:pt x="250" y="293"/>
                  <a:pt x="247" y="293"/>
                  <a:pt x="245" y="295"/>
                </a:cubicBezTo>
                <a:cubicBezTo>
                  <a:pt x="235" y="301"/>
                  <a:pt x="223" y="305"/>
                  <a:pt x="212" y="309"/>
                </a:cubicBezTo>
                <a:cubicBezTo>
                  <a:pt x="206" y="310"/>
                  <a:pt x="202" y="315"/>
                  <a:pt x="201" y="320"/>
                </a:cubicBezTo>
                <a:cubicBezTo>
                  <a:pt x="196" y="337"/>
                  <a:pt x="196" y="337"/>
                  <a:pt x="196" y="337"/>
                </a:cubicBezTo>
                <a:cubicBezTo>
                  <a:pt x="196" y="337"/>
                  <a:pt x="196" y="337"/>
                  <a:pt x="196" y="337"/>
                </a:cubicBezTo>
                <a:cubicBezTo>
                  <a:pt x="157" y="337"/>
                  <a:pt x="157" y="337"/>
                  <a:pt x="157" y="337"/>
                </a:cubicBezTo>
                <a:cubicBezTo>
                  <a:pt x="152" y="320"/>
                  <a:pt x="152" y="320"/>
                  <a:pt x="152" y="320"/>
                </a:cubicBezTo>
                <a:cubicBezTo>
                  <a:pt x="151" y="315"/>
                  <a:pt x="147" y="310"/>
                  <a:pt x="141" y="309"/>
                </a:cubicBezTo>
                <a:cubicBezTo>
                  <a:pt x="130" y="305"/>
                  <a:pt x="118" y="301"/>
                  <a:pt x="108" y="295"/>
                </a:cubicBezTo>
                <a:cubicBezTo>
                  <a:pt x="106" y="293"/>
                  <a:pt x="103" y="293"/>
                  <a:pt x="100" y="293"/>
                </a:cubicBezTo>
                <a:cubicBezTo>
                  <a:pt x="97" y="293"/>
                  <a:pt x="94" y="294"/>
                  <a:pt x="92" y="295"/>
                </a:cubicBezTo>
                <a:cubicBezTo>
                  <a:pt x="77" y="304"/>
                  <a:pt x="77" y="304"/>
                  <a:pt x="77" y="304"/>
                </a:cubicBezTo>
                <a:cubicBezTo>
                  <a:pt x="77" y="304"/>
                  <a:pt x="77" y="304"/>
                  <a:pt x="77" y="304"/>
                </a:cubicBezTo>
                <a:cubicBezTo>
                  <a:pt x="49" y="276"/>
                  <a:pt x="49" y="276"/>
                  <a:pt x="49" y="276"/>
                </a:cubicBezTo>
                <a:cubicBezTo>
                  <a:pt x="58" y="261"/>
                  <a:pt x="58" y="261"/>
                  <a:pt x="58" y="261"/>
                </a:cubicBezTo>
                <a:cubicBezTo>
                  <a:pt x="61" y="256"/>
                  <a:pt x="61" y="250"/>
                  <a:pt x="58" y="245"/>
                </a:cubicBezTo>
                <a:cubicBezTo>
                  <a:pt x="52" y="234"/>
                  <a:pt x="47" y="223"/>
                  <a:pt x="44" y="212"/>
                </a:cubicBezTo>
                <a:cubicBezTo>
                  <a:pt x="43" y="206"/>
                  <a:pt x="38" y="202"/>
                  <a:pt x="33" y="200"/>
                </a:cubicBezTo>
                <a:cubicBezTo>
                  <a:pt x="16" y="196"/>
                  <a:pt x="16" y="196"/>
                  <a:pt x="16" y="196"/>
                </a:cubicBezTo>
                <a:cubicBezTo>
                  <a:pt x="16" y="196"/>
                  <a:pt x="16" y="196"/>
                  <a:pt x="16" y="196"/>
                </a:cubicBezTo>
                <a:cubicBezTo>
                  <a:pt x="16" y="157"/>
                  <a:pt x="16" y="157"/>
                  <a:pt x="16" y="157"/>
                </a:cubicBezTo>
                <a:cubicBezTo>
                  <a:pt x="33" y="152"/>
                  <a:pt x="33" y="152"/>
                  <a:pt x="33" y="152"/>
                </a:cubicBezTo>
                <a:cubicBezTo>
                  <a:pt x="38" y="151"/>
                  <a:pt x="43" y="147"/>
                  <a:pt x="44" y="141"/>
                </a:cubicBezTo>
                <a:cubicBezTo>
                  <a:pt x="47" y="129"/>
                  <a:pt x="52" y="118"/>
                  <a:pt x="58" y="108"/>
                </a:cubicBezTo>
                <a:cubicBezTo>
                  <a:pt x="61" y="103"/>
                  <a:pt x="61" y="97"/>
                  <a:pt x="58" y="92"/>
                </a:cubicBezTo>
                <a:cubicBezTo>
                  <a:pt x="49" y="77"/>
                  <a:pt x="49" y="77"/>
                  <a:pt x="49" y="77"/>
                </a:cubicBezTo>
                <a:cubicBezTo>
                  <a:pt x="49" y="77"/>
                  <a:pt x="49" y="77"/>
                  <a:pt x="49" y="77"/>
                </a:cubicBezTo>
                <a:cubicBezTo>
                  <a:pt x="77" y="49"/>
                  <a:pt x="77" y="49"/>
                  <a:pt x="77" y="49"/>
                </a:cubicBezTo>
                <a:cubicBezTo>
                  <a:pt x="92" y="58"/>
                  <a:pt x="92" y="58"/>
                  <a:pt x="92" y="58"/>
                </a:cubicBezTo>
                <a:cubicBezTo>
                  <a:pt x="94" y="59"/>
                  <a:pt x="97" y="60"/>
                  <a:pt x="100" y="60"/>
                </a:cubicBezTo>
                <a:cubicBezTo>
                  <a:pt x="103" y="60"/>
                  <a:pt x="106" y="59"/>
                  <a:pt x="108" y="58"/>
                </a:cubicBezTo>
                <a:cubicBezTo>
                  <a:pt x="118" y="52"/>
                  <a:pt x="130" y="47"/>
                  <a:pt x="141" y="44"/>
                </a:cubicBezTo>
                <a:cubicBezTo>
                  <a:pt x="147" y="43"/>
                  <a:pt x="151" y="38"/>
                  <a:pt x="152" y="33"/>
                </a:cubicBezTo>
                <a:cubicBezTo>
                  <a:pt x="157" y="16"/>
                  <a:pt x="157" y="16"/>
                  <a:pt x="157" y="16"/>
                </a:cubicBezTo>
                <a:cubicBezTo>
                  <a:pt x="196" y="16"/>
                  <a:pt x="196" y="16"/>
                  <a:pt x="196" y="16"/>
                </a:cubicBezTo>
                <a:cubicBezTo>
                  <a:pt x="196" y="16"/>
                  <a:pt x="196" y="16"/>
                  <a:pt x="196" y="16"/>
                </a:cubicBezTo>
                <a:cubicBezTo>
                  <a:pt x="201" y="33"/>
                  <a:pt x="201" y="33"/>
                  <a:pt x="201" y="33"/>
                </a:cubicBezTo>
                <a:cubicBezTo>
                  <a:pt x="202" y="38"/>
                  <a:pt x="206" y="43"/>
                  <a:pt x="212" y="44"/>
                </a:cubicBezTo>
                <a:cubicBezTo>
                  <a:pt x="223" y="47"/>
                  <a:pt x="235" y="52"/>
                  <a:pt x="245" y="58"/>
                </a:cubicBezTo>
                <a:cubicBezTo>
                  <a:pt x="247" y="59"/>
                  <a:pt x="250" y="60"/>
                  <a:pt x="253" y="60"/>
                </a:cubicBezTo>
                <a:cubicBezTo>
                  <a:pt x="256" y="60"/>
                  <a:pt x="259" y="59"/>
                  <a:pt x="261" y="58"/>
                </a:cubicBezTo>
                <a:cubicBezTo>
                  <a:pt x="276" y="49"/>
                  <a:pt x="276" y="49"/>
                  <a:pt x="276" y="49"/>
                </a:cubicBezTo>
                <a:cubicBezTo>
                  <a:pt x="304" y="77"/>
                  <a:pt x="304" y="77"/>
                  <a:pt x="304" y="77"/>
                </a:cubicBezTo>
                <a:cubicBezTo>
                  <a:pt x="304" y="77"/>
                  <a:pt x="304" y="77"/>
                  <a:pt x="304" y="77"/>
                </a:cubicBezTo>
                <a:cubicBezTo>
                  <a:pt x="295" y="92"/>
                  <a:pt x="295" y="92"/>
                  <a:pt x="295" y="92"/>
                </a:cubicBezTo>
                <a:cubicBezTo>
                  <a:pt x="292" y="97"/>
                  <a:pt x="292" y="103"/>
                  <a:pt x="295" y="108"/>
                </a:cubicBezTo>
                <a:cubicBezTo>
                  <a:pt x="301" y="118"/>
                  <a:pt x="306" y="129"/>
                  <a:pt x="309" y="141"/>
                </a:cubicBezTo>
                <a:cubicBezTo>
                  <a:pt x="310" y="147"/>
                  <a:pt x="315" y="151"/>
                  <a:pt x="320" y="152"/>
                </a:cubicBezTo>
                <a:cubicBezTo>
                  <a:pt x="337" y="157"/>
                  <a:pt x="337" y="157"/>
                  <a:pt x="337" y="157"/>
                </a:cubicBezTo>
                <a:lnTo>
                  <a:pt x="337" y="196"/>
                </a:lnTo>
                <a:close/>
                <a:moveTo>
                  <a:pt x="176" y="96"/>
                </a:moveTo>
                <a:cubicBezTo>
                  <a:pt x="132" y="96"/>
                  <a:pt x="96" y="132"/>
                  <a:pt x="96" y="176"/>
                </a:cubicBezTo>
                <a:cubicBezTo>
                  <a:pt x="96" y="221"/>
                  <a:pt x="132" y="257"/>
                  <a:pt x="176" y="257"/>
                </a:cubicBezTo>
                <a:cubicBezTo>
                  <a:pt x="221" y="257"/>
                  <a:pt x="257" y="221"/>
                  <a:pt x="257" y="176"/>
                </a:cubicBezTo>
                <a:cubicBezTo>
                  <a:pt x="257" y="132"/>
                  <a:pt x="221" y="96"/>
                  <a:pt x="176" y="96"/>
                </a:cubicBezTo>
                <a:moveTo>
                  <a:pt x="176" y="241"/>
                </a:moveTo>
                <a:cubicBezTo>
                  <a:pt x="141" y="241"/>
                  <a:pt x="112" y="212"/>
                  <a:pt x="112" y="176"/>
                </a:cubicBezTo>
                <a:cubicBezTo>
                  <a:pt x="112" y="141"/>
                  <a:pt x="141" y="112"/>
                  <a:pt x="176" y="112"/>
                </a:cubicBezTo>
                <a:cubicBezTo>
                  <a:pt x="212" y="112"/>
                  <a:pt x="241" y="141"/>
                  <a:pt x="241" y="176"/>
                </a:cubicBezTo>
                <a:cubicBezTo>
                  <a:pt x="241" y="212"/>
                  <a:pt x="212" y="241"/>
                  <a:pt x="176" y="241"/>
                </a:cubicBezTo>
              </a:path>
            </a:pathLst>
          </a:custGeom>
          <a:solidFill>
            <a:schemeClr val="tx1"/>
          </a:solidFill>
          <a:ln>
            <a:noFill/>
          </a:ln>
        </p:spPr>
        <p:txBody>
          <a:bodyPr vert="horz" wrap="square" lIns="37148" tIns="18574" rIns="37148" bIns="18574" numCol="1" anchor="t" anchorCtr="0" compatLnSpc="1">
            <a:prstTxWarp prst="textNoShape">
              <a:avLst/>
            </a:prstTxWarp>
          </a:bodyPr>
          <a:lstStyle/>
          <a:p>
            <a:endParaRPr lang="en-US" sz="548"/>
          </a:p>
        </p:txBody>
      </p:sp>
      <p:sp>
        <p:nvSpPr>
          <p:cNvPr id="168" name="Oval 35"/>
          <p:cNvSpPr>
            <a:spLocks noChangeArrowheads="1"/>
          </p:cNvSpPr>
          <p:nvPr/>
        </p:nvSpPr>
        <p:spPr bwMode="auto">
          <a:xfrm>
            <a:off x="5177963" y="2771526"/>
            <a:ext cx="1800000" cy="1800000"/>
          </a:xfrm>
          <a:prstGeom prst="ellipse">
            <a:avLst/>
          </a:prstGeom>
          <a:solidFill>
            <a:srgbClr val="4B5050"/>
          </a:solidFill>
          <a:ln>
            <a:noFill/>
          </a:ln>
        </p:spPr>
        <p:txBody>
          <a:bodyPr vert="horz" wrap="square" lIns="37148" tIns="18574" rIns="37148" bIns="18574" numCol="1" anchor="t" anchorCtr="0" compatLnSpc="1">
            <a:prstTxWarp prst="textNoShape">
              <a:avLst/>
            </a:prstTxWarp>
          </a:bodyPr>
          <a:lstStyle/>
          <a:p>
            <a:endParaRPr lang="en-US" sz="548"/>
          </a:p>
        </p:txBody>
      </p:sp>
      <p:sp>
        <p:nvSpPr>
          <p:cNvPr id="169" name="Freeform 45"/>
          <p:cNvSpPr>
            <a:spLocks noEditPoints="1"/>
          </p:cNvSpPr>
          <p:nvPr/>
        </p:nvSpPr>
        <p:spPr bwMode="auto">
          <a:xfrm>
            <a:off x="5722430" y="3059564"/>
            <a:ext cx="708099" cy="1223924"/>
          </a:xfrm>
          <a:custGeom>
            <a:avLst/>
            <a:gdLst>
              <a:gd name="T0" fmla="*/ 435 w 760"/>
              <a:gd name="T1" fmla="*/ 10 h 1415"/>
              <a:gd name="T2" fmla="*/ 12 w 760"/>
              <a:gd name="T3" fmla="*/ 294 h 1415"/>
              <a:gd name="T4" fmla="*/ 76 w 760"/>
              <a:gd name="T5" fmla="*/ 403 h 1415"/>
              <a:gd name="T6" fmla="*/ 144 w 760"/>
              <a:gd name="T7" fmla="*/ 393 h 1415"/>
              <a:gd name="T8" fmla="*/ 185 w 760"/>
              <a:gd name="T9" fmla="*/ 339 h 1415"/>
              <a:gd name="T10" fmla="*/ 423 w 760"/>
              <a:gd name="T11" fmla="*/ 189 h 1415"/>
              <a:gd name="T12" fmla="*/ 581 w 760"/>
              <a:gd name="T13" fmla="*/ 355 h 1415"/>
              <a:gd name="T14" fmla="*/ 445 w 760"/>
              <a:gd name="T15" fmla="*/ 588 h 1415"/>
              <a:gd name="T16" fmla="*/ 244 w 760"/>
              <a:gd name="T17" fmla="*/ 987 h 1415"/>
              <a:gd name="T18" fmla="*/ 244 w 760"/>
              <a:gd name="T19" fmla="*/ 993 h 1415"/>
              <a:gd name="T20" fmla="*/ 333 w 760"/>
              <a:gd name="T21" fmla="*/ 1079 h 1415"/>
              <a:gd name="T22" fmla="*/ 422 w 760"/>
              <a:gd name="T23" fmla="*/ 987 h 1415"/>
              <a:gd name="T24" fmla="*/ 575 w 760"/>
              <a:gd name="T25" fmla="*/ 711 h 1415"/>
              <a:gd name="T26" fmla="*/ 760 w 760"/>
              <a:gd name="T27" fmla="*/ 355 h 1415"/>
              <a:gd name="T28" fmla="*/ 435 w 760"/>
              <a:gd name="T29" fmla="*/ 10 h 1415"/>
              <a:gd name="T30" fmla="*/ 565 w 760"/>
              <a:gd name="T31" fmla="*/ 702 h 1415"/>
              <a:gd name="T32" fmla="*/ 409 w 760"/>
              <a:gd name="T33" fmla="*/ 987 h 1415"/>
              <a:gd name="T34" fmla="*/ 333 w 760"/>
              <a:gd name="T35" fmla="*/ 1066 h 1415"/>
              <a:gd name="T36" fmla="*/ 257 w 760"/>
              <a:gd name="T37" fmla="*/ 993 h 1415"/>
              <a:gd name="T38" fmla="*/ 257 w 760"/>
              <a:gd name="T39" fmla="*/ 987 h 1415"/>
              <a:gd name="T40" fmla="*/ 454 w 760"/>
              <a:gd name="T41" fmla="*/ 597 h 1415"/>
              <a:gd name="T42" fmla="*/ 595 w 760"/>
              <a:gd name="T43" fmla="*/ 355 h 1415"/>
              <a:gd name="T44" fmla="*/ 424 w 760"/>
              <a:gd name="T45" fmla="*/ 175 h 1415"/>
              <a:gd name="T46" fmla="*/ 404 w 760"/>
              <a:gd name="T47" fmla="*/ 175 h 1415"/>
              <a:gd name="T48" fmla="*/ 172 w 760"/>
              <a:gd name="T49" fmla="*/ 336 h 1415"/>
              <a:gd name="T50" fmla="*/ 137 w 760"/>
              <a:gd name="T51" fmla="*/ 382 h 1415"/>
              <a:gd name="T52" fmla="*/ 80 w 760"/>
              <a:gd name="T53" fmla="*/ 390 h 1415"/>
              <a:gd name="T54" fmla="*/ 25 w 760"/>
              <a:gd name="T55" fmla="*/ 297 h 1415"/>
              <a:gd name="T56" fmla="*/ 434 w 760"/>
              <a:gd name="T57" fmla="*/ 24 h 1415"/>
              <a:gd name="T58" fmla="*/ 747 w 760"/>
              <a:gd name="T59" fmla="*/ 355 h 1415"/>
              <a:gd name="T60" fmla="*/ 565 w 760"/>
              <a:gd name="T61" fmla="*/ 702 h 1415"/>
              <a:gd name="T62" fmla="*/ 339 w 760"/>
              <a:gd name="T63" fmla="*/ 1213 h 1415"/>
              <a:gd name="T64" fmla="*/ 239 w 760"/>
              <a:gd name="T65" fmla="*/ 1314 h 1415"/>
              <a:gd name="T66" fmla="*/ 339 w 760"/>
              <a:gd name="T67" fmla="*/ 1415 h 1415"/>
              <a:gd name="T68" fmla="*/ 440 w 760"/>
              <a:gd name="T69" fmla="*/ 1314 h 1415"/>
              <a:gd name="T70" fmla="*/ 339 w 760"/>
              <a:gd name="T71" fmla="*/ 1213 h 1415"/>
              <a:gd name="T72" fmla="*/ 339 w 760"/>
              <a:gd name="T73" fmla="*/ 1401 h 1415"/>
              <a:gd name="T74" fmla="*/ 252 w 760"/>
              <a:gd name="T75" fmla="*/ 1314 h 1415"/>
              <a:gd name="T76" fmla="*/ 339 w 760"/>
              <a:gd name="T77" fmla="*/ 1226 h 1415"/>
              <a:gd name="T78" fmla="*/ 427 w 760"/>
              <a:gd name="T79" fmla="*/ 1314 h 1415"/>
              <a:gd name="T80" fmla="*/ 339 w 760"/>
              <a:gd name="T81" fmla="*/ 140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1415">
                <a:moveTo>
                  <a:pt x="435" y="10"/>
                </a:moveTo>
                <a:cubicBezTo>
                  <a:pt x="270" y="0"/>
                  <a:pt x="67" y="84"/>
                  <a:pt x="12" y="294"/>
                </a:cubicBezTo>
                <a:cubicBezTo>
                  <a:pt x="0" y="341"/>
                  <a:pt x="29" y="390"/>
                  <a:pt x="76" y="403"/>
                </a:cubicBezTo>
                <a:cubicBezTo>
                  <a:pt x="99" y="409"/>
                  <a:pt x="123" y="405"/>
                  <a:pt x="144" y="393"/>
                </a:cubicBezTo>
                <a:cubicBezTo>
                  <a:pt x="165" y="381"/>
                  <a:pt x="179" y="362"/>
                  <a:pt x="185" y="339"/>
                </a:cubicBezTo>
                <a:cubicBezTo>
                  <a:pt x="215" y="226"/>
                  <a:pt x="326" y="182"/>
                  <a:pt x="423" y="189"/>
                </a:cubicBezTo>
                <a:cubicBezTo>
                  <a:pt x="510" y="194"/>
                  <a:pt x="581" y="269"/>
                  <a:pt x="581" y="355"/>
                </a:cubicBezTo>
                <a:cubicBezTo>
                  <a:pt x="581" y="440"/>
                  <a:pt x="529" y="499"/>
                  <a:pt x="445" y="588"/>
                </a:cubicBezTo>
                <a:cubicBezTo>
                  <a:pt x="351" y="688"/>
                  <a:pt x="244" y="801"/>
                  <a:pt x="244" y="987"/>
                </a:cubicBezTo>
                <a:cubicBezTo>
                  <a:pt x="244" y="993"/>
                  <a:pt x="244" y="993"/>
                  <a:pt x="244" y="993"/>
                </a:cubicBezTo>
                <a:cubicBezTo>
                  <a:pt x="244" y="1041"/>
                  <a:pt x="283" y="1079"/>
                  <a:pt x="333" y="1079"/>
                </a:cubicBezTo>
                <a:cubicBezTo>
                  <a:pt x="381" y="1079"/>
                  <a:pt x="422" y="1037"/>
                  <a:pt x="422" y="987"/>
                </a:cubicBezTo>
                <a:cubicBezTo>
                  <a:pt x="422" y="872"/>
                  <a:pt x="493" y="797"/>
                  <a:pt x="575" y="711"/>
                </a:cubicBezTo>
                <a:cubicBezTo>
                  <a:pt x="661" y="619"/>
                  <a:pt x="760" y="515"/>
                  <a:pt x="760" y="355"/>
                </a:cubicBezTo>
                <a:cubicBezTo>
                  <a:pt x="760" y="177"/>
                  <a:pt x="614" y="22"/>
                  <a:pt x="435" y="10"/>
                </a:cubicBezTo>
                <a:close/>
                <a:moveTo>
                  <a:pt x="565" y="702"/>
                </a:moveTo>
                <a:cubicBezTo>
                  <a:pt x="481" y="790"/>
                  <a:pt x="409" y="867"/>
                  <a:pt x="409" y="987"/>
                </a:cubicBezTo>
                <a:cubicBezTo>
                  <a:pt x="409" y="1030"/>
                  <a:pt x="374" y="1066"/>
                  <a:pt x="333" y="1066"/>
                </a:cubicBezTo>
                <a:cubicBezTo>
                  <a:pt x="290" y="1066"/>
                  <a:pt x="257" y="1034"/>
                  <a:pt x="257" y="993"/>
                </a:cubicBezTo>
                <a:cubicBezTo>
                  <a:pt x="257" y="987"/>
                  <a:pt x="257" y="987"/>
                  <a:pt x="257" y="987"/>
                </a:cubicBezTo>
                <a:cubicBezTo>
                  <a:pt x="257" y="806"/>
                  <a:pt x="362" y="695"/>
                  <a:pt x="454" y="597"/>
                </a:cubicBezTo>
                <a:cubicBezTo>
                  <a:pt x="541" y="506"/>
                  <a:pt x="595" y="445"/>
                  <a:pt x="595" y="355"/>
                </a:cubicBezTo>
                <a:cubicBezTo>
                  <a:pt x="595" y="262"/>
                  <a:pt x="518" y="182"/>
                  <a:pt x="424" y="175"/>
                </a:cubicBezTo>
                <a:cubicBezTo>
                  <a:pt x="417" y="175"/>
                  <a:pt x="411" y="175"/>
                  <a:pt x="404" y="175"/>
                </a:cubicBezTo>
                <a:cubicBezTo>
                  <a:pt x="307" y="175"/>
                  <a:pt x="202" y="223"/>
                  <a:pt x="172" y="336"/>
                </a:cubicBezTo>
                <a:cubicBezTo>
                  <a:pt x="167" y="355"/>
                  <a:pt x="155" y="372"/>
                  <a:pt x="137" y="382"/>
                </a:cubicBezTo>
                <a:cubicBezTo>
                  <a:pt x="120" y="392"/>
                  <a:pt x="99" y="395"/>
                  <a:pt x="80" y="390"/>
                </a:cubicBezTo>
                <a:cubicBezTo>
                  <a:pt x="39" y="379"/>
                  <a:pt x="15" y="338"/>
                  <a:pt x="25" y="297"/>
                </a:cubicBezTo>
                <a:cubicBezTo>
                  <a:pt x="78" y="94"/>
                  <a:pt x="274" y="13"/>
                  <a:pt x="434" y="24"/>
                </a:cubicBezTo>
                <a:cubicBezTo>
                  <a:pt x="606" y="35"/>
                  <a:pt x="747" y="183"/>
                  <a:pt x="747" y="355"/>
                </a:cubicBezTo>
                <a:cubicBezTo>
                  <a:pt x="747" y="510"/>
                  <a:pt x="650" y="612"/>
                  <a:pt x="565" y="702"/>
                </a:cubicBezTo>
                <a:close/>
                <a:moveTo>
                  <a:pt x="339" y="1213"/>
                </a:moveTo>
                <a:cubicBezTo>
                  <a:pt x="284" y="1213"/>
                  <a:pt x="239" y="1258"/>
                  <a:pt x="239" y="1314"/>
                </a:cubicBezTo>
                <a:cubicBezTo>
                  <a:pt x="239" y="1369"/>
                  <a:pt x="284" y="1415"/>
                  <a:pt x="339" y="1415"/>
                </a:cubicBezTo>
                <a:cubicBezTo>
                  <a:pt x="395" y="1415"/>
                  <a:pt x="440" y="1369"/>
                  <a:pt x="440" y="1314"/>
                </a:cubicBezTo>
                <a:cubicBezTo>
                  <a:pt x="440" y="1258"/>
                  <a:pt x="395" y="1213"/>
                  <a:pt x="339" y="1213"/>
                </a:cubicBezTo>
                <a:close/>
                <a:moveTo>
                  <a:pt x="339" y="1401"/>
                </a:moveTo>
                <a:cubicBezTo>
                  <a:pt x="291" y="1401"/>
                  <a:pt x="252" y="1362"/>
                  <a:pt x="252" y="1314"/>
                </a:cubicBezTo>
                <a:cubicBezTo>
                  <a:pt x="252" y="1266"/>
                  <a:pt x="291" y="1226"/>
                  <a:pt x="339" y="1226"/>
                </a:cubicBezTo>
                <a:cubicBezTo>
                  <a:pt x="388" y="1226"/>
                  <a:pt x="427" y="1266"/>
                  <a:pt x="427" y="1314"/>
                </a:cubicBezTo>
                <a:cubicBezTo>
                  <a:pt x="427" y="1362"/>
                  <a:pt x="388" y="1401"/>
                  <a:pt x="339" y="1401"/>
                </a:cubicBezTo>
                <a:close/>
              </a:path>
            </a:pathLst>
          </a:custGeom>
          <a:solidFill>
            <a:schemeClr val="bg1"/>
          </a:solidFill>
          <a:ln>
            <a:solidFill>
              <a:schemeClr val="bg1"/>
            </a:solidFill>
          </a:ln>
        </p:spPr>
        <p:txBody>
          <a:bodyPr vert="horz" wrap="square" lIns="37148" tIns="18574" rIns="37148" bIns="18574" numCol="1" anchor="t" anchorCtr="0" compatLnSpc="1">
            <a:prstTxWarp prst="textNoShape">
              <a:avLst/>
            </a:prstTxWarp>
          </a:bodyPr>
          <a:lstStyle/>
          <a:p>
            <a:endParaRPr lang="en-US" sz="548"/>
          </a:p>
        </p:txBody>
      </p:sp>
      <p:grpSp>
        <p:nvGrpSpPr>
          <p:cNvPr id="170" name="object 42"/>
          <p:cNvGrpSpPr/>
          <p:nvPr/>
        </p:nvGrpSpPr>
        <p:grpSpPr>
          <a:xfrm rot="5400000">
            <a:off x="5914672" y="-4886580"/>
            <a:ext cx="178307" cy="12185073"/>
            <a:chOff x="7377683" y="0"/>
            <a:chExt cx="178307" cy="6858000"/>
          </a:xfrm>
        </p:grpSpPr>
        <p:pic>
          <p:nvPicPr>
            <p:cNvPr id="171" name="object 45"/>
            <p:cNvPicPr/>
            <p:nvPr/>
          </p:nvPicPr>
          <p:blipFill>
            <a:blip r:embed="rId4" cstate="print"/>
            <a:stretch>
              <a:fillRect/>
            </a:stretch>
          </p:blipFill>
          <p:spPr>
            <a:xfrm>
              <a:off x="7377683" y="0"/>
              <a:ext cx="178307" cy="6857996"/>
            </a:xfrm>
            <a:prstGeom prst="rect">
              <a:avLst/>
            </a:prstGeom>
          </p:spPr>
        </p:pic>
        <p:sp>
          <p:nvSpPr>
            <p:cNvPr id="172" name="object 46"/>
            <p:cNvSpPr/>
            <p:nvPr/>
          </p:nvSpPr>
          <p:spPr>
            <a:xfrm>
              <a:off x="7441691" y="0"/>
              <a:ext cx="0" cy="6858000"/>
            </a:xfrm>
            <a:custGeom>
              <a:avLst/>
              <a:gdLst/>
              <a:ahLst/>
              <a:cxnLst/>
              <a:rect l="l" t="t" r="r" b="b"/>
              <a:pathLst>
                <a:path h="6858000">
                  <a:moveTo>
                    <a:pt x="0" y="0"/>
                  </a:moveTo>
                  <a:lnTo>
                    <a:pt x="0" y="6857999"/>
                  </a:lnTo>
                </a:path>
              </a:pathLst>
            </a:custGeom>
            <a:ln w="76200">
              <a:solidFill>
                <a:srgbClr val="A6D7C8"/>
              </a:solidFill>
              <a:prstDash val="dash"/>
            </a:ln>
          </p:spPr>
          <p:txBody>
            <a:bodyPr wrap="square" lIns="0" tIns="0" rIns="0" bIns="0" rtlCol="0"/>
            <a:lstStyle/>
            <a:p>
              <a:endParaRPr/>
            </a:p>
          </p:txBody>
        </p:sp>
      </p:grpSp>
      <p:pic>
        <p:nvPicPr>
          <p:cNvPr id="78" name="Picture 77">
            <a:extLst>
              <a:ext uri="{FF2B5EF4-FFF2-40B4-BE49-F238E27FC236}">
                <a16:creationId xmlns:a16="http://schemas.microsoft.com/office/drawing/2014/main" xmlns="" id="{88BC2130-5F74-882B-0C83-7057C27B37E7}"/>
              </a:ext>
            </a:extLst>
          </p:cNvPr>
          <p:cNvPicPr>
            <a:picLocks noChangeAspect="1"/>
          </p:cNvPicPr>
          <p:nvPr/>
        </p:nvPicPr>
        <p:blipFill>
          <a:blip r:embed="rId5" cstate="print"/>
          <a:stretch>
            <a:fillRect/>
          </a:stretch>
        </p:blipFill>
        <p:spPr>
          <a:xfrm>
            <a:off x="11277600" y="6353190"/>
            <a:ext cx="792000" cy="366729"/>
          </a:xfrm>
          <a:prstGeom prst="rect">
            <a:avLst/>
          </a:prstGeom>
        </p:spPr>
      </p:pic>
    </p:spTree>
    <p:extLst>
      <p:ext uri="{BB962C8B-B14F-4D97-AF65-F5344CB8AC3E}">
        <p14:creationId xmlns:p14="http://schemas.microsoft.com/office/powerpoint/2010/main" xmlns="" val="4782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08219" y="5024700"/>
            <a:ext cx="4707626" cy="914400"/>
          </a:xfrm>
          <a:prstGeom prst="roundRect">
            <a:avLst/>
          </a:prstGeom>
          <a:solidFill>
            <a:schemeClr val="bg1">
              <a:lumMod val="95000"/>
              <a:alpha val="14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b="1" dirty="0">
                <a:solidFill>
                  <a:schemeClr val="tx1"/>
                </a:solidFill>
              </a:rPr>
              <a:t>          PRAVCI RAZVOJA PROIZVODA</a:t>
            </a:r>
          </a:p>
        </p:txBody>
      </p:sp>
      <p:sp>
        <p:nvSpPr>
          <p:cNvPr id="2" name="object 2"/>
          <p:cNvSpPr txBox="1">
            <a:spLocks noGrp="1"/>
          </p:cNvSpPr>
          <p:nvPr>
            <p:ph type="title"/>
          </p:nvPr>
        </p:nvSpPr>
        <p:spPr>
          <a:xfrm>
            <a:off x="1071671" y="390707"/>
            <a:ext cx="5405202" cy="382156"/>
          </a:xfrm>
          <a:prstGeom prst="rect">
            <a:avLst/>
          </a:prstGeom>
        </p:spPr>
        <p:txBody>
          <a:bodyPr vert="horz" wrap="square" lIns="0" tIns="12700" rIns="0" bIns="0" rtlCol="0">
            <a:spAutoFit/>
          </a:bodyPr>
          <a:lstStyle/>
          <a:p>
            <a:pPr marL="12700">
              <a:lnSpc>
                <a:spcPct val="100000"/>
              </a:lnSpc>
              <a:spcBef>
                <a:spcPts val="100"/>
              </a:spcBef>
            </a:pPr>
            <a:r>
              <a:rPr lang="sr-Latn-RS" sz="2000" spc="-30" dirty="0">
                <a:solidFill>
                  <a:schemeClr val="tx1"/>
                </a:solidFill>
              </a:rPr>
              <a:t>BUDUĆNOST PROIZVODA</a:t>
            </a:r>
            <a:r>
              <a:rPr lang="sr-Latn-RS" spc="-30" dirty="0">
                <a:solidFill>
                  <a:schemeClr val="tx1"/>
                </a:solidFill>
              </a:rPr>
              <a:t> </a:t>
            </a:r>
            <a:r>
              <a:rPr lang="sr-Latn-RS" sz="2000" spc="-30" dirty="0">
                <a:solidFill>
                  <a:schemeClr val="tx1"/>
                </a:solidFill>
              </a:rPr>
              <a:t>ŽIVOTNIH</a:t>
            </a:r>
            <a:r>
              <a:rPr lang="sr-Latn-RS" spc="-30" dirty="0">
                <a:solidFill>
                  <a:schemeClr val="tx1"/>
                </a:solidFill>
              </a:rPr>
              <a:t> </a:t>
            </a:r>
            <a:r>
              <a:rPr lang="sr-Latn-RS" sz="2000" spc="-30" dirty="0">
                <a:solidFill>
                  <a:schemeClr val="tx1"/>
                </a:solidFill>
              </a:rPr>
              <a:t>OSIGURANJA</a:t>
            </a:r>
            <a:endParaRPr dirty="0">
              <a:solidFill>
                <a:schemeClr val="tx1"/>
              </a:solidFill>
            </a:endParaRPr>
          </a:p>
        </p:txBody>
      </p:sp>
      <p:sp>
        <p:nvSpPr>
          <p:cNvPr id="38" name="object 28"/>
          <p:cNvSpPr txBox="1"/>
          <p:nvPr/>
        </p:nvSpPr>
        <p:spPr>
          <a:xfrm>
            <a:off x="5714517" y="2430712"/>
            <a:ext cx="85344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Saradnja</a:t>
            </a:r>
            <a:endParaRPr sz="1800" dirty="0">
              <a:latin typeface="Calibri"/>
              <a:cs typeface="Calibri"/>
            </a:endParaRPr>
          </a:p>
        </p:txBody>
      </p:sp>
      <p:pic>
        <p:nvPicPr>
          <p:cNvPr id="47" name="object 32"/>
          <p:cNvPicPr/>
          <p:nvPr/>
        </p:nvPicPr>
        <p:blipFill>
          <a:blip r:embed="rId3" cstate="print"/>
          <a:stretch>
            <a:fillRect/>
          </a:stretch>
        </p:blipFill>
        <p:spPr>
          <a:xfrm>
            <a:off x="569764" y="581786"/>
            <a:ext cx="148971" cy="147827"/>
          </a:xfrm>
          <a:prstGeom prst="rect">
            <a:avLst/>
          </a:prstGeom>
        </p:spPr>
      </p:pic>
      <p:sp>
        <p:nvSpPr>
          <p:cNvPr id="48" name="object 30"/>
          <p:cNvSpPr/>
          <p:nvPr/>
        </p:nvSpPr>
        <p:spPr>
          <a:xfrm>
            <a:off x="231309" y="243330"/>
            <a:ext cx="676910" cy="676910"/>
          </a:xfrm>
          <a:custGeom>
            <a:avLst/>
            <a:gdLst/>
            <a:ahLst/>
            <a:cxnLst/>
            <a:rect l="l" t="t" r="r" b="b"/>
            <a:pathLst>
              <a:path w="676910" h="676910">
                <a:moveTo>
                  <a:pt x="338328" y="0"/>
                </a:moveTo>
                <a:lnTo>
                  <a:pt x="292426" y="3089"/>
                </a:lnTo>
                <a:lnTo>
                  <a:pt x="248399" y="12087"/>
                </a:lnTo>
                <a:lnTo>
                  <a:pt x="206650" y="26592"/>
                </a:lnTo>
                <a:lnTo>
                  <a:pt x="167583" y="46199"/>
                </a:lnTo>
                <a:lnTo>
                  <a:pt x="131601" y="70505"/>
                </a:lnTo>
                <a:lnTo>
                  <a:pt x="99107" y="99107"/>
                </a:lnTo>
                <a:lnTo>
                  <a:pt x="70505" y="131601"/>
                </a:lnTo>
                <a:lnTo>
                  <a:pt x="46199" y="167583"/>
                </a:lnTo>
                <a:lnTo>
                  <a:pt x="26592" y="206650"/>
                </a:lnTo>
                <a:lnTo>
                  <a:pt x="12087" y="248399"/>
                </a:lnTo>
                <a:lnTo>
                  <a:pt x="3089" y="292426"/>
                </a:lnTo>
                <a:lnTo>
                  <a:pt x="0" y="338327"/>
                </a:lnTo>
                <a:lnTo>
                  <a:pt x="3089" y="384229"/>
                </a:lnTo>
                <a:lnTo>
                  <a:pt x="12087" y="428256"/>
                </a:lnTo>
                <a:lnTo>
                  <a:pt x="26592" y="470005"/>
                </a:lnTo>
                <a:lnTo>
                  <a:pt x="46199" y="509072"/>
                </a:lnTo>
                <a:lnTo>
                  <a:pt x="70505" y="545054"/>
                </a:lnTo>
                <a:lnTo>
                  <a:pt x="99107" y="577548"/>
                </a:lnTo>
                <a:lnTo>
                  <a:pt x="131601" y="606150"/>
                </a:lnTo>
                <a:lnTo>
                  <a:pt x="167583" y="630456"/>
                </a:lnTo>
                <a:lnTo>
                  <a:pt x="206650" y="650063"/>
                </a:lnTo>
                <a:lnTo>
                  <a:pt x="248399" y="664568"/>
                </a:lnTo>
                <a:lnTo>
                  <a:pt x="292426" y="673566"/>
                </a:lnTo>
                <a:lnTo>
                  <a:pt x="338328" y="676655"/>
                </a:lnTo>
                <a:lnTo>
                  <a:pt x="384229" y="673566"/>
                </a:lnTo>
                <a:lnTo>
                  <a:pt x="428256" y="664568"/>
                </a:lnTo>
                <a:lnTo>
                  <a:pt x="470005" y="650063"/>
                </a:lnTo>
                <a:lnTo>
                  <a:pt x="509072" y="630456"/>
                </a:lnTo>
                <a:lnTo>
                  <a:pt x="545054" y="606150"/>
                </a:lnTo>
                <a:lnTo>
                  <a:pt x="577548" y="577548"/>
                </a:lnTo>
                <a:lnTo>
                  <a:pt x="606150" y="545054"/>
                </a:lnTo>
                <a:lnTo>
                  <a:pt x="630456" y="509072"/>
                </a:lnTo>
                <a:lnTo>
                  <a:pt x="650063" y="470005"/>
                </a:lnTo>
                <a:lnTo>
                  <a:pt x="664568" y="428256"/>
                </a:lnTo>
                <a:lnTo>
                  <a:pt x="673566" y="384229"/>
                </a:lnTo>
                <a:lnTo>
                  <a:pt x="676656" y="338327"/>
                </a:lnTo>
                <a:lnTo>
                  <a:pt x="673566" y="292426"/>
                </a:lnTo>
                <a:lnTo>
                  <a:pt x="664568" y="248399"/>
                </a:lnTo>
                <a:lnTo>
                  <a:pt x="650063" y="206650"/>
                </a:lnTo>
                <a:lnTo>
                  <a:pt x="630456" y="167583"/>
                </a:lnTo>
                <a:lnTo>
                  <a:pt x="606150" y="131601"/>
                </a:lnTo>
                <a:lnTo>
                  <a:pt x="577548" y="99107"/>
                </a:lnTo>
                <a:lnTo>
                  <a:pt x="545054" y="70505"/>
                </a:lnTo>
                <a:lnTo>
                  <a:pt x="509072" y="46199"/>
                </a:lnTo>
                <a:lnTo>
                  <a:pt x="470005" y="26592"/>
                </a:lnTo>
                <a:lnTo>
                  <a:pt x="428256" y="12087"/>
                </a:lnTo>
                <a:lnTo>
                  <a:pt x="384229" y="3089"/>
                </a:lnTo>
                <a:lnTo>
                  <a:pt x="338328" y="0"/>
                </a:lnTo>
                <a:close/>
              </a:path>
            </a:pathLst>
          </a:custGeom>
          <a:solidFill>
            <a:srgbClr val="4A5050"/>
          </a:solidFill>
        </p:spPr>
        <p:txBody>
          <a:bodyPr wrap="square" lIns="0" tIns="0" rIns="0" bIns="0" rtlCol="0"/>
          <a:lstStyle/>
          <a:p>
            <a:endParaRPr/>
          </a:p>
        </p:txBody>
      </p:sp>
      <p:pic>
        <p:nvPicPr>
          <p:cNvPr id="49" name="object 33"/>
          <p:cNvPicPr/>
          <p:nvPr/>
        </p:nvPicPr>
        <p:blipFill>
          <a:blip r:embed="rId4" cstate="print"/>
          <a:stretch>
            <a:fillRect/>
          </a:stretch>
        </p:blipFill>
        <p:spPr>
          <a:xfrm>
            <a:off x="396028" y="406526"/>
            <a:ext cx="135636" cy="134112"/>
          </a:xfrm>
          <a:prstGeom prst="rect">
            <a:avLst/>
          </a:prstGeom>
        </p:spPr>
      </p:pic>
      <p:pic>
        <p:nvPicPr>
          <p:cNvPr id="50" name="object 32"/>
          <p:cNvPicPr/>
          <p:nvPr/>
        </p:nvPicPr>
        <p:blipFill>
          <a:blip r:embed="rId3" cstate="print"/>
          <a:stretch>
            <a:fillRect/>
          </a:stretch>
        </p:blipFill>
        <p:spPr>
          <a:xfrm>
            <a:off x="557699" y="581785"/>
            <a:ext cx="148971" cy="147827"/>
          </a:xfrm>
          <a:prstGeom prst="rect">
            <a:avLst/>
          </a:prstGeom>
        </p:spPr>
      </p:pic>
      <p:sp>
        <p:nvSpPr>
          <p:cNvPr id="51" name="object 31"/>
          <p:cNvSpPr/>
          <p:nvPr/>
        </p:nvSpPr>
        <p:spPr>
          <a:xfrm>
            <a:off x="397076" y="406526"/>
            <a:ext cx="322580" cy="325120"/>
          </a:xfrm>
          <a:custGeom>
            <a:avLst/>
            <a:gdLst/>
            <a:ahLst/>
            <a:cxnLst/>
            <a:rect l="l" t="t" r="r" b="b"/>
            <a:pathLst>
              <a:path w="322579" h="325119">
                <a:moveTo>
                  <a:pt x="75152" y="249936"/>
                </a:moveTo>
                <a:lnTo>
                  <a:pt x="55340" y="249936"/>
                </a:lnTo>
                <a:lnTo>
                  <a:pt x="56102" y="251460"/>
                </a:lnTo>
                <a:lnTo>
                  <a:pt x="72866" y="268224"/>
                </a:lnTo>
                <a:lnTo>
                  <a:pt x="72866" y="270510"/>
                </a:lnTo>
                <a:lnTo>
                  <a:pt x="34766" y="308610"/>
                </a:lnTo>
                <a:lnTo>
                  <a:pt x="34004" y="310895"/>
                </a:lnTo>
                <a:lnTo>
                  <a:pt x="34766" y="313181"/>
                </a:lnTo>
                <a:lnTo>
                  <a:pt x="34766" y="315467"/>
                </a:lnTo>
                <a:lnTo>
                  <a:pt x="65246" y="324612"/>
                </a:lnTo>
                <a:lnTo>
                  <a:pt x="77176" y="323349"/>
                </a:lnTo>
                <a:lnTo>
                  <a:pt x="88677" y="319659"/>
                </a:lnTo>
                <a:lnTo>
                  <a:pt x="99321" y="313682"/>
                </a:lnTo>
                <a:lnTo>
                  <a:pt x="103411" y="310134"/>
                </a:lnTo>
                <a:lnTo>
                  <a:pt x="61436" y="310134"/>
                </a:lnTo>
                <a:lnTo>
                  <a:pt x="58388" y="309372"/>
                </a:lnTo>
                <a:lnTo>
                  <a:pt x="54578" y="308610"/>
                </a:lnTo>
                <a:lnTo>
                  <a:pt x="81248" y="281939"/>
                </a:lnTo>
                <a:lnTo>
                  <a:pt x="85224" y="276082"/>
                </a:lnTo>
                <a:lnTo>
                  <a:pt x="86772" y="269366"/>
                </a:lnTo>
                <a:lnTo>
                  <a:pt x="85748" y="262651"/>
                </a:lnTo>
                <a:lnTo>
                  <a:pt x="82010" y="256793"/>
                </a:lnTo>
                <a:lnTo>
                  <a:pt x="75152" y="249936"/>
                </a:lnTo>
                <a:close/>
              </a:path>
              <a:path w="322579" h="325119">
                <a:moveTo>
                  <a:pt x="236696" y="109727"/>
                </a:moveTo>
                <a:lnTo>
                  <a:pt x="233648" y="109727"/>
                </a:lnTo>
                <a:lnTo>
                  <a:pt x="109442" y="233934"/>
                </a:lnTo>
                <a:lnTo>
                  <a:pt x="108680" y="236981"/>
                </a:lnTo>
                <a:lnTo>
                  <a:pt x="110204" y="240029"/>
                </a:lnTo>
                <a:lnTo>
                  <a:pt x="113668" y="254507"/>
                </a:lnTo>
                <a:lnTo>
                  <a:pt x="98774" y="295655"/>
                </a:lnTo>
                <a:lnTo>
                  <a:pt x="65246" y="310134"/>
                </a:lnTo>
                <a:lnTo>
                  <a:pt x="103411" y="310134"/>
                </a:lnTo>
                <a:lnTo>
                  <a:pt x="108680" y="305562"/>
                </a:lnTo>
                <a:lnTo>
                  <a:pt x="119645" y="291226"/>
                </a:lnTo>
                <a:lnTo>
                  <a:pt x="126111" y="274319"/>
                </a:lnTo>
                <a:lnTo>
                  <a:pt x="127861" y="256270"/>
                </a:lnTo>
                <a:lnTo>
                  <a:pt x="124682" y="238505"/>
                </a:lnTo>
                <a:lnTo>
                  <a:pt x="238220" y="125729"/>
                </a:lnTo>
                <a:lnTo>
                  <a:pt x="275628" y="125729"/>
                </a:lnTo>
                <a:lnTo>
                  <a:pt x="282892" y="123443"/>
                </a:lnTo>
                <a:lnTo>
                  <a:pt x="294453" y="117205"/>
                </a:lnTo>
                <a:lnTo>
                  <a:pt x="298000" y="114300"/>
                </a:lnTo>
                <a:lnTo>
                  <a:pt x="251174" y="114300"/>
                </a:lnTo>
                <a:lnTo>
                  <a:pt x="245078" y="112775"/>
                </a:lnTo>
                <a:lnTo>
                  <a:pt x="238982" y="110489"/>
                </a:lnTo>
                <a:lnTo>
                  <a:pt x="236696" y="109727"/>
                </a:lnTo>
                <a:close/>
              </a:path>
              <a:path w="322579" h="325119">
                <a:moveTo>
                  <a:pt x="72104" y="195834"/>
                </a:moveTo>
                <a:lnTo>
                  <a:pt x="65246" y="195834"/>
                </a:lnTo>
                <a:lnTo>
                  <a:pt x="52185" y="197096"/>
                </a:lnTo>
                <a:lnTo>
                  <a:pt x="18002" y="214884"/>
                </a:lnTo>
                <a:lnTo>
                  <a:pt x="0" y="266318"/>
                </a:lnTo>
                <a:lnTo>
                  <a:pt x="5048" y="284988"/>
                </a:lnTo>
                <a:lnTo>
                  <a:pt x="5810" y="286512"/>
                </a:lnTo>
                <a:lnTo>
                  <a:pt x="8096" y="288798"/>
                </a:lnTo>
                <a:lnTo>
                  <a:pt x="10382" y="288798"/>
                </a:lnTo>
                <a:lnTo>
                  <a:pt x="12668" y="289560"/>
                </a:lnTo>
                <a:lnTo>
                  <a:pt x="14954" y="288798"/>
                </a:lnTo>
                <a:lnTo>
                  <a:pt x="16478" y="286512"/>
                </a:lnTo>
                <a:lnTo>
                  <a:pt x="35172" y="268224"/>
                </a:lnTo>
                <a:lnTo>
                  <a:pt x="14954" y="268224"/>
                </a:lnTo>
                <a:lnTo>
                  <a:pt x="14102" y="256793"/>
                </a:lnTo>
                <a:lnTo>
                  <a:pt x="36314" y="218551"/>
                </a:lnTo>
                <a:lnTo>
                  <a:pt x="65246" y="209550"/>
                </a:lnTo>
                <a:lnTo>
                  <a:pt x="94202" y="209550"/>
                </a:lnTo>
                <a:lnTo>
                  <a:pt x="104870" y="198881"/>
                </a:lnTo>
                <a:lnTo>
                  <a:pt x="85058" y="198881"/>
                </a:lnTo>
                <a:lnTo>
                  <a:pt x="78962" y="196595"/>
                </a:lnTo>
                <a:lnTo>
                  <a:pt x="72104" y="195834"/>
                </a:lnTo>
                <a:close/>
              </a:path>
              <a:path w="322579" h="325119">
                <a:moveTo>
                  <a:pt x="59150" y="236219"/>
                </a:moveTo>
                <a:lnTo>
                  <a:pt x="50006" y="236219"/>
                </a:lnTo>
                <a:lnTo>
                  <a:pt x="44672" y="238505"/>
                </a:lnTo>
                <a:lnTo>
                  <a:pt x="14954" y="268224"/>
                </a:lnTo>
                <a:lnTo>
                  <a:pt x="35172" y="268224"/>
                </a:lnTo>
                <a:lnTo>
                  <a:pt x="51530" y="252222"/>
                </a:lnTo>
                <a:lnTo>
                  <a:pt x="53054" y="250698"/>
                </a:lnTo>
                <a:lnTo>
                  <a:pt x="55340" y="249936"/>
                </a:lnTo>
                <a:lnTo>
                  <a:pt x="75152" y="249936"/>
                </a:lnTo>
                <a:lnTo>
                  <a:pt x="66770" y="241553"/>
                </a:lnTo>
                <a:lnTo>
                  <a:pt x="63722" y="237743"/>
                </a:lnTo>
                <a:lnTo>
                  <a:pt x="59150" y="236219"/>
                </a:lnTo>
                <a:close/>
              </a:path>
              <a:path w="322579" h="325119">
                <a:moveTo>
                  <a:pt x="94202" y="209550"/>
                </a:moveTo>
                <a:lnTo>
                  <a:pt x="72104" y="209550"/>
                </a:lnTo>
                <a:lnTo>
                  <a:pt x="78200" y="211074"/>
                </a:lnTo>
                <a:lnTo>
                  <a:pt x="83534" y="213360"/>
                </a:lnTo>
                <a:lnTo>
                  <a:pt x="86582" y="214884"/>
                </a:lnTo>
                <a:lnTo>
                  <a:pt x="89630" y="214122"/>
                </a:lnTo>
                <a:lnTo>
                  <a:pt x="94202" y="209550"/>
                </a:lnTo>
                <a:close/>
              </a:path>
              <a:path w="322579" h="325119">
                <a:moveTo>
                  <a:pt x="257270" y="0"/>
                </a:moveTo>
                <a:lnTo>
                  <a:pt x="213836" y="18287"/>
                </a:lnTo>
                <a:lnTo>
                  <a:pt x="194762" y="67687"/>
                </a:lnTo>
                <a:lnTo>
                  <a:pt x="197834" y="85343"/>
                </a:lnTo>
                <a:lnTo>
                  <a:pt x="85058" y="198881"/>
                </a:lnTo>
                <a:lnTo>
                  <a:pt x="104870" y="198881"/>
                </a:lnTo>
                <a:lnTo>
                  <a:pt x="211550" y="92201"/>
                </a:lnTo>
                <a:lnTo>
                  <a:pt x="213074" y="89915"/>
                </a:lnTo>
                <a:lnTo>
                  <a:pt x="213836" y="86867"/>
                </a:lnTo>
                <a:lnTo>
                  <a:pt x="213074" y="84581"/>
                </a:lnTo>
                <a:lnTo>
                  <a:pt x="209597" y="70092"/>
                </a:lnTo>
                <a:lnTo>
                  <a:pt x="223742" y="28193"/>
                </a:lnTo>
                <a:lnTo>
                  <a:pt x="257270" y="13715"/>
                </a:lnTo>
                <a:lnTo>
                  <a:pt x="288512" y="13715"/>
                </a:lnTo>
                <a:lnTo>
                  <a:pt x="288512" y="11429"/>
                </a:lnTo>
                <a:lnTo>
                  <a:pt x="287750" y="9143"/>
                </a:lnTo>
                <a:lnTo>
                  <a:pt x="286226" y="6857"/>
                </a:lnTo>
                <a:lnTo>
                  <a:pt x="283940" y="6095"/>
                </a:lnTo>
                <a:lnTo>
                  <a:pt x="277522" y="3214"/>
                </a:lnTo>
                <a:lnTo>
                  <a:pt x="270891" y="1333"/>
                </a:lnTo>
                <a:lnTo>
                  <a:pt x="264116" y="309"/>
                </a:lnTo>
                <a:lnTo>
                  <a:pt x="257270" y="0"/>
                </a:lnTo>
                <a:close/>
              </a:path>
              <a:path w="322579" h="325119">
                <a:moveTo>
                  <a:pt x="275628" y="125729"/>
                </a:moveTo>
                <a:lnTo>
                  <a:pt x="238220" y="125729"/>
                </a:lnTo>
                <a:lnTo>
                  <a:pt x="250412" y="128777"/>
                </a:lnTo>
                <a:lnTo>
                  <a:pt x="257270" y="128777"/>
                </a:lnTo>
                <a:lnTo>
                  <a:pt x="270331" y="127396"/>
                </a:lnTo>
                <a:lnTo>
                  <a:pt x="275628" y="125729"/>
                </a:lnTo>
                <a:close/>
              </a:path>
              <a:path w="322579" h="325119">
                <a:moveTo>
                  <a:pt x="321899" y="55625"/>
                </a:moveTo>
                <a:lnTo>
                  <a:pt x="307562" y="55625"/>
                </a:lnTo>
                <a:lnTo>
                  <a:pt x="308418" y="67055"/>
                </a:lnTo>
                <a:lnTo>
                  <a:pt x="308356" y="67687"/>
                </a:lnTo>
                <a:lnTo>
                  <a:pt x="286523" y="105620"/>
                </a:lnTo>
                <a:lnTo>
                  <a:pt x="257270" y="114300"/>
                </a:lnTo>
                <a:lnTo>
                  <a:pt x="298000" y="114300"/>
                </a:lnTo>
                <a:lnTo>
                  <a:pt x="304514" y="108965"/>
                </a:lnTo>
                <a:lnTo>
                  <a:pt x="315753" y="93737"/>
                </a:lnTo>
                <a:lnTo>
                  <a:pt x="321849" y="76295"/>
                </a:lnTo>
                <a:lnTo>
                  <a:pt x="322516" y="57852"/>
                </a:lnTo>
                <a:lnTo>
                  <a:pt x="321899" y="55625"/>
                </a:lnTo>
                <a:close/>
              </a:path>
              <a:path w="322579" h="325119">
                <a:moveTo>
                  <a:pt x="288512" y="13715"/>
                </a:moveTo>
                <a:lnTo>
                  <a:pt x="261080" y="13715"/>
                </a:lnTo>
                <a:lnTo>
                  <a:pt x="264890" y="14477"/>
                </a:lnTo>
                <a:lnTo>
                  <a:pt x="267938" y="15239"/>
                </a:lnTo>
                <a:lnTo>
                  <a:pt x="241268" y="41910"/>
                </a:lnTo>
                <a:lnTo>
                  <a:pt x="237410" y="48089"/>
                </a:lnTo>
                <a:lnTo>
                  <a:pt x="236124" y="54768"/>
                </a:lnTo>
                <a:lnTo>
                  <a:pt x="237410" y="61305"/>
                </a:lnTo>
                <a:lnTo>
                  <a:pt x="241268" y="67055"/>
                </a:lnTo>
                <a:lnTo>
                  <a:pt x="259556" y="85343"/>
                </a:lnTo>
                <a:lnTo>
                  <a:pt x="264128" y="87629"/>
                </a:lnTo>
                <a:lnTo>
                  <a:pt x="273272" y="87629"/>
                </a:lnTo>
                <a:lnTo>
                  <a:pt x="277844" y="85343"/>
                </a:lnTo>
                <a:lnTo>
                  <a:pt x="281654" y="82295"/>
                </a:lnTo>
                <a:lnTo>
                  <a:pt x="290536" y="73151"/>
                </a:lnTo>
                <a:lnTo>
                  <a:pt x="267176" y="73151"/>
                </a:lnTo>
                <a:lnTo>
                  <a:pt x="249650" y="55625"/>
                </a:lnTo>
                <a:lnTo>
                  <a:pt x="249650" y="53339"/>
                </a:lnTo>
                <a:lnTo>
                  <a:pt x="251174" y="52577"/>
                </a:lnTo>
                <a:lnTo>
                  <a:pt x="287750" y="16001"/>
                </a:lnTo>
                <a:lnTo>
                  <a:pt x="288512" y="13715"/>
                </a:lnTo>
                <a:close/>
              </a:path>
              <a:path w="322579" h="325119">
                <a:moveTo>
                  <a:pt x="312134" y="35051"/>
                </a:moveTo>
                <a:lnTo>
                  <a:pt x="309848" y="35051"/>
                </a:lnTo>
                <a:lnTo>
                  <a:pt x="307562" y="35813"/>
                </a:lnTo>
                <a:lnTo>
                  <a:pt x="270224" y="73151"/>
                </a:lnTo>
                <a:lnTo>
                  <a:pt x="290536" y="73151"/>
                </a:lnTo>
                <a:lnTo>
                  <a:pt x="307562" y="55625"/>
                </a:lnTo>
                <a:lnTo>
                  <a:pt x="321899" y="55625"/>
                </a:lnTo>
                <a:lnTo>
                  <a:pt x="317468" y="39624"/>
                </a:lnTo>
                <a:lnTo>
                  <a:pt x="316706" y="37337"/>
                </a:lnTo>
                <a:lnTo>
                  <a:pt x="314420" y="35813"/>
                </a:lnTo>
                <a:lnTo>
                  <a:pt x="312134" y="35051"/>
                </a:lnTo>
                <a:close/>
              </a:path>
            </a:pathLst>
          </a:custGeom>
          <a:solidFill>
            <a:srgbClr val="FFFFFF"/>
          </a:solidFill>
        </p:spPr>
        <p:txBody>
          <a:bodyPr wrap="square" lIns="0" tIns="0" rIns="0" bIns="0" rtlCol="0"/>
          <a:lstStyle/>
          <a:p>
            <a:endParaRPr/>
          </a:p>
        </p:txBody>
      </p:sp>
      <p:graphicFrame>
        <p:nvGraphicFramePr>
          <p:cNvPr id="53" name="Chart 52"/>
          <p:cNvGraphicFramePr>
            <a:graphicFrameLocks/>
          </p:cNvGraphicFramePr>
          <p:nvPr>
            <p:extLst>
              <p:ext uri="{D42A27DB-BD31-4B8C-83A1-F6EECF244321}">
                <p14:modId xmlns:p14="http://schemas.microsoft.com/office/powerpoint/2010/main" xmlns="" val="3077715673"/>
              </p:ext>
            </p:extLst>
          </p:nvPr>
        </p:nvGraphicFramePr>
        <p:xfrm>
          <a:off x="114166" y="1219970"/>
          <a:ext cx="6482366" cy="3020923"/>
        </p:xfrm>
        <a:graphic>
          <a:graphicData uri="http://schemas.openxmlformats.org/drawingml/2006/chart">
            <c:chart xmlns:c="http://schemas.openxmlformats.org/drawingml/2006/chart" xmlns:r="http://schemas.openxmlformats.org/officeDocument/2006/relationships" r:id="rId5"/>
          </a:graphicData>
        </a:graphic>
      </p:graphicFrame>
      <p:sp>
        <p:nvSpPr>
          <p:cNvPr id="55" name="TextBox 54"/>
          <p:cNvSpPr txBox="1"/>
          <p:nvPr/>
        </p:nvSpPr>
        <p:spPr>
          <a:xfrm>
            <a:off x="396028" y="3886200"/>
            <a:ext cx="3659336" cy="261610"/>
          </a:xfrm>
          <a:prstGeom prst="rect">
            <a:avLst/>
          </a:prstGeom>
          <a:noFill/>
        </p:spPr>
        <p:txBody>
          <a:bodyPr wrap="square" rtlCol="0">
            <a:spAutoFit/>
          </a:bodyPr>
          <a:lstStyle/>
          <a:p>
            <a:r>
              <a:rPr lang="sr-Latn-RS" sz="1100" dirty="0"/>
              <a:t>Izvor: Na osnovu podataka NBS</a:t>
            </a:r>
          </a:p>
        </p:txBody>
      </p:sp>
      <p:sp>
        <p:nvSpPr>
          <p:cNvPr id="3" name="Rectangle 2"/>
          <p:cNvSpPr/>
          <p:nvPr/>
        </p:nvSpPr>
        <p:spPr>
          <a:xfrm>
            <a:off x="11698909" y="6168479"/>
            <a:ext cx="470000" cy="769441"/>
          </a:xfrm>
          <a:prstGeom prst="rect">
            <a:avLst/>
          </a:prstGeom>
          <a:noFill/>
        </p:spPr>
        <p:txBody>
          <a:bodyPr wrap="none" lIns="91440" tIns="45720" rIns="91440" bIns="45720">
            <a:spAutoFit/>
          </a:bodyPr>
          <a:lstStyle/>
          <a:p>
            <a:pPr algn="ctr"/>
            <a:r>
              <a:rPr lang="sr-Latn-RS" sz="4400" b="1" cap="none" spc="0" dirty="0">
                <a:ln w="22225">
                  <a:solidFill>
                    <a:schemeClr val="accent2"/>
                  </a:solidFill>
                  <a:prstDash val="solid"/>
                </a:ln>
                <a:solidFill>
                  <a:schemeClr val="accent2">
                    <a:lumMod val="40000"/>
                    <a:lumOff val="60000"/>
                  </a:schemeClr>
                </a:solidFill>
                <a:effectLst/>
              </a:rPr>
              <a:t>3</a:t>
            </a:r>
            <a:endParaRPr lang="en-US" sz="4400" b="1" cap="none" spc="0" dirty="0">
              <a:ln w="22225">
                <a:solidFill>
                  <a:schemeClr val="accent2"/>
                </a:solidFill>
                <a:prstDash val="solid"/>
              </a:ln>
              <a:solidFill>
                <a:schemeClr val="accent2">
                  <a:lumMod val="40000"/>
                  <a:lumOff val="60000"/>
                </a:schemeClr>
              </a:solidFill>
              <a:effectLst/>
            </a:endParaRPr>
          </a:p>
        </p:txBody>
      </p:sp>
      <p:grpSp>
        <p:nvGrpSpPr>
          <p:cNvPr id="20" name="Group 19"/>
          <p:cNvGrpSpPr/>
          <p:nvPr/>
        </p:nvGrpSpPr>
        <p:grpSpPr>
          <a:xfrm>
            <a:off x="4572000" y="5143500"/>
            <a:ext cx="676800" cy="676800"/>
            <a:chOff x="3762375" y="1539645"/>
            <a:chExt cx="1619250" cy="1619250"/>
          </a:xfrm>
        </p:grpSpPr>
        <p:sp>
          <p:nvSpPr>
            <p:cNvPr id="21" name="Oval 20"/>
            <p:cNvSpPr/>
            <p:nvPr/>
          </p:nvSpPr>
          <p:spPr>
            <a:xfrm>
              <a:off x="3762375" y="1539645"/>
              <a:ext cx="1619250" cy="1619250"/>
            </a:xfrm>
            <a:prstGeom prst="ellipse">
              <a:avLst/>
            </a:prstGeom>
            <a:solidFill>
              <a:srgbClr val="A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8"/>
            </a:p>
          </p:txBody>
        </p:sp>
        <p:sp>
          <p:nvSpPr>
            <p:cNvPr id="22" name="Freeform 21"/>
            <p:cNvSpPr>
              <a:spLocks noEditPoints="1"/>
            </p:cNvSpPr>
            <p:nvPr/>
          </p:nvSpPr>
          <p:spPr bwMode="auto">
            <a:xfrm>
              <a:off x="4240186" y="2071688"/>
              <a:ext cx="663629" cy="555164"/>
            </a:xfrm>
            <a:custGeom>
              <a:avLst/>
              <a:gdLst>
                <a:gd name="T0" fmla="*/ 562 w 1392"/>
                <a:gd name="T1" fmla="*/ 229 h 1165"/>
                <a:gd name="T2" fmla="*/ 411 w 1392"/>
                <a:gd name="T3" fmla="*/ 12 h 1165"/>
                <a:gd name="T4" fmla="*/ 398 w 1392"/>
                <a:gd name="T5" fmla="*/ 1 h 1165"/>
                <a:gd name="T6" fmla="*/ 382 w 1392"/>
                <a:gd name="T7" fmla="*/ 7 h 1165"/>
                <a:gd name="T8" fmla="*/ 140 w 1392"/>
                <a:gd name="T9" fmla="*/ 891 h 1165"/>
                <a:gd name="T10" fmla="*/ 603 w 1392"/>
                <a:gd name="T11" fmla="*/ 1165 h 1165"/>
                <a:gd name="T12" fmla="*/ 655 w 1392"/>
                <a:gd name="T13" fmla="*/ 1162 h 1165"/>
                <a:gd name="T14" fmla="*/ 669 w 1392"/>
                <a:gd name="T15" fmla="*/ 1151 h 1165"/>
                <a:gd name="T16" fmla="*/ 666 w 1392"/>
                <a:gd name="T17" fmla="*/ 1134 h 1165"/>
                <a:gd name="T18" fmla="*/ 421 w 1392"/>
                <a:gd name="T19" fmla="*/ 570 h 1165"/>
                <a:gd name="T20" fmla="*/ 716 w 1392"/>
                <a:gd name="T21" fmla="*/ 1094 h 1165"/>
                <a:gd name="T22" fmla="*/ 730 w 1392"/>
                <a:gd name="T23" fmla="*/ 1098 h 1165"/>
                <a:gd name="T24" fmla="*/ 742 w 1392"/>
                <a:gd name="T25" fmla="*/ 1090 h 1165"/>
                <a:gd name="T26" fmla="*/ 562 w 1392"/>
                <a:gd name="T27" fmla="*/ 229 h 1165"/>
                <a:gd name="T28" fmla="*/ 723 w 1392"/>
                <a:gd name="T29" fmla="*/ 1055 h 1165"/>
                <a:gd name="T30" fmla="*/ 441 w 1392"/>
                <a:gd name="T31" fmla="*/ 432 h 1165"/>
                <a:gd name="T32" fmla="*/ 427 w 1392"/>
                <a:gd name="T33" fmla="*/ 415 h 1165"/>
                <a:gd name="T34" fmla="*/ 408 w 1392"/>
                <a:gd name="T35" fmla="*/ 428 h 1165"/>
                <a:gd name="T36" fmla="*/ 618 w 1392"/>
                <a:gd name="T37" fmla="*/ 1131 h 1165"/>
                <a:gd name="T38" fmla="*/ 170 w 1392"/>
                <a:gd name="T39" fmla="*/ 875 h 1165"/>
                <a:gd name="T40" fmla="*/ 390 w 1392"/>
                <a:gd name="T41" fmla="*/ 49 h 1165"/>
                <a:gd name="T42" fmla="*/ 536 w 1392"/>
                <a:gd name="T43" fmla="*/ 250 h 1165"/>
                <a:gd name="T44" fmla="*/ 723 w 1392"/>
                <a:gd name="T45" fmla="*/ 1055 h 1165"/>
                <a:gd name="T46" fmla="*/ 1272 w 1392"/>
                <a:gd name="T47" fmla="*/ 34 h 1165"/>
                <a:gd name="T48" fmla="*/ 1264 w 1392"/>
                <a:gd name="T49" fmla="*/ 24 h 1165"/>
                <a:gd name="T50" fmla="*/ 1250 w 1392"/>
                <a:gd name="T51" fmla="*/ 23 h 1165"/>
                <a:gd name="T52" fmla="*/ 711 w 1392"/>
                <a:gd name="T53" fmla="*/ 363 h 1165"/>
                <a:gd name="T54" fmla="*/ 712 w 1392"/>
                <a:gd name="T55" fmla="*/ 384 h 1165"/>
                <a:gd name="T56" fmla="*/ 838 w 1392"/>
                <a:gd name="T57" fmla="*/ 631 h 1165"/>
                <a:gd name="T58" fmla="*/ 853 w 1392"/>
                <a:gd name="T59" fmla="*/ 644 h 1165"/>
                <a:gd name="T60" fmla="*/ 870 w 1392"/>
                <a:gd name="T61" fmla="*/ 634 h 1165"/>
                <a:gd name="T62" fmla="*/ 971 w 1392"/>
                <a:gd name="T63" fmla="*/ 471 h 1165"/>
                <a:gd name="T64" fmla="*/ 863 w 1392"/>
                <a:gd name="T65" fmla="*/ 744 h 1165"/>
                <a:gd name="T66" fmla="*/ 862 w 1392"/>
                <a:gd name="T67" fmla="*/ 751 h 1165"/>
                <a:gd name="T68" fmla="*/ 807 w 1392"/>
                <a:gd name="T69" fmla="*/ 1056 h 1165"/>
                <a:gd name="T70" fmla="*/ 805 w 1392"/>
                <a:gd name="T71" fmla="*/ 1074 h 1165"/>
                <a:gd name="T72" fmla="*/ 820 w 1392"/>
                <a:gd name="T73" fmla="*/ 1083 h 1165"/>
                <a:gd name="T74" fmla="*/ 821 w 1392"/>
                <a:gd name="T75" fmla="*/ 1083 h 1165"/>
                <a:gd name="T76" fmla="*/ 1193 w 1392"/>
                <a:gd name="T77" fmla="*/ 891 h 1165"/>
                <a:gd name="T78" fmla="*/ 1272 w 1392"/>
                <a:gd name="T79" fmla="*/ 34 h 1165"/>
                <a:gd name="T80" fmla="*/ 1166 w 1392"/>
                <a:gd name="T81" fmla="*/ 870 h 1165"/>
                <a:gd name="T82" fmla="*/ 852 w 1392"/>
                <a:gd name="T83" fmla="*/ 1048 h 1165"/>
                <a:gd name="T84" fmla="*/ 896 w 1392"/>
                <a:gd name="T85" fmla="*/ 751 h 1165"/>
                <a:gd name="T86" fmla="*/ 1060 w 1392"/>
                <a:gd name="T87" fmla="*/ 367 h 1165"/>
                <a:gd name="T88" fmla="*/ 1055 w 1392"/>
                <a:gd name="T89" fmla="*/ 345 h 1165"/>
                <a:gd name="T90" fmla="*/ 1033 w 1392"/>
                <a:gd name="T91" fmla="*/ 347 h 1165"/>
                <a:gd name="T92" fmla="*/ 859 w 1392"/>
                <a:gd name="T93" fmla="*/ 582 h 1165"/>
                <a:gd name="T94" fmla="*/ 746 w 1392"/>
                <a:gd name="T95" fmla="*/ 373 h 1165"/>
                <a:gd name="T96" fmla="*/ 1244 w 1392"/>
                <a:gd name="T97" fmla="*/ 61 h 1165"/>
                <a:gd name="T98" fmla="*/ 1166 w 1392"/>
                <a:gd name="T99" fmla="*/ 87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2" h="1165">
                  <a:moveTo>
                    <a:pt x="562" y="229"/>
                  </a:moveTo>
                  <a:cubicBezTo>
                    <a:pt x="497" y="151"/>
                    <a:pt x="436" y="78"/>
                    <a:pt x="411" y="12"/>
                  </a:cubicBezTo>
                  <a:cubicBezTo>
                    <a:pt x="409" y="6"/>
                    <a:pt x="404" y="2"/>
                    <a:pt x="398" y="1"/>
                  </a:cubicBezTo>
                  <a:cubicBezTo>
                    <a:pt x="392" y="0"/>
                    <a:pt x="386" y="2"/>
                    <a:pt x="382" y="7"/>
                  </a:cubicBezTo>
                  <a:cubicBezTo>
                    <a:pt x="0" y="448"/>
                    <a:pt x="67" y="750"/>
                    <a:pt x="140" y="891"/>
                  </a:cubicBezTo>
                  <a:cubicBezTo>
                    <a:pt x="227" y="1057"/>
                    <a:pt x="412" y="1165"/>
                    <a:pt x="603" y="1165"/>
                  </a:cubicBezTo>
                  <a:cubicBezTo>
                    <a:pt x="620" y="1165"/>
                    <a:pt x="638" y="1164"/>
                    <a:pt x="655" y="1162"/>
                  </a:cubicBezTo>
                  <a:cubicBezTo>
                    <a:pt x="662" y="1161"/>
                    <a:pt x="667" y="1157"/>
                    <a:pt x="669" y="1151"/>
                  </a:cubicBezTo>
                  <a:cubicBezTo>
                    <a:pt x="672" y="1145"/>
                    <a:pt x="670" y="1138"/>
                    <a:pt x="666" y="1134"/>
                  </a:cubicBezTo>
                  <a:cubicBezTo>
                    <a:pt x="495" y="952"/>
                    <a:pt x="413" y="763"/>
                    <a:pt x="421" y="570"/>
                  </a:cubicBezTo>
                  <a:cubicBezTo>
                    <a:pt x="465" y="789"/>
                    <a:pt x="608" y="998"/>
                    <a:pt x="716" y="1094"/>
                  </a:cubicBezTo>
                  <a:cubicBezTo>
                    <a:pt x="720" y="1098"/>
                    <a:pt x="725" y="1099"/>
                    <a:pt x="730" y="1098"/>
                  </a:cubicBezTo>
                  <a:cubicBezTo>
                    <a:pt x="735" y="1098"/>
                    <a:pt x="739" y="1095"/>
                    <a:pt x="742" y="1090"/>
                  </a:cubicBezTo>
                  <a:cubicBezTo>
                    <a:pt x="958" y="707"/>
                    <a:pt x="738" y="442"/>
                    <a:pt x="562" y="229"/>
                  </a:cubicBezTo>
                  <a:close/>
                  <a:moveTo>
                    <a:pt x="723" y="1055"/>
                  </a:moveTo>
                  <a:cubicBezTo>
                    <a:pt x="598" y="935"/>
                    <a:pt x="437" y="675"/>
                    <a:pt x="441" y="432"/>
                  </a:cubicBezTo>
                  <a:cubicBezTo>
                    <a:pt x="441" y="424"/>
                    <a:pt x="435" y="416"/>
                    <a:pt x="427" y="415"/>
                  </a:cubicBezTo>
                  <a:cubicBezTo>
                    <a:pt x="418" y="414"/>
                    <a:pt x="410" y="419"/>
                    <a:pt x="408" y="428"/>
                  </a:cubicBezTo>
                  <a:cubicBezTo>
                    <a:pt x="347" y="669"/>
                    <a:pt x="417" y="905"/>
                    <a:pt x="618" y="1131"/>
                  </a:cubicBezTo>
                  <a:cubicBezTo>
                    <a:pt x="435" y="1137"/>
                    <a:pt x="253" y="1035"/>
                    <a:pt x="170" y="875"/>
                  </a:cubicBezTo>
                  <a:cubicBezTo>
                    <a:pt x="101" y="744"/>
                    <a:pt x="41" y="464"/>
                    <a:pt x="390" y="49"/>
                  </a:cubicBezTo>
                  <a:cubicBezTo>
                    <a:pt x="421" y="112"/>
                    <a:pt x="475" y="177"/>
                    <a:pt x="536" y="250"/>
                  </a:cubicBezTo>
                  <a:cubicBezTo>
                    <a:pt x="703" y="452"/>
                    <a:pt x="910" y="702"/>
                    <a:pt x="723" y="1055"/>
                  </a:cubicBezTo>
                  <a:close/>
                  <a:moveTo>
                    <a:pt x="1272" y="34"/>
                  </a:moveTo>
                  <a:cubicBezTo>
                    <a:pt x="1271" y="30"/>
                    <a:pt x="1268" y="26"/>
                    <a:pt x="1264" y="24"/>
                  </a:cubicBezTo>
                  <a:cubicBezTo>
                    <a:pt x="1259" y="21"/>
                    <a:pt x="1254" y="21"/>
                    <a:pt x="1250" y="23"/>
                  </a:cubicBezTo>
                  <a:cubicBezTo>
                    <a:pt x="1156" y="59"/>
                    <a:pt x="841" y="191"/>
                    <a:pt x="711" y="363"/>
                  </a:cubicBezTo>
                  <a:cubicBezTo>
                    <a:pt x="706" y="369"/>
                    <a:pt x="707" y="378"/>
                    <a:pt x="712" y="384"/>
                  </a:cubicBezTo>
                  <a:cubicBezTo>
                    <a:pt x="805" y="490"/>
                    <a:pt x="838" y="630"/>
                    <a:pt x="838" y="631"/>
                  </a:cubicBezTo>
                  <a:cubicBezTo>
                    <a:pt x="840" y="638"/>
                    <a:pt x="846" y="643"/>
                    <a:pt x="853" y="644"/>
                  </a:cubicBezTo>
                  <a:cubicBezTo>
                    <a:pt x="860" y="645"/>
                    <a:pt x="867" y="641"/>
                    <a:pt x="870" y="634"/>
                  </a:cubicBezTo>
                  <a:cubicBezTo>
                    <a:pt x="898" y="574"/>
                    <a:pt x="936" y="517"/>
                    <a:pt x="971" y="471"/>
                  </a:cubicBezTo>
                  <a:cubicBezTo>
                    <a:pt x="910" y="607"/>
                    <a:pt x="864" y="742"/>
                    <a:pt x="863" y="744"/>
                  </a:cubicBezTo>
                  <a:cubicBezTo>
                    <a:pt x="862" y="746"/>
                    <a:pt x="862" y="749"/>
                    <a:pt x="862" y="751"/>
                  </a:cubicBezTo>
                  <a:cubicBezTo>
                    <a:pt x="885" y="955"/>
                    <a:pt x="808" y="1055"/>
                    <a:pt x="807" y="1056"/>
                  </a:cubicBezTo>
                  <a:cubicBezTo>
                    <a:pt x="803" y="1061"/>
                    <a:pt x="802" y="1068"/>
                    <a:pt x="805" y="1074"/>
                  </a:cubicBezTo>
                  <a:cubicBezTo>
                    <a:pt x="808" y="1080"/>
                    <a:pt x="814" y="1083"/>
                    <a:pt x="820" y="1083"/>
                  </a:cubicBezTo>
                  <a:cubicBezTo>
                    <a:pt x="820" y="1083"/>
                    <a:pt x="820" y="1083"/>
                    <a:pt x="821" y="1083"/>
                  </a:cubicBezTo>
                  <a:cubicBezTo>
                    <a:pt x="966" y="1081"/>
                    <a:pt x="1101" y="1011"/>
                    <a:pt x="1193" y="891"/>
                  </a:cubicBezTo>
                  <a:cubicBezTo>
                    <a:pt x="1295" y="756"/>
                    <a:pt x="1392" y="498"/>
                    <a:pt x="1272" y="34"/>
                  </a:cubicBezTo>
                  <a:close/>
                  <a:moveTo>
                    <a:pt x="1166" y="870"/>
                  </a:moveTo>
                  <a:cubicBezTo>
                    <a:pt x="1087" y="973"/>
                    <a:pt x="974" y="1037"/>
                    <a:pt x="852" y="1048"/>
                  </a:cubicBezTo>
                  <a:cubicBezTo>
                    <a:pt x="876" y="1003"/>
                    <a:pt x="913" y="905"/>
                    <a:pt x="896" y="751"/>
                  </a:cubicBezTo>
                  <a:cubicBezTo>
                    <a:pt x="906" y="722"/>
                    <a:pt x="979" y="514"/>
                    <a:pt x="1060" y="367"/>
                  </a:cubicBezTo>
                  <a:cubicBezTo>
                    <a:pt x="1064" y="360"/>
                    <a:pt x="1062" y="350"/>
                    <a:pt x="1055" y="345"/>
                  </a:cubicBezTo>
                  <a:cubicBezTo>
                    <a:pt x="1048" y="340"/>
                    <a:pt x="1039" y="341"/>
                    <a:pt x="1033" y="347"/>
                  </a:cubicBezTo>
                  <a:cubicBezTo>
                    <a:pt x="1028" y="352"/>
                    <a:pt x="928" y="452"/>
                    <a:pt x="859" y="582"/>
                  </a:cubicBezTo>
                  <a:cubicBezTo>
                    <a:pt x="842" y="532"/>
                    <a:pt x="808" y="447"/>
                    <a:pt x="746" y="373"/>
                  </a:cubicBezTo>
                  <a:cubicBezTo>
                    <a:pt x="868" y="222"/>
                    <a:pt x="1138" y="103"/>
                    <a:pt x="1244" y="61"/>
                  </a:cubicBezTo>
                  <a:cubicBezTo>
                    <a:pt x="1354" y="500"/>
                    <a:pt x="1263" y="743"/>
                    <a:pt x="1166" y="870"/>
                  </a:cubicBezTo>
                  <a:close/>
                </a:path>
              </a:pathLst>
            </a:custGeom>
            <a:solidFill>
              <a:schemeClr val="tx1"/>
            </a:solidFill>
            <a:ln>
              <a:noFill/>
            </a:ln>
          </p:spPr>
          <p:txBody>
            <a:bodyPr vert="horz" wrap="square" lIns="37148" tIns="18574" rIns="37148" bIns="18574" numCol="1" anchor="t" anchorCtr="0" compatLnSpc="1">
              <a:prstTxWarp prst="textNoShape">
                <a:avLst/>
              </a:prstTxWarp>
            </a:bodyPr>
            <a:lstStyle/>
            <a:p>
              <a:endParaRPr lang="en-US" sz="548"/>
            </a:p>
          </p:txBody>
        </p:sp>
      </p:grpSp>
      <p:pic>
        <p:nvPicPr>
          <p:cNvPr id="26" name="object 7"/>
          <p:cNvPicPr/>
          <p:nvPr/>
        </p:nvPicPr>
        <p:blipFill>
          <a:blip r:embed="rId6" cstate="print"/>
          <a:stretch>
            <a:fillRect/>
          </a:stretch>
        </p:blipFill>
        <p:spPr>
          <a:xfrm>
            <a:off x="6853428" y="0"/>
            <a:ext cx="5338571" cy="6857998"/>
          </a:xfrm>
          <a:prstGeom prst="rect">
            <a:avLst/>
          </a:prstGeom>
        </p:spPr>
      </p:pic>
      <p:pic>
        <p:nvPicPr>
          <p:cNvPr id="17" name="Picture 16">
            <a:extLst>
              <a:ext uri="{FF2B5EF4-FFF2-40B4-BE49-F238E27FC236}">
                <a16:creationId xmlns:a16="http://schemas.microsoft.com/office/drawing/2014/main" xmlns="" id="{EECFB3DD-FE75-9B3E-B581-8409FED17C1A}"/>
              </a:ext>
            </a:extLst>
          </p:cNvPr>
          <p:cNvPicPr>
            <a:picLocks noChangeAspect="1"/>
          </p:cNvPicPr>
          <p:nvPr/>
        </p:nvPicPr>
        <p:blipFill>
          <a:blip r:embed="rId7" cstate="print"/>
          <a:stretch>
            <a:fillRect/>
          </a:stretch>
        </p:blipFill>
        <p:spPr>
          <a:xfrm>
            <a:off x="11277600" y="6353190"/>
            <a:ext cx="792000" cy="366729"/>
          </a:xfrm>
          <a:prstGeom prst="rect">
            <a:avLst/>
          </a:prstGeom>
        </p:spPr>
      </p:pic>
    </p:spTree>
    <p:extLst>
      <p:ext uri="{BB962C8B-B14F-4D97-AF65-F5344CB8AC3E}">
        <p14:creationId xmlns:p14="http://schemas.microsoft.com/office/powerpoint/2010/main" xmlns="" val="421127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object 42"/>
          <p:cNvGrpSpPr/>
          <p:nvPr/>
        </p:nvGrpSpPr>
        <p:grpSpPr>
          <a:xfrm>
            <a:off x="5999865" y="709741"/>
            <a:ext cx="202340" cy="6096000"/>
            <a:chOff x="7377683" y="0"/>
            <a:chExt cx="178307" cy="6858000"/>
          </a:xfrm>
        </p:grpSpPr>
        <p:pic>
          <p:nvPicPr>
            <p:cNvPr id="45" name="object 45"/>
            <p:cNvPicPr/>
            <p:nvPr/>
          </p:nvPicPr>
          <p:blipFill>
            <a:blip r:embed="rId3" cstate="print"/>
            <a:stretch>
              <a:fillRect/>
            </a:stretch>
          </p:blipFill>
          <p:spPr>
            <a:xfrm>
              <a:off x="7377683" y="0"/>
              <a:ext cx="178307" cy="6857996"/>
            </a:xfrm>
            <a:prstGeom prst="rect">
              <a:avLst/>
            </a:prstGeom>
          </p:spPr>
        </p:pic>
        <p:sp>
          <p:nvSpPr>
            <p:cNvPr id="46" name="object 46"/>
            <p:cNvSpPr/>
            <p:nvPr/>
          </p:nvSpPr>
          <p:spPr>
            <a:xfrm>
              <a:off x="7441691" y="0"/>
              <a:ext cx="0" cy="6858000"/>
            </a:xfrm>
            <a:custGeom>
              <a:avLst/>
              <a:gdLst/>
              <a:ahLst/>
              <a:cxnLst/>
              <a:rect l="l" t="t" r="r" b="b"/>
              <a:pathLst>
                <a:path h="6858000">
                  <a:moveTo>
                    <a:pt x="0" y="0"/>
                  </a:moveTo>
                  <a:lnTo>
                    <a:pt x="0" y="6857999"/>
                  </a:lnTo>
                </a:path>
              </a:pathLst>
            </a:custGeom>
            <a:ln w="76200">
              <a:solidFill>
                <a:srgbClr val="A6D7C8"/>
              </a:solidFill>
              <a:prstDash val="dash"/>
            </a:ln>
          </p:spPr>
          <p:txBody>
            <a:bodyPr wrap="square" lIns="0" tIns="0" rIns="0" bIns="0" rtlCol="0"/>
            <a:lstStyle/>
            <a:p>
              <a:endParaRPr/>
            </a:p>
          </p:txBody>
        </p:sp>
      </p:grpSp>
      <p:sp>
        <p:nvSpPr>
          <p:cNvPr id="57" name="TextBox 56"/>
          <p:cNvSpPr txBox="1"/>
          <p:nvPr/>
        </p:nvSpPr>
        <p:spPr>
          <a:xfrm>
            <a:off x="0" y="76200"/>
            <a:ext cx="12192000" cy="461665"/>
          </a:xfrm>
          <a:prstGeom prst="rect">
            <a:avLst/>
          </a:prstGeom>
          <a:noFill/>
        </p:spPr>
        <p:txBody>
          <a:bodyPr wrap="square" rtlCol="0">
            <a:spAutoFit/>
          </a:bodyPr>
          <a:lstStyle/>
          <a:p>
            <a:pPr algn="ctr"/>
            <a:r>
              <a:rPr lang="sr-Latn-RS" sz="2400" b="1" dirty="0"/>
              <a:t>UTICAJ KAMATNIH STOPA I INFLACIJE NA TRŽIŠTE OSIGURANJA</a:t>
            </a:r>
          </a:p>
        </p:txBody>
      </p:sp>
      <p:cxnSp>
        <p:nvCxnSpPr>
          <p:cNvPr id="60" name="Straight Connector 59"/>
          <p:cNvCxnSpPr/>
          <p:nvPr/>
        </p:nvCxnSpPr>
        <p:spPr>
          <a:xfrm>
            <a:off x="69023" y="685800"/>
            <a:ext cx="11970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40845" y="1011858"/>
            <a:ext cx="4802198" cy="292388"/>
          </a:xfrm>
          <a:prstGeom prst="rect">
            <a:avLst/>
          </a:prstGeom>
          <a:noFill/>
        </p:spPr>
        <p:txBody>
          <a:bodyPr wrap="square" rtlCol="0">
            <a:spAutoFit/>
          </a:bodyPr>
          <a:lstStyle/>
          <a:p>
            <a:pPr algn="ctr">
              <a:defRPr sz="1600" b="1" i="0" u="none" strike="noStrike" kern="1200" baseline="0">
                <a:solidFill>
                  <a:srgbClr val="1F497D"/>
                </a:solidFill>
                <a:latin typeface="+mn-lt"/>
                <a:ea typeface="+mn-ea"/>
                <a:cs typeface="+mn-cs"/>
              </a:defRPr>
            </a:pPr>
            <a:r>
              <a:rPr lang="sr-Latn-RS" sz="1300" b="1" dirty="0">
                <a:solidFill>
                  <a:srgbClr val="595959"/>
                </a:solidFill>
                <a:latin typeface="Calibri" panose="020F0502020204030204" pitchFamily="34" charset="0"/>
              </a:rPr>
              <a:t>Kretanje kamatnih stopa u Evrozoni sa projekcijom</a:t>
            </a:r>
          </a:p>
        </p:txBody>
      </p:sp>
      <p:sp>
        <p:nvSpPr>
          <p:cNvPr id="17" name="TextBox 16"/>
          <p:cNvSpPr txBox="1"/>
          <p:nvPr/>
        </p:nvSpPr>
        <p:spPr>
          <a:xfrm>
            <a:off x="6889657" y="956250"/>
            <a:ext cx="4802198" cy="292388"/>
          </a:xfrm>
          <a:prstGeom prst="rect">
            <a:avLst/>
          </a:prstGeom>
          <a:noFill/>
        </p:spPr>
        <p:txBody>
          <a:bodyPr wrap="square" rtlCol="0">
            <a:spAutoFit/>
          </a:bodyPr>
          <a:lstStyle/>
          <a:p>
            <a:pPr algn="ctr">
              <a:defRPr sz="1600" b="1" i="0" u="none" strike="noStrike" kern="1200" baseline="0">
                <a:solidFill>
                  <a:srgbClr val="1F497D"/>
                </a:solidFill>
                <a:latin typeface="+mn-lt"/>
                <a:ea typeface="+mn-ea"/>
                <a:cs typeface="+mn-cs"/>
              </a:defRPr>
            </a:pPr>
            <a:r>
              <a:rPr lang="sr-Latn-RS" sz="1300" b="1" dirty="0">
                <a:solidFill>
                  <a:srgbClr val="595959"/>
                </a:solidFill>
                <a:latin typeface="Calibri" panose="020F0502020204030204" pitchFamily="34" charset="0"/>
              </a:rPr>
              <a:t>Kretanje stopa inflacije u Evrozoni sa projekcijom</a:t>
            </a:r>
          </a:p>
        </p:txBody>
      </p:sp>
      <p:pic>
        <p:nvPicPr>
          <p:cNvPr id="24" name="Picture 23"/>
          <p:cNvPicPr/>
          <p:nvPr/>
        </p:nvPicPr>
        <p:blipFill>
          <a:blip r:embed="rId4" cstate="print">
            <a:extLst>
              <a:ext uri="{28A0092B-C50C-407E-A947-70E740481C1C}">
                <a14:useLocalDpi xmlns:a14="http://schemas.microsoft.com/office/drawing/2010/main" xmlns="" val="0"/>
              </a:ext>
            </a:extLst>
          </a:blip>
          <a:stretch>
            <a:fillRect/>
          </a:stretch>
        </p:blipFill>
        <p:spPr>
          <a:xfrm>
            <a:off x="418591" y="1311909"/>
            <a:ext cx="5382000" cy="2307600"/>
          </a:xfrm>
          <a:prstGeom prst="rect">
            <a:avLst/>
          </a:prstGeom>
          <a:ln>
            <a:noFill/>
          </a:ln>
        </p:spPr>
      </p:pic>
      <p:sp>
        <p:nvSpPr>
          <p:cNvPr id="20" name="TextBox 19"/>
          <p:cNvSpPr txBox="1"/>
          <p:nvPr/>
        </p:nvSpPr>
        <p:spPr>
          <a:xfrm>
            <a:off x="440845" y="3543940"/>
            <a:ext cx="3978755" cy="246221"/>
          </a:xfrm>
          <a:prstGeom prst="rect">
            <a:avLst/>
          </a:prstGeom>
          <a:noFill/>
        </p:spPr>
        <p:txBody>
          <a:bodyPr wrap="square" rtlCol="0">
            <a:spAutoFit/>
          </a:bodyPr>
          <a:lstStyle/>
          <a:p>
            <a:r>
              <a:rPr lang="sr-Latn-RS" sz="1000" i="1" dirty="0"/>
              <a:t>Izvor: Evropska centralna banka</a:t>
            </a:r>
          </a:p>
        </p:txBody>
      </p:sp>
      <p:pic>
        <p:nvPicPr>
          <p:cNvPr id="25" name="Picture 24"/>
          <p:cNvPicPr/>
          <p:nvPr/>
        </p:nvPicPr>
        <p:blipFill>
          <a:blip r:embed="rId5" cstate="print">
            <a:extLst>
              <a:ext uri="{28A0092B-C50C-407E-A947-70E740481C1C}">
                <a14:useLocalDpi xmlns:a14="http://schemas.microsoft.com/office/drawing/2010/main" xmlns="" val="0"/>
              </a:ext>
            </a:extLst>
          </a:blip>
          <a:stretch>
            <a:fillRect/>
          </a:stretch>
        </p:blipFill>
        <p:spPr>
          <a:xfrm>
            <a:off x="440845" y="4193530"/>
            <a:ext cx="5382000" cy="2307600"/>
          </a:xfrm>
          <a:prstGeom prst="rect">
            <a:avLst/>
          </a:prstGeom>
          <a:ln>
            <a:noFill/>
          </a:ln>
        </p:spPr>
      </p:pic>
      <p:sp>
        <p:nvSpPr>
          <p:cNvPr id="22" name="TextBox 21"/>
          <p:cNvSpPr txBox="1"/>
          <p:nvPr/>
        </p:nvSpPr>
        <p:spPr>
          <a:xfrm>
            <a:off x="472115" y="6462011"/>
            <a:ext cx="3733800" cy="246221"/>
          </a:xfrm>
          <a:prstGeom prst="rect">
            <a:avLst/>
          </a:prstGeom>
          <a:noFill/>
        </p:spPr>
        <p:txBody>
          <a:bodyPr wrap="square" rtlCol="0">
            <a:spAutoFit/>
          </a:bodyPr>
          <a:lstStyle/>
          <a:p>
            <a:r>
              <a:rPr lang="sr-Latn-RS" sz="1000" i="1" dirty="0"/>
              <a:t>Izvor: Federalne rezerve</a:t>
            </a:r>
          </a:p>
        </p:txBody>
      </p:sp>
      <p:sp>
        <p:nvSpPr>
          <p:cNvPr id="21" name="TextBox 20"/>
          <p:cNvSpPr txBox="1"/>
          <p:nvPr/>
        </p:nvSpPr>
        <p:spPr>
          <a:xfrm>
            <a:off x="565368" y="3916531"/>
            <a:ext cx="4802198" cy="292388"/>
          </a:xfrm>
          <a:prstGeom prst="rect">
            <a:avLst/>
          </a:prstGeom>
          <a:noFill/>
        </p:spPr>
        <p:txBody>
          <a:bodyPr wrap="square" rtlCol="0">
            <a:spAutoFit/>
          </a:bodyPr>
          <a:lstStyle/>
          <a:p>
            <a:pPr algn="ctr">
              <a:defRPr sz="1600" b="1" i="0" u="none" strike="noStrike" kern="1200" baseline="0">
                <a:solidFill>
                  <a:srgbClr val="1F497D"/>
                </a:solidFill>
                <a:latin typeface="+mn-lt"/>
                <a:ea typeface="+mn-ea"/>
                <a:cs typeface="+mn-cs"/>
              </a:defRPr>
            </a:pPr>
            <a:r>
              <a:rPr lang="sr-Latn-RS" sz="1300" b="1" dirty="0">
                <a:solidFill>
                  <a:srgbClr val="595959"/>
                </a:solidFill>
                <a:latin typeface="Calibri" panose="020F0502020204030204" pitchFamily="34" charset="0"/>
              </a:rPr>
              <a:t>Kretanje kamatnih stopa u SAD-u sa projekcijom</a:t>
            </a:r>
          </a:p>
        </p:txBody>
      </p:sp>
      <p:pic>
        <p:nvPicPr>
          <p:cNvPr id="26" name="Picture 25"/>
          <p:cNvPicPr/>
          <p:nvPr/>
        </p:nvPicPr>
        <p:blipFill>
          <a:blip r:embed="rId6" cstate="print">
            <a:extLst>
              <a:ext uri="{28A0092B-C50C-407E-A947-70E740481C1C}">
                <a14:useLocalDpi xmlns:a14="http://schemas.microsoft.com/office/drawing/2010/main" xmlns="" val="0"/>
              </a:ext>
            </a:extLst>
          </a:blip>
          <a:stretch>
            <a:fillRect/>
          </a:stretch>
        </p:blipFill>
        <p:spPr>
          <a:xfrm>
            <a:off x="6599756" y="1289984"/>
            <a:ext cx="5382000" cy="2307600"/>
          </a:xfrm>
          <a:prstGeom prst="rect">
            <a:avLst/>
          </a:prstGeom>
          <a:ln>
            <a:noFill/>
          </a:ln>
        </p:spPr>
      </p:pic>
      <p:sp>
        <p:nvSpPr>
          <p:cNvPr id="27" name="TextBox 26"/>
          <p:cNvSpPr txBox="1"/>
          <p:nvPr/>
        </p:nvSpPr>
        <p:spPr>
          <a:xfrm>
            <a:off x="6419169" y="3511518"/>
            <a:ext cx="3978755" cy="246221"/>
          </a:xfrm>
          <a:prstGeom prst="rect">
            <a:avLst/>
          </a:prstGeom>
          <a:noFill/>
        </p:spPr>
        <p:txBody>
          <a:bodyPr wrap="square" rtlCol="0">
            <a:spAutoFit/>
          </a:bodyPr>
          <a:lstStyle/>
          <a:p>
            <a:r>
              <a:rPr lang="sr-Latn-RS" sz="1000" i="1" dirty="0"/>
              <a:t>Izvor: EUROSTAT</a:t>
            </a:r>
          </a:p>
        </p:txBody>
      </p:sp>
      <p:graphicFrame>
        <p:nvGraphicFramePr>
          <p:cNvPr id="28" name="Chart 27"/>
          <p:cNvGraphicFramePr/>
          <p:nvPr>
            <p:extLst>
              <p:ext uri="{D42A27DB-BD31-4B8C-83A1-F6EECF244321}">
                <p14:modId xmlns:p14="http://schemas.microsoft.com/office/powerpoint/2010/main" xmlns="" val="1906996952"/>
              </p:ext>
            </p:extLst>
          </p:nvPr>
        </p:nvGraphicFramePr>
        <p:xfrm>
          <a:off x="6378388" y="3787835"/>
          <a:ext cx="5713200" cy="2857978"/>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22"/>
          <p:cNvSpPr txBox="1"/>
          <p:nvPr/>
        </p:nvSpPr>
        <p:spPr>
          <a:xfrm>
            <a:off x="6450939" y="6552798"/>
            <a:ext cx="3733800" cy="246221"/>
          </a:xfrm>
          <a:prstGeom prst="rect">
            <a:avLst/>
          </a:prstGeom>
          <a:noFill/>
        </p:spPr>
        <p:txBody>
          <a:bodyPr wrap="square" rtlCol="0">
            <a:spAutoFit/>
          </a:bodyPr>
          <a:lstStyle/>
          <a:p>
            <a:r>
              <a:rPr lang="sr-Latn-RS" sz="1000" i="1" dirty="0"/>
              <a:t>Izvor: Narodna banka Srbije</a:t>
            </a:r>
          </a:p>
        </p:txBody>
      </p:sp>
    </p:spTree>
    <p:extLst>
      <p:ext uri="{BB962C8B-B14F-4D97-AF65-F5344CB8AC3E}">
        <p14:creationId xmlns:p14="http://schemas.microsoft.com/office/powerpoint/2010/main" xmlns="" val="3949625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1278248" y="142127"/>
            <a:ext cx="9618352" cy="750847"/>
          </a:xfrm>
          <a:prstGeom prst="rect">
            <a:avLst/>
          </a:prstGeom>
        </p:spPr>
        <p:txBody>
          <a:bodyPr vert="horz" wrap="square" lIns="0" tIns="12065" rIns="0" bIns="0" rtlCol="0">
            <a:spAutoFit/>
          </a:bodyPr>
          <a:lstStyle/>
          <a:p>
            <a:pPr marL="12700" algn="ctr">
              <a:lnSpc>
                <a:spcPct val="100000"/>
              </a:lnSpc>
              <a:spcBef>
                <a:spcPts val="95"/>
              </a:spcBef>
            </a:pPr>
            <a:r>
              <a:rPr lang="sr-Latn-RS" spc="-5" dirty="0">
                <a:solidFill>
                  <a:srgbClr val="464A4A"/>
                </a:solidFill>
              </a:rPr>
              <a:t>TRANSFORMACIJA PROCESA GLOBALIZACIJE I UTICAJ KRIZE NA GLOBALNO TRŽIŠTE (RE)OSIGURANJA </a:t>
            </a:r>
            <a:endParaRPr dirty="0"/>
          </a:p>
        </p:txBody>
      </p:sp>
      <p:pic>
        <p:nvPicPr>
          <p:cNvPr id="14" name="object 10"/>
          <p:cNvPicPr/>
          <p:nvPr/>
        </p:nvPicPr>
        <p:blipFill>
          <a:blip r:embed="rId3" cstate="print"/>
          <a:stretch>
            <a:fillRect/>
          </a:stretch>
        </p:blipFill>
        <p:spPr>
          <a:xfrm>
            <a:off x="619119" y="321359"/>
            <a:ext cx="243840" cy="239013"/>
          </a:xfrm>
          <a:prstGeom prst="rect">
            <a:avLst/>
          </a:prstGeom>
        </p:spPr>
      </p:pic>
      <p:sp>
        <p:nvSpPr>
          <p:cNvPr id="11" name="Oval 10">
            <a:extLst>
              <a:ext uri="{FF2B5EF4-FFF2-40B4-BE49-F238E27FC236}">
                <a16:creationId xmlns:a16="http://schemas.microsoft.com/office/drawing/2014/main" xmlns="" id="{3209E28A-42C3-535F-6B71-0DAC16BABEDC}"/>
              </a:ext>
            </a:extLst>
          </p:cNvPr>
          <p:cNvSpPr/>
          <p:nvPr/>
        </p:nvSpPr>
        <p:spPr>
          <a:xfrm>
            <a:off x="435039" y="169898"/>
            <a:ext cx="612000" cy="612000"/>
          </a:xfrm>
          <a:prstGeom prst="ellipse">
            <a:avLst/>
          </a:prstGeom>
          <a:noFill/>
          <a:ln w="28575">
            <a:solidFill>
              <a:srgbClr val="00A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cxnSp>
        <p:nvCxnSpPr>
          <p:cNvPr id="135" name="Straight Connector 134">
            <a:extLst>
              <a:ext uri="{FF2B5EF4-FFF2-40B4-BE49-F238E27FC236}">
                <a16:creationId xmlns:a16="http://schemas.microsoft.com/office/drawing/2014/main" xmlns="" id="{68386716-8AF8-B56D-2D57-5260E8DE3A89}"/>
              </a:ext>
            </a:extLst>
          </p:cNvPr>
          <p:cNvCxnSpPr>
            <a:cxnSpLocks/>
          </p:cNvCxnSpPr>
          <p:nvPr/>
        </p:nvCxnSpPr>
        <p:spPr>
          <a:xfrm flipV="1">
            <a:off x="6755793" y="1715988"/>
            <a:ext cx="4579898" cy="12032"/>
          </a:xfrm>
          <a:prstGeom prst="line">
            <a:avLst/>
          </a:prstGeom>
          <a:ln w="28575">
            <a:solidFill>
              <a:srgbClr val="00A281"/>
            </a:solidFill>
          </a:ln>
        </p:spPr>
        <p:style>
          <a:lnRef idx="1">
            <a:schemeClr val="accent1"/>
          </a:lnRef>
          <a:fillRef idx="0">
            <a:schemeClr val="accent1"/>
          </a:fillRef>
          <a:effectRef idx="0">
            <a:schemeClr val="accent1"/>
          </a:effectRef>
          <a:fontRef idx="minor">
            <a:schemeClr val="tx1"/>
          </a:fontRef>
        </p:style>
      </p:cxnSp>
      <p:graphicFrame>
        <p:nvGraphicFramePr>
          <p:cNvPr id="136" name="Table 135">
            <a:extLst>
              <a:ext uri="{FF2B5EF4-FFF2-40B4-BE49-F238E27FC236}">
                <a16:creationId xmlns:a16="http://schemas.microsoft.com/office/drawing/2014/main" xmlns="" id="{EE0A4014-8C8E-2CB9-91FB-9C535CBB3667}"/>
              </a:ext>
            </a:extLst>
          </p:cNvPr>
          <p:cNvGraphicFramePr>
            <a:graphicFrameLocks noGrp="1"/>
          </p:cNvGraphicFramePr>
          <p:nvPr>
            <p:extLst>
              <p:ext uri="{D42A27DB-BD31-4B8C-83A1-F6EECF244321}">
                <p14:modId xmlns:p14="http://schemas.microsoft.com/office/powerpoint/2010/main" xmlns="" val="918167418"/>
              </p:ext>
            </p:extLst>
          </p:nvPr>
        </p:nvGraphicFramePr>
        <p:xfrm>
          <a:off x="6679109" y="2358284"/>
          <a:ext cx="4610400" cy="761511"/>
        </p:xfrm>
        <a:graphic>
          <a:graphicData uri="http://schemas.openxmlformats.org/drawingml/2006/table">
            <a:tbl>
              <a:tblPr/>
              <a:tblGrid>
                <a:gridCol w="1292781">
                  <a:extLst>
                    <a:ext uri="{9D8B030D-6E8A-4147-A177-3AD203B41FA5}">
                      <a16:colId xmlns:a16="http://schemas.microsoft.com/office/drawing/2014/main" xmlns="" val="2183076223"/>
                    </a:ext>
                  </a:extLst>
                </a:gridCol>
                <a:gridCol w="1105873">
                  <a:extLst>
                    <a:ext uri="{9D8B030D-6E8A-4147-A177-3AD203B41FA5}">
                      <a16:colId xmlns:a16="http://schemas.microsoft.com/office/drawing/2014/main" xmlns="" val="128539011"/>
                    </a:ext>
                  </a:extLst>
                </a:gridCol>
                <a:gridCol w="1221146">
                  <a:extLst>
                    <a:ext uri="{9D8B030D-6E8A-4147-A177-3AD203B41FA5}">
                      <a16:colId xmlns:a16="http://schemas.microsoft.com/office/drawing/2014/main" xmlns="" val="2420579181"/>
                    </a:ext>
                  </a:extLst>
                </a:gridCol>
                <a:gridCol w="990600">
                  <a:extLst>
                    <a:ext uri="{9D8B030D-6E8A-4147-A177-3AD203B41FA5}">
                      <a16:colId xmlns:a16="http://schemas.microsoft.com/office/drawing/2014/main" xmlns="" val="2009034524"/>
                    </a:ext>
                  </a:extLst>
                </a:gridCol>
              </a:tblGrid>
              <a:tr h="316699">
                <a:tc>
                  <a:txBody>
                    <a:bodyPr/>
                    <a:lstStyle/>
                    <a:p>
                      <a:pPr algn="l" fontAlgn="b"/>
                      <a:r>
                        <a:rPr lang="sr-Latn-RS" sz="1400" b="1" i="0" u="none" strike="noStrike" dirty="0">
                          <a:solidFill>
                            <a:schemeClr val="tx1">
                              <a:lumMod val="65000"/>
                              <a:lumOff val="35000"/>
                            </a:schemeClr>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A082"/>
                    </a:solidFill>
                  </a:tcPr>
                </a:tc>
                <a:tc>
                  <a:txBody>
                    <a:bodyPr/>
                    <a:lstStyle/>
                    <a:p>
                      <a:pPr algn="ctr" fontAlgn="ctr"/>
                      <a:r>
                        <a:rPr lang="sr-Latn-RS" sz="1400" b="1" i="0" u="none" strike="noStrike" dirty="0">
                          <a:solidFill>
                            <a:schemeClr val="bg1">
                              <a:lumMod val="95000"/>
                            </a:schemeClr>
                          </a:solidFill>
                          <a:effectLst/>
                          <a:latin typeface="Calibri" panose="020F0502020204030204" pitchFamily="34" charset="0"/>
                        </a:rPr>
                        <a:t>2021</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A082"/>
                    </a:solidFill>
                  </a:tcPr>
                </a:tc>
                <a:tc>
                  <a:txBody>
                    <a:bodyPr/>
                    <a:lstStyle/>
                    <a:p>
                      <a:pPr algn="ctr" fontAlgn="ctr"/>
                      <a:r>
                        <a:rPr lang="sr-Latn-RS" sz="1400" b="1" i="0" u="none" strike="noStrike" dirty="0">
                          <a:solidFill>
                            <a:schemeClr val="bg1">
                              <a:lumMod val="95000"/>
                            </a:schemeClr>
                          </a:solidFill>
                          <a:effectLst/>
                          <a:latin typeface="Calibri" panose="020F0502020204030204" pitchFamily="34" charset="0"/>
                        </a:rPr>
                        <a:t>P 2022</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A082"/>
                    </a:solidFill>
                  </a:tcPr>
                </a:tc>
                <a:tc>
                  <a:txBody>
                    <a:bodyPr/>
                    <a:lstStyle/>
                    <a:p>
                      <a:pPr algn="ctr" fontAlgn="ctr"/>
                      <a:r>
                        <a:rPr lang="sr-Latn-RS" sz="1400" b="1" i="0" u="none" strike="noStrike" dirty="0">
                          <a:solidFill>
                            <a:schemeClr val="bg1">
                              <a:lumMod val="95000"/>
                            </a:schemeClr>
                          </a:solidFill>
                          <a:effectLst/>
                          <a:latin typeface="Calibri" panose="020F0502020204030204" pitchFamily="34" charset="0"/>
                        </a:rPr>
                        <a:t>02 2022</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A082"/>
                    </a:solidFill>
                  </a:tcPr>
                </a:tc>
                <a:extLst>
                  <a:ext uri="{0D108BD9-81ED-4DB2-BD59-A6C34878D82A}">
                    <a16:rowId xmlns:a16="http://schemas.microsoft.com/office/drawing/2014/main" xmlns="" val="3401605691"/>
                  </a:ext>
                </a:extLst>
              </a:tr>
              <a:tr h="222406">
                <a:tc>
                  <a:txBody>
                    <a:bodyPr/>
                    <a:lstStyle/>
                    <a:p>
                      <a:pPr algn="l" fontAlgn="b"/>
                      <a:r>
                        <a:rPr lang="sr-Latn-RS" sz="1400" b="1" i="0" u="none" strike="noStrike">
                          <a:solidFill>
                            <a:schemeClr val="tx1">
                              <a:lumMod val="65000"/>
                              <a:lumOff val="35000"/>
                            </a:schemeClr>
                          </a:solidFill>
                          <a:effectLst/>
                          <a:latin typeface="Calibri" panose="020F0502020204030204" pitchFamily="34" charset="0"/>
                        </a:rPr>
                        <a:t>Rast GDP</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sr-Latn-RS" sz="1400" b="1" i="0" u="none" strike="noStrike" dirty="0">
                          <a:solidFill>
                            <a:schemeClr val="tx1">
                              <a:lumMod val="65000"/>
                              <a:lumOff val="35000"/>
                            </a:schemeClr>
                          </a:solidFill>
                          <a:effectLst/>
                          <a:latin typeface="Calibri" panose="020F0502020204030204" pitchFamily="34" charset="0"/>
                        </a:rPr>
                        <a:t>7,5%</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sr-Latn-RS" sz="1400" b="1" i="0" u="none" strike="noStrike" dirty="0">
                          <a:solidFill>
                            <a:schemeClr val="tx1">
                              <a:lumMod val="65000"/>
                              <a:lumOff val="35000"/>
                            </a:schemeClr>
                          </a:solidFill>
                          <a:effectLst/>
                          <a:latin typeface="Calibri" panose="020F0502020204030204" pitchFamily="34" charset="0"/>
                        </a:rPr>
                        <a:t>4,5%</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sr-Latn-RS" sz="1400" b="1" i="0" u="none" strike="noStrike" dirty="0">
                          <a:solidFill>
                            <a:schemeClr val="tx1">
                              <a:lumMod val="65000"/>
                              <a:lumOff val="35000"/>
                            </a:schemeClr>
                          </a:solidFill>
                          <a:effectLst/>
                          <a:latin typeface="Calibri" panose="020F0502020204030204" pitchFamily="34" charset="0"/>
                        </a:rPr>
                        <a:t>3,3%</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625570088"/>
                  </a:ext>
                </a:extLst>
              </a:tr>
              <a:tr h="222406">
                <a:tc>
                  <a:txBody>
                    <a:bodyPr/>
                    <a:lstStyle/>
                    <a:p>
                      <a:pPr algn="l" fontAlgn="b"/>
                      <a:r>
                        <a:rPr lang="sr-Latn-RS" sz="1400" b="1" i="0" u="none" strike="noStrike">
                          <a:solidFill>
                            <a:schemeClr val="tx1">
                              <a:lumMod val="65000"/>
                              <a:lumOff val="35000"/>
                            </a:schemeClr>
                          </a:solidFill>
                          <a:effectLst/>
                          <a:latin typeface="Calibri" panose="020F0502020204030204" pitchFamily="34" charset="0"/>
                        </a:rPr>
                        <a:t>Stopa inflacije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r-Latn-RS" sz="1400" b="1" i="0" u="none" strike="noStrike" dirty="0">
                          <a:solidFill>
                            <a:schemeClr val="tx1">
                              <a:lumMod val="65000"/>
                              <a:lumOff val="35000"/>
                            </a:schemeClr>
                          </a:solidFill>
                          <a:effectLst/>
                          <a:latin typeface="Calibri" panose="020F0502020204030204" pitchFamily="34" charset="0"/>
                        </a:rPr>
                        <a:t>7-8%</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r-Latn-RS" sz="1400" b="1" i="0" u="none" strike="noStrike" dirty="0">
                          <a:solidFill>
                            <a:schemeClr val="tx1">
                              <a:lumMod val="65000"/>
                              <a:lumOff val="35000"/>
                            </a:schemeClr>
                          </a:solidFill>
                          <a:effectLst/>
                          <a:latin typeface="Calibri" panose="020F0502020204030204" pitchFamily="34" charset="0"/>
                        </a:rPr>
                        <a:t>3-4,5%</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r-Latn-RS" sz="1400" b="1" i="0" u="none" strike="noStrike" dirty="0">
                          <a:solidFill>
                            <a:schemeClr val="tx1">
                              <a:lumMod val="65000"/>
                              <a:lumOff val="35000"/>
                            </a:schemeClr>
                          </a:solidFill>
                          <a:effectLst/>
                          <a:latin typeface="Calibri" panose="020F0502020204030204" pitchFamily="34" charset="0"/>
                        </a:rPr>
                        <a:t>8,8%</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07805398"/>
                  </a:ext>
                </a:extLst>
              </a:tr>
            </a:tbl>
          </a:graphicData>
        </a:graphic>
      </p:graphicFrame>
      <p:pic>
        <p:nvPicPr>
          <p:cNvPr id="137" name="Picture 136">
            <a:extLst>
              <a:ext uri="{FF2B5EF4-FFF2-40B4-BE49-F238E27FC236}">
                <a16:creationId xmlns:a16="http://schemas.microsoft.com/office/drawing/2014/main" xmlns="" id="{C3F795DB-68B4-F286-6EAE-AD1748CB289D}"/>
              </a:ext>
            </a:extLst>
          </p:cNvPr>
          <p:cNvPicPr>
            <a:picLocks noChangeAspect="1"/>
          </p:cNvPicPr>
          <p:nvPr/>
        </p:nvPicPr>
        <p:blipFill>
          <a:blip r:embed="rId4" cstate="print"/>
          <a:stretch>
            <a:fillRect/>
          </a:stretch>
        </p:blipFill>
        <p:spPr>
          <a:xfrm>
            <a:off x="11281611" y="6404791"/>
            <a:ext cx="792000" cy="366729"/>
          </a:xfrm>
          <a:prstGeom prst="rect">
            <a:avLst/>
          </a:prstGeom>
        </p:spPr>
      </p:pic>
      <p:sp>
        <p:nvSpPr>
          <p:cNvPr id="138" name="TextBox 137">
            <a:extLst>
              <a:ext uri="{FF2B5EF4-FFF2-40B4-BE49-F238E27FC236}">
                <a16:creationId xmlns:a16="http://schemas.microsoft.com/office/drawing/2014/main" xmlns="" id="{BB119CFA-9841-E78E-EA55-170EC40643D6}"/>
              </a:ext>
            </a:extLst>
          </p:cNvPr>
          <p:cNvSpPr txBox="1"/>
          <p:nvPr/>
        </p:nvSpPr>
        <p:spPr>
          <a:xfrm>
            <a:off x="6265611" y="3520959"/>
            <a:ext cx="5437396" cy="2482667"/>
          </a:xfrm>
          <a:prstGeom prst="rect">
            <a:avLst/>
          </a:prstGeom>
          <a:noFill/>
        </p:spPr>
        <p:txBody>
          <a:bodyPr wrap="square" rtlCol="0">
            <a:spAutoFit/>
          </a:bodyPr>
          <a:lstStyle/>
          <a:p>
            <a:pPr marL="85725" indent="-85725" algn="just">
              <a:lnSpc>
                <a:spcPct val="150000"/>
              </a:lnSpc>
              <a:buFont typeface="Arial" panose="020B0604020202020204" pitchFamily="34" charset="0"/>
              <a:buChar char="•"/>
            </a:pPr>
            <a:r>
              <a:rPr lang="en-US" sz="1400" b="1" dirty="0">
                <a:solidFill>
                  <a:prstClr val="black">
                    <a:lumMod val="65000"/>
                    <a:lumOff val="35000"/>
                  </a:prstClr>
                </a:solidFill>
                <a:latin typeface="Calibri"/>
              </a:rPr>
              <a:t>DIREKTNA KORELACIJA RASTA GDP-A I RASTA OSIGURANJA</a:t>
            </a:r>
            <a:endParaRPr lang="sr-Latn-RS" sz="1400" b="1" dirty="0">
              <a:solidFill>
                <a:prstClr val="black">
                  <a:lumMod val="65000"/>
                  <a:lumOff val="35000"/>
                </a:prstClr>
              </a:solidFill>
              <a:latin typeface="Calibri"/>
            </a:endParaRPr>
          </a:p>
          <a:p>
            <a:pPr algn="just">
              <a:lnSpc>
                <a:spcPct val="150000"/>
              </a:lnSpc>
            </a:pPr>
            <a:endParaRPr lang="sr-Latn-RS" sz="1050" b="1" dirty="0">
              <a:solidFill>
                <a:prstClr val="black">
                  <a:lumMod val="65000"/>
                  <a:lumOff val="35000"/>
                </a:prstClr>
              </a:solidFill>
              <a:latin typeface="Calibri"/>
            </a:endParaRPr>
          </a:p>
          <a:p>
            <a:pPr marL="85725" indent="-85725" algn="just">
              <a:lnSpc>
                <a:spcPct val="150000"/>
              </a:lnSpc>
              <a:buFont typeface="Arial" panose="020B0604020202020204" pitchFamily="34" charset="0"/>
              <a:buChar char="•"/>
            </a:pPr>
            <a:r>
              <a:rPr lang="sr-Latn-RS" sz="1400" b="1" dirty="0">
                <a:solidFill>
                  <a:prstClr val="black">
                    <a:lumMod val="65000"/>
                    <a:lumOff val="35000"/>
                  </a:prstClr>
                </a:solidFill>
                <a:latin typeface="Calibri"/>
              </a:rPr>
              <a:t>ZNAČAJAN UTICAJ NA (RE)OSIGURANJE U AVIJACIJI I SVEMIRU, POMORSKO OSIGURANJE, OSIGURANJE TRGOVAČKIH KREDITA, POLITIČKI RIZIK</a:t>
            </a:r>
          </a:p>
          <a:p>
            <a:pPr algn="just">
              <a:lnSpc>
                <a:spcPct val="150000"/>
              </a:lnSpc>
            </a:pPr>
            <a:endParaRPr lang="sr-Latn-RS" sz="1050" b="1" dirty="0">
              <a:solidFill>
                <a:prstClr val="black">
                  <a:lumMod val="65000"/>
                  <a:lumOff val="35000"/>
                </a:prstClr>
              </a:solidFill>
              <a:latin typeface="Calibri"/>
            </a:endParaRPr>
          </a:p>
          <a:p>
            <a:pPr marL="85725" indent="-85725" algn="just">
              <a:lnSpc>
                <a:spcPct val="150000"/>
              </a:lnSpc>
              <a:buFont typeface="Arial" panose="020B0604020202020204" pitchFamily="34" charset="0"/>
              <a:buChar char="•"/>
            </a:pPr>
            <a:r>
              <a:rPr lang="sr-Latn-RS" sz="1400" b="1" dirty="0">
                <a:solidFill>
                  <a:prstClr val="black">
                    <a:lumMod val="65000"/>
                    <a:lumOff val="35000"/>
                  </a:prstClr>
                </a:solidFill>
                <a:latin typeface="Calibri"/>
              </a:rPr>
              <a:t>PORAST KAMATNIH STOPA DOVODI DO POTREBE ZA ALTERNATIVNIM NAČINIMA INVESTIRANJA</a:t>
            </a:r>
          </a:p>
        </p:txBody>
      </p:sp>
      <p:grpSp>
        <p:nvGrpSpPr>
          <p:cNvPr id="139" name="object 42">
            <a:extLst>
              <a:ext uri="{FF2B5EF4-FFF2-40B4-BE49-F238E27FC236}">
                <a16:creationId xmlns:a16="http://schemas.microsoft.com/office/drawing/2014/main" xmlns="" id="{4F9476AB-758A-2823-EE57-80B5E227F27C}"/>
              </a:ext>
            </a:extLst>
          </p:cNvPr>
          <p:cNvGrpSpPr/>
          <p:nvPr/>
        </p:nvGrpSpPr>
        <p:grpSpPr>
          <a:xfrm rot="5400000">
            <a:off x="5927183" y="-5051551"/>
            <a:ext cx="178307" cy="12185073"/>
            <a:chOff x="7377683" y="0"/>
            <a:chExt cx="178307" cy="6858000"/>
          </a:xfrm>
        </p:grpSpPr>
        <p:pic>
          <p:nvPicPr>
            <p:cNvPr id="140" name="object 45">
              <a:extLst>
                <a:ext uri="{FF2B5EF4-FFF2-40B4-BE49-F238E27FC236}">
                  <a16:creationId xmlns:a16="http://schemas.microsoft.com/office/drawing/2014/main" xmlns="" id="{D93DFC08-DCC6-5E8A-183C-17F43704190A}"/>
                </a:ext>
              </a:extLst>
            </p:cNvPr>
            <p:cNvPicPr/>
            <p:nvPr/>
          </p:nvPicPr>
          <p:blipFill>
            <a:blip r:embed="rId5" cstate="print"/>
            <a:stretch>
              <a:fillRect/>
            </a:stretch>
          </p:blipFill>
          <p:spPr>
            <a:xfrm>
              <a:off x="7377683" y="0"/>
              <a:ext cx="178307" cy="6857996"/>
            </a:xfrm>
            <a:prstGeom prst="rect">
              <a:avLst/>
            </a:prstGeom>
          </p:spPr>
        </p:pic>
        <p:sp>
          <p:nvSpPr>
            <p:cNvPr id="141" name="object 46">
              <a:extLst>
                <a:ext uri="{FF2B5EF4-FFF2-40B4-BE49-F238E27FC236}">
                  <a16:creationId xmlns:a16="http://schemas.microsoft.com/office/drawing/2014/main" xmlns="" id="{5553D9FC-35AD-4D31-32EB-FC663EDF86ED}"/>
                </a:ext>
              </a:extLst>
            </p:cNvPr>
            <p:cNvSpPr/>
            <p:nvPr/>
          </p:nvSpPr>
          <p:spPr>
            <a:xfrm>
              <a:off x="7441691" y="0"/>
              <a:ext cx="0" cy="6858000"/>
            </a:xfrm>
            <a:custGeom>
              <a:avLst/>
              <a:gdLst/>
              <a:ahLst/>
              <a:cxnLst/>
              <a:rect l="l" t="t" r="r" b="b"/>
              <a:pathLst>
                <a:path h="6858000">
                  <a:moveTo>
                    <a:pt x="0" y="0"/>
                  </a:moveTo>
                  <a:lnTo>
                    <a:pt x="0" y="6857999"/>
                  </a:lnTo>
                </a:path>
              </a:pathLst>
            </a:custGeom>
            <a:ln w="76200">
              <a:solidFill>
                <a:srgbClr val="A6D7C8"/>
              </a:solidFill>
              <a:prstDash val="dash"/>
            </a:ln>
          </p:spPr>
          <p:txBody>
            <a:bodyPr wrap="square" lIns="0" tIns="0" rIns="0" bIns="0" rtlCol="0"/>
            <a:lstStyle/>
            <a:p>
              <a:endParaRPr/>
            </a:p>
          </p:txBody>
        </p:sp>
      </p:grpSp>
      <p:graphicFrame>
        <p:nvGraphicFramePr>
          <p:cNvPr id="4" name="Diagram 3">
            <a:extLst>
              <a:ext uri="{FF2B5EF4-FFF2-40B4-BE49-F238E27FC236}">
                <a16:creationId xmlns:a16="http://schemas.microsoft.com/office/drawing/2014/main" xmlns="" id="{D38FEF85-1802-1A8C-2821-9DC8487A8C66}"/>
              </a:ext>
            </a:extLst>
          </p:cNvPr>
          <p:cNvGraphicFramePr/>
          <p:nvPr>
            <p:extLst>
              <p:ext uri="{D42A27DB-BD31-4B8C-83A1-F6EECF244321}">
                <p14:modId xmlns:p14="http://schemas.microsoft.com/office/powerpoint/2010/main" xmlns="" val="469746783"/>
              </p:ext>
            </p:extLst>
          </p:nvPr>
        </p:nvGraphicFramePr>
        <p:xfrm>
          <a:off x="149101" y="1861739"/>
          <a:ext cx="5295900" cy="44080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Rectangle: Rounded Corners 4">
            <a:extLst>
              <a:ext uri="{FF2B5EF4-FFF2-40B4-BE49-F238E27FC236}">
                <a16:creationId xmlns:a16="http://schemas.microsoft.com/office/drawing/2014/main" xmlns="" id="{B6E8308A-7EE3-2A34-7379-0E47CD2C9532}"/>
              </a:ext>
            </a:extLst>
          </p:cNvPr>
          <p:cNvSpPr txBox="1"/>
          <p:nvPr/>
        </p:nvSpPr>
        <p:spPr>
          <a:xfrm>
            <a:off x="-136649" y="1139859"/>
            <a:ext cx="5867400" cy="712161"/>
          </a:xfrm>
          <a:prstGeom prst="rect">
            <a:avLst/>
          </a:prstGeom>
          <a:noFill/>
          <a:ln>
            <a:noFill/>
          </a:ln>
          <a:effectLst/>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sr-Latn-RS" sz="1900" b="1" dirty="0">
                <a:solidFill>
                  <a:srgbClr val="464B4B">
                    <a:hueOff val="0"/>
                    <a:satOff val="0"/>
                    <a:lumOff val="0"/>
                    <a:alphaOff val="0"/>
                  </a:srgbClr>
                </a:solidFill>
                <a:latin typeface="Calibri"/>
              </a:rPr>
              <a:t>GLOBALIZACIJA</a:t>
            </a:r>
            <a:endParaRPr kumimoji="0" lang="en-US" sz="1900" b="1" i="0" u="none" strike="noStrike" kern="1200" cap="none" spc="0" normalizeH="0" baseline="0" noProof="0" dirty="0">
              <a:ln>
                <a:noFill/>
              </a:ln>
              <a:solidFill>
                <a:srgbClr val="464B4B">
                  <a:hueOff val="0"/>
                  <a:satOff val="0"/>
                  <a:lumOff val="0"/>
                  <a:alphaOff val="0"/>
                </a:srgbClr>
              </a:solidFill>
              <a:effectLst/>
              <a:uLnTx/>
              <a:uFillTx/>
              <a:latin typeface="Calibri"/>
              <a:ea typeface="+mn-ea"/>
              <a:cs typeface="+mn-cs"/>
            </a:endParaRPr>
          </a:p>
        </p:txBody>
      </p:sp>
      <p:cxnSp>
        <p:nvCxnSpPr>
          <p:cNvPr id="19" name="Straight Connector 18">
            <a:extLst>
              <a:ext uri="{FF2B5EF4-FFF2-40B4-BE49-F238E27FC236}">
                <a16:creationId xmlns:a16="http://schemas.microsoft.com/office/drawing/2014/main" xmlns="" id="{0A4D33CE-F6EC-C51C-14F5-1BEBABA09B1E}"/>
              </a:ext>
            </a:extLst>
          </p:cNvPr>
          <p:cNvCxnSpPr>
            <a:cxnSpLocks/>
          </p:cNvCxnSpPr>
          <p:nvPr/>
        </p:nvCxnSpPr>
        <p:spPr>
          <a:xfrm>
            <a:off x="1950275" y="1715988"/>
            <a:ext cx="1707325" cy="0"/>
          </a:xfrm>
          <a:prstGeom prst="line">
            <a:avLst/>
          </a:prstGeom>
          <a:ln w="28575">
            <a:solidFill>
              <a:srgbClr val="00A281"/>
            </a:solidFill>
          </a:ln>
        </p:spPr>
        <p:style>
          <a:lnRef idx="1">
            <a:schemeClr val="accent1"/>
          </a:lnRef>
          <a:fillRef idx="0">
            <a:schemeClr val="accent1"/>
          </a:fillRef>
          <a:effectRef idx="0">
            <a:schemeClr val="accent1"/>
          </a:effectRef>
          <a:fontRef idx="minor">
            <a:schemeClr val="tx1"/>
          </a:fontRef>
        </p:style>
      </p:cxnSp>
      <p:grpSp>
        <p:nvGrpSpPr>
          <p:cNvPr id="21" name="object 42">
            <a:extLst>
              <a:ext uri="{FF2B5EF4-FFF2-40B4-BE49-F238E27FC236}">
                <a16:creationId xmlns:a16="http://schemas.microsoft.com/office/drawing/2014/main" xmlns="" id="{1A9ADCA4-0DB0-1D87-F0E0-2DE62A1B1147}"/>
              </a:ext>
            </a:extLst>
          </p:cNvPr>
          <p:cNvGrpSpPr/>
          <p:nvPr/>
        </p:nvGrpSpPr>
        <p:grpSpPr>
          <a:xfrm rot="10800000">
            <a:off x="5929104" y="1728020"/>
            <a:ext cx="77692" cy="4125793"/>
            <a:chOff x="7377683" y="0"/>
            <a:chExt cx="178307" cy="6858000"/>
          </a:xfrm>
        </p:grpSpPr>
        <p:pic>
          <p:nvPicPr>
            <p:cNvPr id="22" name="object 45">
              <a:extLst>
                <a:ext uri="{FF2B5EF4-FFF2-40B4-BE49-F238E27FC236}">
                  <a16:creationId xmlns:a16="http://schemas.microsoft.com/office/drawing/2014/main" xmlns="" id="{A4DD324D-CDBB-DEBC-F891-22B869581094}"/>
                </a:ext>
              </a:extLst>
            </p:cNvPr>
            <p:cNvPicPr/>
            <p:nvPr/>
          </p:nvPicPr>
          <p:blipFill>
            <a:blip r:embed="rId5" cstate="print"/>
            <a:stretch>
              <a:fillRect/>
            </a:stretch>
          </p:blipFill>
          <p:spPr>
            <a:xfrm>
              <a:off x="7377683" y="0"/>
              <a:ext cx="178307" cy="6857996"/>
            </a:xfrm>
            <a:prstGeom prst="rect">
              <a:avLst/>
            </a:prstGeom>
          </p:spPr>
        </p:pic>
        <p:sp>
          <p:nvSpPr>
            <p:cNvPr id="23" name="object 46">
              <a:extLst>
                <a:ext uri="{FF2B5EF4-FFF2-40B4-BE49-F238E27FC236}">
                  <a16:creationId xmlns:a16="http://schemas.microsoft.com/office/drawing/2014/main" xmlns="" id="{7C7DF78F-DFDD-9D05-2830-B39318A835CE}"/>
                </a:ext>
              </a:extLst>
            </p:cNvPr>
            <p:cNvSpPr/>
            <p:nvPr/>
          </p:nvSpPr>
          <p:spPr>
            <a:xfrm>
              <a:off x="7441691" y="0"/>
              <a:ext cx="0" cy="6858000"/>
            </a:xfrm>
            <a:custGeom>
              <a:avLst/>
              <a:gdLst/>
              <a:ahLst/>
              <a:cxnLst/>
              <a:rect l="l" t="t" r="r" b="b"/>
              <a:pathLst>
                <a:path h="6858000">
                  <a:moveTo>
                    <a:pt x="0" y="0"/>
                  </a:moveTo>
                  <a:lnTo>
                    <a:pt x="0" y="6857999"/>
                  </a:lnTo>
                </a:path>
              </a:pathLst>
            </a:custGeom>
            <a:ln w="76200">
              <a:solidFill>
                <a:srgbClr val="A6D7C8"/>
              </a:solidFill>
              <a:prstDash val="dash"/>
            </a:ln>
          </p:spPr>
          <p:txBody>
            <a:bodyPr wrap="square" lIns="0" tIns="0" rIns="0" bIns="0" rtlCol="0"/>
            <a:lstStyle/>
            <a:p>
              <a:endParaRPr/>
            </a:p>
          </p:txBody>
        </p:sp>
      </p:grpSp>
      <p:sp>
        <p:nvSpPr>
          <p:cNvPr id="24" name="Rectangle: Rounded Corners 4">
            <a:extLst>
              <a:ext uri="{FF2B5EF4-FFF2-40B4-BE49-F238E27FC236}">
                <a16:creationId xmlns:a16="http://schemas.microsoft.com/office/drawing/2014/main" xmlns="" id="{0E911F6B-10EF-CF96-1013-2EF0BC084ED2}"/>
              </a:ext>
            </a:extLst>
          </p:cNvPr>
          <p:cNvSpPr txBox="1"/>
          <p:nvPr/>
        </p:nvSpPr>
        <p:spPr>
          <a:xfrm>
            <a:off x="6112042" y="1272943"/>
            <a:ext cx="5867400" cy="438392"/>
          </a:xfrm>
          <a:prstGeom prst="rect">
            <a:avLst/>
          </a:prstGeom>
          <a:noFill/>
          <a:ln>
            <a:noFill/>
          </a:ln>
          <a:effectLst/>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sr-Latn-RS" sz="1900" b="1" dirty="0">
                <a:solidFill>
                  <a:srgbClr val="464B4B">
                    <a:hueOff val="0"/>
                    <a:satOff val="0"/>
                    <a:lumOff val="0"/>
                    <a:alphaOff val="0"/>
                  </a:srgbClr>
                </a:solidFill>
                <a:latin typeface="Calibri"/>
              </a:rPr>
              <a:t>UTICAJ KRIZE NA TRŽIŠTE OSIGURANJA</a:t>
            </a:r>
            <a:endParaRPr kumimoji="0" lang="en-US" sz="1900" b="1" i="0" u="none" strike="noStrike" kern="1200" cap="none" spc="0" normalizeH="0" baseline="0" noProof="0" dirty="0">
              <a:ln>
                <a:noFill/>
              </a:ln>
              <a:solidFill>
                <a:srgbClr val="464B4B">
                  <a:hueOff val="0"/>
                  <a:satOff val="0"/>
                  <a:lumOff val="0"/>
                  <a:alphaOff val="0"/>
                </a:srgbClr>
              </a:solidFill>
              <a:effectLst/>
              <a:uLnTx/>
              <a:uFillTx/>
              <a:latin typeface="Calibri"/>
              <a:ea typeface="+mn-ea"/>
              <a:cs typeface="+mn-cs"/>
            </a:endParaRPr>
          </a:p>
        </p:txBody>
      </p:sp>
      <p:sp>
        <p:nvSpPr>
          <p:cNvPr id="25" name="TextBox 24">
            <a:extLst>
              <a:ext uri="{FF2B5EF4-FFF2-40B4-BE49-F238E27FC236}">
                <a16:creationId xmlns:a16="http://schemas.microsoft.com/office/drawing/2014/main" xmlns="" id="{2E039CDE-C62A-0486-4B47-B470E0BEA9EF}"/>
              </a:ext>
            </a:extLst>
          </p:cNvPr>
          <p:cNvSpPr txBox="1"/>
          <p:nvPr/>
        </p:nvSpPr>
        <p:spPr>
          <a:xfrm>
            <a:off x="6264437" y="1993033"/>
            <a:ext cx="5317880" cy="292388"/>
          </a:xfrm>
          <a:prstGeom prst="rect">
            <a:avLst/>
          </a:prstGeom>
          <a:noFill/>
        </p:spPr>
        <p:txBody>
          <a:bodyPr wrap="square" rtlCol="0">
            <a:spAutoFit/>
          </a:bodyPr>
          <a:lstStyle/>
          <a:p>
            <a:pPr>
              <a:defRPr sz="1600" b="1" i="0" u="none" strike="noStrike" kern="1200" baseline="0">
                <a:solidFill>
                  <a:srgbClr val="1F497D"/>
                </a:solidFill>
                <a:latin typeface="+mn-lt"/>
                <a:ea typeface="+mn-ea"/>
                <a:cs typeface="+mn-cs"/>
              </a:defRPr>
            </a:pPr>
            <a:r>
              <a:rPr lang="sr-Latn-RS" sz="1300" b="1" dirty="0">
                <a:solidFill>
                  <a:schemeClr val="tx1">
                    <a:lumMod val="65000"/>
                    <a:lumOff val="35000"/>
                  </a:schemeClr>
                </a:solidFill>
              </a:rPr>
              <a:t>Tabela 3: </a:t>
            </a:r>
            <a:r>
              <a:rPr lang="sr-Latn-RS" sz="1300" b="1" dirty="0">
                <a:solidFill>
                  <a:schemeClr val="tx1">
                    <a:lumMod val="75000"/>
                    <a:lumOff val="25000"/>
                  </a:schemeClr>
                </a:solidFill>
              </a:rPr>
              <a:t>Kretanje inflacije i GDP Srbije nakon COVID-19 i u uslovima krize</a:t>
            </a:r>
            <a:endParaRPr lang="sr-Latn-RS" sz="1300" b="1" dirty="0">
              <a:solidFill>
                <a:schemeClr val="tx1">
                  <a:lumMod val="65000"/>
                  <a:lumOff val="35000"/>
                </a:schemeClr>
              </a:solidFill>
            </a:endParaRPr>
          </a:p>
        </p:txBody>
      </p:sp>
    </p:spTree>
    <p:extLst>
      <p:ext uri="{BB962C8B-B14F-4D97-AF65-F5344CB8AC3E}">
        <p14:creationId xmlns:p14="http://schemas.microsoft.com/office/powerpoint/2010/main" xmlns="" val="3819168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Sava">
  <a:themeElements>
    <a:clrScheme name="Sava">
      <a:dk1>
        <a:srgbClr val="464B4B"/>
      </a:dk1>
      <a:lt1>
        <a:srgbClr val="E9EEE7"/>
      </a:lt1>
      <a:dk2>
        <a:srgbClr val="3CA082"/>
      </a:dk2>
      <a:lt2>
        <a:srgbClr val="FFFFFF"/>
      </a:lt2>
      <a:accent1>
        <a:srgbClr val="3CA082"/>
      </a:accent1>
      <a:accent2>
        <a:srgbClr val="464B4B"/>
      </a:accent2>
      <a:accent3>
        <a:srgbClr val="009BFA"/>
      </a:accent3>
      <a:accent4>
        <a:srgbClr val="734B91"/>
      </a:accent4>
      <a:accent5>
        <a:srgbClr val="DC9119"/>
      </a:accent5>
      <a:accent6>
        <a:srgbClr val="234687"/>
      </a:accent6>
      <a:hlink>
        <a:srgbClr val="002060"/>
      </a:hlink>
      <a:folHlink>
        <a:srgbClr val="7030A0"/>
      </a:folHlink>
    </a:clrScheme>
    <a:fontScheme name="Sav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01-Green Business Proposal">
      <a:dk1>
        <a:sysClr val="windowText" lastClr="000000"/>
      </a:dk1>
      <a:lt1>
        <a:sysClr val="window" lastClr="FFFFFF"/>
      </a:lt1>
      <a:dk2>
        <a:srgbClr val="000000"/>
      </a:dk2>
      <a:lt2>
        <a:srgbClr val="E7E6E6"/>
      </a:lt2>
      <a:accent1>
        <a:srgbClr val="4B5050"/>
      </a:accent1>
      <a:accent2>
        <a:srgbClr val="19B49B"/>
      </a:accent2>
      <a:accent3>
        <a:srgbClr val="6E7378"/>
      </a:accent3>
      <a:accent4>
        <a:srgbClr val="91969B"/>
      </a:accent4>
      <a:accent5>
        <a:srgbClr val="AAAFB4"/>
      </a:accent5>
      <a:accent6>
        <a:srgbClr val="DCE1E6"/>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13787</TotalTime>
  <Words>2360</Words>
  <Application>Microsoft Office PowerPoint</Application>
  <PresentationFormat>Custom</PresentationFormat>
  <Paragraphs>300</Paragraphs>
  <Slides>11</Slides>
  <Notes>10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ThemeSava</vt:lpstr>
      <vt:lpstr>1_Office Theme</vt:lpstr>
      <vt:lpstr>Slide 1</vt:lpstr>
      <vt:lpstr>AGENDA</vt:lpstr>
      <vt:lpstr>Slide 3</vt:lpstr>
      <vt:lpstr>Slide 4</vt:lpstr>
      <vt:lpstr>Slide 5</vt:lpstr>
      <vt:lpstr>ŽIVOTNO OSIGURANJE – IZAZOVI I BUDUĆI ODGOVORI </vt:lpstr>
      <vt:lpstr>BUDUĆNOST PROIZVODA ŽIVOTNIH OSIGURANJA</vt:lpstr>
      <vt:lpstr>Slide 8</vt:lpstr>
      <vt:lpstr>TRANSFORMACIJA PROCESA GLOBALIZACIJE I UTICAJ KRIZE NA GLOBALNO TRŽIŠTE (RE)OSIGURANJA </vt:lpstr>
      <vt:lpstr>BUDUĆNOST OSIGURANJA</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Milana Nikolić</dc:creator>
  <cp:lastModifiedBy>Marija</cp:lastModifiedBy>
  <cp:revision>237</cp:revision>
  <dcterms:created xsi:type="dcterms:W3CDTF">2021-10-31T17:18:26Z</dcterms:created>
  <dcterms:modified xsi:type="dcterms:W3CDTF">2022-06-11T06:13:21Z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2019-05-29T00:00:00Z</vt:filetime>
  </property>
  <property fmtid="{D5CDD505-2E9C-101B-9397-08002B2CF9AE}" pid="3" name="Creator">
    <vt:lpwstr>Microsoft® PowerPoint® 2016</vt:lpwstr>
  </property>
  <property fmtid="{D5CDD505-2E9C-101B-9397-08002B2CF9AE}" pid="4" name="LastSaved">
    <vt:filetime>2021-10-31T00:00:00Z</vt:filetime>
  </property>
</Properties>
</file>