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4" r:id="rId8"/>
    <p:sldId id="265" r:id="rId9"/>
    <p:sldId id="270" r:id="rId10"/>
    <p:sldId id="271" r:id="rId11"/>
    <p:sldId id="272" r:id="rId12"/>
    <p:sldId id="266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ca" initials="K" lastIdx="2" clrIdx="0">
    <p:extLst>
      <p:ext uri="{19B8F6BF-5375-455C-9EA6-DF929625EA0E}">
        <p15:presenceInfo xmlns:p15="http://schemas.microsoft.com/office/powerpoint/2012/main" userId="Kat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73731043990476"/>
          <c:y val="9.961723096724949E-2"/>
          <c:w val="0.65680126368643266"/>
          <c:h val="0.72030920853241942"/>
        </c:manualLayout>
      </c:layout>
      <c:lineChart>
        <c:grouping val="standard"/>
        <c:varyColors val="0"/>
        <c:ser>
          <c:idx val="0"/>
          <c:order val="0"/>
          <c:tx>
            <c:strRef>
              <c:f>'ilustracija 2'!$B$4</c:f>
              <c:strCache>
                <c:ptCount val="1"/>
                <c:pt idx="0">
                  <c:v>Serbia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'ilustracija 2'!$C$3:$L$3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'ilustracija 2'!$C$4:$L$4</c:f>
              <c:numCache>
                <c:formatCode>0.0%</c:formatCode>
                <c:ptCount val="10"/>
                <c:pt idx="0">
                  <c:v>0.02</c:v>
                </c:pt>
                <c:pt idx="1">
                  <c:v>1.7999999999999999E-2</c:v>
                </c:pt>
                <c:pt idx="2">
                  <c:v>1.7999999999999999E-2</c:v>
                </c:pt>
                <c:pt idx="3">
                  <c:v>1.7999999999999999E-2</c:v>
                </c:pt>
                <c:pt idx="4">
                  <c:v>0.02</c:v>
                </c:pt>
                <c:pt idx="5">
                  <c:v>2.1000000000000001E-2</c:v>
                </c:pt>
                <c:pt idx="6">
                  <c:v>2.1000000000000001E-2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48-46EE-A8B1-AB2FEE4F82A7}"/>
            </c:ext>
          </c:extLst>
        </c:ser>
        <c:ser>
          <c:idx val="1"/>
          <c:order val="1"/>
          <c:tx>
            <c:strRef>
              <c:f>'ilustracija 2'!$B$5</c:f>
              <c:strCache>
                <c:ptCount val="1"/>
                <c:pt idx="0">
                  <c:v>Slovenia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'ilustracija 2'!$C$3:$L$3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'ilustracija 2'!$C$5:$L$5</c:f>
              <c:numCache>
                <c:formatCode>0.00%</c:formatCode>
                <c:ptCount val="10"/>
                <c:pt idx="0">
                  <c:v>5.1799999999999999E-2</c:v>
                </c:pt>
                <c:pt idx="1">
                  <c:v>5.2999999999999999E-2</c:v>
                </c:pt>
                <c:pt idx="2">
                  <c:v>5.1400000000000001E-2</c:v>
                </c:pt>
                <c:pt idx="3">
                  <c:v>4.9399999999999999E-2</c:v>
                </c:pt>
                <c:pt idx="4">
                  <c:v>4.8399999999999999E-2</c:v>
                </c:pt>
                <c:pt idx="5">
                  <c:v>4.7500000000000001E-2</c:v>
                </c:pt>
                <c:pt idx="6">
                  <c:v>4.7E-2</c:v>
                </c:pt>
                <c:pt idx="7">
                  <c:v>4.6800000000000001E-2</c:v>
                </c:pt>
                <c:pt idx="8">
                  <c:v>4.8399999999999999E-2</c:v>
                </c:pt>
                <c:pt idx="9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48-46EE-A8B1-AB2FEE4F82A7}"/>
            </c:ext>
          </c:extLst>
        </c:ser>
        <c:ser>
          <c:idx val="2"/>
          <c:order val="2"/>
          <c:tx>
            <c:strRef>
              <c:f>'ilustracija 2'!$B$6</c:f>
              <c:strCache>
                <c:ptCount val="1"/>
                <c:pt idx="0">
                  <c:v>Croatia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'ilustracija 2'!$C$3:$L$3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'ilustracija 2'!$C$6:$L$6</c:f>
              <c:numCache>
                <c:formatCode>0.00%</c:formatCode>
                <c:ptCount val="10"/>
                <c:pt idx="0">
                  <c:v>2.7400000000000001E-2</c:v>
                </c:pt>
                <c:pt idx="1">
                  <c:v>2.7300000000000001E-2</c:v>
                </c:pt>
                <c:pt idx="2">
                  <c:v>2.7400000000000001E-2</c:v>
                </c:pt>
                <c:pt idx="3">
                  <c:v>2.58E-2</c:v>
                </c:pt>
                <c:pt idx="4">
                  <c:v>2.5700000000000001E-2</c:v>
                </c:pt>
                <c:pt idx="5">
                  <c:v>2.5100000000000001E-2</c:v>
                </c:pt>
                <c:pt idx="6">
                  <c:v>2.4799999999999999E-2</c:v>
                </c:pt>
                <c:pt idx="7">
                  <c:v>2.58E-2</c:v>
                </c:pt>
                <c:pt idx="8">
                  <c:v>2.64E-2</c:v>
                </c:pt>
                <c:pt idx="9">
                  <c:v>2.8500000000000001E-2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48-46EE-A8B1-AB2FEE4F8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660544"/>
        <c:axId val="1"/>
      </c:lineChart>
      <c:catAx>
        <c:axId val="25766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700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57660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1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12700">
      <a:solidFill>
        <a:schemeClr val="bg1">
          <a:lumMod val="50000"/>
        </a:schemeClr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95093426463377"/>
          <c:y val="0.11494293098420169"/>
          <c:w val="0.82546521039708753"/>
          <c:h val="0.72030920853241942"/>
        </c:manualLayout>
      </c:layout>
      <c:lineChart>
        <c:grouping val="standard"/>
        <c:varyColors val="0"/>
        <c:ser>
          <c:idx val="0"/>
          <c:order val="0"/>
          <c:tx>
            <c:strRef>
              <c:f>'ilustracija 3'!$B$4</c:f>
              <c:strCache>
                <c:ptCount val="1"/>
                <c:pt idx="0">
                  <c:v>Serbia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'ilustracija 3'!$C$3:$L$3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'ilustracija 3'!$C$4:$L$4</c:f>
              <c:numCache>
                <c:formatCode>0.0%</c:formatCode>
                <c:ptCount val="10"/>
                <c:pt idx="0">
                  <c:v>1.6E-2</c:v>
                </c:pt>
                <c:pt idx="1">
                  <c:v>-1.4999999999999999E-2</c:v>
                </c:pt>
                <c:pt idx="2">
                  <c:v>2.5999999999999999E-2</c:v>
                </c:pt>
                <c:pt idx="3">
                  <c:v>-1.7999999999999999E-2</c:v>
                </c:pt>
                <c:pt idx="4">
                  <c:v>1.7999999999999999E-2</c:v>
                </c:pt>
                <c:pt idx="5">
                  <c:v>3.3000000000000002E-2</c:v>
                </c:pt>
                <c:pt idx="6">
                  <c:v>2.4E-2</c:v>
                </c:pt>
                <c:pt idx="7">
                  <c:v>4.4999999999999998E-2</c:v>
                </c:pt>
                <c:pt idx="8">
                  <c:v>4.2000000000000003E-2</c:v>
                </c:pt>
                <c:pt idx="9">
                  <c:v>-0.01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11-49D0-B311-81F9A94F2FFC}"/>
            </c:ext>
          </c:extLst>
        </c:ser>
        <c:ser>
          <c:idx val="1"/>
          <c:order val="1"/>
          <c:tx>
            <c:strRef>
              <c:f>'ilustracija 3'!$B$5</c:f>
              <c:strCache>
                <c:ptCount val="1"/>
                <c:pt idx="0">
                  <c:v>Slovenia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'ilustracija 3'!$C$3:$L$3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'ilustracija 3'!$C$5:$L$5</c:f>
              <c:numCache>
                <c:formatCode>0.0%</c:formatCode>
                <c:ptCount val="10"/>
                <c:pt idx="0">
                  <c:v>8.9999999999999993E-3</c:v>
                </c:pt>
                <c:pt idx="1">
                  <c:v>-2.5999999999999999E-2</c:v>
                </c:pt>
                <c:pt idx="2">
                  <c:v>-0.01</c:v>
                </c:pt>
                <c:pt idx="3">
                  <c:v>2.8000000000000001E-2</c:v>
                </c:pt>
                <c:pt idx="4">
                  <c:v>2.1999999999999999E-2</c:v>
                </c:pt>
                <c:pt idx="5">
                  <c:v>3.2000000000000001E-2</c:v>
                </c:pt>
                <c:pt idx="6">
                  <c:v>4.8000000000000001E-2</c:v>
                </c:pt>
                <c:pt idx="7">
                  <c:v>4.3999999999999997E-2</c:v>
                </c:pt>
                <c:pt idx="8">
                  <c:v>3.2000000000000001E-2</c:v>
                </c:pt>
                <c:pt idx="9">
                  <c:v>-5.5E-2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11-49D0-B311-81F9A94F2FFC}"/>
            </c:ext>
          </c:extLst>
        </c:ser>
        <c:ser>
          <c:idx val="2"/>
          <c:order val="2"/>
          <c:tx>
            <c:strRef>
              <c:f>'ilustracija 3'!$B$6</c:f>
              <c:strCache>
                <c:ptCount val="1"/>
                <c:pt idx="0">
                  <c:v>Croatia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'ilustracija 3'!$C$3:$L$3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'ilustracija 3'!$C$6:$L$6</c:f>
              <c:numCache>
                <c:formatCode>0.0%</c:formatCode>
                <c:ptCount val="10"/>
                <c:pt idx="0">
                  <c:v>-2E-3</c:v>
                </c:pt>
                <c:pt idx="1">
                  <c:v>-2.4E-2</c:v>
                </c:pt>
                <c:pt idx="2">
                  <c:v>-4.0000000000000001E-3</c:v>
                </c:pt>
                <c:pt idx="3">
                  <c:v>-3.0000000000000001E-3</c:v>
                </c:pt>
                <c:pt idx="4">
                  <c:v>2.4E-2</c:v>
                </c:pt>
                <c:pt idx="5">
                  <c:v>3.5000000000000003E-2</c:v>
                </c:pt>
                <c:pt idx="6">
                  <c:v>3.4000000000000002E-2</c:v>
                </c:pt>
                <c:pt idx="7">
                  <c:v>2.8000000000000001E-2</c:v>
                </c:pt>
                <c:pt idx="8">
                  <c:v>2.9000000000000001E-2</c:v>
                </c:pt>
                <c:pt idx="9" formatCode="0.00%">
                  <c:v>-8.3699999999999997E-2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11-49D0-B311-81F9A94F2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658544"/>
        <c:axId val="1"/>
      </c:lineChart>
      <c:catAx>
        <c:axId val="25765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700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  <c:crossAx val="2576585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12700">
      <a:solidFill>
        <a:schemeClr val="bg1">
          <a:lumMod val="50000"/>
        </a:schemeClr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v>Likvidirane štete (000 rsd)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Sheet1!$B$3:$B$12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549808</c:v>
                </c:pt>
                <c:pt idx="1">
                  <c:v>722388</c:v>
                </c:pt>
                <c:pt idx="2">
                  <c:v>806349</c:v>
                </c:pt>
                <c:pt idx="3">
                  <c:v>670955</c:v>
                </c:pt>
                <c:pt idx="4">
                  <c:v>635679</c:v>
                </c:pt>
                <c:pt idx="5">
                  <c:v>616266</c:v>
                </c:pt>
                <c:pt idx="6">
                  <c:v>637688</c:v>
                </c:pt>
                <c:pt idx="7">
                  <c:v>808009</c:v>
                </c:pt>
                <c:pt idx="8">
                  <c:v>816233</c:v>
                </c:pt>
                <c:pt idx="9">
                  <c:v>555163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B-4575-8BF1-48F6B4BFDCE3}"/>
            </c:ext>
          </c:extLst>
        </c:ser>
        <c:ser>
          <c:idx val="2"/>
          <c:order val="2"/>
          <c:tx>
            <c:v>Fakturisana tehnička premija osiguranja (000 rsd) 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Sheet1!$B$3:$B$12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687732</c:v>
                </c:pt>
                <c:pt idx="1">
                  <c:v>947761</c:v>
                </c:pt>
                <c:pt idx="2">
                  <c:v>1054098</c:v>
                </c:pt>
                <c:pt idx="3">
                  <c:v>1353414</c:v>
                </c:pt>
                <c:pt idx="4">
                  <c:v>1114773</c:v>
                </c:pt>
                <c:pt idx="5">
                  <c:v>1153602</c:v>
                </c:pt>
                <c:pt idx="6">
                  <c:v>1292972</c:v>
                </c:pt>
                <c:pt idx="7">
                  <c:v>1415565</c:v>
                </c:pt>
                <c:pt idx="8">
                  <c:v>1533989</c:v>
                </c:pt>
                <c:pt idx="9">
                  <c:v>619740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B-4575-8BF1-48F6B4BFD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3853743"/>
        <c:axId val="187420775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Sheet1!$B$3:$B$12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Sheet1!$B$3:$B$12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92B-4575-8BF1-48F6B4BFDCE3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v>Tehnički rezultat %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Sheet1!$B$3:$B$12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Sheet1!$E$3:$E$12</c:f>
              <c:numCache>
                <c:formatCode>General</c:formatCode>
                <c:ptCount val="10"/>
                <c:pt idx="0">
                  <c:v>79.945094891614758</c:v>
                </c:pt>
                <c:pt idx="1">
                  <c:v>76.220481745925397</c:v>
                </c:pt>
                <c:pt idx="2">
                  <c:v>76.496587603809132</c:v>
                </c:pt>
                <c:pt idx="3">
                  <c:v>49.575000701928609</c:v>
                </c:pt>
                <c:pt idx="4">
                  <c:v>57.023178709925695</c:v>
                </c:pt>
                <c:pt idx="5">
                  <c:v>53.421023888654837</c:v>
                </c:pt>
                <c:pt idx="6">
                  <c:v>49.319552163542596</c:v>
                </c:pt>
                <c:pt idx="7">
                  <c:v>57.080317752982026</c:v>
                </c:pt>
                <c:pt idx="8">
                  <c:v>53.209833968822466</c:v>
                </c:pt>
                <c:pt idx="9">
                  <c:v>89.579985155065017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2B-4575-8BF1-48F6B4BFD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7615967"/>
        <c:axId val="1879418287"/>
      </c:lineChart>
      <c:catAx>
        <c:axId val="1643853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74207759"/>
        <c:crosses val="autoZero"/>
        <c:auto val="1"/>
        <c:lblAlgn val="ctr"/>
        <c:lblOffset val="100"/>
        <c:noMultiLvlLbl val="0"/>
      </c:catAx>
      <c:valAx>
        <c:axId val="1874207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43853743"/>
        <c:crosses val="autoZero"/>
        <c:crossBetween val="between"/>
      </c:valAx>
      <c:valAx>
        <c:axId val="1879418287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57615967"/>
        <c:crosses val="max"/>
        <c:crossBetween val="between"/>
      </c:valAx>
      <c:catAx>
        <c:axId val="19576159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94182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73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1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63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2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3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2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8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7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1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8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542391-FA50-4724-899E-8A16C2A1C9B4}" type="datetimeFigureOut">
              <a:rPr lang="en-GB" smtClean="0"/>
              <a:pPr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21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ww.unwto.org/covid-19-and-tourism-2020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si/" TargetMode="External"/><Relationship Id="rId2" Type="http://schemas.openxmlformats.org/officeDocument/2006/relationships/hyperlink" Target="http://www.stat.gov.rs/" TargetMode="Externa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EC0D7-05C0-45B7-9F46-38D074547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08" y="947956"/>
            <a:ext cx="11744882" cy="30394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 </a:t>
            </a:r>
            <a:br>
              <a:rPr lang="en-GB" dirty="0"/>
            </a:br>
            <a:br>
              <a:rPr lang="sr-Latn-RS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sr-Latn-RS" sz="40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sr-Latn-RS" sz="40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sr-Latn-RS" sz="40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sr-Latn-RS" sz="4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5300" b="1" cap="all" spc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MOGU</a:t>
            </a:r>
            <a:r>
              <a:rPr lang="sr-Latn-RS" sz="5300" b="1" cap="all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Ć</a:t>
            </a:r>
            <a:r>
              <a:rPr lang="en-US" sz="5300" b="1" cap="all" spc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NOSTI</a:t>
            </a:r>
            <a:r>
              <a:rPr lang="en-US" sz="5300" b="1" cap="all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5300" b="1" cap="all" spc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OSIGURANJA</a:t>
            </a:r>
            <a:r>
              <a:rPr lang="en-US" sz="5300" b="1" cap="all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5300" b="1" cap="all" spc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AKTUELNIH</a:t>
            </a:r>
            <a:r>
              <a:rPr lang="en-US" sz="5300" b="1" cap="all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5300" b="1" cap="all" spc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RIZIKA</a:t>
            </a:r>
            <a:r>
              <a:rPr lang="en-US" sz="5300" b="1" cap="all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 </a:t>
            </a:r>
            <a:r>
              <a:rPr lang="en-US" sz="5300" b="1" cap="all" spc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TURIZMU</a:t>
            </a:r>
            <a:br>
              <a:rPr lang="en-GB" dirty="0"/>
            </a:br>
            <a:br>
              <a:rPr lang="en-US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Katica Radosavljević, viši naučni saradnik</a:t>
            </a:r>
            <a:endParaRPr lang="en-GB" sz="3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99AB5-C8B7-401A-B0F1-B5EF3A45C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927" y="4503558"/>
            <a:ext cx="11372044" cy="1716937"/>
          </a:xfrm>
        </p:spPr>
        <p:txBody>
          <a:bodyPr>
            <a:noAutofit/>
          </a:bodyPr>
          <a:lstStyle/>
          <a:p>
            <a:pPr algn="ctr"/>
            <a:r>
              <a:rPr lang="pl-PL" b="1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DVADESETI Međunarodni simpozijum </a:t>
            </a:r>
          </a:p>
          <a:p>
            <a:pPr algn="ctr"/>
            <a:r>
              <a:rPr lang="pl-PL" b="1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„SAVREMENI PROBLEMI RAZVOJA TRŽIŠTA osiguranja“</a:t>
            </a:r>
          </a:p>
          <a:p>
            <a:pPr algn="ctr"/>
            <a:r>
              <a:rPr lang="sr-Latn-RS" sz="2200" spc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Aranđelovac, 09-12. juna 2022. godine</a:t>
            </a:r>
            <a:endParaRPr lang="en-GB" sz="2200" spc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konomski fakultet">
            <a:extLst>
              <a:ext uri="{FF2B5EF4-FFF2-40B4-BE49-F238E27FC236}">
                <a16:creationId xmlns:a16="http://schemas.microsoft.com/office/drawing/2014/main" id="{5A055F45-9572-4A63-BD25-44D0CFF67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7" y="298115"/>
            <a:ext cx="3097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F077DC-EBAF-4177-A653-A2FE6C8D1E2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3423" y="298115"/>
            <a:ext cx="22349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22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77DD-62B7-4E2C-B005-045B7D45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81" y="85184"/>
            <a:ext cx="10058400" cy="1045862"/>
          </a:xfrm>
        </p:spPr>
        <p:txBody>
          <a:bodyPr>
            <a:normAutofit/>
          </a:bodyPr>
          <a:lstStyle/>
          <a:p>
            <a:r>
              <a:rPr lang="en-GB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PREPORUKE ZA RAZVOJ </a:t>
            </a:r>
            <a:r>
              <a:rPr lang="en-GB" sz="2800" b="1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Latn-RS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TURIZMU</a:t>
            </a:r>
            <a:r>
              <a:rPr lang="en-GB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SRBIJI</a:t>
            </a:r>
            <a:endParaRPr lang="en-GB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ABEE-847B-49F2-BF44-00E0CA3D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96" y="2018808"/>
            <a:ext cx="11088710" cy="4351338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5EABE-30C5-4D9B-8E1D-7D8EC3A2D286}"/>
              </a:ext>
            </a:extLst>
          </p:cNvPr>
          <p:cNvSpPr txBox="1">
            <a:spLocks/>
          </p:cNvSpPr>
          <p:nvPr/>
        </p:nvSpPr>
        <p:spPr>
          <a:xfrm>
            <a:off x="1157682" y="1845734"/>
            <a:ext cx="9997998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Razvoj turističkog sektora kroz posmatranje rizika od promene klime i uticaja na životnu sredinu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Osiguranje od promena vremenskih uslova je alat koji obezbeđuje redukciju rizika klimatskih promena 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Koordinacija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razmena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meteroloških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specijalizovanih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centara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praćenje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organizatora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turističkih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putovanja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turista je od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ključne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važnosti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razvoj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turističkim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regijama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održ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radionice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podigle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svest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turista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organizatora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turističkih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putovanja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klimatskih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promena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trebalo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inovira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domenu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turističkog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klimatskim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promenama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79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77DD-62B7-4E2C-B005-045B7D45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81" y="85184"/>
            <a:ext cx="10058400" cy="1045862"/>
          </a:xfrm>
        </p:spPr>
        <p:txBody>
          <a:bodyPr>
            <a:normAutofit/>
          </a:bodyPr>
          <a:lstStyle/>
          <a:p>
            <a:r>
              <a:rPr lang="sr-Latn-RS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OTVORENA PITANJA ZA DALJA ISTRAŽIVANJA</a:t>
            </a:r>
            <a:endParaRPr lang="en-GB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5EABE-30C5-4D9B-8E1D-7D8EC3A2D286}"/>
              </a:ext>
            </a:extLst>
          </p:cNvPr>
          <p:cNvSpPr txBox="1">
            <a:spLocks/>
          </p:cNvSpPr>
          <p:nvPr/>
        </p:nvSpPr>
        <p:spPr>
          <a:xfrm>
            <a:off x="1157682" y="1845734"/>
            <a:ext cx="9997998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Identifikovanje rizika i prilika na određenim destinacijama kao način prilagođavanja klimatskim promenama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Razvoj sektora turizma kroz analizu osiguranja organizatora turističkih putovanja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26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E591C-D8E6-483E-88D7-2ACF1627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3502855" y="365126"/>
            <a:ext cx="45719" cy="15002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20E61-88B8-4015-B857-AEC1C47A5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08" y="1960853"/>
            <a:ext cx="11590986" cy="4716843"/>
          </a:xfrm>
        </p:spPr>
        <p:txBody>
          <a:bodyPr/>
          <a:lstStyle/>
          <a:p>
            <a:pPr marL="0" indent="0">
              <a:buNone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R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HVALA NA PAŽNJI!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R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Katica Radosavljević, viši naučni saradnik</a:t>
            </a:r>
            <a:endParaRPr lang="en-US" sz="25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Devadeseti Međunarodni simpozijum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„Savremeni problemi razvoja tržišta osiguranja“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R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Aranđelovac, 09-12. juna 2022. godine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4800" dirty="0"/>
          </a:p>
        </p:txBody>
      </p:sp>
      <p:pic>
        <p:nvPicPr>
          <p:cNvPr id="4" name="Picture 3" descr="Ekonomski fakultet">
            <a:extLst>
              <a:ext uri="{FF2B5EF4-FFF2-40B4-BE49-F238E27FC236}">
                <a16:creationId xmlns:a16="http://schemas.microsoft.com/office/drawing/2014/main" id="{F9C9EB4E-90B0-4002-A307-0112F6038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99" y="365126"/>
            <a:ext cx="3097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B1EF72-DF8C-41A9-80D6-55311B87A49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3278" y="365126"/>
            <a:ext cx="2535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3048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D03D-0262-4F03-9554-4BF42823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UZROČNO-POSLEDIČNA VEZA TURIZMA, </a:t>
            </a:r>
            <a:br>
              <a:rPr lang="sr-Latn-R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KLIMATSKIH PROMENA I OSIGURANJA </a:t>
            </a:r>
            <a:endParaRPr lang="en-GB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6E961-077D-4C6B-BC30-2A50548DC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77798"/>
            <a:ext cx="10058400" cy="4980454"/>
          </a:xfrm>
        </p:spPr>
        <p:txBody>
          <a:bodyPr/>
          <a:lstStyle/>
          <a:p>
            <a:pPr algn="just"/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Prilagođavanje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klimatskim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promenama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turističkoj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sektora</a:t>
            </a:r>
            <a:r>
              <a:rPr lang="sr-Latn-RS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uključili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lančanog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uticaja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turizma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promenu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vremenskih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43315-B92D-41F5-8019-EED20A5BA893}"/>
              </a:ext>
            </a:extLst>
          </p:cNvPr>
          <p:cNvSpPr/>
          <p:nvPr/>
        </p:nvSpPr>
        <p:spPr>
          <a:xfrm>
            <a:off x="7920885" y="5984544"/>
            <a:ext cx="1949573" cy="357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R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Izvor: Obrada autora </a:t>
            </a:r>
            <a:endParaRPr lang="en-GB" sz="1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37FBBE-C2C4-4AE8-9306-176802F85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167" y="2700959"/>
            <a:ext cx="3045202" cy="364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46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D8EA-4A35-4937-A2B7-02E7DC60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09920"/>
            <a:ext cx="4005330" cy="4598585"/>
          </a:xfrm>
        </p:spPr>
        <p:txBody>
          <a:bodyPr>
            <a:normAutofit/>
          </a:bodyPr>
          <a:lstStyle/>
          <a:p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RIZICI OD POSLEDICA KLIMATSKIH PROMENA I UTICAJ NA TURISTIČKI SEKTOR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270DD-7A4A-42D1-8776-35D2A8E97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830" y="662832"/>
            <a:ext cx="7214533" cy="11977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Turizam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ekspanziji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umerenijim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poređenju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prethodnim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decenijama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globalni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nastavlja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rastući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4E06F-9C84-4E7F-BAC8-D90CB310D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95830" y="5626254"/>
            <a:ext cx="6525355" cy="400110"/>
          </a:xfrm>
        </p:spPr>
        <p:txBody>
          <a:bodyPr>
            <a:normAutofit/>
          </a:bodyPr>
          <a:lstStyle/>
          <a:p>
            <a:r>
              <a:rPr lang="en-US" alt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www.unwto.org</a:t>
            </a:r>
            <a:r>
              <a:rPr lang="en-US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</a:t>
            </a:r>
            <a:r>
              <a:rPr lang="en-US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-19-and-tourism-2020</a:t>
            </a:r>
            <a:endParaRPr lang="en-GB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5DC55B-0846-4D9D-A920-BCB50EA9C1EA}"/>
              </a:ext>
            </a:extLst>
          </p:cNvPr>
          <p:cNvSpPr/>
          <p:nvPr/>
        </p:nvSpPr>
        <p:spPr>
          <a:xfrm>
            <a:off x="4395830" y="1789317"/>
            <a:ext cx="1947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turizmu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54C07D-D41A-4882-B307-DE1B542AD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787" y="2234032"/>
            <a:ext cx="7690406" cy="321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363129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7E28-C8F4-400C-9316-613BF70CF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2744" y="1737336"/>
            <a:ext cx="9967502" cy="4462127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Rezervacije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poslednjem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trenutku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povećane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nestabilnosti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događaja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povezanih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ograničeni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putovanj</a:t>
            </a:r>
            <a:r>
              <a:rPr lang="sr-Latn-RS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GB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Upravljanje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klimatskim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kontrolisati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inovativne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Sensible weather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bavi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identifikovanjem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klimatskih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vanjem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garancij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nauke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prakse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pokazan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saradnju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fondacije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svrhu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fokusirana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aranžmana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putovanja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pokriva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mesto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letnjih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kiša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dobijaju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nadoknadu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loših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Interesantno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da se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rizici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vezuju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turističa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restorane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potrošnju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alkoholnih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pića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utiču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23DB11-91BE-43B2-B6D7-9F6AC382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4785" y="5967341"/>
            <a:ext cx="5181600" cy="4117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1600" dirty="0">
                <a:solidFill>
                  <a:schemeClr val="accent2">
                    <a:lumMod val="50000"/>
                  </a:schemeClr>
                </a:solidFill>
              </a:rPr>
              <a:t>                                   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17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A446-DDF7-4CC9-8D91-9AA47E31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31" y="214964"/>
            <a:ext cx="11681138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OSETLJIVOST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SEKTORU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PRIMERU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ZEMALJA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ČLANICA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 U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REGIONU</a:t>
            </a:r>
            <a:endParaRPr lang="en-GB" sz="2800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C38B40-DDA9-4DA5-91EB-0B7B1941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254682"/>
            <a:ext cx="5157787" cy="934466"/>
          </a:xfrm>
        </p:spPr>
        <p:txBody>
          <a:bodyPr>
            <a:normAutofit/>
          </a:bodyPr>
          <a:lstStyle/>
          <a:p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1B86C-7552-4CC0-924B-7E6B1D46C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736" y="2582334"/>
            <a:ext cx="5895304" cy="337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1200" dirty="0"/>
          </a:p>
          <a:p>
            <a:pPr marL="0" indent="0">
              <a:buNone/>
            </a:pPr>
            <a:endParaRPr lang="sr-Latn-RS" sz="1200" b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183D1C1-7AB2-43F5-8A26-6D67DF5FD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3012" y="6003591"/>
            <a:ext cx="10298375" cy="404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Izvor: </a:t>
            </a:r>
            <a:r>
              <a:rPr lang="sr-Latn-CS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www.stat.gov.rs</a:t>
            </a:r>
            <a:r>
              <a:rPr lang="sr-Latn-CS" sz="16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</a:t>
            </a:r>
            <a:r>
              <a:rPr lang="ru-RU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www.dzs.hr</a:t>
            </a:r>
            <a:endParaRPr lang="en-GB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B4EC8E-4D82-4091-A495-1E405B8F2F59}"/>
              </a:ext>
            </a:extLst>
          </p:cNvPr>
          <p:cNvSpPr/>
          <p:nvPr/>
        </p:nvSpPr>
        <p:spPr>
          <a:xfrm>
            <a:off x="325601" y="1890718"/>
            <a:ext cx="55235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učešća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premija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domaćem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proizvodu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Slovenije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Hrvatske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9DADFE3-3A42-44BC-B9E2-92EF9CAA0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959177"/>
              </p:ext>
            </p:extLst>
          </p:nvPr>
        </p:nvGraphicFramePr>
        <p:xfrm>
          <a:off x="373224" y="2725063"/>
          <a:ext cx="5381624" cy="309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606CEAF-C9C5-44AE-B941-6B7335372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5357267"/>
              </p:ext>
            </p:extLst>
          </p:nvPr>
        </p:nvGraphicFramePr>
        <p:xfrm>
          <a:off x="6342826" y="2721914"/>
          <a:ext cx="5009387" cy="310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1F66ADB-4408-47B7-BCCE-669E5FD5C5C9}"/>
              </a:ext>
            </a:extLst>
          </p:cNvPr>
          <p:cNvSpPr/>
          <p:nvPr/>
        </p:nvSpPr>
        <p:spPr>
          <a:xfrm>
            <a:off x="6342826" y="1890718"/>
            <a:ext cx="55235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</a:t>
            </a:r>
            <a:r>
              <a:rPr lang="sr-Latn-R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stope rasta bruto domaćeg proizvoda Srbije, Slovenije i Hrvarske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5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E7FF-77B7-47C6-96B0-A6BCC37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31" y="557895"/>
            <a:ext cx="11681138" cy="1325563"/>
          </a:xfrm>
        </p:spPr>
        <p:txBody>
          <a:bodyPr>
            <a:normAutofit/>
          </a:bodyPr>
          <a:lstStyle/>
          <a:p>
            <a:pPr algn="ctr"/>
            <a:r>
              <a:rPr lang="en-GB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OSIGURANJE KAO MOGUĆNOST RAZVOJA </a:t>
            </a:r>
            <a:br>
              <a:rPr lang="sr-Latn-RS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TURISTIČKOG SEKTORA SRBIJE</a:t>
            </a:r>
            <a:br>
              <a:rPr lang="en-GB" dirty="0"/>
            </a:br>
            <a:endParaRPr lang="en-GB" sz="3200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5CAEB-7395-42D5-A2DF-684DAD9FD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903" y="1707290"/>
            <a:ext cx="10075178" cy="4727066"/>
          </a:xfrm>
        </p:spPr>
        <p:txBody>
          <a:bodyPr/>
          <a:lstStyle/>
          <a:p>
            <a:pPr algn="just"/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Srbija je zanimljiva turistička destinacija za razvoj zdravstvenog </a:t>
            </a:r>
            <a:r>
              <a:rPr lang="sr-Latn-RS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turizma zbog posedovanja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velikih geografskih, prirodnih i kulturno-istorijskih potencijala. Za razvoj turističke privrede značajan je i sektor osiguranja koji treba da doprinese sigurnosti, zadovoljstvu i bezbednosti svih učesnika turističkih aktivnosti. </a:t>
            </a:r>
          </a:p>
          <a:p>
            <a:r>
              <a:rPr lang="sr-Latn-R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Pregled vrsta osiguranja turista i organizatora turističkih putovanja u Srbiji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kriterijum podele osiguranja na turiste i organizatore turističkih putovanja, učesnik se posmatra kao subjekat koji ugovara osiguranje i plaća troškove premije. 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8E4AAB-C4F4-4117-A2C3-1CBBE64A3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63430"/>
              </p:ext>
            </p:extLst>
          </p:nvPr>
        </p:nvGraphicFramePr>
        <p:xfrm>
          <a:off x="1140903" y="3301930"/>
          <a:ext cx="10075178" cy="2081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5560">
                  <a:extLst>
                    <a:ext uri="{9D8B030D-6E8A-4147-A177-3AD203B41FA5}">
                      <a16:colId xmlns:a16="http://schemas.microsoft.com/office/drawing/2014/main" val="742950286"/>
                    </a:ext>
                  </a:extLst>
                </a:gridCol>
                <a:gridCol w="5099618">
                  <a:extLst>
                    <a:ext uri="{9D8B030D-6E8A-4147-A177-3AD203B41FA5}">
                      <a16:colId xmlns:a16="http://schemas.microsoft.com/office/drawing/2014/main" val="5329379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Osiguranja turista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R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Osiguranja organizatora turističkih putovanja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241054"/>
                  </a:ext>
                </a:extLst>
              </a:tr>
              <a:tr h="50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Putno zdravstveno osiguranje za vreme boravka u inostranstvu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Osiguranje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odgovornosti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organizatora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turističkih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putovanja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2902834"/>
                  </a:ext>
                </a:extLst>
              </a:tr>
              <a:tr h="576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Putno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zdravstveno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osiguranje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uključujući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asistenciju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za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vreme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puta van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boravka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prebivališta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Osiguranje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gostiju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posetilaca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priredbi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izletnika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turista od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posledica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nesrećnog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slučaja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787171"/>
                  </a:ext>
                </a:extLst>
              </a:tr>
              <a:tr h="466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Osiguranje rizika otkaza turističkih putovanja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Osiguranje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organizatora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putovanja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slučaj</a:t>
                      </a:r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insolventnosti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43657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4E7B5DF-966A-4B18-9E19-B954F31613F6}"/>
              </a:ext>
            </a:extLst>
          </p:cNvPr>
          <p:cNvSpPr/>
          <p:nvPr/>
        </p:nvSpPr>
        <p:spPr>
          <a:xfrm>
            <a:off x="1140903" y="5322976"/>
            <a:ext cx="1949573" cy="357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Latn-R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Izvor: Obrada autora </a:t>
            </a:r>
            <a:endParaRPr lang="en-GB" sz="1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72830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99D9AF-6FDA-4EA2-B270-738143BAA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041045"/>
              </p:ext>
            </p:extLst>
          </p:nvPr>
        </p:nvGraphicFramePr>
        <p:xfrm>
          <a:off x="1174460" y="1720413"/>
          <a:ext cx="9974510" cy="4177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FF94B01-A942-44C2-9163-8CF5EED39C6D}"/>
              </a:ext>
            </a:extLst>
          </p:cNvPr>
          <p:cNvSpPr/>
          <p:nvPr/>
        </p:nvSpPr>
        <p:spPr>
          <a:xfrm>
            <a:off x="1174460" y="5945196"/>
            <a:ext cx="3898824" cy="357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R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Izvor: Obrada autora na osnovu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nbs.rs</a:t>
            </a:r>
            <a:endParaRPr lang="en-GB" sz="1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842A84-3146-425B-AFA4-5B6A7DEE9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460" y="734037"/>
            <a:ext cx="9974510" cy="1178654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Likvidirane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fakturisana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premija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Latn-R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osiguranju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turista u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2011-2020.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br>
              <a:rPr lang="en-GB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6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77DD-62B7-4E2C-B005-045B7D45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270" y="974829"/>
            <a:ext cx="7923409" cy="558887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Redosled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najkišnijeg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najsušnijeg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period 1951-2020.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ABEE-847B-49F2-BF44-00E0CA3D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96" y="2018808"/>
            <a:ext cx="11088710" cy="4351338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6D02F-6406-4D2F-86B4-1954B1576CD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10" y="1744910"/>
            <a:ext cx="7283179" cy="42719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CBA18E-A1EC-4F13-9C43-E198AEC92622}"/>
              </a:ext>
            </a:extLst>
          </p:cNvPr>
          <p:cNvSpPr/>
          <p:nvPr/>
        </p:nvSpPr>
        <p:spPr>
          <a:xfrm>
            <a:off x="2362285" y="6016822"/>
            <a:ext cx="3733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Izvor: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Republički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hidrometeorološki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zavod</a:t>
            </a:r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77DD-62B7-4E2C-B005-045B7D45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84" y="974829"/>
            <a:ext cx="7923409" cy="558887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Redosled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najtoplijih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najhladnijih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period 1951-2020.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ABEE-847B-49F2-BF44-00E0CA3D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96" y="2018808"/>
            <a:ext cx="11088710" cy="4351338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CBA18E-A1EC-4F13-9C43-E198AEC92622}"/>
              </a:ext>
            </a:extLst>
          </p:cNvPr>
          <p:cNvSpPr/>
          <p:nvPr/>
        </p:nvSpPr>
        <p:spPr>
          <a:xfrm>
            <a:off x="2362286" y="5925086"/>
            <a:ext cx="3733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Izvor: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Republički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hidrometeorološki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zavod</a:t>
            </a:r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EBF7F5A5-8289-47D4-AED3-140719A0059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84" y="1744909"/>
            <a:ext cx="7486391" cy="41382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3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781</TotalTime>
  <Words>756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Wingdings</vt:lpstr>
      <vt:lpstr>Retrospect</vt:lpstr>
      <vt:lpstr>                MOGUĆNOSTI OSIGURANJA AKTUELNIH RIZIKA U TURIZMU   dr Katica Radosavljević, viši naučni saradnik</vt:lpstr>
      <vt:lpstr>UZROČNO-POSLEDIČNA VEZA TURIZMA,  KLIMATSKIH PROMENA I OSIGURANJA </vt:lpstr>
      <vt:lpstr>RIZICI OD POSLEDICA KLIMATSKIH PROMENA I UTICAJ NA TURISTIČKI SEKTOR</vt:lpstr>
      <vt:lpstr>PowerPoint Presentation</vt:lpstr>
      <vt:lpstr>OSETLJIVOST TRŽIŠTA OSIGURANJA U SEKTORU TURIZMA NA PRIMERU ZEMALJA ČLANICA EU U REGIONU</vt:lpstr>
      <vt:lpstr>OSIGURANJE KAO MOGUĆNOST RAZVOJA  TURISTIČKOG SEKTORA SRBIJE </vt:lpstr>
      <vt:lpstr>Likvidirane štete, fakturisana tehnička premija i tehnički rezultat  u osiguranju turista u Srbiji u periodu 2011-2020. godine </vt:lpstr>
      <vt:lpstr>Redosled najkišnijeg i najsušnijeg leta u Srbiji za period 1951-2020. godina</vt:lpstr>
      <vt:lpstr>Redosled najtoplijih i najhladnijih godina u Srbiji za period 1951-2020.</vt:lpstr>
      <vt:lpstr>PREPORUKE ZA RAZVOJ OSIGURANjA U TURIZMU U SRBIJI</vt:lpstr>
      <vt:lpstr>OTVORENA PITANJA ZA DALJA ISTRAŽIVANJA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Katica</dc:creator>
  <cp:lastModifiedBy>Katica</cp:lastModifiedBy>
  <cp:revision>192</cp:revision>
  <cp:lastPrinted>2021-06-07T15:59:58Z</cp:lastPrinted>
  <dcterms:created xsi:type="dcterms:W3CDTF">2021-06-07T08:58:10Z</dcterms:created>
  <dcterms:modified xsi:type="dcterms:W3CDTF">2022-06-06T11:04:50Z</dcterms:modified>
</cp:coreProperties>
</file>