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766" r:id="rId2"/>
    <p:sldId id="798" r:id="rId3"/>
    <p:sldId id="820" r:id="rId4"/>
    <p:sldId id="800" r:id="rId5"/>
    <p:sldId id="822" r:id="rId6"/>
    <p:sldId id="817" r:id="rId7"/>
    <p:sldId id="821" r:id="rId8"/>
    <p:sldId id="818" r:id="rId9"/>
  </p:sldIdLst>
  <p:sldSz cx="7315200" cy="5486400" type="B5JIS"/>
  <p:notesSz cx="6815138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89600"/>
    <a:srgbClr val="000066"/>
    <a:srgbClr val="FAB400"/>
    <a:srgbClr val="006464"/>
    <a:srgbClr val="008282"/>
    <a:srgbClr val="003300"/>
    <a:srgbClr val="333300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6436" autoAdjust="0"/>
    <p:restoredTop sz="88640" autoAdjust="0"/>
  </p:normalViewPr>
  <p:slideViewPr>
    <p:cSldViewPr>
      <p:cViewPr varScale="1">
        <p:scale>
          <a:sx n="106" d="100"/>
          <a:sy n="106" d="100"/>
        </p:scale>
        <p:origin x="-1310" y="1229"/>
      </p:cViewPr>
      <p:guideLst>
        <p:guide orient="horz" pos="1728"/>
        <p:guide pos="2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82" y="-84"/>
      </p:cViewPr>
      <p:guideLst>
        <p:guide orient="horz" pos="3132"/>
        <p:guide pos="214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16037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2" tIns="47867" rIns="95732" bIns="47867" numCol="1" anchor="t" anchorCtr="0" compatLnSpc="1">
            <a:prstTxWarp prst="textNoShape">
              <a:avLst/>
            </a:prstTxWarp>
          </a:bodyPr>
          <a:lstStyle>
            <a:lvl1pPr defTabSz="957263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2" tIns="47867" rIns="95732" bIns="47867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78400" cy="3732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625" y="4722813"/>
            <a:ext cx="5449888" cy="447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2" tIns="47867" rIns="95732" bIns="478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2" tIns="47867" rIns="95732" bIns="47867" numCol="1" anchor="b" anchorCtr="0" compatLnSpc="1">
            <a:prstTxWarp prst="textNoShape">
              <a:avLst/>
            </a:prstTxWarp>
          </a:bodyPr>
          <a:lstStyle>
            <a:lvl1pPr defTabSz="957263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44245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2" tIns="47867" rIns="95732" bIns="47867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/>
            </a:lvl1pPr>
          </a:lstStyle>
          <a:p>
            <a:pPr>
              <a:defRPr/>
            </a:pPr>
            <a:fld id="{FB197011-332B-46A7-A8DF-BE7552A52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1436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9275" y="1704975"/>
            <a:ext cx="6216650" cy="1174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6963" y="3108325"/>
            <a:ext cx="5121275" cy="14033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r-Cyrl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5BC64-B4E4-4DDF-81EA-8D5699AF6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CS"/>
              <a:t>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0252F-E758-4029-AB5F-DE91F68FE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600" y="152400"/>
            <a:ext cx="17526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51054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CS"/>
              <a:t>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B3AE0-00A8-48E4-8325-0845D34D1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B8F5B-9992-4186-A805-30A173D51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3525838"/>
            <a:ext cx="6218238" cy="10890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325688"/>
            <a:ext cx="6218238" cy="12001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CS"/>
              <a:t>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F26F0-C332-4C9B-A2EC-782633023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3429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762000"/>
            <a:ext cx="3429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CS"/>
              <a:t>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1F814-FC3D-478F-87E3-591267025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219075"/>
            <a:ext cx="658495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125" y="1228725"/>
            <a:ext cx="3232150" cy="511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125" y="1739900"/>
            <a:ext cx="3232150" cy="31607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338" y="1228725"/>
            <a:ext cx="3233737" cy="511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338" y="1739900"/>
            <a:ext cx="3233737" cy="31607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CS"/>
              <a:t>6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91836-6019-4C68-83AB-E10043ABC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CS"/>
              <a:t>6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96555-1C96-482F-AA9A-ED49C96BE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 flipH="1">
            <a:off x="0" y="76200"/>
            <a:ext cx="60325" cy="76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7FFCE-56A3-43AC-9AF9-A08399929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219075"/>
            <a:ext cx="2406650" cy="9286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675" y="219075"/>
            <a:ext cx="4089400" cy="4681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" y="1147763"/>
            <a:ext cx="2406650" cy="375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CS"/>
              <a:t>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2BEEB-ED87-4FAC-A867-0EB738A44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513" y="3840163"/>
            <a:ext cx="4389437" cy="4540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513" y="490538"/>
            <a:ext cx="4389437" cy="32908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Cyrl-C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513" y="4294188"/>
            <a:ext cx="4389437" cy="6429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Cyrl-CS"/>
              <a:t>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3BE96-707E-4435-AD9E-0C73567E2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934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152" tIns="36576" rIns="73152" bIns="365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762000"/>
            <a:ext cx="7010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152" tIns="36576" rIns="73152" bIns="3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325" y="76200"/>
            <a:ext cx="24447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rgbClr val="000066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sr-Cyrl-CS"/>
              <a:t>6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224463"/>
            <a:ext cx="7778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3152" tIns="36576" rIns="73152" bIns="3657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000066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4D90ACD6-1E17-4A45-BF52-0B37B632B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/>
  <p:txStyles>
    <p:titleStyle>
      <a:lvl1pPr algn="r" defTabSz="731838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+mj-lt"/>
          <a:ea typeface="+mj-ea"/>
          <a:cs typeface="+mj-cs"/>
        </a:defRPr>
      </a:lvl1pPr>
      <a:lvl2pPr algn="r" defTabSz="731838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</a:defRPr>
      </a:lvl2pPr>
      <a:lvl3pPr algn="r" defTabSz="731838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</a:defRPr>
      </a:lvl3pPr>
      <a:lvl4pPr algn="r" defTabSz="731838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</a:defRPr>
      </a:lvl4pPr>
      <a:lvl5pPr algn="r" defTabSz="731838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</a:defRPr>
      </a:lvl5pPr>
      <a:lvl6pPr marL="457200" algn="r" defTabSz="731838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</a:defRPr>
      </a:lvl6pPr>
      <a:lvl7pPr marL="914400" algn="r" defTabSz="731838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</a:defRPr>
      </a:lvl7pPr>
      <a:lvl8pPr marL="1371600" algn="r" defTabSz="731838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</a:defRPr>
      </a:lvl8pPr>
      <a:lvl9pPr marL="1828800" algn="r" defTabSz="731838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</a:defRPr>
      </a:lvl9pPr>
    </p:titleStyle>
    <p:bodyStyle>
      <a:lvl1pPr marL="274638" indent="-274638" algn="l" defTabSz="731838" rtl="0" eaLnBrk="0" fontAlgn="base" hangingPunct="0">
        <a:spcBef>
          <a:spcPct val="20000"/>
        </a:spcBef>
        <a:spcAft>
          <a:spcPct val="0"/>
        </a:spcAft>
        <a:buClr>
          <a:srgbClr val="FAB400"/>
        </a:buClr>
        <a:buFont typeface="Wingdings" pitchFamily="2" charset="2"/>
        <a:buChar char="§"/>
        <a:defRPr sz="2400" b="1">
          <a:solidFill>
            <a:srgbClr val="000066"/>
          </a:solidFill>
          <a:latin typeface="+mn-lt"/>
          <a:ea typeface="+mn-ea"/>
          <a:cs typeface="+mn-cs"/>
        </a:defRPr>
      </a:lvl1pPr>
      <a:lvl2pPr marL="593725" indent="-228600" algn="l" defTabSz="731838" rtl="0" eaLnBrk="0" fontAlgn="base" hangingPunct="0">
        <a:spcBef>
          <a:spcPct val="20000"/>
        </a:spcBef>
        <a:spcAft>
          <a:spcPct val="0"/>
        </a:spcAft>
        <a:buClr>
          <a:srgbClr val="FAB400"/>
        </a:buClr>
        <a:buChar char="•"/>
        <a:defRPr sz="2000" b="1">
          <a:solidFill>
            <a:srgbClr val="000066"/>
          </a:solidFill>
          <a:latin typeface="+mn-lt"/>
        </a:defRPr>
      </a:lvl2pPr>
      <a:lvl3pPr marL="914400" indent="-182563" algn="l" defTabSz="731838" rtl="0" eaLnBrk="0" fontAlgn="base" hangingPunct="0">
        <a:spcBef>
          <a:spcPct val="20000"/>
        </a:spcBef>
        <a:spcAft>
          <a:spcPct val="0"/>
        </a:spcAft>
        <a:buClr>
          <a:srgbClr val="FAB400"/>
        </a:buClr>
        <a:buSzPct val="50000"/>
        <a:buChar char="o"/>
        <a:defRPr sz="1000" b="1">
          <a:solidFill>
            <a:srgbClr val="000066"/>
          </a:solidFill>
          <a:latin typeface="+mn-lt"/>
        </a:defRPr>
      </a:lvl3pPr>
      <a:lvl4pPr marL="1279525" indent="-182563" algn="l" defTabSz="731838" rtl="0" eaLnBrk="0" fontAlgn="base" hangingPunct="0">
        <a:spcBef>
          <a:spcPct val="20000"/>
        </a:spcBef>
        <a:spcAft>
          <a:spcPct val="0"/>
        </a:spcAft>
        <a:buChar char="–"/>
        <a:defRPr sz="1000">
          <a:solidFill>
            <a:srgbClr val="000066"/>
          </a:solidFill>
          <a:latin typeface="+mn-lt"/>
        </a:defRPr>
      </a:lvl4pPr>
      <a:lvl5pPr marL="1646238" indent="-182563" algn="l" defTabSz="731838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5pPr>
      <a:lvl6pPr marL="2103438" indent="-182563" algn="l" defTabSz="731838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6pPr>
      <a:lvl7pPr marL="2560638" indent="-182563" algn="l" defTabSz="731838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7pPr>
      <a:lvl8pPr marL="3017838" indent="-182563" algn="l" defTabSz="731838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8pPr>
      <a:lvl9pPr marL="3475038" indent="-182563" algn="l" defTabSz="731838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731838">
              <a:defRPr/>
            </a:pPr>
            <a:fld id="{28779D79-E676-4778-8BEC-D7C953F95933}" type="slidenum">
              <a:rPr lang="en-US">
                <a:latin typeface="+mn-lt"/>
              </a:rPr>
              <a:pPr defTabSz="731838">
                <a:defRPr/>
              </a:pPr>
              <a:t>1</a:t>
            </a:fld>
            <a:endParaRPr lang="en-US">
              <a:latin typeface="+mn-lt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7315200" cy="4495800"/>
          </a:xfrm>
        </p:spPr>
        <p:txBody>
          <a:bodyPr/>
          <a:lstStyle/>
          <a:p>
            <a:pPr algn="ctr" eaLnBrk="1" hangingPunct="1"/>
            <a:r>
              <a:rPr lang="sr-Cyrl-CS" dirty="0" smtClean="0"/>
              <a:t>Проф. др Небојша Жарковић</a:t>
            </a:r>
            <a:br>
              <a:rPr lang="sr-Cyrl-CS" dirty="0" smtClean="0"/>
            </a:br>
            <a:r>
              <a:rPr lang="sr-Cyrl-CS" dirty="0" smtClean="0"/>
              <a:t>Проф</a:t>
            </a:r>
            <a:r>
              <a:rPr lang="sr-Cyrl-CS" dirty="0"/>
              <a:t>. др </a:t>
            </a:r>
            <a:r>
              <a:rPr lang="sr-Cyrl-CS" dirty="0" smtClean="0"/>
              <a:t>Жељко Војиновић</a:t>
            </a:r>
            <a:r>
              <a:rPr lang="sr-Latn-CS" sz="2800" dirty="0" smtClean="0"/>
              <a:t/>
            </a:r>
            <a:br>
              <a:rPr lang="sr-Latn-C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sr-Cyrl-RS" sz="3600" dirty="0" smtClean="0">
                <a:solidFill>
                  <a:srgbClr val="C89600"/>
                </a:solidFill>
              </a:rPr>
              <a:t>ОТВОРЕНА ПИТАЊА У ПОСРЕДОВАЊУ И ЗАСТУПАЊУ У</a:t>
            </a:r>
            <a:r>
              <a:rPr lang="sr-Latn-RS" sz="3600" dirty="0" smtClean="0">
                <a:solidFill>
                  <a:srgbClr val="C89600"/>
                </a:solidFill>
              </a:rPr>
              <a:t> </a:t>
            </a:r>
            <a:r>
              <a:rPr lang="sr-Cyrl-CS" sz="3600" dirty="0" smtClean="0">
                <a:solidFill>
                  <a:srgbClr val="C89600"/>
                </a:solidFill>
              </a:rPr>
              <a:t>ОСИГУРАЊУ</a:t>
            </a:r>
            <a:r>
              <a:rPr lang="sr-Cyrl-CS" sz="3600" dirty="0" smtClean="0"/>
              <a:t/>
            </a:r>
            <a:br>
              <a:rPr lang="sr-Cyrl-CS" sz="3600" dirty="0" smtClean="0"/>
            </a:br>
            <a:endParaRPr lang="en-US" sz="3600" dirty="0" smtClean="0">
              <a:solidFill>
                <a:srgbClr val="C89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CS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C51749-013A-40B5-AA39-F4491458042A}" type="slidenum">
              <a:rPr lang="en-US"/>
              <a:pPr/>
              <a:t>2</a:t>
            </a:fld>
            <a:endParaRPr lang="en-US"/>
          </a:p>
        </p:txBody>
      </p:sp>
      <p:sp>
        <p:nvSpPr>
          <p:cNvPr id="112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7162800" cy="617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Cyrl-RS" dirty="0"/>
              <a:t>1. ПОЛАЗИШТА УСПЕШНОГ ПОСЛОВАЊА ПОСРЕДНИКА И ЗАСТУПНИКА </a:t>
            </a:r>
            <a:r>
              <a:rPr lang="sr-Cyrl-RS" dirty="0" smtClean="0"/>
              <a:t>ОСИГУРАЊА</a:t>
            </a:r>
            <a:endParaRPr lang="sr-Latn-RS" dirty="0" smtClean="0"/>
          </a:p>
          <a:p>
            <a:pPr>
              <a:lnSpc>
                <a:spcPct val="80000"/>
              </a:lnSpc>
            </a:pPr>
            <a:endParaRPr lang="sr-Latn-RS" dirty="0" smtClean="0"/>
          </a:p>
          <a:p>
            <a:pPr>
              <a:lnSpc>
                <a:spcPct val="80000"/>
              </a:lnSpc>
            </a:pPr>
            <a:r>
              <a:rPr lang="sr-Cyrl-RS" dirty="0"/>
              <a:t>2. ОДАБРАНА ОТВОРЕНА ПИТАЊА ИЗ ТЕКУЋЕГ </a:t>
            </a:r>
            <a:r>
              <a:rPr lang="sr-Cyrl-RS" dirty="0" smtClean="0"/>
              <a:t>РАДА</a:t>
            </a:r>
            <a:endParaRPr lang="sr-Latn-RS" dirty="0" smtClean="0"/>
          </a:p>
          <a:p>
            <a:pPr>
              <a:lnSpc>
                <a:spcPct val="80000"/>
              </a:lnSpc>
            </a:pPr>
            <a:endParaRPr lang="sr-Latn-RS" dirty="0" smtClean="0"/>
          </a:p>
          <a:p>
            <a:pPr>
              <a:lnSpc>
                <a:spcPct val="80000"/>
              </a:lnSpc>
            </a:pPr>
            <a:r>
              <a:rPr lang="sr-Cyrl-RS" dirty="0"/>
              <a:t>3. ОТВОРЕНА ПИТАЊА У ПОГЛЕДУ БУДУЋИХ ИЗАЗОВА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40252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099" y="304800"/>
            <a:ext cx="69342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Cyrl-RS" dirty="0"/>
              <a:t>ПОЛАЗИШТА УСПЕШНОГ ПОСЛОВАЊА ПОСРЕДНИКА И ЗАСТУПНИКА ОСИГУРАЊА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CS" smtClean="0"/>
              <a:t>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66F7F6-C4CF-4304-B782-F5B3EF4F9B12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im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999" y="1447696"/>
            <a:ext cx="5486401" cy="365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3933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CS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C51749-013A-40B5-AA39-F4491458042A}" type="slidenum">
              <a:rPr lang="en-US"/>
              <a:pPr/>
              <a:t>4</a:t>
            </a:fld>
            <a:endParaRPr lang="en-US"/>
          </a:p>
        </p:txBody>
      </p:sp>
      <p:sp>
        <p:nvSpPr>
          <p:cNvPr id="112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9497" y="457200"/>
            <a:ext cx="73152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Cyrl-RS" dirty="0"/>
              <a:t>ПОЛАЗИШТА УСПЕШНОГ ПОСЛОВАЊА ПОСРЕДНИКА И ЗАСТУПНИКА ОСИГУРАЊА</a:t>
            </a:r>
            <a:endParaRPr lang="en-US" dirty="0"/>
          </a:p>
        </p:txBody>
      </p:sp>
      <p:sp>
        <p:nvSpPr>
          <p:cNvPr id="112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7162800" cy="617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Latn-RS" dirty="0" smtClean="0"/>
              <a:t>K</a:t>
            </a:r>
            <a:r>
              <a:rPr lang="sr-Cyrl-RS" dirty="0" err="1" smtClean="0"/>
              <a:t>адрови</a:t>
            </a:r>
            <a:endParaRPr lang="sr-Latn-RS" dirty="0" smtClean="0"/>
          </a:p>
          <a:p>
            <a:pPr>
              <a:lnSpc>
                <a:spcPct val="80000"/>
              </a:lnSpc>
            </a:pPr>
            <a:r>
              <a:rPr lang="sr-Cyrl-RS" dirty="0" smtClean="0"/>
              <a:t>Пословни план</a:t>
            </a:r>
          </a:p>
          <a:p>
            <a:pPr>
              <a:lnSpc>
                <a:spcPct val="80000"/>
              </a:lnSpc>
            </a:pPr>
            <a:r>
              <a:rPr lang="sr-Cyrl-RS" dirty="0"/>
              <a:t>Дугорочно обезбеђење </a:t>
            </a:r>
            <a:r>
              <a:rPr lang="sr-Cyrl-RS" dirty="0" smtClean="0"/>
              <a:t>успеха</a:t>
            </a:r>
          </a:p>
          <a:p>
            <a:pPr>
              <a:lnSpc>
                <a:spcPct val="80000"/>
              </a:lnSpc>
            </a:pPr>
            <a:r>
              <a:rPr lang="sr-Cyrl-RS" dirty="0" smtClean="0"/>
              <a:t>Трајно </a:t>
            </a:r>
            <a:r>
              <a:rPr lang="sr-Cyrl-RS" dirty="0"/>
              <a:t>обезбеђење </a:t>
            </a:r>
            <a:r>
              <a:rPr lang="sr-Cyrl-RS" dirty="0" smtClean="0"/>
              <a:t>добитка</a:t>
            </a:r>
          </a:p>
          <a:p>
            <a:pPr>
              <a:lnSpc>
                <a:spcPct val="80000"/>
              </a:lnSpc>
            </a:pPr>
            <a:r>
              <a:rPr lang="sr-Cyrl-RS" dirty="0" smtClean="0"/>
              <a:t>Спољашњи </a:t>
            </a:r>
            <a:r>
              <a:rPr lang="sr-Cyrl-RS" dirty="0"/>
              <a:t>чиниоци (како </a:t>
            </a:r>
            <a:r>
              <a:rPr lang="sr-Cyrl-RS" dirty="0" smtClean="0"/>
              <a:t>заступнике и посреднике опажају </a:t>
            </a:r>
            <a:r>
              <a:rPr lang="sr-Cyrl-RS" dirty="0"/>
              <a:t>са стране</a:t>
            </a:r>
            <a:r>
              <a:rPr lang="sr-Cyrl-RS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sr-Cyrl-CS" dirty="0" smtClean="0"/>
              <a:t>Савршени пут </a:t>
            </a:r>
            <a:r>
              <a:rPr lang="sr-Cyrl-CS" dirty="0"/>
              <a:t>ка </a:t>
            </a:r>
            <a:r>
              <a:rPr lang="sr-Cyrl-CS" dirty="0" smtClean="0"/>
              <a:t>успеху</a:t>
            </a:r>
          </a:p>
          <a:p>
            <a:pPr>
              <a:lnSpc>
                <a:spcPct val="80000"/>
              </a:lnSpc>
            </a:pPr>
            <a:r>
              <a:rPr lang="sr-Cyrl-CS" dirty="0" smtClean="0"/>
              <a:t>Да </a:t>
            </a:r>
            <a:r>
              <a:rPr lang="sr-Cyrl-CS" dirty="0"/>
              <a:t>ли је изразито успешан баш толико добар да све добро ради?</a:t>
            </a: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xmlns="" val="399335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542" y="304800"/>
            <a:ext cx="69342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Cyrl-RS" dirty="0"/>
              <a:t>ОДАБРАНА ОТВОРЕНА ПИТАЊА ИЗ ТЕКУЋЕГ РАДА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CS" smtClean="0"/>
              <a:t>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66F7F6-C4CF-4304-B782-F5B3EF4F9B12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 descr="https://www.versicherungsmagazin.de/sixcms/media.php/1919/thumbnails/iStock-1214239529.jpg.4306024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5857" y="1143000"/>
            <a:ext cx="6397625" cy="4262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9657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CS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C51749-013A-40B5-AA39-F4491458042A}" type="slidenum">
              <a:rPr lang="en-US"/>
              <a:pPr/>
              <a:t>6</a:t>
            </a:fld>
            <a:endParaRPr lang="en-US"/>
          </a:p>
        </p:txBody>
      </p:sp>
      <p:sp>
        <p:nvSpPr>
          <p:cNvPr id="112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73152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Cyrl-RS" dirty="0"/>
              <a:t>ОДАБРАНА ОТВОРЕНА ПИТАЊА ИЗ ТЕКУЋЕГ РАДА</a:t>
            </a:r>
            <a:endParaRPr lang="en-US" dirty="0"/>
          </a:p>
        </p:txBody>
      </p:sp>
      <p:sp>
        <p:nvSpPr>
          <p:cNvPr id="112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7162800" cy="617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Cyrl-RS" dirty="0"/>
              <a:t>Исти рад са различитим групама </a:t>
            </a:r>
            <a:r>
              <a:rPr lang="sr-Cyrl-RS" dirty="0" smtClean="0"/>
              <a:t>странака</a:t>
            </a:r>
          </a:p>
          <a:p>
            <a:pPr>
              <a:lnSpc>
                <a:spcPct val="80000"/>
              </a:lnSpc>
            </a:pPr>
            <a:r>
              <a:rPr lang="sr-Cyrl-RS" dirty="0"/>
              <a:t>Странке одбијају већу </a:t>
            </a:r>
            <a:r>
              <a:rPr lang="sr-Cyrl-RS" dirty="0" smtClean="0"/>
              <a:t>сарадњу</a:t>
            </a:r>
          </a:p>
          <a:p>
            <a:pPr>
              <a:lnSpc>
                <a:spcPct val="80000"/>
              </a:lnSpc>
            </a:pPr>
            <a:r>
              <a:rPr lang="sr-Cyrl-RS" dirty="0"/>
              <a:t>Странке не прихватају сараднике, него само првог </a:t>
            </a:r>
            <a:r>
              <a:rPr lang="sr-Cyrl-RS" dirty="0" smtClean="0"/>
              <a:t>човека</a:t>
            </a:r>
          </a:p>
          <a:p>
            <a:pPr>
              <a:lnSpc>
                <a:spcPct val="80000"/>
              </a:lnSpc>
            </a:pPr>
            <a:r>
              <a:rPr lang="sr-Cyrl-RS" dirty="0"/>
              <a:t>Штампани и други материјали не наилазе на </a:t>
            </a:r>
            <a:r>
              <a:rPr lang="sr-Cyrl-RS" dirty="0" smtClean="0"/>
              <a:t>одјек</a:t>
            </a:r>
          </a:p>
          <a:p>
            <a:pPr>
              <a:lnSpc>
                <a:spcPct val="80000"/>
              </a:lnSpc>
            </a:pPr>
            <a:r>
              <a:rPr lang="sr-Cyrl-RS" dirty="0"/>
              <a:t>Унутрашње саобраћање не иде </a:t>
            </a:r>
            <a:r>
              <a:rPr lang="sr-Cyrl-RS" dirty="0" smtClean="0"/>
              <a:t>глатко</a:t>
            </a:r>
          </a:p>
          <a:p>
            <a:pPr>
              <a:lnSpc>
                <a:spcPct val="80000"/>
              </a:lnSpc>
            </a:pPr>
            <a:r>
              <a:rPr lang="sr-Cyrl-RS" dirty="0"/>
              <a:t>Сарадници не раде баш </a:t>
            </a:r>
            <a:r>
              <a:rPr lang="sr-Cyrl-RS" dirty="0" smtClean="0"/>
              <a:t>најбоље</a:t>
            </a:r>
          </a:p>
          <a:p>
            <a:pPr>
              <a:lnSpc>
                <a:spcPct val="80000"/>
              </a:lnSpc>
            </a:pPr>
            <a:r>
              <a:rPr lang="sr-Cyrl-RS" dirty="0"/>
              <a:t>Сарадници су </a:t>
            </a:r>
            <a:r>
              <a:rPr lang="sr-Cyrl-RS" dirty="0" smtClean="0"/>
              <a:t>несамостални.</a:t>
            </a:r>
          </a:p>
        </p:txBody>
      </p:sp>
    </p:spTree>
    <p:extLst>
      <p:ext uri="{BB962C8B-B14F-4D97-AF65-F5344CB8AC3E}">
        <p14:creationId xmlns:p14="http://schemas.microsoft.com/office/powerpoint/2010/main" xmlns="" val="404589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626" y="304800"/>
            <a:ext cx="69342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Cyrl-RS" dirty="0"/>
              <a:t>ОТВОРЕНА ПИТАЊА У ПОГЛЕДУ БУДУЋИХ ИЗАЗОВА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CS" smtClean="0"/>
              <a:t>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66F7F6-C4CF-4304-B782-F5B3EF4F9B12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 descr="https://www.versicherungsmagazin.de/sixcms/media.php/1919/thumbnails/Fotolia_%20psdesign1.jpg.431068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3838" y="1447800"/>
            <a:ext cx="5603875" cy="3733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3739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CS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C51749-013A-40B5-AA39-F4491458042A}" type="slidenum">
              <a:rPr lang="en-US"/>
              <a:pPr/>
              <a:t>8</a:t>
            </a:fld>
            <a:endParaRPr lang="en-US"/>
          </a:p>
        </p:txBody>
      </p:sp>
      <p:sp>
        <p:nvSpPr>
          <p:cNvPr id="112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73152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Cyrl-RS" dirty="0"/>
              <a:t>ОТВОРЕНА ПИТАЊА У ПОГЛЕДУ БУДУЋИХ ИЗАЗОВА</a:t>
            </a:r>
            <a:endParaRPr lang="en-US" dirty="0"/>
          </a:p>
        </p:txBody>
      </p:sp>
      <p:sp>
        <p:nvSpPr>
          <p:cNvPr id="112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7162800" cy="617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Cyrl-CS" dirty="0"/>
              <a:t>Даљински </a:t>
            </a:r>
            <a:r>
              <a:rPr lang="sr-Cyrl-CS" dirty="0" smtClean="0"/>
              <a:t>рад</a:t>
            </a:r>
          </a:p>
          <a:p>
            <a:pPr>
              <a:lnSpc>
                <a:spcPct val="80000"/>
              </a:lnSpc>
            </a:pPr>
            <a:r>
              <a:rPr lang="sr-Cyrl-CS" dirty="0"/>
              <a:t>Друштвене </a:t>
            </a:r>
            <a:r>
              <a:rPr lang="sr-Cyrl-CS" dirty="0" smtClean="0"/>
              <a:t>мреже</a:t>
            </a:r>
          </a:p>
          <a:p>
            <a:pPr>
              <a:lnSpc>
                <a:spcPct val="80000"/>
              </a:lnSpc>
            </a:pPr>
            <a:r>
              <a:rPr lang="sr-Cyrl-CS" dirty="0"/>
              <a:t>Будућност мешовитог </a:t>
            </a:r>
            <a:r>
              <a:rPr lang="sr-Cyrl-CS" dirty="0" smtClean="0"/>
              <a:t>рада</a:t>
            </a:r>
          </a:p>
          <a:p>
            <a:pPr>
              <a:lnSpc>
                <a:spcPct val="80000"/>
              </a:lnSpc>
            </a:pPr>
            <a:r>
              <a:rPr lang="sr-Cyrl-RS" dirty="0"/>
              <a:t>Посебности рада са </a:t>
            </a:r>
            <a:r>
              <a:rPr lang="sr-Cyrl-RS" dirty="0" smtClean="0"/>
              <a:t>омладином</a:t>
            </a:r>
          </a:p>
          <a:p>
            <a:pPr>
              <a:lnSpc>
                <a:spcPct val="80000"/>
              </a:lnSpc>
            </a:pPr>
            <a:r>
              <a:rPr lang="sr-Cyrl-CS" dirty="0"/>
              <a:t>Све већа </a:t>
            </a:r>
            <a:r>
              <a:rPr lang="sr-Cyrl-CS" dirty="0" smtClean="0"/>
              <a:t>исцрпљеност</a:t>
            </a:r>
          </a:p>
          <a:p>
            <a:pPr>
              <a:lnSpc>
                <a:spcPct val="80000"/>
              </a:lnSpc>
            </a:pPr>
            <a:r>
              <a:rPr lang="sr-Cyrl-CS" dirty="0"/>
              <a:t>Посреднички, односно заступнички подухват </a:t>
            </a:r>
            <a:r>
              <a:rPr lang="sr-Cyrl-CS" dirty="0" smtClean="0"/>
              <a:t>сутрашњице.</a:t>
            </a: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xmlns="" val="7231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318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318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7704</TotalTime>
  <Words>183</Words>
  <Application>Microsoft Office PowerPoint</Application>
  <PresentationFormat>Custom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Проф. др Небојша Жарковић Проф. др Жељко Војиновић  ОТВОРЕНА ПИТАЊА У ПОСРЕДОВАЊУ И ЗАСТУПАЊУ У ОСИГУРАЊУ </vt:lpstr>
      <vt:lpstr>Slide 2</vt:lpstr>
      <vt:lpstr>ПОЛАЗИШТА УСПЕШНОГ ПОСЛОВАЊА ПОСРЕДНИКА И ЗАСТУПНИКА ОСИГУРАЊА</vt:lpstr>
      <vt:lpstr>ПОЛАЗИШТА УСПЕШНОГ ПОСЛОВАЊА ПОСРЕДНИКА И ЗАСТУПНИКА ОСИГУРАЊА</vt:lpstr>
      <vt:lpstr>ОДАБРАНА ОТВОРЕНА ПИТАЊА ИЗ ТЕКУЋЕГ РАДА</vt:lpstr>
      <vt:lpstr>ОДАБРАНА ОТВОРЕНА ПИТАЊА ИЗ ТЕКУЋЕГ РАДА</vt:lpstr>
      <vt:lpstr>ОТВОРЕНА ПИТАЊА У ПОГЛЕДУ БУДУЋИХ ИЗАЗОВА</vt:lpstr>
      <vt:lpstr>ОТВОРЕНА ПИТАЊА У ПОГЛЕДУ БУДУЋИХ ИЗАЗОВА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MEĐUNARODNE FINANSIJE</dc:title>
  <dc:creator>SV</dc:creator>
  <cp:lastModifiedBy>Marija</cp:lastModifiedBy>
  <cp:revision>949</cp:revision>
  <cp:lastPrinted>2005-09-25T15:15:57Z</cp:lastPrinted>
  <dcterms:created xsi:type="dcterms:W3CDTF">2005-09-18T21:44:15Z</dcterms:created>
  <dcterms:modified xsi:type="dcterms:W3CDTF">2022-06-06T09:12:29Z</dcterms:modified>
</cp:coreProperties>
</file>