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5" r:id="rId2"/>
    <p:sldId id="333" r:id="rId3"/>
    <p:sldId id="345" r:id="rId4"/>
    <p:sldId id="347" r:id="rId5"/>
    <p:sldId id="346" r:id="rId6"/>
    <p:sldId id="348" r:id="rId7"/>
    <p:sldId id="336" r:id="rId8"/>
    <p:sldId id="349" r:id="rId9"/>
    <p:sldId id="350" r:id="rId10"/>
    <p:sldId id="351" r:id="rId11"/>
    <p:sldId id="352" r:id="rId12"/>
    <p:sldId id="32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007DDA"/>
    <a:srgbClr val="0069B8"/>
    <a:srgbClr val="0083E6"/>
    <a:srgbClr val="DC4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7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8B62-45B2-4AC3-A78E-40F56B65BE5A}" type="datetimeFigureOut">
              <a:rPr lang="sr-Latn-RS" smtClean="0"/>
              <a:t>14.6.2022.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1518-CF7A-43CA-BC97-C115DEAE56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740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5AF2-BEC5-4FC6-829B-0E9613AF1DB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2B00-4B28-4D54-A824-053CDC8D3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646347-BE91-4933-9A8E-3E36F904C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26"/>
            <a:ext cx="1790700" cy="667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20" y="152400"/>
            <a:ext cx="3405180" cy="2323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57E1722-2362-4299-A5A4-79B1DE45F2FC}"/>
              </a:ext>
            </a:extLst>
          </p:cNvPr>
          <p:cNvCxnSpPr>
            <a:cxnSpLocks/>
          </p:cNvCxnSpPr>
          <p:nvPr/>
        </p:nvCxnSpPr>
        <p:spPr>
          <a:xfrm flipV="1">
            <a:off x="228600" y="5162914"/>
            <a:ext cx="8686800" cy="31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Veštačka inteligencija u </a:t>
            </a:r>
            <a:r>
              <a:rPr lang="sr-Latn-RS" sz="2400" dirty="0" smtClean="0">
                <a:solidFill>
                  <a:schemeClr val="bg1"/>
                </a:solidFill>
              </a:rPr>
              <a:t>osiguranju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344992" y="56388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chemeClr val="bg1"/>
                </a:solidFill>
              </a:rPr>
              <a:t>Branko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Pavlović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0" y="61985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Aranđelovac, 11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r>
              <a:rPr lang="sr-Latn-RS" sz="1600" dirty="0" smtClean="0">
                <a:solidFill>
                  <a:schemeClr val="bg1"/>
                </a:solidFill>
              </a:rPr>
              <a:t>6.</a:t>
            </a:r>
            <a:r>
              <a:rPr lang="en-GB" sz="1600" dirty="0" smtClean="0">
                <a:solidFill>
                  <a:schemeClr val="bg1"/>
                </a:solidFill>
              </a:rPr>
              <a:t>202</a:t>
            </a:r>
            <a:r>
              <a:rPr lang="sr-Latn-RS" sz="1600" dirty="0">
                <a:solidFill>
                  <a:schemeClr val="bg1"/>
                </a:solidFill>
              </a:rPr>
              <a:t>2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</a:rPr>
              <a:t>godine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" y="868680"/>
            <a:ext cx="5565913" cy="35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Deloitte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segmentacija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personalizacija u marketingu može povećati profit osiguravajuće kompanije za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povećanje unakrsne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prodaje različitih proizvoda osiguranja i prodaje dodatnih proizvoda iste vrste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poboljšanje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preporučivanja odgovarajućih proizvoda u skladu sa prepoznatim trenutnim potrebama klijenata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Investiranje imovine osiguravajuće kompanije 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dostupnih hartija od vrednosti i drugih mogućnosti za ulaganje na finansijskom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nije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moguće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investiranje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potpuno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</a:t>
            </a:r>
            <a:r>
              <a:rPr lang="sr-Latn-R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ovati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 detaljne tehničke analize koje veštačka inteligencija može da pripremi mogu poslužiti kao izuzetno koristan vodič za portfolio menadžere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OBLASTI </a:t>
            </a:r>
            <a:r>
              <a:rPr lang="es-ES" sz="2000" b="1" dirty="0" smtClean="0">
                <a:solidFill>
                  <a:schemeClr val="bg1"/>
                </a:solidFill>
              </a:rPr>
              <a:t>PRIMEN</a:t>
            </a:r>
            <a:r>
              <a:rPr lang="sr-Latn-RS" sz="2000" b="1" dirty="0" smtClean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VEŠTAČKE INTELIGENCIJE U OSIGURANJU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578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197938"/>
            <a:ext cx="8766214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</a:pP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Lemonade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kompanijsk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filozofij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„Lemonade - Zaboravite sve što znate o osiguranju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!“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revolucionarne promene u poslovanju na svetskom tržištu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 se papir u interakciji s klijentima,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izdaju materijalne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polise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rodaja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polisa i prijava šteta se vrši kroz sopstveni internet sajt (www.lemonade.com) i mobilnu aplikaciju za iOS i Android (Lemonade Insurance) pomoću Chat bota po imenu Džim koji funkcioniše na principima mašinskog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učenja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koriste se usluge brokera, prodaja je isključivo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direktna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digitalna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laćanje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premije je moguće samo kreditnim i debitnim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karticama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tete se prijavljuju isključivo kroz aplikaciju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snima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klip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eštačka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inteligencija proverava veliki broj parametara kroz 18 algoritama, koji ukazuju na eventualnu prevaru u osiguranju, pre isplate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štete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igitalni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pristup omogućava veliku fleksibilnost tokom trajanja ugovora o osiguranju, klijenti u svakom trenutku mogu da raskinu polisu uz povraćaj srazmernog dela premije, povećaju ili smanje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pokriće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PRIMERI PRIMENE VEŠTAČKE INTELIGENCIJE U OSIGURANJU U PRAKSI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95339"/>
            <a:ext cx="2851642" cy="11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D872DA-EFC3-4E10-A91A-4CE06B9813E4}"/>
              </a:ext>
            </a:extLst>
          </p:cNvPr>
          <p:cNvSpPr txBox="1"/>
          <p:nvPr/>
        </p:nvSpPr>
        <p:spPr>
          <a:xfrm>
            <a:off x="0" y="480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-92075" algn="ctr"/>
            <a:r>
              <a:rPr lang="sr-Latn-R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HVALA</a:t>
            </a:r>
            <a:r>
              <a:rPr lang="en-GB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NA PAŽNJI</a:t>
            </a:r>
            <a:r>
              <a:rPr lang="sr-Latn-R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53" y="273368"/>
            <a:ext cx="5626294" cy="3838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10" y="251460"/>
            <a:ext cx="662178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220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Alan </a:t>
            </a:r>
            <a:r>
              <a:rPr lang="sr-Latn-R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Tjuring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1935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god.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opisao apstraktnu računarsku mašinu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- Univerzalnu </a:t>
            </a:r>
            <a:r>
              <a:rPr lang="sr-Latn-R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Tjuringovu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mašina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1950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god. uveo test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pomoću koga je moguće utvrditi da li je neka mašina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inteligentna: mašina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je inteligentna ukoliko u konverzaciji sa njom ne možemo da je razlikujemo od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čoveka (mora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da ima sledeće sposobnosti: obradu prirodnog jezika, predstavljanje znanja, donošenje zaključaka 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učenje)</a:t>
            </a: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KORAK PO KORAK OD PRIRODNE DO VEŠTAČKE INTELIGENCIJE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228" y="2769477"/>
            <a:ext cx="4314372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uspesi veštačke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inteligencije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1952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god. Artur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Semjuel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napisao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program za igru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dama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1962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god. taj program pobedio četvrtog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rangiranog igrača dama u Americi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01702"/>
            <a:ext cx="4724400" cy="38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OBLASTI RAZVOJA VEŠTAČKE INTELIGENCIJE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9" y="3352800"/>
            <a:ext cx="7260772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267200"/>
            <a:ext cx="1882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Različiti koncepti </a:t>
            </a:r>
            <a:r>
              <a:rPr lang="sr-Latn-RS" dirty="0"/>
              <a:t>klasičnog programiranja </a:t>
            </a:r>
            <a:endParaRPr lang="sr-Latn-RS" dirty="0" smtClean="0"/>
          </a:p>
          <a:p>
            <a:r>
              <a:rPr lang="sr-Latn-RS" dirty="0" smtClean="0"/>
              <a:t>i </a:t>
            </a:r>
          </a:p>
          <a:p>
            <a:r>
              <a:rPr lang="sr-Latn-RS" dirty="0" smtClean="0"/>
              <a:t>mašinskog </a:t>
            </a:r>
            <a:r>
              <a:rPr lang="sr-Latn-RS" dirty="0"/>
              <a:t>učenja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27" y="1453277"/>
            <a:ext cx="9068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Mašinsko 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učenje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najr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zvijenij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i najčešće korišćen model veštačke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inteligencije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sinonim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i)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zasniva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se na mogućnosti specijalizovanog softvera da napravi sopstvenu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logiku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amostalno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uoči veze između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poboljšava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svoje performanse iskustvom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funkcioniše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samo u slučajevima kada u realnosti postoji veza između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"/>
            <a:ext cx="2819400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227" y="1095337"/>
            <a:ext cx="6477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Neuronske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endParaRPr lang="sr-Latn-R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su kompjuterski sistemi koji su replika neuronskih veza u ljudskom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mozgu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formiranje </a:t>
            </a:r>
            <a:r>
              <a:rPr lang="sr-Latn-RS" dirty="0"/>
              <a:t>neuronske mreže može se porediti sa malom </a:t>
            </a:r>
            <a:r>
              <a:rPr lang="sr-Latn-RS" dirty="0" smtClean="0"/>
              <a:t>decom -</a:t>
            </a:r>
            <a:r>
              <a:rPr lang="en-GB" dirty="0" smtClean="0"/>
              <a:t> </a:t>
            </a:r>
            <a:r>
              <a:rPr lang="sr-Latn-RS" dirty="0" smtClean="0"/>
              <a:t>kada </a:t>
            </a:r>
            <a:r>
              <a:rPr lang="sr-Latn-RS" dirty="0"/>
              <a:t>se rode oni ne znaju ništa o svetu oko sebe, ali </a:t>
            </a:r>
            <a:r>
              <a:rPr lang="sr-Latn-RS" dirty="0" smtClean="0"/>
              <a:t>uče </a:t>
            </a:r>
            <a:r>
              <a:rPr lang="sr-Latn-RS" dirty="0"/>
              <a:t>iz svojih životnih iskustava i grešaka </a:t>
            </a:r>
            <a:r>
              <a:rPr lang="sr-Latn-RS" dirty="0" smtClean="0"/>
              <a:t>i vremenom </a:t>
            </a:r>
            <a:r>
              <a:rPr lang="sr-Latn-RS" dirty="0"/>
              <a:t>mogu postati </a:t>
            </a:r>
            <a:r>
              <a:rPr lang="sr-Latn-RS" dirty="0" smtClean="0"/>
              <a:t>intelektualci 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Računarski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vid</a:t>
            </a:r>
          </a:p>
          <a:p>
            <a:pPr marL="0" lvl="1"/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proučava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kako računar vizuelno percipira svet oko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sebe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oblasti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detekcije i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prepoznavanja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objekata su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podoblasti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kompjuterskog vida koje se najčešće oslanjaju na mašinsko učenje ili duboko učenje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OBLASTI RAZVOJA VEŠTAČKE INTELIGENCIJE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4" y="4163989"/>
            <a:ext cx="1905000" cy="2694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66799"/>
            <a:ext cx="2286000" cy="3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227" y="1095337"/>
            <a:ext cx="58720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Duboko učenje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ajnaprednija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grana mašinskog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učenja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struktuiranjem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algoritama u slojevima ovaj model stvara veštačku neuronsku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mrežu inspirisanu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biološkim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neuronima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 ljudskom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mozgu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koja može sama da uči i donosi inteligentne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odluke</a:t>
            </a:r>
          </a:p>
          <a:p>
            <a:pPr marL="0" lvl="1"/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Fizički i softverski roboti</a:t>
            </a:r>
          </a:p>
          <a:p>
            <a:pPr marL="0" lvl="1"/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Roboti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su programabilne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fizičke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mašine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koje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obavljaju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niz radnji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autonomno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komuniciraju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sa spoljnim svetom sistemom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putem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senzora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a akcije koje obavljaju se unapred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programiraju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Softverski robot ili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je računarski program koji sam obavlja zadatak koristeći neki od modela veštačke inteligencije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OBLASTI RAZVOJA VEŠTAČKE INTELIGENCIJE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62" y="1142232"/>
            <a:ext cx="3215863" cy="195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63" y="3719404"/>
            <a:ext cx="3179420" cy="31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OBLASTI RAZVOJA VEŠTAČKE INTELIGENCIJE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602435"/>
            <a:ext cx="1720384" cy="3258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27" y="4625876"/>
            <a:ext cx="7316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Obrada prirodnog jezika </a:t>
            </a:r>
          </a:p>
          <a:p>
            <a:pPr marL="0" lvl="1"/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oblast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u kojoj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računari tumače, identifikuju, lociraju i obrađuju ljudski jezik i govor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cilj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da učini interakciju između mašina i ljud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jednostavnom i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besprekornom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primena kod </a:t>
            </a:r>
            <a:r>
              <a:rPr lang="sr-Latn-R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botova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, konvertera govora u tekst, korektora </a:t>
            </a:r>
            <a:r>
              <a:rPr lang="sr-Latn-R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gramatik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e,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"/>
            <a:ext cx="4267199" cy="234581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226" y="2187476"/>
            <a:ext cx="9036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Kognitivno računarstvo </a:t>
            </a:r>
            <a:endParaRPr lang="sr-Latn-R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oblast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veštačke inteligencije čiji je cilj da pokrene i ubrza razvoj interakcije između ljudi i mašina prilikom izvršavanja složenih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zadataka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ok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sa ljudima rade na različitim vrstama zadataka, mašine uče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razumeju ljudsko ponašanje i osećanja u različitim karakterističnim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uslovima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pokušava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da rekreira proces razmišljanja ljudi u kompjuterskom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modelu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uspešnog projekta u ovoj oblasti je Googleov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asistent</a:t>
            </a:r>
          </a:p>
        </p:txBody>
      </p:sp>
    </p:spTree>
    <p:extLst>
      <p:ext uri="{BB962C8B-B14F-4D97-AF65-F5344CB8AC3E}">
        <p14:creationId xmlns:p14="http://schemas.microsoft.com/office/powerpoint/2010/main" val="5919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Razvoj </a:t>
            </a: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novih proizvoda 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uvođenje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proizvoda koje se baziraju na upotrebi određenog resursa (npr. vožnja vozila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prilagođavanje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usluga potrebama pojedinačnog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osiguranika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odršk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 vrste osiguranja (npr. cyber osiguranje i mikro osiguranje),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itd.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prepoznavanje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odgovarajuć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podsticaj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klijente da prihvate nove proizvode 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usluge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Tarifiranje i preuzimanje rizika 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oboljšana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procena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rizika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uvođenje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novih dodatnih faktora za obračun cene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polise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prediktivni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 za štete u funkciji određivanja optimalne cene za svakog pojedinačnog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osiguranika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 prosečnog klijenta po pitanju raskida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velike količine raznorodnih podataka iz različitih izvora u kratkom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vremenu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OBLASTI </a:t>
            </a:r>
            <a:r>
              <a:rPr lang="es-ES" sz="2000" b="1" dirty="0" smtClean="0">
                <a:solidFill>
                  <a:schemeClr val="bg1"/>
                </a:solidFill>
              </a:rPr>
              <a:t>PRIMEN</a:t>
            </a:r>
            <a:r>
              <a:rPr lang="sr-Latn-RS" sz="2000" b="1" dirty="0" smtClean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VEŠTAČKE INTELIGENCIJE U OSIGURANJU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305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Prodaja 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uvođenje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automatizovanog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savetovanja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izbacivanje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posrednika iz procesa prodaje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uspostavljanj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sofisticiranog sistema upravljanja odnosom s klijentima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broja interakcija s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osiguranicima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implementacij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virtuelnih asistenata za pomoć agentima u praćenju prodajnih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15000"/>
              </a:lnSpc>
            </a:pP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r-Latn-R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ostp</a:t>
            </a: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rodaja </a:t>
            </a:r>
            <a:endParaRPr lang="sr-Latn-R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ametne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aplikacije na mobilnim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uređajima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 botovi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uslug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klijentima tokom svih 24 sata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dnevno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automatska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obaveštenja o opasnostima od npr. poplave ili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oluje 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OBLASTI </a:t>
            </a:r>
            <a:r>
              <a:rPr lang="es-ES" sz="2000" b="1" dirty="0" smtClean="0">
                <a:solidFill>
                  <a:schemeClr val="bg1"/>
                </a:solidFill>
              </a:rPr>
              <a:t>PRIMEN</a:t>
            </a:r>
            <a:r>
              <a:rPr lang="sr-Latn-RS" sz="2000" b="1" dirty="0" smtClean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VEŠTAČKE INTELIGENCIJE U OSIGURANJU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381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Rešavanje šteta  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</a:t>
            </a:r>
            <a:r>
              <a:rPr lang="sr-Latn-R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acija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delov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procesa obrade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štete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kompleksnije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štete se mogu dodeljivati iskusnijim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likvidatorima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tzv.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odnosno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sistematsko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plaćanje viših iznosa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ubrza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procene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prepoznavanjem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oblika oštećenja na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fotografijama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vozila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korišćenje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napredne analitike u prevenciji prevara 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osiguranju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prepoznavanje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anomalija u prijavi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šablona koje koriste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prevaranti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kao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neobičnog ponašanja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klijenata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15000"/>
              </a:lnSpc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Upravljanje kontaktima potencijalnih </a:t>
            </a: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kupaca</a:t>
            </a:r>
            <a:endParaRPr lang="sr-Latn-R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opunjavanje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sopstvenih baza podataka o klijentima podacima sa društvenih mreža i drugih javno dostupnih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pouzdan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procen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budući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potrebama za osiguranjem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klijenata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dostavlja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prodajnoj mreži po unapred utvrđenom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sistemu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OBLASTI </a:t>
            </a:r>
            <a:r>
              <a:rPr lang="es-ES" sz="2000" b="1" dirty="0" smtClean="0">
                <a:solidFill>
                  <a:schemeClr val="bg1"/>
                </a:solidFill>
              </a:rPr>
              <a:t>PRIMEN</a:t>
            </a:r>
            <a:r>
              <a:rPr lang="sr-Latn-RS" sz="2000" b="1" dirty="0" smtClean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VEŠTAČKE INTELIGENCIJE U OSIGURANJU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381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1021</Words>
  <Application>Microsoft Office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 Carmak</dc:creator>
  <cp:lastModifiedBy>brank</cp:lastModifiedBy>
  <cp:revision>518</cp:revision>
  <cp:lastPrinted>2020-10-25T19:00:08Z</cp:lastPrinted>
  <dcterms:created xsi:type="dcterms:W3CDTF">2006-08-16T00:00:00Z</dcterms:created>
  <dcterms:modified xsi:type="dcterms:W3CDTF">2022-06-13T22:14:02Z</dcterms:modified>
</cp:coreProperties>
</file>