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508" r:id="rId2"/>
    <p:sldId id="510" r:id="rId3"/>
    <p:sldId id="513" r:id="rId4"/>
    <p:sldId id="522" r:id="rId5"/>
    <p:sldId id="520" r:id="rId6"/>
    <p:sldId id="517" r:id="rId7"/>
    <p:sldId id="518" r:id="rId8"/>
    <p:sldId id="519" r:id="rId9"/>
    <p:sldId id="521" r:id="rId10"/>
    <p:sldId id="523" r:id="rId11"/>
    <p:sldId id="524" r:id="rId12"/>
    <p:sldId id="530" r:id="rId13"/>
  </p:sldIdLst>
  <p:sldSz cx="9144000" cy="6858000" type="screen4x3"/>
  <p:notesSz cx="6669088" cy="9926638"/>
  <p:custDataLst>
    <p:tags r:id="rId1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StoneSansSemibold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StoneSansSemibold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StoneSansSemibold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StoneSansSemibold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StoneSansSemibold"/>
        <a:ea typeface="+mn-ea"/>
        <a:cs typeface="Arial" charset="0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StoneSansSemibold"/>
        <a:ea typeface="+mn-ea"/>
        <a:cs typeface="Arial" charset="0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StoneSansSemibold"/>
        <a:ea typeface="+mn-ea"/>
        <a:cs typeface="Arial" charset="0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StoneSansSemibold"/>
        <a:ea typeface="+mn-ea"/>
        <a:cs typeface="Arial" charset="0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StoneSansSemibold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76">
          <p15:clr>
            <a:srgbClr val="A4A3A4"/>
          </p15:clr>
        </p15:guide>
        <p15:guide id="2" pos="2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0062C1"/>
    <a:srgbClr val="005DA8"/>
    <a:srgbClr val="4D4D4D"/>
    <a:srgbClr val="6598FF"/>
    <a:srgbClr val="85AEFF"/>
    <a:srgbClr val="B2B2B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97" autoAdjust="0"/>
    <p:restoredTop sz="94622" autoAdjust="0"/>
  </p:normalViewPr>
  <p:slideViewPr>
    <p:cSldViewPr snapToGrid="0">
      <p:cViewPr varScale="1">
        <p:scale>
          <a:sx n="85" d="100"/>
          <a:sy n="85" d="100"/>
        </p:scale>
        <p:origin x="-1358" y="-72"/>
      </p:cViewPr>
      <p:guideLst>
        <p:guide orient="horz" pos="2176"/>
        <p:guide pos="2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572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2" tIns="45592" rIns="91182" bIns="45592" numCol="1" anchor="t" anchorCtr="0" compatLnSpc="1">
            <a:prstTxWarp prst="textNoShape">
              <a:avLst/>
            </a:prstTxWarp>
          </a:bodyPr>
          <a:lstStyle>
            <a:lvl1pPr algn="l" defTabSz="912620">
              <a:defRPr sz="1200" b="1">
                <a:latin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90838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2" tIns="45592" rIns="91182" bIns="45592" numCol="1" anchor="t" anchorCtr="0" compatLnSpc="1">
            <a:prstTxWarp prst="textNoShape">
              <a:avLst/>
            </a:prstTxWarp>
          </a:bodyPr>
          <a:lstStyle>
            <a:lvl1pPr algn="r" defTabSz="912620">
              <a:defRPr sz="1200" b="1">
                <a:latin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832"/>
            <a:ext cx="2890838" cy="496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2" tIns="45592" rIns="91182" bIns="45592" numCol="1" anchor="b" anchorCtr="0" compatLnSpc="1">
            <a:prstTxWarp prst="textNoShape">
              <a:avLst/>
            </a:prstTxWarp>
          </a:bodyPr>
          <a:lstStyle>
            <a:lvl1pPr algn="l" defTabSz="912620">
              <a:defRPr sz="1200" b="1">
                <a:latin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29832"/>
            <a:ext cx="2890838" cy="496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2" tIns="45592" rIns="91182" bIns="45592" numCol="1" anchor="b" anchorCtr="0" compatLnSpc="1">
            <a:prstTxWarp prst="textNoShape">
              <a:avLst/>
            </a:prstTxWarp>
          </a:bodyPr>
          <a:lstStyle>
            <a:lvl1pPr algn="r" defTabSz="912620">
              <a:defRPr sz="1200" b="1">
                <a:latin typeface="Arial" charset="0"/>
              </a:defRPr>
            </a:lvl1pPr>
          </a:lstStyle>
          <a:p>
            <a:pPr>
              <a:defRPr/>
            </a:pPr>
            <a:fld id="{23639957-77FA-4048-A156-5CA7180FBA93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31494629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9888" cy="48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93" tIns="44846" rIns="89693" bIns="44846" numCol="1" anchor="t" anchorCtr="0" compatLnSpc="1">
            <a:prstTxWarp prst="textNoShape">
              <a:avLst/>
            </a:prstTxWarp>
          </a:bodyPr>
          <a:lstStyle>
            <a:lvl1pPr algn="l" defTabSz="896721">
              <a:defRPr sz="1200" b="1">
                <a:latin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83014" y="0"/>
            <a:ext cx="2909887" cy="48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93" tIns="44846" rIns="89693" bIns="44846" numCol="1" anchor="t" anchorCtr="0" compatLnSpc="1">
            <a:prstTxWarp prst="textNoShape">
              <a:avLst/>
            </a:prstTxWarp>
          </a:bodyPr>
          <a:lstStyle>
            <a:lvl1pPr algn="r" defTabSz="896721">
              <a:defRPr sz="1200" b="1">
                <a:latin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082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15975" y="733425"/>
            <a:ext cx="4995863" cy="3748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3125" y="4726821"/>
            <a:ext cx="4873625" cy="4480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93" tIns="44846" rIns="89693" bIns="448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noProof="0"/>
              <a:t>Click to edit Master text styles</a:t>
            </a:r>
          </a:p>
          <a:p>
            <a:pPr lvl="1"/>
            <a:r>
              <a:rPr lang="de-CH" noProof="0"/>
              <a:t>Second level</a:t>
            </a:r>
          </a:p>
          <a:p>
            <a:pPr lvl="2"/>
            <a:r>
              <a:rPr lang="de-CH" noProof="0"/>
              <a:t>Third level</a:t>
            </a:r>
          </a:p>
          <a:p>
            <a:pPr lvl="3"/>
            <a:r>
              <a:rPr lang="de-CH" noProof="0"/>
              <a:t>Fourth level</a:t>
            </a:r>
          </a:p>
          <a:p>
            <a:pPr lvl="4"/>
            <a:r>
              <a:rPr lang="de-CH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50464"/>
            <a:ext cx="2909888" cy="490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93" tIns="44846" rIns="89693" bIns="44846" numCol="1" anchor="b" anchorCtr="0" compatLnSpc="1">
            <a:prstTxWarp prst="textNoShape">
              <a:avLst/>
            </a:prstTxWarp>
          </a:bodyPr>
          <a:lstStyle>
            <a:lvl1pPr algn="l" defTabSz="896721">
              <a:defRPr sz="1200" b="1">
                <a:latin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83014" y="9450464"/>
            <a:ext cx="2909887" cy="490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93" tIns="44846" rIns="89693" bIns="44846" numCol="1" anchor="b" anchorCtr="0" compatLnSpc="1">
            <a:prstTxWarp prst="textNoShape">
              <a:avLst/>
            </a:prstTxWarp>
          </a:bodyPr>
          <a:lstStyle>
            <a:lvl1pPr algn="r" defTabSz="896721">
              <a:defRPr sz="1200" b="1">
                <a:latin typeface="Arial" charset="0"/>
              </a:defRPr>
            </a:lvl1pPr>
          </a:lstStyle>
          <a:p>
            <a:pPr>
              <a:defRPr/>
            </a:pPr>
            <a:fld id="{58B20002-ECB9-44BE-8F96-DEE05A19C849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26716305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9942" eaLnBrk="0" hangingPunct="0">
              <a:defRPr sz="1200">
                <a:solidFill>
                  <a:schemeClr val="tx2"/>
                </a:solidFill>
                <a:latin typeface="StoneSansSemibold" pitchFamily="34" charset="0"/>
                <a:cs typeface="Arial" charset="0"/>
              </a:defRPr>
            </a:lvl1pPr>
            <a:lvl2pPr marL="737155" indent="-283521" defTabSz="889942" eaLnBrk="0" hangingPunct="0">
              <a:defRPr sz="1200">
                <a:solidFill>
                  <a:schemeClr val="tx2"/>
                </a:solidFill>
                <a:latin typeface="StoneSansSemibold" pitchFamily="34" charset="0"/>
                <a:cs typeface="Arial" charset="0"/>
              </a:defRPr>
            </a:lvl2pPr>
            <a:lvl3pPr marL="1134085" indent="-226817" defTabSz="889942" eaLnBrk="0" hangingPunct="0">
              <a:defRPr sz="1200">
                <a:solidFill>
                  <a:schemeClr val="tx2"/>
                </a:solidFill>
                <a:latin typeface="StoneSansSemibold" pitchFamily="34" charset="0"/>
                <a:cs typeface="Arial" charset="0"/>
              </a:defRPr>
            </a:lvl3pPr>
            <a:lvl4pPr marL="1587718" indent="-226817" defTabSz="889942" eaLnBrk="0" hangingPunct="0">
              <a:defRPr sz="1200">
                <a:solidFill>
                  <a:schemeClr val="tx2"/>
                </a:solidFill>
                <a:latin typeface="StoneSansSemibold" pitchFamily="34" charset="0"/>
                <a:cs typeface="Arial" charset="0"/>
              </a:defRPr>
            </a:lvl4pPr>
            <a:lvl5pPr marL="2041352" indent="-226817" defTabSz="889942" eaLnBrk="0" hangingPunct="0">
              <a:defRPr sz="1200">
                <a:solidFill>
                  <a:schemeClr val="tx2"/>
                </a:solidFill>
                <a:latin typeface="StoneSansSemibold" pitchFamily="34" charset="0"/>
                <a:cs typeface="Arial" charset="0"/>
              </a:defRPr>
            </a:lvl5pPr>
            <a:lvl6pPr marL="2494986" indent="-226817" algn="ctr" defTabSz="88994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StoneSansSemibold" pitchFamily="34" charset="0"/>
                <a:cs typeface="Arial" charset="0"/>
              </a:defRPr>
            </a:lvl6pPr>
            <a:lvl7pPr marL="2948620" indent="-226817" algn="ctr" defTabSz="88994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StoneSansSemibold" pitchFamily="34" charset="0"/>
                <a:cs typeface="Arial" charset="0"/>
              </a:defRPr>
            </a:lvl7pPr>
            <a:lvl8pPr marL="3402254" indent="-226817" algn="ctr" defTabSz="88994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StoneSansSemibold" pitchFamily="34" charset="0"/>
                <a:cs typeface="Arial" charset="0"/>
              </a:defRPr>
            </a:lvl8pPr>
            <a:lvl9pPr marL="3855888" indent="-226817" algn="ctr" defTabSz="88994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StoneSansSemibold" pitchFamily="34" charset="0"/>
                <a:cs typeface="Arial" charset="0"/>
              </a:defRPr>
            </a:lvl9pPr>
          </a:lstStyle>
          <a:p>
            <a:pPr eaLnBrk="1" hangingPunct="1"/>
            <a:fld id="{71B1B28B-CD57-4C8E-9F19-AF82C11F3DFF}" type="slidenum">
              <a:rPr lang="de-DE" smtClean="0">
                <a:solidFill>
                  <a:schemeClr val="tx1"/>
                </a:solidFill>
                <a:latin typeface="Arial" charset="0"/>
              </a:rPr>
              <a:pPr eaLnBrk="1" hangingPunct="1"/>
              <a:t>0</a:t>
            </a:fld>
            <a:endParaRPr lang="de-DE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15975" y="733425"/>
            <a:ext cx="4995863" cy="3748088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30" name="Rectangle 154"/>
          <p:cNvSpPr>
            <a:spLocks noGrp="1" noChangeArrowheads="1"/>
          </p:cNvSpPr>
          <p:nvPr>
            <p:ph type="ctrTitle" sz="quarter"/>
          </p:nvPr>
        </p:nvSpPr>
        <p:spPr>
          <a:xfrm>
            <a:off x="423871" y="2130440"/>
            <a:ext cx="8283575" cy="1470025"/>
          </a:xfrm>
          <a:ln/>
        </p:spPr>
        <p:txBody>
          <a:bodyPr lIns="91440" tIns="45720" rIns="91440" bIns="45720" anchor="ctr"/>
          <a:lstStyle>
            <a:lvl1pPr>
              <a:defRPr sz="3000" b="0"/>
            </a:lvl1pPr>
          </a:lstStyle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24736" name="Rectangle 16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23871" y="5245101"/>
            <a:ext cx="8283575" cy="393700"/>
          </a:xfrm>
          <a:ln/>
        </p:spPr>
        <p:txBody>
          <a:bodyPr lIns="91440" tIns="45720" rIns="91440" bIns="45720"/>
          <a:lstStyle>
            <a:lvl1pPr>
              <a:defRPr sz="2000"/>
            </a:lvl1pPr>
          </a:lstStyle>
          <a:p>
            <a:r>
              <a:rPr lang="en-US"/>
              <a:t>Click to edit Master subtitle style</a:t>
            </a:r>
            <a:endParaRPr lang="de-C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0514" y="163528"/>
            <a:ext cx="2071687" cy="59324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163528"/>
            <a:ext cx="6065839" cy="59324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83" y="1506538"/>
            <a:ext cx="4068763" cy="4589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7" y="1506538"/>
            <a:ext cx="4068763" cy="4589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65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de-C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83" y="163514"/>
            <a:ext cx="7096125" cy="8318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45713" rIns="0" bIns="45713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Slide title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2276" y="1506538"/>
            <a:ext cx="8289925" cy="45894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Body text</a:t>
            </a:r>
          </a:p>
          <a:p>
            <a:pPr lvl="1"/>
            <a:r>
              <a:rPr lang="de-CH"/>
              <a:t>First level</a:t>
            </a:r>
          </a:p>
          <a:p>
            <a:pPr lvl="2"/>
            <a:r>
              <a:rPr lang="de-CH"/>
              <a:t>Second level</a:t>
            </a:r>
          </a:p>
          <a:p>
            <a:pPr lvl="3"/>
            <a:r>
              <a:rPr lang="de-CH"/>
              <a:t>Third level</a:t>
            </a:r>
          </a:p>
          <a:p>
            <a:pPr lvl="4"/>
            <a:r>
              <a:rPr lang="de-CH"/>
              <a:t>Quotation level</a:t>
            </a:r>
          </a:p>
        </p:txBody>
      </p:sp>
      <p:sp>
        <p:nvSpPr>
          <p:cNvPr id="1036" name="Text Box 12"/>
          <p:cNvSpPr txBox="1">
            <a:spLocks noChangeArrowheads="1"/>
          </p:cNvSpPr>
          <p:nvPr/>
        </p:nvSpPr>
        <p:spPr bwMode="auto">
          <a:xfrm>
            <a:off x="8811420" y="6633483"/>
            <a:ext cx="176212" cy="133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r">
              <a:defRPr/>
            </a:pPr>
            <a:fld id="{78ABEA54-E472-455F-BBD5-5B044AA50D25}" type="slidenum">
              <a:rPr lang="de-CH" sz="900">
                <a:solidFill>
                  <a:schemeClr val="tx2"/>
                </a:solidFill>
                <a:latin typeface="StoneSansSemibold" pitchFamily="34" charset="0"/>
              </a:rPr>
              <a:pPr algn="r">
                <a:defRPr/>
              </a:pPr>
              <a:t>‹#›</a:t>
            </a:fld>
            <a:endParaRPr lang="de-CH" sz="900">
              <a:solidFill>
                <a:schemeClr val="tx2"/>
              </a:solidFill>
              <a:latin typeface="StoneSansSemibold" pitchFamily="34" charset="0"/>
            </a:endParaRPr>
          </a:p>
        </p:txBody>
      </p:sp>
      <p:sp>
        <p:nvSpPr>
          <p:cNvPr id="1148" name="Rectangle 124"/>
          <p:cNvSpPr>
            <a:spLocks noChangeArrowheads="1"/>
          </p:cNvSpPr>
          <p:nvPr/>
        </p:nvSpPr>
        <p:spPr bwMode="auto">
          <a:xfrm flipV="1">
            <a:off x="0" y="570474"/>
            <a:ext cx="9144000" cy="42863"/>
          </a:xfrm>
          <a:prstGeom prst="rect">
            <a:avLst/>
          </a:prstGeom>
          <a:solidFill>
            <a:srgbClr val="C0C0C0"/>
          </a:solidFill>
          <a:ln w="12700">
            <a:noFill/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r" eaLnBrk="0" hangingPunct="0">
              <a:defRPr/>
            </a:pPr>
            <a:endParaRPr lang="de-CH" sz="2800">
              <a:solidFill>
                <a:srgbClr val="003399"/>
              </a:solidFill>
              <a:latin typeface="BakerSignet B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BakerSignet BT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BakerSignet BT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BakerSignet BT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BakerSignet BT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BakerSignet BT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BakerSignet BT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BakerSignet BT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BakerSignet BT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1600">
          <a:solidFill>
            <a:schemeClr val="tx2"/>
          </a:solidFill>
          <a:latin typeface="+mn-lt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1600">
          <a:solidFill>
            <a:schemeClr val="tx2"/>
          </a:solidFill>
          <a:latin typeface="+mn-lt"/>
          <a:cs typeface="+mn-cs"/>
        </a:defRPr>
      </a:lvl3pPr>
      <a:lvl4pPr marL="1376363" indent="-23336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1600">
          <a:solidFill>
            <a:schemeClr val="tx2"/>
          </a:solidFill>
          <a:latin typeface="+mn-lt"/>
          <a:cs typeface="+mn-cs"/>
        </a:defRPr>
      </a:lvl4pPr>
      <a:lvl5pPr marL="2058988" indent="-230188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1600">
          <a:solidFill>
            <a:schemeClr val="tx2"/>
          </a:solidFill>
          <a:latin typeface="+mn-lt"/>
          <a:cs typeface="+mn-cs"/>
        </a:defRPr>
      </a:lvl5pPr>
      <a:lvl6pPr marL="2516188" indent="-230188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1600">
          <a:solidFill>
            <a:schemeClr val="tx2"/>
          </a:solidFill>
          <a:latin typeface="+mn-lt"/>
          <a:cs typeface="+mn-cs"/>
        </a:defRPr>
      </a:lvl6pPr>
      <a:lvl7pPr marL="2973388" indent="-230188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1600">
          <a:solidFill>
            <a:schemeClr val="tx2"/>
          </a:solidFill>
          <a:latin typeface="+mn-lt"/>
          <a:cs typeface="+mn-cs"/>
        </a:defRPr>
      </a:lvl7pPr>
      <a:lvl8pPr marL="3430588" indent="-230188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1600">
          <a:solidFill>
            <a:schemeClr val="tx2"/>
          </a:solidFill>
          <a:latin typeface="+mn-lt"/>
          <a:cs typeface="+mn-cs"/>
        </a:defRPr>
      </a:lvl8pPr>
      <a:lvl9pPr marL="3887788" indent="-230188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1600">
          <a:solidFill>
            <a:schemeClr val="tx2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 hidden="1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" y="1"/>
            <a:ext cx="158751" cy="1587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bg2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r>
              <a:rPr lang="de-CH" sz="1000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>
          <a:xfrm>
            <a:off x="787854" y="2514600"/>
            <a:ext cx="8283575" cy="1085865"/>
          </a:xfrm>
        </p:spPr>
        <p:txBody>
          <a:bodyPr/>
          <a:lstStyle/>
          <a:p>
            <a:pPr eaLnBrk="1" hangingPunct="1"/>
            <a:r>
              <a:rPr lang="sr-Latn-RS" sz="3600">
                <a:latin typeface="Arial" panose="020B0604020202020204" pitchFamily="34" charset="0"/>
                <a:cs typeface="Arial" panose="020B0604020202020204" pitchFamily="34" charset="0"/>
              </a:rPr>
              <a:t>Osnove mašinskog učenja za analizu podataka u industriji osiguranja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787853" y="5333662"/>
            <a:ext cx="6590099" cy="694275"/>
          </a:xfrm>
        </p:spPr>
        <p:txBody>
          <a:bodyPr/>
          <a:lstStyle/>
          <a:p>
            <a:pPr marL="0" indent="0" eaLnBrk="1" hangingPunct="1"/>
            <a:r>
              <a:rPr lang="sr-Latn-RS" sz="1600">
                <a:latin typeface="Arial" panose="020B0604020202020204" pitchFamily="34" charset="0"/>
                <a:cs typeface="Arial" panose="020B0604020202020204" pitchFamily="34" charset="0"/>
              </a:rPr>
              <a:t>Nenad Milikić, ovlašćeni aktuar</a:t>
            </a:r>
          </a:p>
          <a:p>
            <a:pPr marL="0" indent="0" eaLnBrk="1" hangingPunct="1"/>
            <a:r>
              <a:rPr lang="sr-Latn-RS" sz="1600">
                <a:latin typeface="Arial" panose="020B0604020202020204" pitchFamily="34" charset="0"/>
                <a:cs typeface="Arial" panose="020B0604020202020204" pitchFamily="34" charset="0"/>
              </a:rPr>
              <a:t>Nacionalna korporacija za osiguranje stambenih kredita</a:t>
            </a:r>
            <a:endParaRPr lang="sr-Latn-R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7209" y="4933553"/>
            <a:ext cx="446169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eaLnBrk="1" hangingPunct="1"/>
            <a:r>
              <a:rPr lang="sr-Latn-RS" sz="200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Aranđelovac</a:t>
            </a:r>
            <a:r>
              <a:rPr lang="de-DE" sz="200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Latn-RS" sz="200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11.06.</a:t>
            </a:r>
            <a:r>
              <a:rPr lang="de-DE" sz="200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sr-Latn-RS" sz="200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22.</a:t>
            </a:r>
            <a:endParaRPr lang="de-DE" sz="2000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4085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  <p:bldP spid="3077" grpId="0" uiExpand="1" build="p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7" name="Titel 1"/>
          <p:cNvSpPr>
            <a:spLocks noGrp="1"/>
          </p:cNvSpPr>
          <p:nvPr>
            <p:ph type="title"/>
          </p:nvPr>
        </p:nvSpPr>
        <p:spPr>
          <a:xfrm>
            <a:off x="422282" y="96397"/>
            <a:ext cx="7273919" cy="466471"/>
          </a:xfrm>
        </p:spPr>
        <p:txBody>
          <a:bodyPr/>
          <a:lstStyle/>
          <a:p>
            <a:pPr eaLnBrk="1" hangingPunct="1"/>
            <a:r>
              <a:rPr lang="sr-Latn-RS">
                <a:latin typeface="Arial" panose="020B0604020202020204" pitchFamily="34" charset="0"/>
                <a:cs typeface="Arial" panose="020B0604020202020204" pitchFamily="34" charset="0"/>
              </a:rPr>
              <a:t>Još jedna podela mašinskog učenja</a:t>
            </a:r>
            <a:endParaRPr lang="de-AT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el 1"/>
          <p:cNvSpPr txBox="1">
            <a:spLocks/>
          </p:cNvSpPr>
          <p:nvPr/>
        </p:nvSpPr>
        <p:spPr bwMode="auto">
          <a:xfrm>
            <a:off x="559293" y="1423644"/>
            <a:ext cx="8384367" cy="43088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342900" indent="-342900">
              <a:buFont typeface="Arial" pitchFamily="34" charset="0"/>
              <a:buChar char="•"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RS" sz="2200">
                <a:latin typeface="Arial" panose="020B0604020202020204" pitchFamily="34" charset="0"/>
                <a:cs typeface="Arial" panose="020B0604020202020204" pitchFamily="34" charset="0"/>
              </a:rPr>
              <a:t>Nadgledano (Supervised) </a:t>
            </a:r>
            <a:endParaRPr lang="de-AT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6512940-4FC7-45F7-8505-956B78936D02}"/>
              </a:ext>
            </a:extLst>
          </p:cNvPr>
          <p:cNvSpPr txBox="1"/>
          <p:nvPr/>
        </p:nvSpPr>
        <p:spPr>
          <a:xfrm>
            <a:off x="559293" y="2694134"/>
            <a:ext cx="767918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r-Latn-RS" sz="220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Nenadgledano (Unsupervised)</a:t>
            </a:r>
            <a:endParaRPr lang="en-GB" sz="2200">
              <a:solidFill>
                <a:schemeClr val="tx2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58D55BC-1B52-4D2E-8721-8C7F35D0DD93}"/>
              </a:ext>
            </a:extLst>
          </p:cNvPr>
          <p:cNvSpPr txBox="1"/>
          <p:nvPr/>
        </p:nvSpPr>
        <p:spPr>
          <a:xfrm>
            <a:off x="559293" y="3851053"/>
            <a:ext cx="838436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r-Latn-RS" sz="220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Polunadgledano (Semi-supervised)</a:t>
            </a:r>
            <a:endParaRPr lang="en-GB" sz="2200">
              <a:solidFill>
                <a:schemeClr val="tx2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B6EF157-6ACC-4FED-BA04-5A067B926D44}"/>
              </a:ext>
            </a:extLst>
          </p:cNvPr>
          <p:cNvSpPr txBox="1"/>
          <p:nvPr/>
        </p:nvSpPr>
        <p:spPr>
          <a:xfrm>
            <a:off x="559293" y="5121543"/>
            <a:ext cx="757805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r-Latn-RS" sz="220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Učenje potkrepljivanjem (Reinforcement learning)</a:t>
            </a:r>
            <a:r>
              <a:rPr lang="en-GB" sz="220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852269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3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3377" grpId="0"/>
      <p:bldP spid="8" grpId="0"/>
      <p:bldP spid="6" grpId="0"/>
      <p:bldP spid="9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7" name="Titel 1"/>
          <p:cNvSpPr>
            <a:spLocks noGrp="1"/>
          </p:cNvSpPr>
          <p:nvPr>
            <p:ph type="title"/>
          </p:nvPr>
        </p:nvSpPr>
        <p:spPr>
          <a:xfrm>
            <a:off x="422282" y="96397"/>
            <a:ext cx="7273919" cy="466471"/>
          </a:xfrm>
        </p:spPr>
        <p:txBody>
          <a:bodyPr/>
          <a:lstStyle/>
          <a:p>
            <a:pPr eaLnBrk="1" hangingPunct="1"/>
            <a:r>
              <a:rPr lang="sr-Latn-RS">
                <a:latin typeface="Arial" panose="020B0604020202020204" pitchFamily="34" charset="0"/>
                <a:cs typeface="Arial" panose="020B0604020202020204" pitchFamily="34" charset="0"/>
              </a:rPr>
              <a:t>Trenutni status mašinskog učenja</a:t>
            </a:r>
            <a:endParaRPr lang="de-AT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el 1"/>
          <p:cNvSpPr txBox="1">
            <a:spLocks/>
          </p:cNvSpPr>
          <p:nvPr/>
        </p:nvSpPr>
        <p:spPr bwMode="auto">
          <a:xfrm>
            <a:off x="540646" y="4232102"/>
            <a:ext cx="8384367" cy="76944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342900" indent="-342900">
              <a:buFont typeface="Arial" pitchFamily="34" charset="0"/>
              <a:buChar char="•"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RS" sz="2200">
                <a:latin typeface="Arial" panose="020B0604020202020204" pitchFamily="34" charset="0"/>
                <a:cs typeface="Arial" panose="020B0604020202020204" pitchFamily="34" charset="0"/>
              </a:rPr>
              <a:t>Desetine hiljada algoritama su na raspolaganju, stotine novih algoritama se pojavljuju svake godine. </a:t>
            </a:r>
            <a:endParaRPr lang="de-AT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xmlns="" id="{68155172-828E-4F72-B088-CF1615086A91}"/>
              </a:ext>
            </a:extLst>
          </p:cNvPr>
          <p:cNvSpPr txBox="1">
            <a:spLocks/>
          </p:cNvSpPr>
          <p:nvPr/>
        </p:nvSpPr>
        <p:spPr bwMode="auto">
          <a:xfrm>
            <a:off x="540646" y="1902623"/>
            <a:ext cx="7388370" cy="144655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342900" indent="-342900">
              <a:buFont typeface="Arial" pitchFamily="34" charset="0"/>
              <a:buChar char="•"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RS" sz="2200">
                <a:latin typeface="Arial" panose="020B0604020202020204" pitchFamily="34" charset="0"/>
                <a:cs typeface="Arial" panose="020B0604020202020204" pitchFamily="34" charset="0"/>
              </a:rPr>
              <a:t>Mašinsko učenje se koristi kao glavni pristup u prepoznavanju govora, robotici, obradi govornih jezika, unapređenju procesa donošenja odluka i poslovanja u gotovo svim oblastima ljudskog angažovanja.</a:t>
            </a:r>
            <a:endParaRPr lang="de-AT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5899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3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3377" grpId="0"/>
      <p:bldP spid="8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7" name="Titel 1"/>
          <p:cNvSpPr>
            <a:spLocks noGrp="1"/>
          </p:cNvSpPr>
          <p:nvPr>
            <p:ph type="title"/>
          </p:nvPr>
        </p:nvSpPr>
        <p:spPr>
          <a:xfrm>
            <a:off x="422282" y="96397"/>
            <a:ext cx="8206813" cy="466471"/>
          </a:xfrm>
        </p:spPr>
        <p:txBody>
          <a:bodyPr/>
          <a:lstStyle/>
          <a:p>
            <a:pPr eaLnBrk="1" hangingPunct="1"/>
            <a:r>
              <a:rPr lang="sr-Latn-RS">
                <a:latin typeface="Arial" panose="020B0604020202020204" pitchFamily="34" charset="0"/>
                <a:cs typeface="Arial" panose="020B0604020202020204" pitchFamily="34" charset="0"/>
              </a:rPr>
              <a:t>Predviđanja za budućnost</a:t>
            </a:r>
            <a:endParaRPr lang="de-AT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el 1"/>
          <p:cNvSpPr txBox="1">
            <a:spLocks/>
          </p:cNvSpPr>
          <p:nvPr/>
        </p:nvSpPr>
        <p:spPr bwMode="auto">
          <a:xfrm>
            <a:off x="552932" y="2510712"/>
            <a:ext cx="8322223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342900" indent="-342900">
              <a:buFont typeface="Arial" pitchFamily="34" charset="0"/>
              <a:buChar char="•"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>
              <a:buNone/>
            </a:pPr>
            <a:r>
              <a:rPr lang="sr-Latn-RS" sz="240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GB" sz="2400">
                <a:latin typeface="Arial" panose="020B0604020202020204" pitchFamily="34" charset="0"/>
                <a:cs typeface="Arial" panose="020B0604020202020204" pitchFamily="34" charset="0"/>
              </a:rPr>
              <a:t>A breakthrough in </a:t>
            </a:r>
            <a:r>
              <a:rPr lang="sr-Latn-RS" sz="240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GB" sz="2400">
                <a:latin typeface="Arial" panose="020B0604020202020204" pitchFamily="34" charset="0"/>
                <a:cs typeface="Arial" panose="020B0604020202020204" pitchFamily="34" charset="0"/>
              </a:rPr>
              <a:t>achine </a:t>
            </a:r>
            <a:r>
              <a:rPr lang="sr-Latn-RS" sz="240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GB" sz="2400">
                <a:latin typeface="Arial" panose="020B0604020202020204" pitchFamily="34" charset="0"/>
                <a:cs typeface="Arial" panose="020B0604020202020204" pitchFamily="34" charset="0"/>
              </a:rPr>
              <a:t>earning would be worth 10 Microsofts</a:t>
            </a:r>
            <a:r>
              <a:rPr lang="sr-Latn-RS" sz="2400"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  <a:endParaRPr lang="en-GB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B92ED26-A697-40FE-9F79-10FC8B0E2602}"/>
              </a:ext>
            </a:extLst>
          </p:cNvPr>
          <p:cNvSpPr txBox="1"/>
          <p:nvPr/>
        </p:nvSpPr>
        <p:spPr>
          <a:xfrm>
            <a:off x="5157631" y="3692057"/>
            <a:ext cx="37175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Latn-RS" sz="180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Bill Gates, Microsoft founder</a:t>
            </a:r>
            <a:r>
              <a:rPr lang="en-GB" sz="180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3733177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3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337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7" name="Titel 1"/>
          <p:cNvSpPr>
            <a:spLocks noGrp="1"/>
          </p:cNvSpPr>
          <p:nvPr>
            <p:ph type="title"/>
          </p:nvPr>
        </p:nvSpPr>
        <p:spPr>
          <a:xfrm>
            <a:off x="422282" y="96397"/>
            <a:ext cx="7273919" cy="466471"/>
          </a:xfrm>
        </p:spPr>
        <p:txBody>
          <a:bodyPr/>
          <a:lstStyle/>
          <a:p>
            <a:pPr eaLnBrk="1" hangingPunct="1"/>
            <a:r>
              <a:rPr lang="sr-Latn-RS">
                <a:latin typeface="Arial" panose="020B0604020202020204" pitchFamily="34" charset="0"/>
                <a:cs typeface="Arial" panose="020B0604020202020204" pitchFamily="34" charset="0"/>
              </a:rPr>
              <a:t>Šta je mašinsko učenje?</a:t>
            </a:r>
            <a:endParaRPr lang="de-AT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el 1"/>
          <p:cNvSpPr txBox="1">
            <a:spLocks/>
          </p:cNvSpPr>
          <p:nvPr/>
        </p:nvSpPr>
        <p:spPr bwMode="auto">
          <a:xfrm>
            <a:off x="422282" y="4733437"/>
            <a:ext cx="7832720" cy="76944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342900" indent="-342900">
              <a:buFont typeface="Arial" pitchFamily="34" charset="0"/>
              <a:buChar char="•"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RS" sz="2200">
                <a:latin typeface="Arial" panose="020B0604020202020204" pitchFamily="34" charset="0"/>
                <a:cs typeface="Arial" panose="020B0604020202020204" pitchFamily="34" charset="0"/>
              </a:rPr>
              <a:t>Zašto pisati programe? Pustimo podatke da sami obave posao.</a:t>
            </a:r>
            <a:endParaRPr lang="de-AT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el 1"/>
          <p:cNvSpPr txBox="1">
            <a:spLocks/>
          </p:cNvSpPr>
          <p:nvPr/>
        </p:nvSpPr>
        <p:spPr bwMode="auto">
          <a:xfrm>
            <a:off x="422282" y="2124563"/>
            <a:ext cx="7832720" cy="43088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342900" indent="-342900">
              <a:buFont typeface="Arial" pitchFamily="34" charset="0"/>
              <a:buChar char="•"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RS" sz="2200">
                <a:latin typeface="Arial" panose="020B0604020202020204" pitchFamily="34" charset="0"/>
                <a:cs typeface="Arial" panose="020B0604020202020204" pitchFamily="34" charset="0"/>
              </a:rPr>
              <a:t>Automatizacija automatizacije.</a:t>
            </a:r>
            <a:r>
              <a:rPr lang="en-GB" sz="2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AT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2E9196A-073A-4520-A0E7-03FC86F165DF}"/>
              </a:ext>
            </a:extLst>
          </p:cNvPr>
          <p:cNvSpPr txBox="1"/>
          <p:nvPr/>
        </p:nvSpPr>
        <p:spPr>
          <a:xfrm>
            <a:off x="422282" y="3429000"/>
            <a:ext cx="696061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r-Latn-RS" sz="220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Prepuštanje računarima da sami programiraju.</a:t>
            </a:r>
            <a:endParaRPr lang="en-GB" sz="2200">
              <a:solidFill>
                <a:schemeClr val="tx2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5762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3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3377" grpId="0"/>
      <p:bldP spid="12" grpId="0"/>
      <p:bldP spid="8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7" name="Titel 1"/>
          <p:cNvSpPr>
            <a:spLocks noGrp="1"/>
          </p:cNvSpPr>
          <p:nvPr>
            <p:ph type="title"/>
          </p:nvPr>
        </p:nvSpPr>
        <p:spPr>
          <a:xfrm>
            <a:off x="422282" y="96397"/>
            <a:ext cx="7273919" cy="466471"/>
          </a:xfrm>
        </p:spPr>
        <p:txBody>
          <a:bodyPr/>
          <a:lstStyle/>
          <a:p>
            <a:pPr eaLnBrk="1" hangingPunct="1"/>
            <a:r>
              <a:rPr lang="sr-Latn-RS">
                <a:latin typeface="Arial" panose="020B0604020202020204" pitchFamily="34" charset="0"/>
                <a:cs typeface="Arial" panose="020B0604020202020204" pitchFamily="34" charset="0"/>
              </a:rPr>
              <a:t>Šta je mašinsko učenje?</a:t>
            </a:r>
            <a:endParaRPr lang="de-AT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el 1"/>
          <p:cNvSpPr txBox="1">
            <a:spLocks/>
          </p:cNvSpPr>
          <p:nvPr/>
        </p:nvSpPr>
        <p:spPr bwMode="auto">
          <a:xfrm>
            <a:off x="422282" y="1224060"/>
            <a:ext cx="3979389" cy="43088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342900" indent="-342900">
              <a:buFont typeface="Arial" pitchFamily="34" charset="0"/>
              <a:buChar char="•"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>
              <a:buNone/>
            </a:pPr>
            <a:r>
              <a:rPr lang="sr-Latn-RS" sz="2200">
                <a:latin typeface="Arial" panose="020B0604020202020204" pitchFamily="34" charset="0"/>
                <a:cs typeface="Arial" panose="020B0604020202020204" pitchFamily="34" charset="0"/>
              </a:rPr>
              <a:t>Tradicionalno programiranje</a:t>
            </a:r>
            <a:r>
              <a:rPr lang="en-GB" sz="2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AT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88CF697-DC66-90E0-F656-AAF7933B30D3}"/>
              </a:ext>
            </a:extLst>
          </p:cNvPr>
          <p:cNvSpPr/>
          <p:nvPr/>
        </p:nvSpPr>
        <p:spPr bwMode="auto">
          <a:xfrm>
            <a:off x="3567955" y="1909480"/>
            <a:ext cx="2026024" cy="1039906"/>
          </a:xfrm>
          <a:prstGeom prst="rect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toneSansSemibold" pitchFamily="34" charset="0"/>
              <a:cs typeface="Arial" charset="0"/>
            </a:endParaRPr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xmlns="" id="{6A4D5291-CFE5-70EB-40CE-524008B491A4}"/>
              </a:ext>
            </a:extLst>
          </p:cNvPr>
          <p:cNvSpPr txBox="1">
            <a:spLocks/>
          </p:cNvSpPr>
          <p:nvPr/>
        </p:nvSpPr>
        <p:spPr bwMode="auto">
          <a:xfrm>
            <a:off x="3990235" y="2213989"/>
            <a:ext cx="1460306" cy="43088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342900" indent="-342900">
              <a:buFont typeface="Arial" pitchFamily="34" charset="0"/>
              <a:buChar char="•"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>
              <a:buNone/>
            </a:pPr>
            <a:r>
              <a:rPr lang="sr-Latn-RS" sz="2200">
                <a:latin typeface="Arial" panose="020B0604020202020204" pitchFamily="34" charset="0"/>
                <a:cs typeface="Arial" panose="020B0604020202020204" pitchFamily="34" charset="0"/>
              </a:rPr>
              <a:t>Računar</a:t>
            </a:r>
            <a:r>
              <a:rPr lang="en-GB" sz="2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AT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xmlns="" id="{7A156DAD-6E09-C3FC-44C1-80AB88697B54}"/>
              </a:ext>
            </a:extLst>
          </p:cNvPr>
          <p:cNvCxnSpPr/>
          <p:nvPr/>
        </p:nvCxnSpPr>
        <p:spPr bwMode="auto">
          <a:xfrm>
            <a:off x="2788024" y="2196347"/>
            <a:ext cx="77993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2"/>
            </a:solidFill>
            <a:prstDash val="solid"/>
            <a:round/>
            <a:headEnd type="none" w="lg" len="lg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230DD9B4-7B71-54C3-6E09-C43A00611504}"/>
              </a:ext>
            </a:extLst>
          </p:cNvPr>
          <p:cNvCxnSpPr/>
          <p:nvPr/>
        </p:nvCxnSpPr>
        <p:spPr bwMode="auto">
          <a:xfrm>
            <a:off x="2788022" y="2734232"/>
            <a:ext cx="77993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2"/>
            </a:solidFill>
            <a:prstDash val="solid"/>
            <a:round/>
            <a:headEnd type="none" w="lg" len="lg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DB6A71C3-8412-BD83-8456-CE2AF207A9F7}"/>
              </a:ext>
            </a:extLst>
          </p:cNvPr>
          <p:cNvCxnSpPr/>
          <p:nvPr/>
        </p:nvCxnSpPr>
        <p:spPr bwMode="auto">
          <a:xfrm>
            <a:off x="5593975" y="2411500"/>
            <a:ext cx="77993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2"/>
            </a:solidFill>
            <a:prstDash val="solid"/>
            <a:round/>
            <a:headEnd type="none" w="lg" len="lg"/>
            <a:tailEnd type="triangle"/>
          </a:ln>
          <a:effectLst/>
        </p:spPr>
      </p:cxnSp>
      <p:sp>
        <p:nvSpPr>
          <p:cNvPr id="13" name="Titel 1">
            <a:extLst>
              <a:ext uri="{FF2B5EF4-FFF2-40B4-BE49-F238E27FC236}">
                <a16:creationId xmlns:a16="http://schemas.microsoft.com/office/drawing/2014/main" xmlns="" id="{39E6BB36-013D-FBFB-D3B4-DB001E92A05C}"/>
              </a:ext>
            </a:extLst>
          </p:cNvPr>
          <p:cNvSpPr txBox="1">
            <a:spLocks/>
          </p:cNvSpPr>
          <p:nvPr/>
        </p:nvSpPr>
        <p:spPr bwMode="auto">
          <a:xfrm>
            <a:off x="1529893" y="1996292"/>
            <a:ext cx="1460306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342900" indent="-342900">
              <a:buFont typeface="Arial" pitchFamily="34" charset="0"/>
              <a:buChar char="•"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>
              <a:buNone/>
            </a:pPr>
            <a:r>
              <a:rPr lang="sr-Latn-RS">
                <a:latin typeface="Arial" panose="020B0604020202020204" pitchFamily="34" charset="0"/>
                <a:cs typeface="Arial" panose="020B0604020202020204" pitchFamily="34" charset="0"/>
              </a:rPr>
              <a:t>Podaci</a:t>
            </a: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itel 1">
            <a:extLst>
              <a:ext uri="{FF2B5EF4-FFF2-40B4-BE49-F238E27FC236}">
                <a16:creationId xmlns:a16="http://schemas.microsoft.com/office/drawing/2014/main" xmlns="" id="{38121518-4665-6372-AEE4-DBD831E1EE2B}"/>
              </a:ext>
            </a:extLst>
          </p:cNvPr>
          <p:cNvSpPr txBox="1">
            <a:spLocks/>
          </p:cNvSpPr>
          <p:nvPr/>
        </p:nvSpPr>
        <p:spPr bwMode="auto">
          <a:xfrm>
            <a:off x="1529893" y="2478351"/>
            <a:ext cx="1460306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342900" indent="-342900">
              <a:buFont typeface="Arial" pitchFamily="34" charset="0"/>
              <a:buChar char="•"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>
              <a:buNone/>
            </a:pPr>
            <a:r>
              <a:rPr lang="sr-Latn-RS">
                <a:latin typeface="Arial" panose="020B0604020202020204" pitchFamily="34" charset="0"/>
                <a:cs typeface="Arial" panose="020B0604020202020204" pitchFamily="34" charset="0"/>
              </a:rPr>
              <a:t>Program</a:t>
            </a: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el 1">
            <a:extLst>
              <a:ext uri="{FF2B5EF4-FFF2-40B4-BE49-F238E27FC236}">
                <a16:creationId xmlns:a16="http://schemas.microsoft.com/office/drawing/2014/main" xmlns="" id="{CD0CAEDE-E6FC-334E-8171-ECE794F19AC9}"/>
              </a:ext>
            </a:extLst>
          </p:cNvPr>
          <p:cNvSpPr txBox="1">
            <a:spLocks/>
          </p:cNvSpPr>
          <p:nvPr/>
        </p:nvSpPr>
        <p:spPr bwMode="auto">
          <a:xfrm>
            <a:off x="6424625" y="2196347"/>
            <a:ext cx="1460306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342900" indent="-342900">
              <a:buFont typeface="Arial" pitchFamily="34" charset="0"/>
              <a:buChar char="•"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>
              <a:buNone/>
            </a:pPr>
            <a:r>
              <a:rPr lang="sr-Latn-RS">
                <a:latin typeface="Arial" panose="020B0604020202020204" pitchFamily="34" charset="0"/>
                <a:cs typeface="Arial" panose="020B0604020202020204" pitchFamily="34" charset="0"/>
              </a:rPr>
              <a:t>Izlaz</a:t>
            </a: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xmlns="" id="{0CF0F123-B123-8090-ACD8-520DC1D18C28}"/>
              </a:ext>
            </a:extLst>
          </p:cNvPr>
          <p:cNvSpPr txBox="1">
            <a:spLocks/>
          </p:cNvSpPr>
          <p:nvPr/>
        </p:nvSpPr>
        <p:spPr bwMode="auto">
          <a:xfrm>
            <a:off x="502962" y="4003124"/>
            <a:ext cx="3979389" cy="43088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342900" indent="-342900">
              <a:buFont typeface="Arial" pitchFamily="34" charset="0"/>
              <a:buChar char="•"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>
              <a:buNone/>
            </a:pPr>
            <a:r>
              <a:rPr lang="sr-Latn-RS" sz="2200">
                <a:latin typeface="Arial" panose="020B0604020202020204" pitchFamily="34" charset="0"/>
                <a:cs typeface="Arial" panose="020B0604020202020204" pitchFamily="34" charset="0"/>
              </a:rPr>
              <a:t>Mašinsko učenje</a:t>
            </a:r>
            <a:r>
              <a:rPr lang="en-GB" sz="2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AT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36E3104F-4F79-9F98-697F-6521AE6CE586}"/>
              </a:ext>
            </a:extLst>
          </p:cNvPr>
          <p:cNvSpPr/>
          <p:nvPr/>
        </p:nvSpPr>
        <p:spPr bwMode="auto">
          <a:xfrm>
            <a:off x="3648635" y="4760260"/>
            <a:ext cx="2026024" cy="1039906"/>
          </a:xfrm>
          <a:prstGeom prst="rect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toneSansSemibold" pitchFamily="34" charset="0"/>
              <a:cs typeface="Arial" charset="0"/>
            </a:endParaRPr>
          </a:p>
        </p:txBody>
      </p:sp>
      <p:sp>
        <p:nvSpPr>
          <p:cNvPr id="18" name="Titel 1">
            <a:extLst>
              <a:ext uri="{FF2B5EF4-FFF2-40B4-BE49-F238E27FC236}">
                <a16:creationId xmlns:a16="http://schemas.microsoft.com/office/drawing/2014/main" xmlns="" id="{DC45C9FD-089D-7D4C-FD02-DA4BC0BE0120}"/>
              </a:ext>
            </a:extLst>
          </p:cNvPr>
          <p:cNvSpPr txBox="1">
            <a:spLocks/>
          </p:cNvSpPr>
          <p:nvPr/>
        </p:nvSpPr>
        <p:spPr bwMode="auto">
          <a:xfrm>
            <a:off x="4070915" y="5064769"/>
            <a:ext cx="1460306" cy="43088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342900" indent="-342900">
              <a:buFont typeface="Arial" pitchFamily="34" charset="0"/>
              <a:buChar char="•"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>
              <a:buNone/>
            </a:pPr>
            <a:r>
              <a:rPr lang="sr-Latn-RS" sz="2200">
                <a:latin typeface="Arial" panose="020B0604020202020204" pitchFamily="34" charset="0"/>
                <a:cs typeface="Arial" panose="020B0604020202020204" pitchFamily="34" charset="0"/>
              </a:rPr>
              <a:t>Računar</a:t>
            </a:r>
            <a:r>
              <a:rPr lang="en-GB" sz="2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AT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A23B8B76-0908-A4B7-4C9C-DDF9B0A202E6}"/>
              </a:ext>
            </a:extLst>
          </p:cNvPr>
          <p:cNvCxnSpPr/>
          <p:nvPr/>
        </p:nvCxnSpPr>
        <p:spPr bwMode="auto">
          <a:xfrm>
            <a:off x="2868704" y="5047127"/>
            <a:ext cx="77993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2"/>
            </a:solidFill>
            <a:prstDash val="solid"/>
            <a:round/>
            <a:headEnd type="none" w="lg" len="lg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xmlns="" id="{BD52CF4B-9E3A-E024-09EF-96CA74D767E4}"/>
              </a:ext>
            </a:extLst>
          </p:cNvPr>
          <p:cNvCxnSpPr/>
          <p:nvPr/>
        </p:nvCxnSpPr>
        <p:spPr bwMode="auto">
          <a:xfrm>
            <a:off x="2868702" y="5585012"/>
            <a:ext cx="77993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2"/>
            </a:solidFill>
            <a:prstDash val="solid"/>
            <a:round/>
            <a:headEnd type="none" w="lg" len="lg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xmlns="" id="{59ACD9C5-0A39-0F3B-53B2-1506065CB549}"/>
              </a:ext>
            </a:extLst>
          </p:cNvPr>
          <p:cNvCxnSpPr/>
          <p:nvPr/>
        </p:nvCxnSpPr>
        <p:spPr bwMode="auto">
          <a:xfrm>
            <a:off x="5674655" y="5262280"/>
            <a:ext cx="77993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2"/>
            </a:solidFill>
            <a:prstDash val="solid"/>
            <a:round/>
            <a:headEnd type="none" w="lg" len="lg"/>
            <a:tailEnd type="triangle"/>
          </a:ln>
          <a:effectLst/>
        </p:spPr>
      </p:cxnSp>
      <p:sp>
        <p:nvSpPr>
          <p:cNvPr id="22" name="Titel 1">
            <a:extLst>
              <a:ext uri="{FF2B5EF4-FFF2-40B4-BE49-F238E27FC236}">
                <a16:creationId xmlns:a16="http://schemas.microsoft.com/office/drawing/2014/main" xmlns="" id="{1B9CC42E-8629-277F-296B-C79224FDEA55}"/>
              </a:ext>
            </a:extLst>
          </p:cNvPr>
          <p:cNvSpPr txBox="1">
            <a:spLocks/>
          </p:cNvSpPr>
          <p:nvPr/>
        </p:nvSpPr>
        <p:spPr bwMode="auto">
          <a:xfrm>
            <a:off x="1610573" y="4847072"/>
            <a:ext cx="1460306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342900" indent="-342900">
              <a:buFont typeface="Arial" pitchFamily="34" charset="0"/>
              <a:buChar char="•"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>
              <a:buNone/>
            </a:pPr>
            <a:r>
              <a:rPr lang="sr-Latn-RS">
                <a:latin typeface="Arial" panose="020B0604020202020204" pitchFamily="34" charset="0"/>
                <a:cs typeface="Arial" panose="020B0604020202020204" pitchFamily="34" charset="0"/>
              </a:rPr>
              <a:t>Podaci</a:t>
            </a: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itel 1">
            <a:extLst>
              <a:ext uri="{FF2B5EF4-FFF2-40B4-BE49-F238E27FC236}">
                <a16:creationId xmlns:a16="http://schemas.microsoft.com/office/drawing/2014/main" xmlns="" id="{147A0CBD-48CD-9657-F00A-A43B292C31A3}"/>
              </a:ext>
            </a:extLst>
          </p:cNvPr>
          <p:cNvSpPr txBox="1">
            <a:spLocks/>
          </p:cNvSpPr>
          <p:nvPr/>
        </p:nvSpPr>
        <p:spPr bwMode="auto">
          <a:xfrm>
            <a:off x="6500352" y="5055804"/>
            <a:ext cx="1460306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342900" indent="-342900">
              <a:buFont typeface="Arial" pitchFamily="34" charset="0"/>
              <a:buChar char="•"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>
              <a:buNone/>
            </a:pPr>
            <a:r>
              <a:rPr lang="sr-Latn-RS">
                <a:latin typeface="Arial" panose="020B0604020202020204" pitchFamily="34" charset="0"/>
                <a:cs typeface="Arial" panose="020B0604020202020204" pitchFamily="34" charset="0"/>
              </a:rPr>
              <a:t>Program</a:t>
            </a: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itel 1">
            <a:extLst>
              <a:ext uri="{FF2B5EF4-FFF2-40B4-BE49-F238E27FC236}">
                <a16:creationId xmlns:a16="http://schemas.microsoft.com/office/drawing/2014/main" xmlns="" id="{89F44A61-82AA-B336-754C-F264C58E2631}"/>
              </a:ext>
            </a:extLst>
          </p:cNvPr>
          <p:cNvSpPr txBox="1">
            <a:spLocks/>
          </p:cNvSpPr>
          <p:nvPr/>
        </p:nvSpPr>
        <p:spPr bwMode="auto">
          <a:xfrm>
            <a:off x="1627567" y="5333995"/>
            <a:ext cx="1460306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342900" indent="-342900">
              <a:buFont typeface="Arial" pitchFamily="34" charset="0"/>
              <a:buChar char="•"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>
              <a:buNone/>
            </a:pPr>
            <a:r>
              <a:rPr lang="sr-Latn-RS">
                <a:latin typeface="Arial" panose="020B0604020202020204" pitchFamily="34" charset="0"/>
                <a:cs typeface="Arial" panose="020B0604020202020204" pitchFamily="34" charset="0"/>
              </a:rPr>
              <a:t>Izlaz</a:t>
            </a: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6980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3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3377" grpId="0"/>
      <p:bldP spid="8" grpId="0"/>
      <p:bldP spid="2" grpId="0" animBg="1"/>
      <p:bldP spid="9" grpId="0"/>
      <p:bldP spid="13" grpId="0"/>
      <p:bldP spid="14" grpId="0"/>
      <p:bldP spid="15" grpId="0"/>
      <p:bldP spid="16" grpId="0"/>
      <p:bldP spid="17" grpId="0" animBg="1"/>
      <p:bldP spid="18" grpId="0"/>
      <p:bldP spid="22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7" name="Titel 1"/>
          <p:cNvSpPr>
            <a:spLocks noGrp="1"/>
          </p:cNvSpPr>
          <p:nvPr>
            <p:ph type="title"/>
          </p:nvPr>
        </p:nvSpPr>
        <p:spPr>
          <a:xfrm>
            <a:off x="422282" y="96397"/>
            <a:ext cx="7273919" cy="466471"/>
          </a:xfrm>
        </p:spPr>
        <p:txBody>
          <a:bodyPr/>
          <a:lstStyle/>
          <a:p>
            <a:pPr eaLnBrk="1" hangingPunct="1"/>
            <a:r>
              <a:rPr lang="sr-Latn-RS">
                <a:latin typeface="Arial" panose="020B0604020202020204" pitchFamily="34" charset="0"/>
                <a:cs typeface="Arial" panose="020B0604020202020204" pitchFamily="34" charset="0"/>
              </a:rPr>
              <a:t>Povezane oblasti</a:t>
            </a:r>
            <a:endParaRPr lang="de-AT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10278EA-B169-AE88-C23E-C2492D28A504}"/>
              </a:ext>
            </a:extLst>
          </p:cNvPr>
          <p:cNvSpPr txBox="1"/>
          <p:nvPr/>
        </p:nvSpPr>
        <p:spPr>
          <a:xfrm>
            <a:off x="1155230" y="1643896"/>
            <a:ext cx="4609078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r-Latn-RS" sz="220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Veštačka inteligencija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r-Latn-RS" sz="2200">
              <a:solidFill>
                <a:schemeClr val="tx2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r-Latn-RS" sz="2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Obrada govornih jezika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r-Latn-RS" sz="220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Robotika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r-Latn-RS" sz="2200">
              <a:solidFill>
                <a:schemeClr val="tx2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r-Latn-RS" sz="220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Bioinformatika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r-Latn-RS" sz="2200">
              <a:solidFill>
                <a:schemeClr val="tx2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r-Latn-RS" sz="220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… i mnoge druge…</a:t>
            </a:r>
            <a:endParaRPr lang="en-GB" sz="2200">
              <a:solidFill>
                <a:schemeClr val="tx2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1650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3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3377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7" name="Titel 1"/>
          <p:cNvSpPr>
            <a:spLocks noGrp="1"/>
          </p:cNvSpPr>
          <p:nvPr>
            <p:ph type="title"/>
          </p:nvPr>
        </p:nvSpPr>
        <p:spPr>
          <a:xfrm>
            <a:off x="422282" y="96397"/>
            <a:ext cx="7273919" cy="466471"/>
          </a:xfrm>
        </p:spPr>
        <p:txBody>
          <a:bodyPr/>
          <a:lstStyle/>
          <a:p>
            <a:pPr eaLnBrk="1" hangingPunct="1"/>
            <a:r>
              <a:rPr lang="sr-Latn-RS">
                <a:latin typeface="Arial" panose="020B0604020202020204" pitchFamily="34" charset="0"/>
                <a:cs typeface="Arial" panose="020B0604020202020204" pitchFamily="34" charset="0"/>
              </a:rPr>
              <a:t>Neke od karakteristika mašinskog učenja</a:t>
            </a:r>
            <a:endParaRPr lang="de-AT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el 1"/>
          <p:cNvSpPr txBox="1">
            <a:spLocks/>
          </p:cNvSpPr>
          <p:nvPr/>
        </p:nvSpPr>
        <p:spPr bwMode="auto">
          <a:xfrm>
            <a:off x="387731" y="1423035"/>
            <a:ext cx="8384367" cy="43088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342900" indent="-342900">
              <a:buFont typeface="Arial" pitchFamily="34" charset="0"/>
              <a:buChar char="•"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RS" sz="2200">
                <a:latin typeface="Arial" panose="020B0604020202020204" pitchFamily="34" charset="0"/>
                <a:cs typeface="Arial" panose="020B0604020202020204" pitchFamily="34" charset="0"/>
              </a:rPr>
              <a:t>Mašinsko učenje povećava sposobnost donošenja odluka.</a:t>
            </a:r>
            <a:endParaRPr lang="de-AT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xmlns="" id="{0DFC96D2-02EE-7AE9-6100-2B87C457ACC2}"/>
              </a:ext>
            </a:extLst>
          </p:cNvPr>
          <p:cNvSpPr txBox="1">
            <a:spLocks/>
          </p:cNvSpPr>
          <p:nvPr/>
        </p:nvSpPr>
        <p:spPr bwMode="auto">
          <a:xfrm>
            <a:off x="396696" y="2337436"/>
            <a:ext cx="8384367" cy="76944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342900" indent="-342900">
              <a:buFont typeface="Arial" pitchFamily="34" charset="0"/>
              <a:buChar char="•"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RS" sz="2200">
                <a:latin typeface="Arial" panose="020B0604020202020204" pitchFamily="34" charset="0"/>
                <a:cs typeface="Arial" panose="020B0604020202020204" pitchFamily="34" charset="0"/>
              </a:rPr>
              <a:t>Naročito je korisno u situacijama kada je teško napisati program za izvršavanje nekog zadatka.</a:t>
            </a:r>
            <a:endParaRPr lang="de-AT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itel 1">
            <a:extLst>
              <a:ext uri="{FF2B5EF4-FFF2-40B4-BE49-F238E27FC236}">
                <a16:creationId xmlns:a16="http://schemas.microsoft.com/office/drawing/2014/main" xmlns="" id="{1AB539C1-AF6A-0AD7-2E11-1515D199AE59}"/>
              </a:ext>
            </a:extLst>
          </p:cNvPr>
          <p:cNvSpPr txBox="1">
            <a:spLocks/>
          </p:cNvSpPr>
          <p:nvPr/>
        </p:nvSpPr>
        <p:spPr bwMode="auto">
          <a:xfrm>
            <a:off x="379816" y="3493883"/>
            <a:ext cx="8384367" cy="110799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342900" indent="-342900">
              <a:buFont typeface="Arial" pitchFamily="34" charset="0"/>
              <a:buChar char="•"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RS" sz="2200">
                <a:latin typeface="Arial" panose="020B0604020202020204" pitchFamily="34" charset="0"/>
                <a:cs typeface="Arial" panose="020B0604020202020204" pitchFamily="34" charset="0"/>
              </a:rPr>
              <a:t>Mašinsko učenje ustvari predstavlja pronalaženje pristupa za rešavanje konkretnog zadatka korišćenjem prethodnog iskustva i trening podataka.</a:t>
            </a:r>
            <a:endParaRPr lang="de-AT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el 1">
            <a:extLst>
              <a:ext uri="{FF2B5EF4-FFF2-40B4-BE49-F238E27FC236}">
                <a16:creationId xmlns:a16="http://schemas.microsoft.com/office/drawing/2014/main" xmlns="" id="{B9B7E872-3251-27D4-1DCC-E5E22837578E}"/>
              </a:ext>
            </a:extLst>
          </p:cNvPr>
          <p:cNvSpPr txBox="1">
            <a:spLocks/>
          </p:cNvSpPr>
          <p:nvPr/>
        </p:nvSpPr>
        <p:spPr bwMode="auto">
          <a:xfrm>
            <a:off x="379815" y="4997511"/>
            <a:ext cx="8384367" cy="110799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342900" indent="-342900">
              <a:buFont typeface="Arial" pitchFamily="34" charset="0"/>
              <a:buChar char="•"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RS" sz="2200">
                <a:latin typeface="Arial" panose="020B0604020202020204" pitchFamily="34" charset="0"/>
                <a:cs typeface="Arial" panose="020B0604020202020204" pitchFamily="34" charset="0"/>
              </a:rPr>
              <a:t>Korisnici mašinskog učenja ne razmišljaju previše o samom procesu učenja iz trening podataka, već o problemima na koje određeni algoritmi mogu da se primene.</a:t>
            </a:r>
            <a:endParaRPr lang="de-AT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5510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3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3377" grpId="0"/>
      <p:bldP spid="8" grpId="0"/>
      <p:bldP spid="12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7" name="Titel 1"/>
          <p:cNvSpPr>
            <a:spLocks noGrp="1"/>
          </p:cNvSpPr>
          <p:nvPr>
            <p:ph type="title"/>
          </p:nvPr>
        </p:nvSpPr>
        <p:spPr>
          <a:xfrm>
            <a:off x="422282" y="96397"/>
            <a:ext cx="7273919" cy="466471"/>
          </a:xfrm>
        </p:spPr>
        <p:txBody>
          <a:bodyPr/>
          <a:lstStyle/>
          <a:p>
            <a:pPr eaLnBrk="1" hangingPunct="1"/>
            <a:r>
              <a:rPr lang="sr-Latn-RS">
                <a:latin typeface="Arial" panose="020B0604020202020204" pitchFamily="34" charset="0"/>
                <a:cs typeface="Arial" panose="020B0604020202020204" pitchFamily="34" charset="0"/>
              </a:rPr>
              <a:t>Vrste mašinskog učenja</a:t>
            </a:r>
            <a:endParaRPr lang="de-AT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el 1"/>
          <p:cNvSpPr txBox="1">
            <a:spLocks/>
          </p:cNvSpPr>
          <p:nvPr/>
        </p:nvSpPr>
        <p:spPr bwMode="auto">
          <a:xfrm>
            <a:off x="379816" y="1899377"/>
            <a:ext cx="8384367" cy="43088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342900" indent="-342900">
              <a:buFont typeface="Arial" pitchFamily="34" charset="0"/>
              <a:buChar char="•"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RS" sz="2200">
                <a:latin typeface="Arial" panose="020B0604020202020204" pitchFamily="34" charset="0"/>
                <a:cs typeface="Arial" panose="020B0604020202020204" pitchFamily="34" charset="0"/>
              </a:rPr>
              <a:t>Predviđanje (Prediction)</a:t>
            </a:r>
            <a:endParaRPr lang="de-AT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38AAFFE-687F-43C9-864F-6F64FBBF61F7}"/>
              </a:ext>
            </a:extLst>
          </p:cNvPr>
          <p:cNvSpPr txBox="1"/>
          <p:nvPr/>
        </p:nvSpPr>
        <p:spPr>
          <a:xfrm>
            <a:off x="387731" y="3203908"/>
            <a:ext cx="845346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r-Latn-RS" sz="220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Učenje reprezentacije (Representation learning)</a:t>
            </a:r>
            <a:r>
              <a:rPr lang="en-GB" sz="220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7CB0E58-3060-4C6D-A331-231148E7E43C}"/>
              </a:ext>
            </a:extLst>
          </p:cNvPr>
          <p:cNvSpPr txBox="1"/>
          <p:nvPr/>
        </p:nvSpPr>
        <p:spPr>
          <a:xfrm>
            <a:off x="387731" y="4605272"/>
            <a:ext cx="822456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r-Latn-RS" sz="220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Duboko učenje (Deep learning)</a:t>
            </a:r>
            <a:endParaRPr lang="en-GB" sz="2200">
              <a:solidFill>
                <a:schemeClr val="tx2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200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3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3377" grpId="0"/>
      <p:bldP spid="8" grpId="0"/>
      <p:bldP spid="7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7" name="Titel 1"/>
          <p:cNvSpPr>
            <a:spLocks noGrp="1"/>
          </p:cNvSpPr>
          <p:nvPr>
            <p:ph type="title"/>
          </p:nvPr>
        </p:nvSpPr>
        <p:spPr>
          <a:xfrm>
            <a:off x="422282" y="96397"/>
            <a:ext cx="7273919" cy="466471"/>
          </a:xfrm>
        </p:spPr>
        <p:txBody>
          <a:bodyPr/>
          <a:lstStyle/>
          <a:p>
            <a:pPr eaLnBrk="1" hangingPunct="1"/>
            <a:r>
              <a:rPr lang="sr-Latn-RS">
                <a:latin typeface="Arial" panose="020B0604020202020204" pitchFamily="34" charset="0"/>
                <a:cs typeface="Arial" panose="020B0604020202020204" pitchFamily="34" charset="0"/>
              </a:rPr>
              <a:t>Predviđanje</a:t>
            </a:r>
            <a:endParaRPr lang="de-AT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el 1"/>
          <p:cNvSpPr txBox="1">
            <a:spLocks/>
          </p:cNvSpPr>
          <p:nvPr/>
        </p:nvSpPr>
        <p:spPr bwMode="auto">
          <a:xfrm>
            <a:off x="387731" y="1423035"/>
            <a:ext cx="8384367" cy="144655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342900" indent="-342900">
              <a:buFont typeface="Arial" pitchFamily="34" charset="0"/>
              <a:buChar char="•"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RS" sz="2200">
                <a:latin typeface="Arial" panose="020B0604020202020204" pitchFamily="34" charset="0"/>
                <a:cs typeface="Arial" panose="020B0604020202020204" pitchFamily="34" charset="0"/>
              </a:rPr>
              <a:t>Klasifikacija</a:t>
            </a:r>
          </a:p>
          <a:p>
            <a:pPr marL="0" indent="0">
              <a:buNone/>
            </a:pPr>
            <a:r>
              <a:rPr lang="sr-Latn-RS" sz="2200">
                <a:latin typeface="Arial" panose="020B0604020202020204" pitchFamily="34" charset="0"/>
                <a:cs typeface="Arial" panose="020B0604020202020204" pitchFamily="34" charset="0"/>
              </a:rPr>
              <a:t>	- klasifikacija osiguranika prema sklonosti ka preuzimanju /</a:t>
            </a:r>
          </a:p>
          <a:p>
            <a:pPr marL="0" indent="0">
              <a:buNone/>
            </a:pPr>
            <a:r>
              <a:rPr lang="sr-Latn-RS" sz="2200">
                <a:latin typeface="Arial" panose="020B0604020202020204" pitchFamily="34" charset="0"/>
                <a:cs typeface="Arial" panose="020B0604020202020204" pitchFamily="34" charset="0"/>
              </a:rPr>
              <a:t>	  izbegavanju rizika</a:t>
            </a:r>
          </a:p>
          <a:p>
            <a:pPr marL="0" indent="0">
              <a:buNone/>
            </a:pPr>
            <a:r>
              <a:rPr lang="sr-Latn-RS" sz="2200">
                <a:latin typeface="Arial" panose="020B0604020202020204" pitchFamily="34" charset="0"/>
                <a:cs typeface="Arial" panose="020B0604020202020204" pitchFamily="34" charset="0"/>
              </a:rPr>
              <a:t>	- klasifikacija vozila u osiguranju motornih vozila </a:t>
            </a:r>
            <a:endParaRPr lang="de-AT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38AAFFE-687F-43C9-864F-6F64FBBF61F7}"/>
              </a:ext>
            </a:extLst>
          </p:cNvPr>
          <p:cNvSpPr txBox="1"/>
          <p:nvPr/>
        </p:nvSpPr>
        <p:spPr>
          <a:xfrm>
            <a:off x="387731" y="3213556"/>
            <a:ext cx="8552083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r-Latn-RS" sz="220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Regresija</a:t>
            </a:r>
          </a:p>
          <a:p>
            <a:r>
              <a:rPr lang="sr-Latn-RS" sz="220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	- može se primeniti svuda gde je potrebno predviđanje</a:t>
            </a:r>
          </a:p>
          <a:p>
            <a:r>
              <a:rPr lang="sr-Latn-RS" sz="220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	  numeričkog podatka (štete, premija, itd.)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7CB0E58-3060-4C6D-A331-231148E7E43C}"/>
              </a:ext>
            </a:extLst>
          </p:cNvPr>
          <p:cNvSpPr txBox="1"/>
          <p:nvPr/>
        </p:nvSpPr>
        <p:spPr>
          <a:xfrm>
            <a:off x="422282" y="4803276"/>
            <a:ext cx="8224567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r-Latn-RS" sz="220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Procena uslovne verovatnoće</a:t>
            </a:r>
          </a:p>
          <a:p>
            <a:r>
              <a:rPr lang="sr-Latn-RS" sz="220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	- </a:t>
            </a:r>
            <a:r>
              <a:rPr lang="sr-Latn-RS" sz="2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predviđanje izgleda da se događaj ostvari </a:t>
            </a:r>
          </a:p>
          <a:p>
            <a:r>
              <a:rPr lang="sr-Latn-RS" sz="2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(odlazak osiguranika, nastanak štete, itd.)</a:t>
            </a:r>
            <a:r>
              <a:rPr lang="en-GB" sz="2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20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351007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3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3377" grpId="0"/>
      <p:bldP spid="8" grpId="0"/>
      <p:bldP spid="7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7" name="Titel 1"/>
          <p:cNvSpPr>
            <a:spLocks noGrp="1"/>
          </p:cNvSpPr>
          <p:nvPr>
            <p:ph type="title"/>
          </p:nvPr>
        </p:nvSpPr>
        <p:spPr>
          <a:xfrm>
            <a:off x="422282" y="96397"/>
            <a:ext cx="7273919" cy="466471"/>
          </a:xfrm>
        </p:spPr>
        <p:txBody>
          <a:bodyPr/>
          <a:lstStyle/>
          <a:p>
            <a:pPr eaLnBrk="1" hangingPunct="1"/>
            <a:r>
              <a:rPr lang="sr-Latn-RS">
                <a:latin typeface="Arial" panose="020B0604020202020204" pitchFamily="34" charset="0"/>
                <a:cs typeface="Arial" panose="020B0604020202020204" pitchFamily="34" charset="0"/>
              </a:rPr>
              <a:t>Učenje reprezentacije</a:t>
            </a:r>
            <a:endParaRPr lang="de-AT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xmlns="" id="{6F2EDE68-81B4-A333-5C59-F6BBB3BADB3F}"/>
              </a:ext>
            </a:extLst>
          </p:cNvPr>
          <p:cNvSpPr txBox="1">
            <a:spLocks/>
          </p:cNvSpPr>
          <p:nvPr/>
        </p:nvSpPr>
        <p:spPr bwMode="auto">
          <a:xfrm>
            <a:off x="495307" y="2453976"/>
            <a:ext cx="8384367" cy="110799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342900" indent="-342900">
              <a:buFont typeface="Arial" pitchFamily="34" charset="0"/>
              <a:buChar char="•"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RS" sz="2200">
                <a:latin typeface="Arial" panose="020B0604020202020204" pitchFamily="34" charset="0"/>
                <a:cs typeface="Arial" panose="020B0604020202020204" pitchFamily="34" charset="0"/>
              </a:rPr>
              <a:t>Klasterovanje</a:t>
            </a:r>
          </a:p>
          <a:p>
            <a:pPr marL="0" indent="0">
              <a:buNone/>
            </a:pPr>
            <a:r>
              <a:rPr lang="sr-Latn-RS" sz="2200">
                <a:latin typeface="Arial" panose="020B0604020202020204" pitchFamily="34" charset="0"/>
                <a:cs typeface="Arial" panose="020B0604020202020204" pitchFamily="34" charset="0"/>
              </a:rPr>
              <a:t>	- grupisanje osiguranika prema sklonosti ka korišćenju</a:t>
            </a:r>
          </a:p>
          <a:p>
            <a:pPr marL="0" indent="0">
              <a:buNone/>
            </a:pPr>
            <a:r>
              <a:rPr lang="sr-Latn-RS" sz="2200">
                <a:latin typeface="Arial" panose="020B0604020202020204" pitchFamily="34" charset="0"/>
                <a:cs typeface="Arial" panose="020B0604020202020204" pitchFamily="34" charset="0"/>
              </a:rPr>
              <a:t>	  određenih proizvoda osiguranja</a:t>
            </a:r>
          </a:p>
        </p:txBody>
      </p:sp>
    </p:spTree>
    <p:extLst>
      <p:ext uri="{BB962C8B-B14F-4D97-AF65-F5344CB8AC3E}">
        <p14:creationId xmlns:p14="http://schemas.microsoft.com/office/powerpoint/2010/main" xmlns="" val="1609021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3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3377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7" name="Titel 1"/>
          <p:cNvSpPr>
            <a:spLocks noGrp="1"/>
          </p:cNvSpPr>
          <p:nvPr>
            <p:ph type="title"/>
          </p:nvPr>
        </p:nvSpPr>
        <p:spPr>
          <a:xfrm>
            <a:off x="422282" y="96397"/>
            <a:ext cx="7273919" cy="466471"/>
          </a:xfrm>
        </p:spPr>
        <p:txBody>
          <a:bodyPr/>
          <a:lstStyle/>
          <a:p>
            <a:pPr eaLnBrk="1" hangingPunct="1"/>
            <a:r>
              <a:rPr lang="sr-Latn-RS">
                <a:latin typeface="Arial" panose="020B0604020202020204" pitchFamily="34" charset="0"/>
                <a:cs typeface="Arial" panose="020B0604020202020204" pitchFamily="34" charset="0"/>
              </a:rPr>
              <a:t>Duboko učenje</a:t>
            </a:r>
            <a:endParaRPr lang="de-AT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el 1"/>
          <p:cNvSpPr txBox="1">
            <a:spLocks/>
          </p:cNvSpPr>
          <p:nvPr/>
        </p:nvSpPr>
        <p:spPr bwMode="auto">
          <a:xfrm>
            <a:off x="765033" y="2454585"/>
            <a:ext cx="6200544" cy="76944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342900" indent="-342900">
              <a:buFont typeface="Arial" pitchFamily="34" charset="0"/>
              <a:buChar char="•"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RS" sz="2200">
                <a:latin typeface="Arial" panose="020B0604020202020204" pitchFamily="34" charset="0"/>
                <a:cs typeface="Arial" panose="020B0604020202020204" pitchFamily="34" charset="0"/>
              </a:rPr>
              <a:t>Neuronske mreže</a:t>
            </a:r>
          </a:p>
          <a:p>
            <a:pPr marL="0" indent="0">
              <a:buNone/>
            </a:pPr>
            <a:r>
              <a:rPr lang="sr-Latn-RS" sz="2200">
                <a:latin typeface="Arial" panose="020B0604020202020204" pitchFamily="34" charset="0"/>
                <a:cs typeface="Arial" panose="020B0604020202020204" pitchFamily="34" charset="0"/>
              </a:rPr>
              <a:t>	- modeliranje procesa preuzimanja rizika  </a:t>
            </a:r>
            <a:endParaRPr lang="de-AT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1040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3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3377" grpId="0"/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7839&quot;&gt;&lt;version val=&quot;21054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1&quot;&gt;&lt;elem m_fUsage=&quot;1.00000000000000000000E+000&quot;&gt;&lt;m_ppcolschidx val=&quot;0&quot;/&gt;&lt;m_rgb r=&quot;0&quot; g=&quot;33&quot; b=&quot;99&quot;/&gt;&lt;/elem&gt;&lt;/m_vecMRU&gt;&lt;/m_mruColor&gt;&lt;m_mapectfillschemeMRU/&gt;&lt;m_eweekdayFirstOfWeek val=&quot;2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m_chDecimalSymbol17909&gt;.&lt;/m_chDecimalSymbol17909&gt;&lt;m_nGroupingDigits17909 val=&quot;3&quot;/&gt;&lt;m_chGroupingSymbol17909&gt;,&lt;/m_chGroupingSymbol17909&gt;&lt;/m_precDefault&gt;&lt;/CDefaultPrec&gt;&lt;/root&gt;"/>
  <p:tag name="THINKCELLUNDODONOTDELETE" val="292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k_HuYbJMUaAMttUcGUbK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xGWpQo0rUygZA4d6gY58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blvWTMbe0ykG_OFoUX9OQ"/>
</p:tagLst>
</file>

<file path=ppt/theme/theme1.xml><?xml version="1.0" encoding="utf-8"?>
<a:theme xmlns:a="http://schemas.openxmlformats.org/drawingml/2006/main" name="blank">
  <a:themeElements>
    <a:clrScheme name="UNIQA 1">
      <a:dk1>
        <a:srgbClr val="003399"/>
      </a:dk1>
      <a:lt1>
        <a:srgbClr val="FFFFFF"/>
      </a:lt1>
      <a:dk2>
        <a:srgbClr val="003399"/>
      </a:dk2>
      <a:lt2>
        <a:srgbClr val="808080"/>
      </a:lt2>
      <a:accent1>
        <a:srgbClr val="618FFD"/>
      </a:accent1>
      <a:accent2>
        <a:srgbClr val="9CB8FE"/>
      </a:accent2>
      <a:accent3>
        <a:srgbClr val="FFFFFF"/>
      </a:accent3>
      <a:accent4>
        <a:srgbClr val="000000"/>
      </a:accent4>
      <a:accent5>
        <a:srgbClr val="B7C6FE"/>
      </a:accent5>
      <a:accent6>
        <a:srgbClr val="8DA6E6"/>
      </a:accent6>
      <a:hlink>
        <a:srgbClr val="D9E4FF"/>
      </a:hlink>
      <a:folHlink>
        <a:srgbClr val="000000"/>
      </a:folHlink>
    </a:clrScheme>
    <a:fontScheme name="A4 Blank">
      <a:majorFont>
        <a:latin typeface="BakerSignet BT"/>
        <a:ea typeface=""/>
        <a:cs typeface="Arial"/>
      </a:majorFont>
      <a:minorFont>
        <a:latin typeface="StoneSansSemibold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bg2"/>
          </a:solidFill>
          <a:prstDash val="solid"/>
          <a:round/>
          <a:headEnd type="none" w="lg" len="lg"/>
          <a:tailEnd type="none" w="lg" len="lg"/>
        </a:ln>
        <a:effectLst/>
      </a:spPr>
      <a:bodyPr vert="horz" wrap="none" lIns="91440" tIns="91440" rIns="91440" bIns="9144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toneSansSemibold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bg2"/>
          </a:solidFill>
          <a:prstDash val="solid"/>
          <a:round/>
          <a:headEnd type="none" w="lg" len="lg"/>
          <a:tailEnd type="none" w="lg" len="lg"/>
        </a:ln>
        <a:effectLst/>
      </a:spPr>
      <a:bodyPr vert="horz" wrap="none" lIns="91440" tIns="91440" rIns="91440" bIns="9144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toneSansSemibold" pitchFamily="34" charset="0"/>
            <a:cs typeface="Arial" charset="0"/>
          </a:defRPr>
        </a:defPPr>
      </a:lstStyle>
    </a:lnDef>
  </a:objectDefaults>
  <a:extraClrSchemeLst>
    <a:extraClrScheme>
      <a:clrScheme name="A4 Blank 1">
        <a:dk1>
          <a:srgbClr val="000000"/>
        </a:dk1>
        <a:lt1>
          <a:srgbClr val="FFFFFF"/>
        </a:lt1>
        <a:dk2>
          <a:srgbClr val="177B57"/>
        </a:dk2>
        <a:lt2>
          <a:srgbClr val="808080"/>
        </a:lt2>
        <a:accent1>
          <a:srgbClr val="E2E2E2"/>
        </a:accent1>
        <a:accent2>
          <a:srgbClr val="BCDEC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AC9B0"/>
        </a:accent6>
        <a:hlink>
          <a:srgbClr val="5BAD82"/>
        </a:hlink>
        <a:folHlink>
          <a:srgbClr val="8EC6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4 Blank 2">
        <a:dk1>
          <a:srgbClr val="000000"/>
        </a:dk1>
        <a:lt1>
          <a:srgbClr val="FFFFFF"/>
        </a:lt1>
        <a:dk2>
          <a:srgbClr val="177B57"/>
        </a:dk2>
        <a:lt2>
          <a:srgbClr val="000000"/>
        </a:lt2>
        <a:accent1>
          <a:srgbClr val="E2E2E2"/>
        </a:accent1>
        <a:accent2>
          <a:srgbClr val="BCDEC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AC9B0"/>
        </a:accent6>
        <a:hlink>
          <a:srgbClr val="5BAD82"/>
        </a:hlink>
        <a:folHlink>
          <a:srgbClr val="8EC6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4 Blank 3">
        <a:dk1>
          <a:srgbClr val="000000"/>
        </a:dk1>
        <a:lt1>
          <a:srgbClr val="FFFFFF"/>
        </a:lt1>
        <a:dk2>
          <a:srgbClr val="003399"/>
        </a:dk2>
        <a:lt2>
          <a:srgbClr val="808080"/>
        </a:lt2>
        <a:accent1>
          <a:srgbClr val="E2E2E2"/>
        </a:accent1>
        <a:accent2>
          <a:srgbClr val="BCDEC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AC9B0"/>
        </a:accent6>
        <a:hlink>
          <a:srgbClr val="5BAD82"/>
        </a:hlink>
        <a:folHlink>
          <a:srgbClr val="8EC6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4 Blank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18FFD"/>
        </a:accent1>
        <a:accent2>
          <a:srgbClr val="9CB8FE"/>
        </a:accent2>
        <a:accent3>
          <a:srgbClr val="FFFFFF"/>
        </a:accent3>
        <a:accent4>
          <a:srgbClr val="000000"/>
        </a:accent4>
        <a:accent5>
          <a:srgbClr val="B7C6FE"/>
        </a:accent5>
        <a:accent6>
          <a:srgbClr val="8DA6E6"/>
        </a:accent6>
        <a:hlink>
          <a:srgbClr val="D9E4FF"/>
        </a:hlink>
        <a:folHlink>
          <a:srgbClr val="8EC6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4 Blank 5">
        <a:dk1>
          <a:srgbClr val="000000"/>
        </a:dk1>
        <a:lt1>
          <a:srgbClr val="FFFFFF"/>
        </a:lt1>
        <a:dk2>
          <a:srgbClr val="003399"/>
        </a:dk2>
        <a:lt2>
          <a:srgbClr val="808080"/>
        </a:lt2>
        <a:accent1>
          <a:srgbClr val="618FFD"/>
        </a:accent1>
        <a:accent2>
          <a:srgbClr val="9CB8FE"/>
        </a:accent2>
        <a:accent3>
          <a:srgbClr val="FFFFFF"/>
        </a:accent3>
        <a:accent4>
          <a:srgbClr val="000000"/>
        </a:accent4>
        <a:accent5>
          <a:srgbClr val="B7C6FE"/>
        </a:accent5>
        <a:accent6>
          <a:srgbClr val="8DA6E6"/>
        </a:accent6>
        <a:hlink>
          <a:srgbClr val="D9E4FF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280</Words>
  <Application>Microsoft Office PowerPoint</Application>
  <PresentationFormat>On-screen Show (4:3)</PresentationFormat>
  <Paragraphs>69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blank</vt:lpstr>
      <vt:lpstr>Osnove mašinskog učenja za analizu podataka u industriji osiguranja</vt:lpstr>
      <vt:lpstr>Šta je mašinsko učenje?</vt:lpstr>
      <vt:lpstr>Šta je mašinsko učenje?</vt:lpstr>
      <vt:lpstr>Povezane oblasti</vt:lpstr>
      <vt:lpstr>Neke od karakteristika mašinskog učenja</vt:lpstr>
      <vt:lpstr>Vrste mašinskog učenja</vt:lpstr>
      <vt:lpstr>Predviđanje</vt:lpstr>
      <vt:lpstr>Učenje reprezentacije</vt:lpstr>
      <vt:lpstr>Duboko učenje</vt:lpstr>
      <vt:lpstr>Još jedna podela mašinskog učenja</vt:lpstr>
      <vt:lpstr>Trenutni status mašinskog učenja</vt:lpstr>
      <vt:lpstr>Predviđanja za budućnost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Weekly Meeting  Ressort Svoboda, Risk Management</dc:title>
  <dc:creator/>
  <dc:description>*.pot neu erst.</dc:description>
  <cp:lastModifiedBy/>
  <cp:revision>6</cp:revision>
  <dcterms:created xsi:type="dcterms:W3CDTF">2011-05-22T19:18:13Z</dcterms:created>
  <dcterms:modified xsi:type="dcterms:W3CDTF">2022-06-11T06:12:41Z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lpwstr>20041127</vt:lpwstr>
  </property>
  <property fmtid="{D5CDD505-2E9C-101B-9397-08002B2CF9AE}" pid="3" name="Reference">
    <vt:lpwstr>BCGTemplateNew</vt:lpwstr>
  </property>
  <property fmtid="{D5CDD505-2E9C-101B-9397-08002B2CF9AE}" pid="4" name="BCG 2007 Template">
    <vt:bool>true</vt:bool>
  </property>
  <property fmtid="{D5CDD505-2E9C-101B-9397-08002B2CF9AE}" pid="5" name="Template Name">
    <vt:lpwstr>A4</vt:lpwstr>
  </property>
  <property fmtid="{D5CDD505-2E9C-101B-9397-08002B2CF9AE}" pid="6" name="Format Name">
    <vt:lpwstr>Uniqa</vt:lpwstr>
  </property>
</Properties>
</file>