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98" r:id="rId4"/>
    <p:sldId id="304" r:id="rId5"/>
    <p:sldId id="300" r:id="rId6"/>
    <p:sldId id="314" r:id="rId7"/>
    <p:sldId id="301" r:id="rId8"/>
    <p:sldId id="316" r:id="rId9"/>
    <p:sldId id="317" r:id="rId10"/>
    <p:sldId id="318" r:id="rId11"/>
    <p:sldId id="303" r:id="rId12"/>
    <p:sldId id="319" r:id="rId13"/>
    <p:sldId id="320" r:id="rId14"/>
    <p:sldId id="321" r:id="rId15"/>
    <p:sldId id="322" r:id="rId16"/>
    <p:sldId id="312" r:id="rId17"/>
    <p:sldId id="323" r:id="rId18"/>
  </p:sldIdLst>
  <p:sldSz cx="9144000" cy="5143500" type="screen16x9"/>
  <p:notesSz cx="6858000" cy="9144000"/>
  <p:embeddedFontLst>
    <p:embeddedFont>
      <p:font typeface="Exo 2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 Light" panose="020B0604020202020204" charset="0"/>
      <p:regular r:id="rId28"/>
      <p:italic r:id="rId29"/>
    </p:embeddedFont>
    <p:embeddedFont>
      <p:font typeface="Roboto Condensed Light" panose="020B0604020202020204" charset="0"/>
      <p:regular r:id="rId30"/>
      <p:bold r:id="rId31"/>
      <p:italic r:id="rId32"/>
      <p:boldItalic r:id="rId33"/>
    </p:embeddedFont>
    <p:embeddedFont>
      <p:font typeface="Roboto Condensed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E63A8A-1DCA-4DAF-AA39-9FBAE3B41BE3}">
  <a:tblStyle styleId="{89E63A8A-1DCA-4DAF-AA39-9FBAE3B41B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2663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baafe93d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baafe93d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870650" y="1144200"/>
            <a:ext cx="6919200" cy="3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Nunito Light"/>
              <a:buAutoNum type="arabicPeriod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lphaLcPeriod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romanLcPeriod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rabicPeriod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lphaLcPeriod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romanLcPeriod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rabicPeriod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lphaLcPeriod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AutoNum type="romanLcPeriod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xo 2"/>
              <a:buNone/>
              <a:defRPr sz="2800" b="1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>
            <a:spLocks noGrp="1"/>
          </p:cNvSpPr>
          <p:nvPr>
            <p:ph type="ctrTitle"/>
          </p:nvPr>
        </p:nvSpPr>
        <p:spPr>
          <a:xfrm>
            <a:off x="179512" y="1269201"/>
            <a:ext cx="8568952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3200" dirty="0"/>
              <a:t>Изазови развоја тржишта осигурања криптовалута</a:t>
            </a:r>
            <a:endParaRPr sz="3200" dirty="0"/>
          </a:p>
        </p:txBody>
      </p:sp>
      <p:sp>
        <p:nvSpPr>
          <p:cNvPr id="152" name="Google Shape;152;p33"/>
          <p:cNvSpPr txBox="1">
            <a:spLocks noGrp="1"/>
          </p:cNvSpPr>
          <p:nvPr>
            <p:ph type="subTitle" idx="1"/>
          </p:nvPr>
        </p:nvSpPr>
        <p:spPr>
          <a:xfrm>
            <a:off x="3851920" y="3219823"/>
            <a:ext cx="5217539" cy="11521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XX Међународни симпозијум: „Савремени проблеми развоја тржишта осигурања“.</a:t>
            </a:r>
            <a:endParaRPr sz="2400" dirty="0"/>
          </a:p>
        </p:txBody>
      </p:sp>
      <p:cxnSp>
        <p:nvCxnSpPr>
          <p:cNvPr id="153" name="Google Shape;153;p33"/>
          <p:cNvCxnSpPr/>
          <p:nvPr/>
        </p:nvCxnSpPr>
        <p:spPr>
          <a:xfrm>
            <a:off x="6677025" y="3176000"/>
            <a:ext cx="24600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395536" y="12347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Академија техничко-уметничких струковних студија Београд</a:t>
            </a:r>
            <a:endParaRPr lang="sr-Latn-RS" sz="1600" dirty="0"/>
          </a:p>
          <a:p>
            <a:pPr algn="ctr"/>
            <a:r>
              <a:rPr lang="sr-Cyrl-RS" sz="1600" dirty="0"/>
              <a:t/>
            </a:r>
            <a:br>
              <a:rPr lang="sr-Cyrl-RS" sz="1600" dirty="0"/>
            </a:br>
            <a:r>
              <a:rPr lang="sr-Latn-RS" sz="1600" dirty="0"/>
              <a:t>ICT</a:t>
            </a:r>
            <a:r>
              <a:rPr lang="en-US" sz="1600" dirty="0"/>
              <a:t> </a:t>
            </a:r>
            <a:r>
              <a:rPr lang="sr-Cyrl-RS" sz="1600" dirty="0"/>
              <a:t>Одсек</a:t>
            </a:r>
            <a:endParaRPr lang="sr-Latn-RS" sz="1600" dirty="0"/>
          </a:p>
        </p:txBody>
      </p:sp>
      <p:pic>
        <p:nvPicPr>
          <p:cNvPr id="1026" name="Picture 2" descr="Наслов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66" y="961424"/>
            <a:ext cx="945443" cy="1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424" y="465998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Roboto Condensed" charset="0"/>
                <a:ea typeface="Roboto Condensed" charset="0"/>
              </a:rPr>
              <a:t>др Ана Славковић проф</a:t>
            </a:r>
            <a:endParaRPr lang="sr-Latn-RS" sz="2400" dirty="0">
              <a:latin typeface="Roboto Condensed" charset="0"/>
              <a:ea typeface="Roboto Condense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868" y="437195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Roboto Condensed" charset="0"/>
                <a:ea typeface="Roboto Condensed" charset="0"/>
              </a:rPr>
              <a:t>Београд, јуни 2022</a:t>
            </a:r>
            <a:endParaRPr lang="sr-Latn-RS" dirty="0">
              <a:latin typeface="Roboto Condensed" charset="0"/>
              <a:ea typeface="Roboto Condens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8B1FA2-0702-ABF7-C391-948AF0D94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144200"/>
            <a:ext cx="7466322" cy="3510600"/>
          </a:xfrm>
        </p:spPr>
        <p:txBody>
          <a:bodyPr/>
          <a:lstStyle/>
          <a:p>
            <a:pPr marL="177800" indent="0">
              <a:buNone/>
            </a:pPr>
            <a:r>
              <a:rPr lang="ru-RU" sz="2000" dirty="0"/>
              <a:t>У основи, блокчеин је компјутерски фајл за складиштење података.</a:t>
            </a:r>
            <a:endParaRPr lang="en-US" sz="2000" dirty="0"/>
          </a:p>
        </p:txBody>
      </p:sp>
      <p:pic>
        <p:nvPicPr>
          <p:cNvPr id="1026" name="Picture 2" descr="Биткоин Archives • Фронтал.СРБ">
            <a:extLst>
              <a:ext uri="{FF2B5EF4-FFF2-40B4-BE49-F238E27FC236}">
                <a16:creationId xmlns:a16="http://schemas.microsoft.com/office/drawing/2014/main" id="{DB9E9C0A-998E-4D6D-DF9E-7F237964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7762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1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15616" y="352850"/>
            <a:ext cx="6480719" cy="490708"/>
          </a:xfrm>
        </p:spPr>
        <p:txBody>
          <a:bodyPr/>
          <a:lstStyle/>
          <a:p>
            <a:r>
              <a:rPr lang="sr-Cyrl-RS" dirty="0">
                <a:uFill>
                  <a:noFill/>
                </a:uFill>
                <a:latin typeface="Roboto Condensed"/>
                <a:ea typeface="Roboto Condensed"/>
                <a:sym typeface="Roboto Condensed"/>
              </a:rPr>
              <a:t>Најпопуларније криптовалуте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FD595-B112-10CA-8B41-5CE1156E7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10800" r="4325" b="15000"/>
          <a:stretch/>
        </p:blipFill>
        <p:spPr>
          <a:xfrm>
            <a:off x="359532" y="976336"/>
            <a:ext cx="842493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7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1270A-CA00-C1ED-561A-E818A9124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915566"/>
            <a:ext cx="8640960" cy="4227934"/>
          </a:xfrm>
        </p:spPr>
        <p:txBody>
          <a:bodyPr/>
          <a:lstStyle/>
          <a:p>
            <a:r>
              <a:rPr lang="ru-RU" sz="2800" dirty="0"/>
              <a:t>варира од државе до државе и још увек је недефинисан или у стању промене у многима од њих. </a:t>
            </a:r>
          </a:p>
          <a:p>
            <a:r>
              <a:rPr lang="ru-RU" sz="2800" dirty="0"/>
              <a:t>Док већина држава законом не брани коришћење криптовалута, њихов статус као новца није чврсто утврђен</a:t>
            </a:r>
          </a:p>
          <a:p>
            <a:r>
              <a:rPr lang="ru-RU" sz="2800" dirty="0"/>
              <a:t>У Србији су криптовалуте регулисане од јануара 2021. године Законом о дигиталној имовини и посматрају се као дигитална имовина.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2EF13B-D60C-BD5A-83D5-0B50B9D40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52850"/>
            <a:ext cx="6927631" cy="706732"/>
          </a:xfrm>
        </p:spPr>
        <p:txBody>
          <a:bodyPr/>
          <a:lstStyle/>
          <a:p>
            <a:pPr algn="l"/>
            <a:r>
              <a:rPr lang="ru-RU" dirty="0"/>
              <a:t>Статус легалности криптовалута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24A49-EA72-9109-107B-D8C432BFD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96" y="51470"/>
            <a:ext cx="9001000" cy="1283534"/>
          </a:xfrm>
        </p:spPr>
        <p:txBody>
          <a:bodyPr/>
          <a:lstStyle/>
          <a:p>
            <a:pPr marL="177800" indent="0">
              <a:buNone/>
            </a:pPr>
            <a:r>
              <a:rPr lang="sr-Cyrl-R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Нестабилност тржишта је разлог зашто стручњаци за улагање препоручују задржавање било каквих улагања у криптовалуте на мање од 5% укупног портфолија.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DF558-6090-455C-6EB9-4ED321E0D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16401" r="31888" b="13601"/>
          <a:stretch/>
        </p:blipFill>
        <p:spPr>
          <a:xfrm>
            <a:off x="2051720" y="1131590"/>
            <a:ext cx="6408712" cy="38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5D51F5-1779-202C-20CB-4A59C5B6D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1144200"/>
            <a:ext cx="8352928" cy="3803814"/>
          </a:xfrm>
        </p:spPr>
        <p:txBody>
          <a:bodyPr/>
          <a:lstStyle/>
          <a:p>
            <a:r>
              <a:rPr lang="sr-Cyrl-RS" sz="2000" dirty="0"/>
              <a:t>Злоупотреба Блокчеин технологије за финансирање тероризма, трговине наркотицима и утаје пореза</a:t>
            </a:r>
          </a:p>
          <a:p>
            <a:r>
              <a:rPr lang="sr-Cyrl-RS" sz="2000" dirty="0"/>
              <a:t>Губитак или злоупотреба приватног кључа</a:t>
            </a:r>
          </a:p>
          <a:p>
            <a:r>
              <a:rPr lang="sr-Cyrl-RS" sz="2000" dirty="0"/>
              <a:t>Преваре унутар рударских пулова</a:t>
            </a:r>
          </a:p>
          <a:p>
            <a:r>
              <a:rPr lang="sr-Cyrl-RS" sz="2000" dirty="0"/>
              <a:t>Клауд мининг</a:t>
            </a:r>
          </a:p>
          <a:p>
            <a:r>
              <a:rPr lang="sr-Cyrl-RS" sz="2000" dirty="0"/>
              <a:t>Дигитални новчаник (веома осетљиви на хаковање)</a:t>
            </a:r>
          </a:p>
          <a:p>
            <a:r>
              <a:rPr lang="sr-Cyrl-RS" sz="2000" dirty="0"/>
              <a:t>Берзе (</a:t>
            </a:r>
            <a:r>
              <a:rPr lang="ru-RU" sz="2000" dirty="0"/>
              <a:t>јапанска берза Биткоин Мт. Гоx је прогласила банкрот неколико година уназад, након злонамерног упада хакера, приликом чега је изгубљено више од 450 милиона долара у Биткоинима.</a:t>
            </a:r>
            <a:r>
              <a:rPr lang="sr-Cyrl-RS" sz="2000" dirty="0"/>
              <a:t>)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E50F6-2F5E-A554-E5D4-6F0E18266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850"/>
            <a:ext cx="9144000" cy="562716"/>
          </a:xfrm>
        </p:spPr>
        <p:txBody>
          <a:bodyPr/>
          <a:lstStyle/>
          <a:p>
            <a:r>
              <a:rPr lang="sr-Cyrl-RS" dirty="0"/>
              <a:t>Потенцијални ризици за криптовалуте могу бити следећи:</a:t>
            </a:r>
            <a:br>
              <a:rPr lang="sr-Cyrl-R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C3E57C-A5D9-A4E0-7E64-53A85ED0D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915566"/>
            <a:ext cx="8640960" cy="4104456"/>
          </a:xfrm>
        </p:spPr>
        <p:txBody>
          <a:bodyPr/>
          <a:lstStyle/>
          <a:p>
            <a:r>
              <a:rPr lang="sr-Cyrl-RS" sz="1800" dirty="0"/>
              <a:t>Матичне плоче</a:t>
            </a:r>
          </a:p>
          <a:p>
            <a:r>
              <a:rPr lang="sr-Cyrl-RS" sz="1800" dirty="0"/>
              <a:t>Процесори – ЦПУ</a:t>
            </a:r>
          </a:p>
          <a:p>
            <a:r>
              <a:rPr lang="sr-Cyrl-RS" sz="1800" dirty="0"/>
              <a:t>Графичке картице – ГПУ</a:t>
            </a:r>
          </a:p>
          <a:p>
            <a:r>
              <a:rPr lang="sr-Cyrl-RS" sz="1800" dirty="0"/>
              <a:t>Хард дискови</a:t>
            </a:r>
          </a:p>
          <a:p>
            <a:r>
              <a:rPr lang="sr-Cyrl-RS" sz="1800" dirty="0"/>
              <a:t>Меморије</a:t>
            </a:r>
          </a:p>
          <a:p>
            <a:r>
              <a:rPr lang="sr-Cyrl-RS" sz="1800" dirty="0"/>
              <a:t>Напајања</a:t>
            </a:r>
          </a:p>
          <a:p>
            <a:r>
              <a:rPr lang="sr-Cyrl-RS" sz="1800" dirty="0"/>
              <a:t>Екрани</a:t>
            </a:r>
          </a:p>
          <a:p>
            <a:r>
              <a:rPr lang="sr-Cyrl-RS" sz="1800" dirty="0"/>
              <a:t>Каблови,адаптери и конектори</a:t>
            </a:r>
          </a:p>
          <a:p>
            <a:r>
              <a:rPr lang="sr-Cyrl-RS" sz="1800" dirty="0"/>
              <a:t>Хардверски новчаници (УСБ уређај)</a:t>
            </a:r>
          </a:p>
          <a:p>
            <a:r>
              <a:rPr lang="sr-Cyrl-RS" sz="1800" dirty="0"/>
              <a:t>Папирни новчаници</a:t>
            </a:r>
          </a:p>
          <a:p>
            <a:r>
              <a:rPr lang="sr-Cyrl-RS" sz="1800" dirty="0"/>
              <a:t>Мобилни уређај</a:t>
            </a:r>
          </a:p>
          <a:p>
            <a:r>
              <a:rPr lang="sr-Cyrl-RS" sz="1800" dirty="0"/>
              <a:t>БТЦ ригови</a:t>
            </a:r>
          </a:p>
          <a:p>
            <a:r>
              <a:rPr lang="sr-Cyrl-RS" sz="1800" dirty="0"/>
              <a:t>Специјализоване машине за рударење (нпр Хотспот Хелиум минер)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FB27FD-638A-DFD0-72C4-1C8D60EE0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96" y="-5403"/>
            <a:ext cx="8928992" cy="946200"/>
          </a:xfrm>
        </p:spPr>
        <p:txBody>
          <a:bodyPr/>
          <a:lstStyle/>
          <a:p>
            <a:r>
              <a:rPr lang="sr-Cyrl-RS" dirty="0"/>
              <a:t>Предмети осигурања, везани за криптовалуте, могу бити следећи: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7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512" y="2067694"/>
            <a:ext cx="8784976" cy="29523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/>
              <a:t>Човечанство је у фази трансформације, преласка на децентрализован систем плаћања заснован на криптографији и преносу информација преко великог броја посредника.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Ова технологија још није законски регулисана у многим земљама, сматра се као област са повишеним ризиком од крађа и превара.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Осигурање може наћи своју прилику да понуди услуге заштите од неповољних исхода корисницима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области физичких уређаја са којима се рудари, стварају блокчејнови или складиште подаци</a:t>
            </a:r>
            <a:r>
              <a:rPr lang="ru-RU" sz="2000" dirty="0"/>
              <a:t>.</a:t>
            </a:r>
            <a:endParaRPr lang="sr-Cyrl-R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352850"/>
            <a:ext cx="6567591" cy="634724"/>
          </a:xfrm>
        </p:spPr>
        <p:txBody>
          <a:bodyPr/>
          <a:lstStyle/>
          <a:p>
            <a:pPr algn="l"/>
            <a:r>
              <a:rPr lang="sr-Cyrl-RS" dirty="0"/>
              <a:t>Закључак</a:t>
            </a:r>
            <a:endParaRPr lang="sr-Latn-RS" dirty="0"/>
          </a:p>
        </p:txBody>
      </p:sp>
      <p:pic>
        <p:nvPicPr>
          <p:cNvPr id="6146" name="Picture 2" descr="Crypto Futures for Beginners | TradeSa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12698"/>
            <a:ext cx="3327081" cy="1873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38771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0B2D81-3461-09A3-BBFD-3D59DCFA9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 algn="ctr">
              <a:buNone/>
            </a:pPr>
            <a:r>
              <a:rPr lang="sr-Cyrl-RS" sz="2000" dirty="0"/>
              <a:t>Хвала на пажњи!</a:t>
            </a:r>
          </a:p>
          <a:p>
            <a:pPr marL="177800" indent="0">
              <a:buNone/>
            </a:pPr>
            <a:endParaRPr lang="sr-Cyrl-RS" sz="2000" dirty="0"/>
          </a:p>
          <a:p>
            <a:pPr marL="177800" indent="0">
              <a:buNone/>
            </a:pPr>
            <a:endParaRPr lang="sr-Cyrl-RS" sz="2000" dirty="0"/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endParaRPr lang="sr-Cyrl-RS" sz="2000" dirty="0"/>
          </a:p>
          <a:p>
            <a:pPr marL="177800" indent="0">
              <a:buNone/>
            </a:pPr>
            <a:r>
              <a:rPr lang="en-US" sz="2000" dirty="0"/>
              <a:t>a</a:t>
            </a:r>
            <a:r>
              <a:rPr lang="sr-Latn-RS" sz="2000" dirty="0"/>
              <a:t>na.slavkovic</a:t>
            </a:r>
            <a:r>
              <a:rPr lang="en-US" sz="2000" dirty="0"/>
              <a:t>@ict.edu.rs</a:t>
            </a:r>
          </a:p>
        </p:txBody>
      </p:sp>
    </p:spTree>
    <p:extLst>
      <p:ext uri="{BB962C8B-B14F-4D97-AF65-F5344CB8AC3E}">
        <p14:creationId xmlns:p14="http://schemas.microsoft.com/office/powerpoint/2010/main" val="234805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>
            <a:spLocks noGrp="1"/>
          </p:cNvSpPr>
          <p:nvPr>
            <p:ph type="body" idx="1"/>
          </p:nvPr>
        </p:nvSpPr>
        <p:spPr>
          <a:xfrm>
            <a:off x="107504" y="751232"/>
            <a:ext cx="8856984" cy="4268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ru-RU" sz="2400" dirty="0">
                <a:solidFill>
                  <a:srgbClr val="434343"/>
                </a:solidFill>
              </a:rPr>
              <a:t>Гледано кроз историју... осигурање, имовина и новац су категорије које су се паралелно развијале и биле регулисане законима.</a:t>
            </a:r>
            <a:endParaRPr lang="sr-Cyrl-RS" sz="2400" dirty="0">
              <a:solidFill>
                <a:srgbClr val="434343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pPr>
            <a:endParaRPr lang="sr-Cyrl-RS" sz="2000" dirty="0">
              <a:solidFill>
                <a:srgbClr val="434343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pPr>
            <a:r>
              <a:rPr lang="sr-Cyrl-RS" sz="2000" dirty="0">
                <a:solidFill>
                  <a:srgbClr val="434343"/>
                </a:solidFill>
              </a:rPr>
              <a:t>Еволуција новца</a:t>
            </a:r>
            <a:endParaRPr sz="2000" dirty="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04800">
              <a:buSzPts val="1200"/>
              <a:buFont typeface="Roboto Condensed Light"/>
              <a:buAutoNum type="arabicPeriod"/>
            </a:pPr>
            <a:r>
              <a:rPr lang="sr-Cyrl-RS" sz="2000" dirty="0">
                <a:solidFill>
                  <a:srgbClr val="434343"/>
                </a:solidFill>
              </a:rPr>
              <a:t>Најпопуларније криптовалуте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pPr>
            <a:r>
              <a:rPr lang="sr-Cyrl-RS" sz="2000" dirty="0">
                <a:solidFill>
                  <a:srgbClr val="434343"/>
                </a:solidFill>
              </a:rPr>
              <a:t>Биткоин</a:t>
            </a:r>
            <a:endParaRPr lang="en-US" sz="2000" dirty="0">
              <a:solidFill>
                <a:srgbClr val="434343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pPr>
            <a:r>
              <a:rPr lang="sr-Cyrl-RS" sz="2000" dirty="0">
                <a:solidFill>
                  <a:srgbClr val="434343"/>
                </a:solidFill>
              </a:rPr>
              <a:t>Блокчеин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pPr>
            <a:r>
              <a:rPr lang="sr-Cyrl-RS" sz="2000" dirty="0">
                <a:solidFill>
                  <a:srgbClr val="434343"/>
                </a:solidFill>
              </a:rPr>
              <a:t>Рударење</a:t>
            </a:r>
            <a:endParaRPr lang="sr-Cyrl-RS" sz="2000" dirty="0">
              <a:solidFill>
                <a:srgbClr val="434343"/>
              </a:solidFill>
              <a:uFill>
                <a:noFill/>
              </a:u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pPr>
            <a:r>
              <a:rPr lang="sr-Cyrl-RS" sz="2000" dirty="0">
                <a:solidFill>
                  <a:srgbClr val="434343"/>
                </a:solidFill>
              </a:rPr>
              <a:t>Новчаници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pPr>
            <a:r>
              <a:rPr lang="sr-Cyrl-RS" sz="2000" dirty="0">
                <a:solidFill>
                  <a:srgbClr val="434343"/>
                </a:solidFill>
              </a:rPr>
              <a:t>Крипто берзе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</a:pPr>
            <a:r>
              <a:rPr lang="sr-Cyrl-RS" sz="2000" dirty="0">
                <a:solidFill>
                  <a:srgbClr val="434343"/>
                </a:solidFill>
              </a:rPr>
              <a:t>Осигурање </a:t>
            </a:r>
            <a:endParaRPr sz="1600" dirty="0">
              <a:solidFill>
                <a:srgbClr val="434343"/>
              </a:solidFill>
            </a:endParaRPr>
          </a:p>
        </p:txBody>
      </p:sp>
      <p:sp>
        <p:nvSpPr>
          <p:cNvPr id="159" name="Google Shape;159;p34"/>
          <p:cNvSpPr txBox="1">
            <a:spLocks noGrp="1"/>
          </p:cNvSpPr>
          <p:nvPr>
            <p:ph type="ctrTitle"/>
          </p:nvPr>
        </p:nvSpPr>
        <p:spPr>
          <a:xfrm>
            <a:off x="1907704" y="116508"/>
            <a:ext cx="5214300" cy="634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/>
              <a:t>Увод</a:t>
            </a:r>
            <a:r>
              <a:rPr lang="sr-Cyrl-RS" dirty="0"/>
              <a:t> </a:t>
            </a:r>
            <a:endParaRPr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A63BA07-A747-B116-6BB0-770D70F2569C}"/>
              </a:ext>
            </a:extLst>
          </p:cNvPr>
          <p:cNvSpPr/>
          <p:nvPr/>
        </p:nvSpPr>
        <p:spPr>
          <a:xfrm>
            <a:off x="4427984" y="2571750"/>
            <a:ext cx="216024" cy="20882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512" y="2139702"/>
            <a:ext cx="8424936" cy="2952328"/>
          </a:xfrm>
        </p:spPr>
        <p:txBody>
          <a:bodyPr/>
          <a:lstStyle/>
          <a:p>
            <a:pPr marL="463550" indent="-285750">
              <a:buFont typeface="Arial" pitchFamily="34" charset="0"/>
              <a:buChar char="•"/>
            </a:pPr>
            <a:r>
              <a:rPr lang="sr-Cyrl-RS" sz="1600" dirty="0">
                <a:latin typeface="Roboto Condensed Light" charset="0"/>
                <a:ea typeface="Roboto Condensed Light" charset="0"/>
              </a:rPr>
              <a:t>Шта је криптовалута?</a:t>
            </a:r>
          </a:p>
          <a:p>
            <a:pPr marL="177800" indent="0">
              <a:buNone/>
            </a:pPr>
            <a:r>
              <a:rPr lang="ru-RU" sz="2400" i="1" dirty="0"/>
              <a:t>Криптовалуте су средство размене које користи криптографију за сигурност трансакција и контролисање стварања додатних јединица валуте. </a:t>
            </a:r>
          </a:p>
          <a:p>
            <a:pPr marL="177800" indent="0">
              <a:buNone/>
            </a:pPr>
            <a:r>
              <a:rPr lang="ru-RU" sz="2400" i="1" dirty="0">
                <a:solidFill>
                  <a:srgbClr val="7030A0"/>
                </a:solidFill>
              </a:rPr>
              <a:t>Децентрализација</a:t>
            </a:r>
            <a:r>
              <a:rPr lang="ru-RU" sz="2400" i="1" dirty="0"/>
              <a:t> - њих нити издаје нити контролише централна банка, нити било која друга институција. Криптовалуте креирају њихови корисници кроз процес који је познат као "рударење".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504" y="339502"/>
            <a:ext cx="3990164" cy="562716"/>
          </a:xfrm>
        </p:spPr>
        <p:txBody>
          <a:bodyPr/>
          <a:lstStyle/>
          <a:p>
            <a:pPr algn="l"/>
            <a:r>
              <a:rPr lang="sr-Cyrl-RS" dirty="0"/>
              <a:t>Еволуција новца...</a:t>
            </a:r>
            <a:endParaRPr lang="sr-Latn-RS" dirty="0"/>
          </a:p>
        </p:txBody>
      </p:sp>
      <p:pic>
        <p:nvPicPr>
          <p:cNvPr id="1026" name="Picture 2" descr="The History and Evolution of Money | LifeMathMon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0" b="15858"/>
          <a:stretch/>
        </p:blipFill>
        <p:spPr bwMode="auto">
          <a:xfrm>
            <a:off x="2915816" y="188614"/>
            <a:ext cx="615374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27728" r="40514" b="6324"/>
          <a:stretch/>
        </p:blipFill>
        <p:spPr bwMode="auto">
          <a:xfrm>
            <a:off x="4211960" y="1807369"/>
            <a:ext cx="4854150" cy="327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ED94F-E520-5BA7-F38D-CE700B7AB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96" y="51470"/>
            <a:ext cx="9073008" cy="2952328"/>
          </a:xfrm>
        </p:spPr>
        <p:txBody>
          <a:bodyPr/>
          <a:lstStyle/>
          <a:p>
            <a:pPr marL="177800" indent="0">
              <a:buNone/>
            </a:pPr>
            <a:r>
              <a:rPr lang="ru-RU" sz="2400" i="1" dirty="0"/>
              <a:t>Биткоин је постао прва децентрализована криптовалута 2009. </a:t>
            </a:r>
          </a:p>
          <a:p>
            <a:pPr marL="177800" indent="0">
              <a:buNone/>
            </a:pPr>
            <a:r>
              <a:rPr lang="ru-RU" sz="2400" i="1" dirty="0"/>
              <a:t>Године 2013. постојало је 66 различитих криптовалута. </a:t>
            </a:r>
          </a:p>
          <a:p>
            <a:pPr marL="177800" indent="0">
              <a:buNone/>
            </a:pPr>
            <a:r>
              <a:rPr lang="ru-RU" sz="2400" i="1" dirty="0"/>
              <a:t>Фебруара 2022. је постојало 10.397 криптовалута. </a:t>
            </a:r>
          </a:p>
          <a:p>
            <a:pPr marL="177800" indent="0">
              <a:buNone/>
            </a:pPr>
            <a:r>
              <a:rPr lang="ru-RU" sz="2400" i="1" dirty="0"/>
              <a:t>У априлу 2022. у свету постоји око 18.000 врста различитих криптовалута</a:t>
            </a:r>
            <a:r>
              <a:rPr lang="sr-Latn-RS" sz="2400" i="1" dirty="0"/>
              <a:t>.</a:t>
            </a:r>
          </a:p>
          <a:p>
            <a:pPr marL="177800" indent="0">
              <a:buNone/>
            </a:pPr>
            <a:r>
              <a:rPr lang="sr-Cyrl-RS" sz="2400" dirty="0">
                <a:latin typeface="Roboto Condensed Light" charset="0"/>
                <a:ea typeface="Roboto Condensed Light" charset="0"/>
              </a:rPr>
              <a:t>Ноћас </a:t>
            </a:r>
            <a:r>
              <a:rPr lang="sr-Cyrl-RS" sz="2400" i="1" dirty="0">
                <a:latin typeface="Roboto Condensed Light" charset="0"/>
                <a:ea typeface="Roboto Condensed Light" charset="0"/>
              </a:rPr>
              <a:t>– </a:t>
            </a:r>
            <a:r>
              <a:rPr lang="sr-Cyrl-RS" sz="2400" dirty="0">
                <a:latin typeface="Roboto Condensed Light" charset="0"/>
                <a:ea typeface="Roboto Condensed Light" charset="0"/>
              </a:rPr>
              <a:t>19.818 крипто.</a:t>
            </a:r>
            <a:r>
              <a:rPr lang="sr-Cyrl-RS" sz="2400" dirty="0"/>
              <a:t> </a:t>
            </a:r>
          </a:p>
          <a:p>
            <a:pPr marL="177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Časopis Industrija :: KRIPTOVALUTE - BITKOIN - Intervju sa gospodinom  Aleksandrom Zavišićem investicionim savetnikom, Kapital 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09" y="4103245"/>
            <a:ext cx="1647721" cy="92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180528" y="483518"/>
            <a:ext cx="4104456" cy="3739234"/>
          </a:xfrm>
        </p:spPr>
        <p:txBody>
          <a:bodyPr/>
          <a:lstStyle/>
          <a:p>
            <a:pPr marL="463550" indent="-285750">
              <a:buFont typeface="Arial" pitchFamily="34" charset="0"/>
              <a:buChar char="•"/>
            </a:pPr>
            <a:r>
              <a:rPr lang="sr-Cyrl-RS" sz="2000" dirty="0"/>
              <a:t>Прве дигивалуте 1983.г</a:t>
            </a:r>
          </a:p>
          <a:p>
            <a:pPr marL="463550" indent="-285750">
              <a:buFont typeface="Arial" pitchFamily="34" charset="0"/>
              <a:buChar char="•"/>
            </a:pPr>
            <a:r>
              <a:rPr lang="ru-RU" sz="2000" dirty="0"/>
              <a:t>„Јапански ентитет“, Сатоши Накамото (чији је идентитет и даље анониман), је 2008. године објавио најпре рад на конференцији, па затим широко распрострањену књигу о потенцијалу криптовалуте и 2009. спровео прву трансакцију са најпознатијом криптовалутом до данас: биткоином.</a:t>
            </a:r>
            <a:endParaRPr lang="sr-Latn-R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51470"/>
            <a:ext cx="3096344" cy="432048"/>
          </a:xfrm>
        </p:spPr>
        <p:txBody>
          <a:bodyPr/>
          <a:lstStyle/>
          <a:p>
            <a:r>
              <a:rPr lang="sr-Cyrl-RS" i="1" dirty="0">
                <a:solidFill>
                  <a:srgbClr val="7030A0"/>
                </a:solidFill>
              </a:rPr>
              <a:t>Биткоин</a:t>
            </a:r>
            <a:endParaRPr lang="sr-Latn-RS" i="1" dirty="0">
              <a:solidFill>
                <a:srgbClr val="7030A0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111269" y="339502"/>
            <a:ext cx="5184576" cy="376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Nunito Light"/>
              <a:buAutoNum type="arabicPeriod"/>
              <a:defRPr sz="1200" b="0" i="0" u="none" strike="noStrike" cap="none"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lphaLcPeriod"/>
              <a:defRPr sz="1200" b="0" i="0" u="none" strike="noStrike" cap="none"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romanLcPeriod"/>
              <a:defRPr sz="1200" b="0" i="0" u="none" strike="noStrike" cap="none"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rabicPeriod"/>
              <a:defRPr sz="1200" b="0" i="0" u="none" strike="noStrike" cap="none"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lphaLcPeriod"/>
              <a:defRPr sz="1200" b="0" i="0" u="none" strike="noStrike" cap="none"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romanLcPeriod"/>
              <a:defRPr sz="1200" b="0" i="0" u="none" strike="noStrike" cap="none"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rabicPeriod"/>
              <a:defRPr sz="1200" b="0" i="0" u="none" strike="noStrike" cap="none"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AutoNum type="alphaLcPeriod"/>
              <a:defRPr sz="1200" b="0" i="0" u="none" strike="noStrike" cap="none"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AutoNum type="romanLcPeriod"/>
              <a:defRPr sz="1200" b="0" i="0" u="none" strike="noStrike" cap="none"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sr-Cyrl-RS" sz="2400" dirty="0"/>
              <a:t>У питању је децентрализована, дистрибуирана, псеудо-анонимна платна пеер-то-пеер мрежа која функционише помоћу комплексног алгоритма, а уједно и валута коју та мрежа користи. </a:t>
            </a:r>
            <a:endParaRPr lang="sr-Latn-RS" sz="2400" dirty="0"/>
          </a:p>
          <a:p>
            <a:pPr>
              <a:buFont typeface="Arial" pitchFamily="34" charset="0"/>
              <a:buChar char="•"/>
            </a:pPr>
            <a:r>
              <a:rPr lang="sr-Cyrl-RS" sz="2400" dirty="0"/>
              <a:t>Трансакције су верификоване помоћу мрежних чворова и записане су у главну књигу трансакција која се зове </a:t>
            </a:r>
            <a:r>
              <a:rPr lang="sr-Cyrl-R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блокчејн</a:t>
            </a:r>
            <a:r>
              <a:rPr lang="sr-Cyrl-R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1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derstanding how a blockchain works">
            <a:extLst>
              <a:ext uri="{FF2B5EF4-FFF2-40B4-BE49-F238E27FC236}">
                <a16:creationId xmlns:a16="http://schemas.microsoft.com/office/drawing/2014/main" id="{F7D05C03-81B4-1B83-38A0-9226F720C1A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7" b="11991"/>
          <a:stretch/>
        </p:blipFill>
        <p:spPr bwMode="auto">
          <a:xfrm>
            <a:off x="5796136" y="0"/>
            <a:ext cx="3312368" cy="140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DDA324-F5BC-2C8B-0616-83DACFB5C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80528" y="555526"/>
            <a:ext cx="8640960" cy="451560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/>
              <a:t>Блокчеин је регистар свих трансакција које су се икад десиле у биткоиновом систему. </a:t>
            </a:r>
            <a:endParaRPr lang="sr-Latn-RS" sz="2000" dirty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Оно што је код блокчеина велика иновација је начин на који се информације о трансакцијама шаљу и складиште. 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Име “Бло</a:t>
            </a:r>
            <a:r>
              <a:rPr lang="sr-Cyrl-RS" sz="2000" dirty="0"/>
              <a:t>кче</a:t>
            </a:r>
            <a:r>
              <a:rPr lang="ru-RU" sz="2000" dirty="0"/>
              <a:t>ин” је састављен од речи “Блок” (блок) и “чеин” (ланац). Дакле, буквално преведено, блокчеин је ланац блокова.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Наиме, код биткоина се трансакције пакују у блокове, а блокови се везују у ланац. За везивање блокова користи се криптографија, прецизније ХЕШ функција, на начин да је немогуће променити садржај једног блока, а да се не промени садржај свих блокова који иду након њега.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Ово је изузетно битно својство блокчеина јер обезбеђује непромењивост података који су уписани у блокчеин.</a:t>
            </a:r>
            <a:endParaRPr lang="en-US" sz="20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BE87442-4809-CAFE-758A-4F0BF195B834}"/>
              </a:ext>
            </a:extLst>
          </p:cNvPr>
          <p:cNvSpPr txBox="1">
            <a:spLocks/>
          </p:cNvSpPr>
          <p:nvPr/>
        </p:nvSpPr>
        <p:spPr>
          <a:xfrm>
            <a:off x="251520" y="61739"/>
            <a:ext cx="252028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algn="l"/>
            <a:r>
              <a:rPr lang="sr-Cyrl-RS" dirty="0"/>
              <a:t>Блокчеин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301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180528" y="51470"/>
            <a:ext cx="9117905" cy="4027266"/>
          </a:xfrm>
        </p:spPr>
        <p:txBody>
          <a:bodyPr/>
          <a:lstStyle/>
          <a:p>
            <a:pPr marL="349250" indent="-171450">
              <a:buFont typeface="Arial" pitchFamily="34" charset="0"/>
              <a:buChar char="•"/>
            </a:pPr>
            <a:r>
              <a:rPr lang="ru-RU" sz="2400" dirty="0"/>
              <a:t>Сви корисници биткоина су повезани у пеер-то-пеер мрежу и сваки корисник представља једно чвориште (енгл. нод) те мреже.</a:t>
            </a:r>
            <a:endParaRPr lang="sr-Latn-RS" sz="2400" dirty="0"/>
          </a:p>
          <a:p>
            <a:pPr marL="349250" indent="-171450">
              <a:buFont typeface="Arial" pitchFamily="34" charset="0"/>
              <a:buChar char="•"/>
            </a:pPr>
            <a:endParaRPr lang="ru-RU" sz="2400" dirty="0"/>
          </a:p>
          <a:p>
            <a:pPr marL="349250" indent="-171450">
              <a:buFont typeface="Arial" pitchFamily="34" charset="0"/>
              <a:buChar char="•"/>
            </a:pPr>
            <a:r>
              <a:rPr lang="ru-RU" sz="2400" dirty="0"/>
              <a:t>Сваки корисник биткоина има приватни кључ, јавни кључ и биткоин адресу. </a:t>
            </a:r>
          </a:p>
          <a:p>
            <a:pPr marL="349250" indent="-171450">
              <a:buFont typeface="Arial" pitchFamily="34" charset="0"/>
              <a:buChar char="•"/>
            </a:pPr>
            <a:r>
              <a:rPr lang="ru-RU" sz="2400" dirty="0"/>
              <a:t>Јавни кључ се креира од приватног кључа.</a:t>
            </a:r>
          </a:p>
          <a:p>
            <a:pPr marL="349250" indent="-171450">
              <a:buFont typeface="Arial" pitchFamily="34" charset="0"/>
              <a:buChar char="•"/>
            </a:pPr>
            <a:r>
              <a:rPr lang="ru-RU" sz="2400" dirty="0"/>
              <a:t>Затим се од јавног кључа креира биткоин адреса на коју се примају биткоини и њега нема потребе крити. </a:t>
            </a:r>
          </a:p>
        </p:txBody>
      </p:sp>
      <p:pic>
        <p:nvPicPr>
          <p:cNvPr id="4" name="Picture 3" descr="Bitcoin Ethereum and Ripple - A deep overview of the big thre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9"/>
          <a:stretch/>
        </p:blipFill>
        <p:spPr bwMode="auto">
          <a:xfrm>
            <a:off x="5076056" y="3106628"/>
            <a:ext cx="399593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65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410BF1-6CC2-06BC-9931-6A72A7B5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483518"/>
            <a:ext cx="8712968" cy="4536504"/>
          </a:xfrm>
        </p:spPr>
        <p:txBody>
          <a:bodyPr/>
          <a:lstStyle/>
          <a:p>
            <a:pPr marL="177800" indent="0">
              <a:buNone/>
            </a:pPr>
            <a:r>
              <a:rPr lang="ru-RU" sz="2000" dirty="0"/>
              <a:t>Врло је важно да се добро чува приватни кључ. </a:t>
            </a:r>
          </a:p>
          <a:p>
            <a:pPr marL="177800" indent="0">
              <a:buNone/>
            </a:pPr>
            <a:r>
              <a:rPr lang="ru-RU" sz="2000" dirty="0"/>
              <a:t>Приватним кључем се потписују трансакције са биткоин адресе која је за тај кључ везана. </a:t>
            </a:r>
          </a:p>
          <a:p>
            <a:pPr marL="177800" indent="0">
              <a:buNone/>
            </a:pPr>
            <a:endParaRPr lang="ru-RU" sz="2000" dirty="0"/>
          </a:p>
          <a:p>
            <a:pPr marL="177800" indent="0">
              <a:buNone/>
            </a:pPr>
            <a:r>
              <a:rPr lang="ru-RU" sz="2000" dirty="0"/>
              <a:t>Замислите да је биткоин адреса ваш број банковног рачуна, а приватни кључ ваш пин којим верификујете плаћања са тог рачуна. </a:t>
            </a:r>
          </a:p>
          <a:p>
            <a:pPr marL="177800" indent="0">
              <a:buNone/>
            </a:pPr>
            <a:r>
              <a:rPr lang="ru-RU" sz="2000" dirty="0"/>
              <a:t>Отприлике тако функционише, уз једну врло битно разлику: </a:t>
            </a:r>
          </a:p>
          <a:p>
            <a:pPr marL="177800" indent="0">
              <a:buNone/>
            </a:pPr>
            <a:r>
              <a:rPr lang="ru-RU" sz="2000" dirty="0"/>
              <a:t>Ако изгубите пин којим верификујете трансакције са банковног рачуна, банка ће вам издати нови. </a:t>
            </a:r>
          </a:p>
          <a:p>
            <a:pPr marL="177800" indent="0">
              <a:buNone/>
            </a:pPr>
            <a:r>
              <a:rPr lang="ru-RU" sz="2000" dirty="0"/>
              <a:t>Ако изгубите приватни кључ, изгубили сте заувек биткоине на адреси за коју је тај приватни кључ везан. Ти биткоини и даље постоје, али им нико не може приступити без приватног кључа.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91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87029F-62A4-6BE6-FF38-3C090EA80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4248472"/>
          </a:xfrm>
        </p:spPr>
        <p:txBody>
          <a:bodyPr/>
          <a:lstStyle/>
          <a:p>
            <a:r>
              <a:rPr lang="sr-Cyrl-RS" sz="2000" dirty="0"/>
              <a:t>Рударење је процес стварања одређене криптовалуте. </a:t>
            </a:r>
          </a:p>
          <a:p>
            <a:r>
              <a:rPr lang="sr-Cyrl-RS" sz="2000" dirty="0"/>
              <a:t>Рудари су неопходни како би криптовалуте базиране на блокчејну и "Пруф оф ворк" концепту валидације функционисале. </a:t>
            </a:r>
          </a:p>
          <a:p>
            <a:r>
              <a:rPr lang="sr-Cyrl-RS" sz="2000" dirty="0"/>
              <a:t>Рударење се састоји у активности одржавања биткоин мреже. </a:t>
            </a:r>
          </a:p>
          <a:p>
            <a:endParaRPr lang="sr-Cyrl-RS" sz="2000" dirty="0"/>
          </a:p>
          <a:p>
            <a:endParaRPr lang="sr-Cyrl-RS" sz="2000" dirty="0"/>
          </a:p>
          <a:p>
            <a:r>
              <a:rPr lang="sr-Cyrl-RS" sz="2000" dirty="0"/>
              <a:t>Овде је кључни параметар - Хеш функција</a:t>
            </a:r>
          </a:p>
          <a:p>
            <a:endParaRPr lang="sr-Cyrl-RS" sz="2000" dirty="0"/>
          </a:p>
          <a:p>
            <a:pPr marL="177800" indent="0">
              <a:buNone/>
            </a:pPr>
            <a:r>
              <a:rPr lang="sr-Cyrl-RS" sz="2000" dirty="0"/>
              <a:t>Хеш функција је криптографска функција која податке произвољне дужине конвертује у податке фиксне дужине. Биткоин користи СХА256 хеш функцију.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52622F-58E9-4200-16DE-38703218E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98000"/>
            <a:ext cx="3630124" cy="946200"/>
          </a:xfrm>
        </p:spPr>
        <p:txBody>
          <a:bodyPr/>
          <a:lstStyle/>
          <a:p>
            <a:pPr algn="l"/>
            <a:r>
              <a:rPr lang="sr-Cyrl-RS" dirty="0"/>
              <a:t>Рударење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 Newsletter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917</Words>
  <Application>Microsoft Office PowerPoint</Application>
  <PresentationFormat>On-screen Show (16:9)</PresentationFormat>
  <Paragraphs>100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Exo 2</vt:lpstr>
      <vt:lpstr>Calibri</vt:lpstr>
      <vt:lpstr>Times New Roman</vt:lpstr>
      <vt:lpstr>Nunito Light</vt:lpstr>
      <vt:lpstr>Roboto Condensed Light</vt:lpstr>
      <vt:lpstr>Arial</vt:lpstr>
      <vt:lpstr>Roboto Condensed</vt:lpstr>
      <vt:lpstr>Tech Newsletter XL by Slidesgo</vt:lpstr>
      <vt:lpstr>Изазови развоја тржишта осигурања криптовалута</vt:lpstr>
      <vt:lpstr>Увод </vt:lpstr>
      <vt:lpstr>Еволуција новца...</vt:lpstr>
      <vt:lpstr>PowerPoint Presentation</vt:lpstr>
      <vt:lpstr>Биткоин</vt:lpstr>
      <vt:lpstr>PowerPoint Presentation</vt:lpstr>
      <vt:lpstr>PowerPoint Presentation</vt:lpstr>
      <vt:lpstr>PowerPoint Presentation</vt:lpstr>
      <vt:lpstr>Рударење</vt:lpstr>
      <vt:lpstr>PowerPoint Presentation</vt:lpstr>
      <vt:lpstr>Најпопуларније криптовалуте</vt:lpstr>
      <vt:lpstr>Статус легалности криптовалута </vt:lpstr>
      <vt:lpstr>PowerPoint Presentation</vt:lpstr>
      <vt:lpstr>Потенцијални ризици за криптовалуте могу бити следећи: </vt:lpstr>
      <vt:lpstr>Предмети осигурања, везани за криптовалуте, могу бити следећи:</vt:lpstr>
      <vt:lpstr>Закључак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Употреба и развој ИКТ технологија у домаћинствима и предузећима у Републици Србији</dc:title>
  <dc:creator>Ilija Etinski</dc:creator>
  <cp:lastModifiedBy>Gost</cp:lastModifiedBy>
  <cp:revision>83</cp:revision>
  <dcterms:modified xsi:type="dcterms:W3CDTF">2022-06-11T09:32:32Z</dcterms:modified>
</cp:coreProperties>
</file>