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6" r:id="rId10"/>
    <p:sldId id="265" r:id="rId11"/>
    <p:sldId id="268" r:id="rId12"/>
    <p:sldId id="267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70AF8-146F-4D43-A273-45B9088F4A24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72B58-4F12-4463-9012-DDB7A9BCB0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BB70F4-38A2-4BC2-BF9C-B4C567034AA1}" type="datetime1">
              <a:rPr lang="en-US" smtClean="0"/>
              <a:t>6/11/2022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FBE5A8-CDBA-40BF-8B22-A04E2629A5F0}" type="datetime1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78CC3B-EACF-43B9-BA63-6EE3688479EC}" type="datetime1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2B24D8-42DA-48E8-95E8-624E638B747E}" type="datetime1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65F8DF-F81B-4202-83D4-197510BD2726}" type="datetime1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E54BA-2EB1-450B-A5E9-6D73520B32C6}" type="datetime1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2A0CE0-C4C6-42D9-AACB-0FDF2B08C2FA}" type="datetime1">
              <a:rPr lang="en-US" smtClean="0"/>
              <a:t>6/11/2022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626BEB-0E2B-4993-8332-6CC0713452DD}" type="datetime1">
              <a:rPr lang="en-US" smtClean="0"/>
              <a:t>6/11/2022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3B4D6A-B0CD-430F-AE7A-1AFC047DA1C9}" type="datetime1">
              <a:rPr lang="en-US" smtClean="0"/>
              <a:t>6/11/2022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A50BB-5B08-49FC-A9ED-5B7439ABD8F0}" type="datetime1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B387B-8A1C-415F-9CD9-077387BA2717}" type="datetime1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29D4D8-FB73-40F0-B3D6-BF5E2BC2E323}" type="datetime1">
              <a:rPr lang="en-US" smtClean="0"/>
              <a:t>6/11/2022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B6E74D-1B1E-4C4A-928B-EC67974DBF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Delatnost</a:t>
            </a:r>
            <a:r>
              <a:rPr lang="en-US" sz="3200" dirty="0" smtClean="0"/>
              <a:t> </a:t>
            </a:r>
            <a:r>
              <a:rPr lang="en-US" sz="3200" dirty="0" err="1" smtClean="0"/>
              <a:t>osiguranja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oglašavanje</a:t>
            </a:r>
            <a:r>
              <a:rPr lang="en-US" sz="3200" dirty="0" smtClean="0"/>
              <a:t> u </a:t>
            </a:r>
            <a:r>
              <a:rPr lang="en-US" sz="3200" dirty="0" err="1" smtClean="0"/>
              <a:t>postkovid</a:t>
            </a:r>
            <a:r>
              <a:rPr lang="en-US" sz="3200" dirty="0" smtClean="0"/>
              <a:t> </a:t>
            </a:r>
            <a:r>
              <a:rPr lang="en-US" sz="3200" dirty="0" err="1" smtClean="0"/>
              <a:t>svetu</a:t>
            </a:r>
            <a:r>
              <a:rPr lang="en-US" sz="3200" dirty="0" smtClean="0"/>
              <a:t>: </a:t>
            </a:r>
            <a:r>
              <a:rPr lang="en-US" sz="3200" dirty="0" err="1" smtClean="0"/>
              <a:t>zašto</a:t>
            </a:r>
            <a:r>
              <a:rPr lang="en-US" sz="3200" dirty="0" smtClean="0"/>
              <a:t> je </a:t>
            </a:r>
            <a:r>
              <a:rPr lang="en-US" sz="3200" dirty="0" err="1" smtClean="0"/>
              <a:t>važno</a:t>
            </a:r>
            <a:r>
              <a:rPr lang="en-US" sz="3200" dirty="0" smtClean="0"/>
              <a:t> </a:t>
            </a:r>
            <a:r>
              <a:rPr lang="en-US" sz="3200" dirty="0" err="1" smtClean="0"/>
              <a:t>ulagati</a:t>
            </a:r>
            <a:r>
              <a:rPr lang="en-US" sz="3200" dirty="0" smtClean="0"/>
              <a:t> </a:t>
            </a:r>
            <a:r>
              <a:rPr lang="en-US" sz="3200" dirty="0" err="1" smtClean="0"/>
              <a:t>još</a:t>
            </a:r>
            <a:r>
              <a:rPr lang="en-US" sz="3200" dirty="0" smtClean="0"/>
              <a:t> </a:t>
            </a:r>
            <a:r>
              <a:rPr lang="en-US" sz="3200" dirty="0" err="1" smtClean="0"/>
              <a:t>više</a:t>
            </a:r>
            <a:r>
              <a:rPr lang="en-US" sz="3200" dirty="0" smtClean="0"/>
              <a:t> </a:t>
            </a:r>
            <a:r>
              <a:rPr lang="en-US" sz="3200" dirty="0" err="1" smtClean="0"/>
              <a:t>nego</a:t>
            </a:r>
            <a:r>
              <a:rPr lang="en-US" sz="3200" dirty="0" smtClean="0"/>
              <a:t> </a:t>
            </a:r>
            <a:r>
              <a:rPr lang="en-US" sz="3200" dirty="0" err="1" smtClean="0"/>
              <a:t>ranije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Galjina Ognjanov</a:t>
            </a:r>
          </a:p>
          <a:p>
            <a:r>
              <a:rPr lang="sr-Latn-RS" dirty="0" smtClean="0"/>
              <a:t>Ekonomski fakultet Univerziteta u Beogradu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33800" y="5715001"/>
            <a:ext cx="4648200" cy="685800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Progressive Work from Home Commercial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47800" y="2133600"/>
            <a:ext cx="562356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Rast </a:t>
            </a:r>
            <a:r>
              <a:rPr lang="sr-Latn-RS" dirty="0" smtClean="0"/>
              <a:t>značaja oglašavanja u Postkovid svetu</a:t>
            </a:r>
            <a:endParaRPr lang="en-US" dirty="0"/>
          </a:p>
        </p:txBody>
      </p:sp>
      <p:pic>
        <p:nvPicPr>
          <p:cNvPr id="6" name="Chart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7239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16764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Dok</a:t>
            </a:r>
            <a:r>
              <a:rPr lang="sr-Latn-RS" dirty="0" smtClean="0"/>
              <a:t> pad ulaganja u medijskog oglašavanje u SAD u 2020/2019 iznosi 2,5% ulaganje osiguravajućih kuća ostaje na približno istom nivou kao pre COVID 19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Rast značaja oglašavanja u postkovid svetu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105584"/>
          </a:xfrm>
        </p:spPr>
        <p:txBody>
          <a:bodyPr>
            <a:normAutofit lnSpcReduction="10000"/>
          </a:bodyPr>
          <a:lstStyle/>
          <a:p>
            <a:endParaRPr lang="sr-Latn-RS" dirty="0" smtClean="0"/>
          </a:p>
          <a:p>
            <a:r>
              <a:rPr lang="sr-Latn-RS" dirty="0" smtClean="0"/>
              <a:t>2021. g ulaganja u oglašavanje značajno rastu u SAD (25%) i globalno (22%)</a:t>
            </a:r>
          </a:p>
          <a:p>
            <a:r>
              <a:rPr lang="sr-Latn-RS" dirty="0" smtClean="0"/>
              <a:t>Prema podacima MAGNA porast je zabeležen u svih 70 zemalja koje prate, i to najviše u </a:t>
            </a:r>
            <a:r>
              <a:rPr lang="en-GB" dirty="0" smtClean="0"/>
              <a:t>UK </a:t>
            </a:r>
            <a:r>
              <a:rPr lang="en-GB" dirty="0"/>
              <a:t>(+34%), </a:t>
            </a:r>
            <a:r>
              <a:rPr lang="en-GB" dirty="0" smtClean="0"/>
              <a:t>Brazil</a:t>
            </a:r>
            <a:r>
              <a:rPr lang="sr-Latn-RS" dirty="0" smtClean="0"/>
              <a:t>u</a:t>
            </a:r>
            <a:r>
              <a:rPr lang="en-GB" dirty="0" smtClean="0"/>
              <a:t> </a:t>
            </a:r>
            <a:r>
              <a:rPr lang="en-GB" dirty="0"/>
              <a:t>(+30%), </a:t>
            </a:r>
            <a:r>
              <a:rPr lang="sr-Latn-RS" dirty="0" smtClean="0"/>
              <a:t>K</a:t>
            </a:r>
            <a:r>
              <a:rPr lang="en-GB" dirty="0" err="1" smtClean="0"/>
              <a:t>anad</a:t>
            </a:r>
            <a:r>
              <a:rPr lang="sr-Latn-RS" dirty="0" smtClean="0"/>
              <a:t>i</a:t>
            </a:r>
            <a:r>
              <a:rPr lang="en-GB" dirty="0" smtClean="0"/>
              <a:t> </a:t>
            </a:r>
            <a:r>
              <a:rPr lang="en-GB" dirty="0"/>
              <a:t>(+27%), </a:t>
            </a:r>
            <a:r>
              <a:rPr lang="sr-Latn-RS" dirty="0" smtClean="0"/>
              <a:t>SAD </a:t>
            </a:r>
            <a:r>
              <a:rPr lang="en-GB" dirty="0" smtClean="0"/>
              <a:t>(+</a:t>
            </a:r>
            <a:r>
              <a:rPr lang="en-GB" dirty="0"/>
              <a:t>25%), </a:t>
            </a:r>
            <a:r>
              <a:rPr lang="sr-Latn-RS" dirty="0" smtClean="0"/>
              <a:t>i </a:t>
            </a:r>
            <a:r>
              <a:rPr lang="en-GB" dirty="0" err="1" smtClean="0"/>
              <a:t>Australi</a:t>
            </a:r>
            <a:r>
              <a:rPr lang="sr-Latn-RS" dirty="0" smtClean="0"/>
              <a:t>ji</a:t>
            </a:r>
            <a:r>
              <a:rPr lang="en-GB" dirty="0" smtClean="0"/>
              <a:t> </a:t>
            </a:r>
            <a:r>
              <a:rPr lang="en-GB" dirty="0"/>
              <a:t>(+23</a:t>
            </a:r>
            <a:r>
              <a:rPr lang="en-GB" dirty="0" smtClean="0"/>
              <a:t>%).</a:t>
            </a:r>
            <a:endParaRPr lang="sr-Latn-RS" dirty="0" smtClean="0"/>
          </a:p>
          <a:p>
            <a:r>
              <a:rPr lang="sr-Latn-RS" dirty="0" smtClean="0"/>
              <a:t>Podatak za Srbiju (MAGNA) takođe ukazuje na rast ulaganja u medijsko oglašavanje od 16,4%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Ulaganje u oglašavanje u Srbiji – IPSOS &amp; Nielsen</a:t>
            </a:r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5400" y="2057400"/>
            <a:ext cx="5845285" cy="359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1981200"/>
            <a:ext cx="121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</a:rPr>
              <a:t>ast učešća TV sa 0,1% na 0,4%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sr-Latn-RS" dirty="0" smtClean="0"/>
              <a:t>vala na pažnji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7659082" cy="281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 čemu je reč?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Uloga oglašavanja u delatnosti osiguranja</a:t>
            </a:r>
          </a:p>
          <a:p>
            <a:r>
              <a:rPr lang="sr-Latn-RS" dirty="0" smtClean="0"/>
              <a:t>Porast ulaganja u oglašavanje u delatnosti osiguranja u 21. veku</a:t>
            </a:r>
          </a:p>
          <a:p>
            <a:r>
              <a:rPr lang="sr-Latn-RS" dirty="0" smtClean="0"/>
              <a:t>Poremećaji u industriji oglašavanja kao posledica izbijanja krize COVID 19</a:t>
            </a:r>
          </a:p>
          <a:p>
            <a:r>
              <a:rPr lang="sr-Latn-RS" dirty="0" smtClean="0"/>
              <a:t>Rast značaja oglašavanja u delatnosti osiguranja u postkovid svetu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3600" dirty="0" smtClean="0"/>
              <a:t>Uloga oglašavanja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Ulaganje u oglašavanje u delatnosti osiguranja ima dugu tradiciju </a:t>
            </a:r>
          </a:p>
          <a:p>
            <a:r>
              <a:rPr lang="sr-Latn-RS" dirty="0"/>
              <a:t>V</a:t>
            </a:r>
            <a:r>
              <a:rPr lang="sr-Latn-RS" dirty="0" smtClean="0"/>
              <a:t>eći broj radova objavljenih u recenziranim naučnim časopisima na engleskom jeziku dokumentuje značaj koji se od polovine prošlog veka pridaje oglašavanju u delatnosti osiguranja (na primer: </a:t>
            </a:r>
            <a:r>
              <a:rPr lang="en-US" dirty="0"/>
              <a:t>McWhorter, S. S. (1958). Advertising and Public Relations Activities of Insurance Companies: With Special Emphasis on Health Insurers. </a:t>
            </a:r>
            <a:r>
              <a:rPr lang="en-US" i="1" dirty="0"/>
              <a:t>The Journal of Insurance</a:t>
            </a:r>
            <a:r>
              <a:rPr lang="en-US" dirty="0"/>
              <a:t>, 25(3), 8–20</a:t>
            </a:r>
            <a:r>
              <a:rPr lang="en-US" dirty="0" smtClean="0"/>
              <a:t>.</a:t>
            </a:r>
            <a:r>
              <a:rPr lang="sr-Latn-RS" dirty="0" smtClean="0"/>
              <a:t>)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Uloga oglašavanja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McWhorter, S. S. (1958)</a:t>
            </a:r>
            <a:r>
              <a:rPr lang="sr-Latn-RS" dirty="0" smtClean="0"/>
              <a:t>: </a:t>
            </a:r>
          </a:p>
          <a:p>
            <a:pPr>
              <a:buNone/>
            </a:pPr>
            <a:r>
              <a:rPr lang="sr-Latn-RS" dirty="0" smtClean="0"/>
              <a:t>“osim javne prepoznatljivosti i prihvatanja kompanije, njenih proizvoda i predstavnika prodaje, oglašavanje je takođe značajno u cilju povećanja morala zaposlenih i privlačenja novih predstavnika prodaje” – </a:t>
            </a:r>
            <a:r>
              <a:rPr lang="sr-Latn-RS" b="1" dirty="0" smtClean="0">
                <a:solidFill>
                  <a:srgbClr val="FF0000"/>
                </a:solidFill>
              </a:rPr>
              <a:t>BRENDIRANJE POSLODAVCA (EMPLOYER BRANDING)</a:t>
            </a:r>
          </a:p>
          <a:p>
            <a:pPr>
              <a:buNone/>
            </a:pPr>
            <a:r>
              <a:rPr lang="sr-Latn-RS" dirty="0" smtClean="0"/>
              <a:t>“ekonomska dužnost kompanija da podrže medije koji prate njihovu delatnost kroz oglašavanje” – </a:t>
            </a:r>
            <a:r>
              <a:rPr lang="sr-Latn-RS" b="1" dirty="0" smtClean="0">
                <a:solidFill>
                  <a:srgbClr val="FF0000"/>
                </a:solidFill>
              </a:rPr>
              <a:t>ODNOSI S JAVNOŠĆU (PUBLIC RELATIONS)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391400" cy="128016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Porast </a:t>
            </a:r>
            <a:r>
              <a:rPr lang="sr-Latn-RS" dirty="0" smtClean="0"/>
              <a:t>ulaganja u </a:t>
            </a:r>
            <a:r>
              <a:rPr lang="sr-Latn-RS" dirty="0" smtClean="0"/>
              <a:t>oglašavanjE 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Sa takvim odnosom prema oglašavanju, osiguravajuće kuće u SAD postaju najveći oglašivači na američkom tržištu</a:t>
            </a:r>
          </a:p>
          <a:p>
            <a:r>
              <a:rPr lang="sr-Latn-RS" dirty="0" smtClean="0"/>
              <a:t>Medijskim merenjima dobijen je podatak da je u 2019. g </a:t>
            </a:r>
            <a:r>
              <a:rPr lang="sr-Latn-RS" i="1" dirty="0" smtClean="0"/>
              <a:t>GEICO</a:t>
            </a:r>
            <a:r>
              <a:rPr lang="sr-Latn-RS" dirty="0" smtClean="0"/>
              <a:t>  brend bio najprisutniji u sveukupnom medijskom oglašavanju u SAD (1,6 milijardi dolara ulaganje u oglašavanje)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386262" y="1656556"/>
            <a:ext cx="310515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Porast ulaganja u oglašavanje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239000" cy="4779336"/>
          </a:xfrm>
        </p:spPr>
        <p:txBody>
          <a:bodyPr/>
          <a:lstStyle/>
          <a:p>
            <a:pPr algn="ctr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ZAKLJUČAK:</a:t>
            </a:r>
            <a:r>
              <a:rPr lang="sr-Latn-RS" dirty="0" smtClean="0"/>
              <a:t> </a:t>
            </a:r>
            <a:endParaRPr lang="sr-Latn-RS" i="1" dirty="0" smtClean="0"/>
          </a:p>
          <a:p>
            <a:pPr>
              <a:buNone/>
            </a:pPr>
            <a:r>
              <a:rPr lang="sr-Latn-RS" i="1" dirty="0" smtClean="0"/>
              <a:t>Malo je delatnosti u SAD koje ulažu toliko mnogo u oglašavanje kao što je to delatnost osiguranja </a:t>
            </a:r>
            <a:r>
              <a:rPr lang="sr-Latn-RS" dirty="0" smtClean="0"/>
              <a:t>(7,8 milijardi dolara ulaganje u medijsko oglašavanje u SAD (oko 3,2%), sedmi najveći ulagač u oglašavanje u 2019. godini odmah posle oglašavanja u delatnosti finansijskih usluga, a koja je zabeležila pad ulaganje u oglašavanje u odnosu na 2018. godinu). 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Ulaganje u oglašavanje u delatnosti osiguranja u Srbiji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239000" cy="4562784"/>
          </a:xfrm>
        </p:spPr>
        <p:txBody>
          <a:bodyPr>
            <a:normAutofit/>
          </a:bodyPr>
          <a:lstStyle/>
          <a:p>
            <a:r>
              <a:rPr lang="sr-Latn-RS" dirty="0" smtClean="0"/>
              <a:t>U periodu pre tranzicije više izuzetak nego pravilo</a:t>
            </a:r>
          </a:p>
          <a:p>
            <a:r>
              <a:rPr lang="sr-Latn-RS" dirty="0" smtClean="0"/>
              <a:t>Dominira(o) prodajni pristup</a:t>
            </a:r>
          </a:p>
          <a:p>
            <a:r>
              <a:rPr lang="sr-Latn-RS" dirty="0" smtClean="0"/>
              <a:t>Oglašavanje usmereno na informisanje i edukaciju ima primat u odnosu na oglašavanje usmereno na građenje brenda</a:t>
            </a:r>
          </a:p>
          <a:p>
            <a:r>
              <a:rPr lang="sr-Latn-RS" dirty="0" smtClean="0"/>
              <a:t>Ulaganje u oglašavanje (ukupno) u 2019. g zabeležilo rast dostigavši 210 miliona EUR (prvi put porast u odnosu na 2008. godinu)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sz="4000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3600" dirty="0" smtClean="0"/>
              <a:t>Poremećaji </a:t>
            </a:r>
            <a:r>
              <a:rPr lang="sr-Latn-RS" sz="3600" dirty="0" smtClean="0"/>
              <a:t>u industriji </a:t>
            </a:r>
            <a:r>
              <a:rPr lang="sr-Latn-RS" sz="3600" dirty="0" smtClean="0"/>
              <a:t>oglašavanja – COVID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62784"/>
          </a:xfrm>
        </p:spPr>
        <p:txBody>
          <a:bodyPr>
            <a:normAutofit fontScale="92500"/>
          </a:bodyPr>
          <a:lstStyle/>
          <a:p>
            <a:r>
              <a:rPr lang="sr-Latn-RS" sz="2800" dirty="0" smtClean="0"/>
              <a:t>Teorijski radovi objavljeni neposredno po izbijanju krize, govore u prilog činjenici da povećano ulaganje u oglašavanje doprinosi boljem upravljanju krizom izazvanom pandemijom COVID 19, na primer: </a:t>
            </a:r>
            <a:r>
              <a:rPr lang="en-GB" sz="2800" dirty="0"/>
              <a:t>Robinson, T. D., &amp; </a:t>
            </a:r>
            <a:r>
              <a:rPr lang="en-GB" sz="2800" dirty="0" err="1"/>
              <a:t>Veresiu</a:t>
            </a:r>
            <a:r>
              <a:rPr lang="en-GB" sz="2800" dirty="0"/>
              <a:t>, E. (2021). Advertising in a Context Harm Crisis. Journal of Advertising, 50(3), </a:t>
            </a:r>
            <a:r>
              <a:rPr lang="en-GB" sz="2800" dirty="0" smtClean="0"/>
              <a:t>221–229</a:t>
            </a:r>
            <a:endParaRPr lang="sr-Latn-RS" sz="2800" dirty="0" smtClean="0"/>
          </a:p>
          <a:p>
            <a:r>
              <a:rPr lang="sr-Latn-RS" sz="2800" dirty="0" smtClean="0"/>
              <a:t>O</a:t>
            </a:r>
            <a:r>
              <a:rPr lang="sr-Latn-RS" sz="2800" dirty="0" smtClean="0"/>
              <a:t>glasni budžeti su smanjeni neposredno po izbijanju COVID 19, dok u drugoj polovini 2020.g počinju ponovo da rastu</a:t>
            </a:r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/>
              <a:t/>
            </a:r>
            <a:br>
              <a:rPr lang="sr-Latn-RS" sz="4000" dirty="0" smtClean="0"/>
            </a:br>
            <a:r>
              <a:rPr lang="sr-Latn-RS" b="1" dirty="0" smtClean="0">
                <a:solidFill>
                  <a:srgbClr val="FF0000"/>
                </a:solidFill>
              </a:rPr>
              <a:t/>
            </a:r>
            <a:br>
              <a:rPr lang="sr-Latn-RS" b="1" dirty="0" smtClean="0">
                <a:solidFill>
                  <a:srgbClr val="FF0000"/>
                </a:solidFill>
              </a:rPr>
            </a:br>
            <a:r>
              <a:rPr lang="sr-Latn-RS" sz="3600" dirty="0" smtClean="0">
                <a:solidFill>
                  <a:srgbClr val="FF0000"/>
                </a:solidFill>
              </a:rPr>
              <a:t>Oglašavanje tokom krize </a:t>
            </a:r>
            <a:r>
              <a:rPr lang="sr-Latn-RS" sz="3600" dirty="0" smtClean="0">
                <a:solidFill>
                  <a:srgbClr val="FF0000"/>
                </a:solidFill>
              </a:rPr>
              <a:t>kreira nadu u bolje sutra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2021. godine jedan broj najuglednijeg časopisa </a:t>
            </a:r>
            <a:r>
              <a:rPr lang="sr-Latn-RS" i="1" dirty="0" smtClean="0"/>
              <a:t>Journal of Advertisin</a:t>
            </a:r>
            <a:r>
              <a:rPr lang="sr-Latn-RS" dirty="0" smtClean="0"/>
              <a:t>g posvećen je značaju oglašavanja u krizi izazvanoj pandemijom COVID19:</a:t>
            </a:r>
          </a:p>
          <a:p>
            <a:pPr algn="ctr">
              <a:buNone/>
            </a:pP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</a:rPr>
              <a:t>ZAKLJUČAK</a:t>
            </a:r>
          </a:p>
          <a:p>
            <a:pPr>
              <a:buNone/>
            </a:pPr>
            <a:r>
              <a:rPr lang="sr-Latn-RS" dirty="0" smtClean="0"/>
              <a:t>Mada je industrija oglašavanja pretpela značajan udarac (rad od kuće, nemogućnost zakazivanja snimanja, smanjeni budžeti itd) oglašavanje nastavlja da bude </a:t>
            </a:r>
            <a:r>
              <a:rPr lang="sr-Latn-RS" b="1" i="1" dirty="0" smtClean="0">
                <a:solidFill>
                  <a:schemeClr val="accent1">
                    <a:lumMod val="50000"/>
                  </a:schemeClr>
                </a:solidFill>
              </a:rPr>
              <a:t>značajna pokretačka snaga koja doprinosi promenama u ponašanju kako klijenata tako i društva</a:t>
            </a:r>
            <a:r>
              <a:rPr lang="sr-Latn-RS" b="1" dirty="0" smtClean="0">
                <a:solidFill>
                  <a:schemeClr val="accent1">
                    <a:lumMod val="50000"/>
                  </a:schemeClr>
                </a:solidFill>
              </a:rPr>
              <a:t>, kao i da </a:t>
            </a:r>
            <a:r>
              <a:rPr lang="sr-Latn-RS" b="1" i="1" dirty="0" smtClean="0">
                <a:solidFill>
                  <a:schemeClr val="accent1">
                    <a:lumMod val="50000"/>
                  </a:schemeClr>
                </a:solidFill>
              </a:rPr>
              <a:t>brendovi za klijente predstavljaju “sigurnu kuću” posebno u periodima krize jer smanjuju neizvesnost i kreiraju percepciju bolje budućnosti</a:t>
            </a:r>
            <a:r>
              <a:rPr lang="sr-Latn-RS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324600"/>
            <a:ext cx="6019800" cy="365125"/>
          </a:xfrm>
        </p:spPr>
        <p:txBody>
          <a:bodyPr/>
          <a:lstStyle/>
          <a:p>
            <a:r>
              <a:rPr lang="vi-VN" dirty="0" smtClean="0"/>
              <a:t>XX MEĐUNARODNI SIMPOZIJUM SAVREMENI PROBLEMI RAZVOJA TRŽIŠTA OSIGURANJA Aranđelovac, hotel „Izvor“, 9-12. jun 2022.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272</TotalTime>
  <Words>925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Delatnost osiguranja i oglašavanje u postkovid svetu: zašto je važno ulagati još više nego ranije?</vt:lpstr>
      <vt:lpstr>O čemu je reč?</vt:lpstr>
      <vt:lpstr>     Uloga oglašavanja</vt:lpstr>
      <vt:lpstr>Uloga oglašavanja</vt:lpstr>
      <vt:lpstr>     Porast ulaganja u oglašavanjE  </vt:lpstr>
      <vt:lpstr>Porast ulaganja u oglašavanje</vt:lpstr>
      <vt:lpstr>Ulaganje u oglašavanje u delatnosti osiguranja u Srbiji</vt:lpstr>
      <vt:lpstr>    Poremećaji u industriji oglašavanja – COVID 19</vt:lpstr>
      <vt:lpstr>  Oglašavanje tokom krize kreira nadu u bolje sutra</vt:lpstr>
      <vt:lpstr>Progressive Work from Home Commercial</vt:lpstr>
      <vt:lpstr>  Rast značaja oglašavanja u Postkovid svetu</vt:lpstr>
      <vt:lpstr>Rast značaja oglašavanja u postkovid svetu</vt:lpstr>
      <vt:lpstr>Ulaganje u oglašavanje u Srbiji – IPSOS &amp; Nielsen</vt:lpstr>
      <vt:lpstr>Hvala na pažnji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Delatnost osiguranja i oglašavanje u postkovid svetu: zašto je važno ulagati još više nego ranije?«</dc:title>
  <dc:creator>Galjina</dc:creator>
  <cp:lastModifiedBy>Galjina</cp:lastModifiedBy>
  <cp:revision>40</cp:revision>
  <dcterms:created xsi:type="dcterms:W3CDTF">2022-06-11T04:55:44Z</dcterms:created>
  <dcterms:modified xsi:type="dcterms:W3CDTF">2022-06-11T09:28:09Z</dcterms:modified>
</cp:coreProperties>
</file>