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56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72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63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35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8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09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71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51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8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8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18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66DD-7E1A-4C61-AF8F-3CE4AFA9D468}" type="datetimeFigureOut">
              <a:rPr lang="en-US" smtClean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54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6DBB-6B74-4447-AEF1-63B36218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3" y="802298"/>
            <a:ext cx="10413507" cy="2541431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cap="all" dirty="0">
                <a:solidFill>
                  <a:srgbClr val="C00000"/>
                </a:solidFill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GEOPOLITI</a:t>
            </a:r>
            <a:r>
              <a:rPr lang="sr-Latn-RS" sz="3200" b="1" cap="all" dirty="0">
                <a:solidFill>
                  <a:srgbClr val="C00000"/>
                </a:solidFill>
                <a:effectLst/>
                <a:latin typeface="Times New Roman Bold" panose="02020803070505020304" pitchFamily="18" charset="0"/>
                <a:ea typeface="Calibri" panose="020F0502020204030204" pitchFamily="34" charset="0"/>
              </a:rPr>
              <a:t>čki izazovi u post-pandemijskom svetu kao odrednica makroekonomskih kretanja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9E1F3-C85E-4FA4-94ED-2F457E2D7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2683" y="3531204"/>
            <a:ext cx="8782169" cy="1946318"/>
          </a:xfrm>
        </p:spPr>
        <p:txBody>
          <a:bodyPr>
            <a:normAutofit/>
          </a:bodyPr>
          <a:lstStyle/>
          <a:p>
            <a:pPr algn="r"/>
            <a:r>
              <a:rPr lang="sr-Latn-R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 Aleksandra Praščević</a:t>
            </a:r>
          </a:p>
          <a:p>
            <a:pPr algn="r"/>
            <a:r>
              <a:rPr lang="sr-Latn-R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 fakultet</a:t>
            </a:r>
          </a:p>
          <a:p>
            <a:pPr algn="r"/>
            <a:r>
              <a:rPr lang="sr-Latn-R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UNIVERZITET U BEOGRADU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3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D979-F520-4341-A53D-0086C80AB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1926454"/>
            <a:ext cx="7075503" cy="4039340"/>
          </a:xfrm>
        </p:spPr>
        <p:txBody>
          <a:bodyPr>
            <a:normAutofit/>
          </a:bodyPr>
          <a:lstStyle/>
          <a:p>
            <a:r>
              <a:rPr lang="sr-Latn-R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Kontinuiran rast inflacije u većem broju zemalja 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dostižu vrednosti koje su bile nepoznate u poslednjih 40-ak godina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Generalno je u pitanju </a:t>
            </a:r>
            <a:r>
              <a:rPr lang="sr-Latn-R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troškovna inflacija 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(rast cene proizvodnje – energenata i hrane) i zato su </a:t>
            </a:r>
            <a:r>
              <a:rPr lang="sr-Latn-R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ruke monetarnih vlasti vezane</a:t>
            </a:r>
          </a:p>
          <a:p>
            <a:r>
              <a:rPr lang="sr-Latn-R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Borba protiv inflacije ima dodatne recesione efekte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nemogućnost primene mera borbe protiv recesije (težak izbor za kreatore ekonomske politike)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Visoka neizvesnost uz unemiravanje strane ponude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Dobro poznati ekonomski ciljevi (ekonomski rast, niska inflacija, životni standard) su zaboravljeni (stavljeni u drugi plan)</a:t>
            </a:r>
          </a:p>
          <a:p>
            <a:endParaRPr lang="sr-Latn-RS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8ED919-A42A-4485-BCEC-4E03257A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99" y="1190487"/>
            <a:ext cx="10189425" cy="462545"/>
          </a:xfrm>
        </p:spPr>
        <p:txBody>
          <a:bodyPr>
            <a:noAutofit/>
          </a:bodyPr>
          <a:lstStyle/>
          <a:p>
            <a:r>
              <a:rPr lang="sr-Latn-RS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 RASTUĆA INFLACIJA – OGRANIČENJE ZA EKONOMSKU POLITIKU</a:t>
            </a:r>
            <a:endParaRPr lang="en-US" sz="24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EC76C5-68DE-4ACA-B15B-D9B3AD85E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301" y="2095130"/>
            <a:ext cx="4556049" cy="325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9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00C9B03-547A-4F52-BFB0-ED0CDDF0E3A5}"/>
              </a:ext>
            </a:extLst>
          </p:cNvPr>
          <p:cNvSpPr txBox="1"/>
          <p:nvPr/>
        </p:nvSpPr>
        <p:spPr>
          <a:xfrm>
            <a:off x="274980" y="1001737"/>
            <a:ext cx="100615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Latn-R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vek se već pokazao kao vek neanticipiranih šokova koji pogađaju globalnu ekonomiju kao i ekonomije pojedinačnih zemalja, a koji nisu ekonomskog karaktera.</a:t>
            </a:r>
            <a:endParaRPr lang="en-US" altLang="en-US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88DDD6-8D0C-4EFE-A63E-46D1663D8B7C}"/>
              </a:ext>
            </a:extLst>
          </p:cNvPr>
          <p:cNvSpPr txBox="1"/>
          <p:nvPr/>
        </p:nvSpPr>
        <p:spPr>
          <a:xfrm>
            <a:off x="0" y="1868233"/>
            <a:ext cx="395102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bila neočekivani šok </a:t>
            </a:r>
            <a:r>
              <a:rPr lang="sr-Latn-R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 delovao u proteklih više od dve godine, pogađajući i agregatnu ponudu i agregatnu tražnju</a:t>
            </a:r>
            <a:r>
              <a:rPr lang="sr-Latn-R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8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56D7FF-1D36-42D0-876E-080CF79FB221}"/>
              </a:ext>
            </a:extLst>
          </p:cNvPr>
          <p:cNvSpPr txBox="1"/>
          <p:nvPr/>
        </p:nvSpPr>
        <p:spPr>
          <a:xfrm>
            <a:off x="0" y="3846250"/>
            <a:ext cx="429679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 odgovor na pandemiju bili su</a:t>
            </a:r>
            <a:r>
              <a:rPr lang="sr-Latn-R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paketi značajnih pomoći vlada širom sveta </a:t>
            </a:r>
            <a:r>
              <a:rPr lang="sr-Latn-R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bi se ublažila ekonomska kriza i pomoglo stanovništvu i privredi. 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6941179-17C5-41B6-84F4-78CB0265EE18}"/>
              </a:ext>
            </a:extLst>
          </p:cNvPr>
          <p:cNvSpPr txBox="1">
            <a:spLocks/>
          </p:cNvSpPr>
          <p:nvPr/>
        </p:nvSpPr>
        <p:spPr>
          <a:xfrm>
            <a:off x="4294121" y="123344"/>
            <a:ext cx="3740169" cy="7069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r-Latn-RS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MOTIVI RADA 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067EB5-4E49-43A9-9148-2995C26BD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776" y="1891094"/>
            <a:ext cx="3076713" cy="18413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9E157C8-5278-4118-A28F-6031B3801A6C}"/>
              </a:ext>
            </a:extLst>
          </p:cNvPr>
          <p:cNvSpPr txBox="1"/>
          <p:nvPr/>
        </p:nvSpPr>
        <p:spPr>
          <a:xfrm>
            <a:off x="7898225" y="2035919"/>
            <a:ext cx="35555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Novi šok je otpočeo 24. februara 2022. 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vojnom intervencijom Rusije u Ukrajini.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8C14EF-97C8-4588-B7DC-EE92F979C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25" y="3223169"/>
            <a:ext cx="3910263" cy="24373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6B030F-7786-4E8D-B301-150E4A1166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530" y="3861666"/>
            <a:ext cx="394335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2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6ECC-CF78-470E-9C5D-C023B1E8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05522"/>
            <a:ext cx="9603275" cy="735168"/>
          </a:xfrm>
        </p:spPr>
        <p:txBody>
          <a:bodyPr>
            <a:normAutofit/>
          </a:bodyPr>
          <a:lstStyle/>
          <a:p>
            <a:r>
              <a:rPr lang="sr-Latn-R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MOTIVI RADA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CAECF-DAF7-494D-83AA-423D01321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98" y="1926454"/>
            <a:ext cx="11913833" cy="4128117"/>
          </a:xfrm>
        </p:spPr>
        <p:txBody>
          <a:bodyPr>
            <a:normAutofit/>
          </a:bodyPr>
          <a:lstStyle/>
          <a:p>
            <a:r>
              <a:rPr lang="sr-Latn-RS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Početkom 2022. godine postojale su indicije</a:t>
            </a:r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 se pandemiji bliži kraj </a:t>
            </a:r>
            <a:r>
              <a:rPr lang="sr-Latn-RS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iako je došlo do pojave novog soja korona virusa („božićni poklon čovečanstvu“).</a:t>
            </a:r>
          </a:p>
          <a:p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Novi šok koji i dalje traje </a:t>
            </a:r>
            <a:r>
              <a:rPr lang="sr-Latn-R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vojna intervencija Rusije u Ukrajini izazvala geopolitičke tenzije ali i geopolitička pomeranja koja su u pitanje dovela međunarodni politički, pravni i ekonomski poredak (principe na kojima počiva), a koji su rezultat pobede u Drugom svetskom ratu, ali i kraha socijalističkog centralno-planskog sistema i uspona neoliberalnog ekonomskog i političkog projekta koji je bio u osnovi procesa globalizacije.</a:t>
            </a:r>
            <a:endParaRPr lang="en-US" sz="2000" b="1" dirty="0">
              <a:solidFill>
                <a:srgbClr val="C00000"/>
              </a:solidFill>
            </a:endParaRPr>
          </a:p>
          <a:p>
            <a:endParaRPr lang="sr-Latn-RS" sz="24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r-Latn-RS" sz="24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3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5FD1-3C97-473D-B0C7-7BBAE349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36342"/>
            <a:ext cx="9603275" cy="717412"/>
          </a:xfrm>
        </p:spPr>
        <p:txBody>
          <a:bodyPr>
            <a:normAutofit/>
          </a:bodyPr>
          <a:lstStyle/>
          <a:p>
            <a:r>
              <a:rPr lang="sr-Latn-R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 poglavlja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F9FA-67C9-4938-88A2-B1961DD4F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328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Uvod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Najveći globalni rizici i neizvesnosti</a:t>
            </a:r>
          </a:p>
          <a:p>
            <a:pPr marL="0" indent="0">
              <a:buNone/>
            </a:pP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Ekonomsko usporavanje, recesija i rastuća inflacija</a:t>
            </a:r>
          </a:p>
          <a:p>
            <a:pPr marL="0" indent="0">
              <a:buNone/>
            </a:pPr>
            <a:r>
              <a:rPr lang="sr-Latn-RS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 Rat u Ukrajini i ekonomsko usporvanje</a:t>
            </a:r>
          </a:p>
          <a:p>
            <a:pPr marL="0" indent="0">
              <a:buNone/>
            </a:pPr>
            <a:r>
              <a:rPr lang="sr-Latn-RS" sz="1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 Rastuća inflacija – ograničenje za ekonomsku politiku</a:t>
            </a:r>
            <a:endParaRPr lang="sr-Latn-RS" sz="1800" b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2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54F9-BE86-4432-8BDD-3386C89A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23" y="1180729"/>
            <a:ext cx="8846518" cy="479395"/>
          </a:xfrm>
        </p:spPr>
        <p:txBody>
          <a:bodyPr>
            <a:normAutofit fontScale="90000"/>
          </a:bodyPr>
          <a:lstStyle/>
          <a:p>
            <a:r>
              <a:rPr lang="en-CA" sz="31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Latn-RS" sz="31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Najveći globalni rizici  i neizvesnosti</a:t>
            </a:r>
            <a:br>
              <a:rPr lang="sr-Latn-R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FF8B4-4C93-4AE1-BF15-C39A02E1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1918077"/>
            <a:ext cx="11789546" cy="3941185"/>
          </a:xfrm>
        </p:spPr>
        <p:txBody>
          <a:bodyPr>
            <a:normAutofit fontScale="92500"/>
          </a:bodyPr>
          <a:lstStyle/>
          <a:p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Globalni rizici početkom 2022. (pre izbijanja rata) bili su sledeći: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Pandemija koja je i dalje trajala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Tehnološki podeljen svet sa značajnim uticajem najvećih tehnoloških firmi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zahtev za regulacijom, sajber kriminal, etička pitanja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Izbori u SAD-u na sredini mandata – novembra 2022. (povratak republikanske većine u Kongresu, a moguće i u Senatu)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Politika nulte tolerancije Kine </a:t>
            </a:r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 vezi sa pandemijom (može ponovo dovesti do zatvaranja i usporavanja ekonomije - zbog strogih epidemioloških mera)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Tenzije zbog gomilanja ruskih trupa na granicama Ukrajine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Tenzije sa Iranom zbog nuklearnog programa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Moguće zanemarivanje ciljeva u oblasti zaštite životne sredine zbog rasta cena energenata i drugih ekonomskih problema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Regionalne krize koje generišu i dalje izbegličku krizu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Kultura otkaza – utiče na poslovanje kompanija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Nezadovoljavaća ekonomska i politička kretanja u Turskoj (izbori 2023. godine)</a:t>
            </a:r>
          </a:p>
          <a:p>
            <a:pPr marL="342900" indent="-342900">
              <a:buAutoNum type="arabicPeriod"/>
            </a:pPr>
            <a:endParaRPr lang="sr-Latn-RS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r-Latn-RS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3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4B93-3633-47BB-B461-A165E5B37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01" y="1829299"/>
            <a:ext cx="12046998" cy="4278537"/>
          </a:xfrm>
        </p:spPr>
        <p:txBody>
          <a:bodyPr>
            <a:noAutofit/>
          </a:bodyPr>
          <a:lstStyle/>
          <a:p>
            <a:r>
              <a:rPr lang="sr-Latn-RS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Nakon izbijanja ratnih sukoba moguće je izdvoji sledeće rizike i neizvesnosti: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Neizvesnost oko dužine trajanja sukoba i stvarnih ciljeva konflikta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Zavisnost evropskih zemalja od Rusije u energetici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Različite pozicije zemalja EU – mogući konflitki u budućnosti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Kriza hrane jer su Rusija i Ukrajina ključni snabdevači važnih poljoprivrednih proizvoda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Društvene tenzije između bogatih i siromašnih zbog ekonomskih problema – visoke inflacije, nesklada na tržištima, mogućoj recesiji (mogući uspon nedemokratskih snaga)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 izbeglička kriza (izaziva dodatne troškove Evropi)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Uznemirenja na finansijskim tržištima (mogući finansijski šokovi) i problem likvidnosti (kako države tako i privatnog sektora)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Pitanje funkcionisanja svetskog poretka (pravnog, bezbednosnog ekonomskog – globalizacija)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Moguće nepoštovanje međunarodnog pravnog poretka od strane različitih zemalja (regionalni ratovi)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Trka u naoružavanju </a:t>
            </a:r>
          </a:p>
          <a:p>
            <a:pPr marL="342900" indent="-342900">
              <a:buAutoNum type="arabicPeriod"/>
            </a:pPr>
            <a:endParaRPr lang="sr-Latn-R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5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58974-8174-4B94-871E-3D3056FD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2015733"/>
            <a:ext cx="11585360" cy="3930008"/>
          </a:xfrm>
        </p:spPr>
        <p:txBody>
          <a:bodyPr>
            <a:normAutofit/>
          </a:bodyPr>
          <a:lstStyle/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Relativno nepovoljna makroekonomska situacija u kojoj je rat počeo (neravnoteže  na tržištima, visoke stope inflacije), uz optimizam o kretanjima do kraja 2022.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Inflacija kao troškovna inflacija (delimično i inflacija tražnje, atipična za pandemije) – očekivalo se da bude prevaziđena do kraja 2022.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 izaziva ekonomsko usporavanje i rastuću inflaciju zbog sledećih faktora: </a:t>
            </a:r>
          </a:p>
          <a:p>
            <a:pPr marL="342900" indent="-342900"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Političkih izazova (krize) – geopolitički konflikt Istoka i Zapada</a:t>
            </a:r>
          </a:p>
          <a:p>
            <a:pPr marL="342900" indent="-342900"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Ekonomskih izazova (krize) – inflacija, nedostatak ponude na tržištima, recesija</a:t>
            </a:r>
          </a:p>
          <a:p>
            <a:pPr marL="342900" indent="-342900"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 hrane</a:t>
            </a:r>
          </a:p>
          <a:p>
            <a:pPr marL="342900" indent="-342900"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 energenata</a:t>
            </a:r>
            <a:endParaRPr lang="en-U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AFDD3F9-E319-4E48-98B0-BC42EF60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571" y="912260"/>
            <a:ext cx="9534617" cy="845519"/>
          </a:xfrm>
        </p:spPr>
        <p:txBody>
          <a:bodyPr>
            <a:normAutofit fontScale="90000"/>
          </a:bodyPr>
          <a:lstStyle/>
          <a:p>
            <a:r>
              <a:rPr lang="sr-Latn-RS" sz="31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31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31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Ekonomsko usporavanje, recesija, rastuća Inflacija</a:t>
            </a:r>
            <a:br>
              <a:rPr lang="sr-Latn-R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5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21AE-BB3B-4C56-B46C-D378268F3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1" y="2015731"/>
            <a:ext cx="11239130" cy="3808020"/>
          </a:xfrm>
        </p:spPr>
        <p:txBody>
          <a:bodyPr>
            <a:normAutofit/>
          </a:bodyPr>
          <a:lstStyle/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Teško utvrditi ekonomske troškove rata i posledičnih sankcija uvedenih Rusiji </a:t>
            </a:r>
          </a:p>
          <a:p>
            <a:r>
              <a:rPr lang="sr-Latn-RS" sz="1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 ima</a:t>
            </a:r>
            <a:r>
              <a:rPr lang="en-US" sz="1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direktne efekte </a:t>
            </a:r>
            <a:r>
              <a:rPr lang="en-US" sz="1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ekonomije Ukrajine i Rusije</a:t>
            </a:r>
            <a:r>
              <a:rPr lang="en-US" sz="1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indirektne uticaje na globalnu ekonomiju</a:t>
            </a:r>
            <a:endParaRPr lang="sr-Latn-R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Nepoznat dalji tok rata otežava kalkulacije ekonomskih troškova rata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Usporavanje globalne ekonomije (sa 4,4% na 3,6%), recesije u Ukrajini i Rusiji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Prestanak rada ukrajinskih preduzeća, uništavanje privrednih i infrastrukturnih objekata (ima dugoročne efekte), nemogućnost slobodne trgovine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Moguća recesija u Evropi (Italija, Poljska), naročito pogođene ekonomije Centralne i Istočne Evrope</a:t>
            </a:r>
          </a:p>
          <a:p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 rastuće inflacije nemoguća primena poznatih kejnzijanskih mera za podsticanje ekonomske aktivnosti</a:t>
            </a:r>
          </a:p>
          <a:p>
            <a:endParaRPr lang="sr-Latn-R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48AF97-911D-4682-B683-99DAC3DB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326" y="1225119"/>
            <a:ext cx="10414986" cy="539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 Rat u Ukrajini i ekonomsko usporvanje</a:t>
            </a:r>
          </a:p>
        </p:txBody>
      </p:sp>
    </p:spTree>
    <p:extLst>
      <p:ext uri="{BB962C8B-B14F-4D97-AF65-F5344CB8AC3E}">
        <p14:creationId xmlns:p14="http://schemas.microsoft.com/office/powerpoint/2010/main" val="330369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F44FA-D5EF-449B-BF6C-A224B107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2015732"/>
            <a:ext cx="11745158" cy="4038839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1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</a:t>
            </a:r>
            <a:r>
              <a:rPr lang="en-U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sankcija uvedenih Rusiji na trgovinu, finansije i transport</a:t>
            </a:r>
          </a:p>
          <a:p>
            <a:pPr marL="0">
              <a:spcBef>
                <a:spcPts val="0"/>
              </a:spcBef>
            </a:pPr>
            <a:r>
              <a:rPr lang="sr-Latn-R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 sankcija 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deluju u nekoliko pravaca i na globalnom nivou:</a:t>
            </a:r>
          </a:p>
          <a:p>
            <a:pPr marL="0" indent="-342900">
              <a:spcBef>
                <a:spcPts val="0"/>
              </a:spcBef>
              <a:buFont typeface="+mj-lt"/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Energetski sektor</a:t>
            </a:r>
          </a:p>
          <a:p>
            <a:pPr marL="0" indent="-342900">
              <a:spcBef>
                <a:spcPts val="0"/>
              </a:spcBef>
              <a:buFont typeface="+mj-lt"/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Uznemirenje globalne proizvodnje i lanaca snabdevanja</a:t>
            </a:r>
          </a:p>
          <a:p>
            <a:pPr marL="0" indent="-342900">
              <a:spcBef>
                <a:spcPts val="0"/>
              </a:spcBef>
              <a:buFont typeface="+mj-lt"/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Uznemirenje ponude poljoprivrednih proizvoda</a:t>
            </a:r>
          </a:p>
          <a:p>
            <a:pPr marL="0" indent="-342900">
              <a:spcBef>
                <a:spcPts val="0"/>
              </a:spcBef>
              <a:buFont typeface="+mj-lt"/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Uznemirenje ponude sirovina</a:t>
            </a:r>
          </a:p>
          <a:p>
            <a:pPr marL="0" indent="-342900">
              <a:spcBef>
                <a:spcPts val="0"/>
              </a:spcBef>
              <a:buFont typeface="+mj-lt"/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Otežavanje i onemogućavanje finansijskih tokova sa Rusijom</a:t>
            </a:r>
          </a:p>
          <a:p>
            <a:pPr marL="0" indent="-342900">
              <a:spcBef>
                <a:spcPts val="0"/>
              </a:spcBef>
            </a:pPr>
            <a:r>
              <a:rPr lang="sr-Latn-R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Prelivanje efekata rata </a:t>
            </a: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globalnom nivou preko: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Tržišta dobara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Trgovine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sr-Latn-RS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Finansijskih kanala</a:t>
            </a:r>
          </a:p>
          <a:p>
            <a:endParaRPr lang="en-US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12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867</TotalTime>
  <Words>881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Times New Roman</vt:lpstr>
      <vt:lpstr>Times New Roman Bold</vt:lpstr>
      <vt:lpstr>Wingdings</vt:lpstr>
      <vt:lpstr>Gallery</vt:lpstr>
      <vt:lpstr>GEOPOLITIčki izazovi u post-pandemijskom svetu kao odrednica makroekonomskih kretanja</vt:lpstr>
      <vt:lpstr>PowerPoint Presentation</vt:lpstr>
      <vt:lpstr>MOTIVI RADA </vt:lpstr>
      <vt:lpstr>Sadržaj poglavlja</vt:lpstr>
      <vt:lpstr>2. Najveći globalni rizici  i neizvesnosti </vt:lpstr>
      <vt:lpstr>PowerPoint Presentation</vt:lpstr>
      <vt:lpstr>3. Ekonomsko usporavanje, recesija, rastuća Inflacija </vt:lpstr>
      <vt:lpstr>3.1 Rat u Ukrajini i ekonomsko usporvanje</vt:lpstr>
      <vt:lpstr>PowerPoint Presentation</vt:lpstr>
      <vt:lpstr>3.2 RASTUĆA INFLACIJA – OGRANIČENJE ZA EKONOMSKU POLITIKU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Izazovi post-pandemijskoj ekonomskoj politici: između kratkoročnih ciljeva i dugoročnog ekonomskog rasta</dc:title>
  <dc:creator>user</dc:creator>
  <cp:lastModifiedBy>user</cp:lastModifiedBy>
  <cp:revision>54</cp:revision>
  <dcterms:created xsi:type="dcterms:W3CDTF">2021-06-15T18:56:22Z</dcterms:created>
  <dcterms:modified xsi:type="dcterms:W3CDTF">2022-06-09T19:29:00Z</dcterms:modified>
</cp:coreProperties>
</file>