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1" r:id="rId3"/>
    <p:sldId id="309" r:id="rId4"/>
    <p:sldId id="313" r:id="rId5"/>
    <p:sldId id="302" r:id="rId6"/>
    <p:sldId id="303" r:id="rId7"/>
    <p:sldId id="300" r:id="rId8"/>
    <p:sldId id="294" r:id="rId9"/>
    <p:sldId id="299" r:id="rId10"/>
    <p:sldId id="258" r:id="rId11"/>
    <p:sldId id="272" r:id="rId12"/>
    <p:sldId id="275" r:id="rId13"/>
    <p:sldId id="295" r:id="rId14"/>
    <p:sldId id="296" r:id="rId15"/>
    <p:sldId id="304" r:id="rId16"/>
    <p:sldId id="280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ook Antiqua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58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KQj9vtZQ+rs90dCUiAKv0/aD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B0E83A8-527D-428E-9A66-917F744B4670}">
  <a:tblStyle styleId="{1B0E83A8-527D-428E-9A66-917F744B46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-1445" y="-72"/>
      </p:cViewPr>
      <p:guideLst>
        <p:guide orient="horz" pos="2160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619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3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320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471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32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266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07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435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1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3105628" y="564661"/>
            <a:ext cx="5444279" cy="244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ECE9C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2">
  <p:cSld name="Closing Slide - Option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DBA253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reas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Subtitles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  <a:defRPr sz="2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  <a:defRPr sz="2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>
            <a:spLocks noGrp="1"/>
          </p:cNvSpPr>
          <p:nvPr>
            <p:ph type="pic" idx="2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1">
  <p:cSld name="Closing Slide - Option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>
  <p:cSld name="Title Slide - Option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7734747" cy="129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ftr" idx="11"/>
          </p:nvPr>
        </p:nvSpPr>
        <p:spPr>
          <a:xfrm>
            <a:off x="2504737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5526156" y="6161442"/>
            <a:ext cx="11794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2640125" y="564650"/>
            <a:ext cx="6183600" cy="185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3200" dirty="0"/>
              <a:t>KLJUČNE DETERMINANTE TRAŽNJE ZA USLUGAMA OSIGURANJA U SRBIJI</a:t>
            </a:r>
            <a:endParaRPr sz="3200"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05627" y="4716320"/>
            <a:ext cx="544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 b="1" dirty="0">
                <a:solidFill>
                  <a:srgbClr val="FFFFFF"/>
                </a:solidFill>
              </a:rPr>
              <a:t>Emeritus prof. </a:t>
            </a:r>
            <a:r>
              <a:rPr lang="en-GB" sz="2100" b="1" dirty="0" err="1">
                <a:solidFill>
                  <a:srgbClr val="FFFFFF"/>
                </a:solidFill>
              </a:rPr>
              <a:t>dr</a:t>
            </a:r>
            <a:r>
              <a:rPr lang="en-GB" sz="2100" b="1" dirty="0">
                <a:solidFill>
                  <a:srgbClr val="FFFFFF"/>
                </a:solidFill>
              </a:rPr>
              <a:t> Hasan </a:t>
            </a:r>
            <a:r>
              <a:rPr lang="en-GB" sz="2100" b="1" dirty="0" err="1">
                <a:solidFill>
                  <a:srgbClr val="FFFFFF"/>
                </a:solidFill>
              </a:rPr>
              <a:t>Hanić</a:t>
            </a:r>
            <a:endParaRPr lang="en-GB" sz="2100"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sz="2100" b="1" dirty="0">
                <a:solidFill>
                  <a:srgbClr val="FFFFFF"/>
                </a:solidFill>
              </a:rPr>
              <a:t>Doc. </a:t>
            </a:r>
            <a:r>
              <a:rPr sz="2100" b="1" dirty="0" err="1">
                <a:solidFill>
                  <a:srgbClr val="FFFFFF"/>
                </a:solidFill>
              </a:rPr>
              <a:t>dr</a:t>
            </a:r>
            <a:r>
              <a:rPr sz="2100" b="1" dirty="0">
                <a:solidFill>
                  <a:srgbClr val="FFFFFF"/>
                </a:solidFill>
              </a:rPr>
              <a:t> </a:t>
            </a:r>
            <a:r>
              <a:rPr sz="2100" b="1" dirty="0" err="1">
                <a:solidFill>
                  <a:srgbClr val="FFFFFF"/>
                </a:solidFill>
              </a:rPr>
              <a:t>Milica</a:t>
            </a:r>
            <a:r>
              <a:rPr sz="2100" b="1" dirty="0">
                <a:solidFill>
                  <a:srgbClr val="FFFFFF"/>
                </a:solidFill>
              </a:rPr>
              <a:t> </a:t>
            </a:r>
            <a:r>
              <a:rPr sz="2100" b="1" dirty="0" err="1">
                <a:solidFill>
                  <a:srgbClr val="FFFFFF"/>
                </a:solidFill>
              </a:rPr>
              <a:t>Bugarčić</a:t>
            </a:r>
            <a:endParaRPr sz="21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763972"/>
              </p:ext>
            </p:extLst>
          </p:nvPr>
        </p:nvGraphicFramePr>
        <p:xfrm>
          <a:off x="194553" y="1176297"/>
          <a:ext cx="8589523" cy="4154459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2110902">
                  <a:extLst>
                    <a:ext uri="{9D8B030D-6E8A-4147-A177-3AD203B41FA5}">
                      <a16:colId xmlns:a16="http://schemas.microsoft.com/office/drawing/2014/main" xmlns="" val="1078082679"/>
                    </a:ext>
                  </a:extLst>
                </a:gridCol>
                <a:gridCol w="787941">
                  <a:extLst>
                    <a:ext uri="{9D8B030D-6E8A-4147-A177-3AD203B41FA5}">
                      <a16:colId xmlns:a16="http://schemas.microsoft.com/office/drawing/2014/main" xmlns="" val="1272739726"/>
                    </a:ext>
                  </a:extLst>
                </a:gridCol>
                <a:gridCol w="1088071">
                  <a:extLst>
                    <a:ext uri="{9D8B030D-6E8A-4147-A177-3AD203B41FA5}">
                      <a16:colId xmlns:a16="http://schemas.microsoft.com/office/drawing/2014/main" xmlns="" val="3590992902"/>
                    </a:ext>
                  </a:extLst>
                </a:gridCol>
                <a:gridCol w="915827">
                  <a:extLst>
                    <a:ext uri="{9D8B030D-6E8A-4147-A177-3AD203B41FA5}">
                      <a16:colId xmlns:a16="http://schemas.microsoft.com/office/drawing/2014/main" xmlns="" val="1855194166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xmlns="" val="3036817445"/>
                    </a:ext>
                  </a:extLst>
                </a:gridCol>
                <a:gridCol w="1284051">
                  <a:extLst>
                    <a:ext uri="{9D8B030D-6E8A-4147-A177-3AD203B41FA5}">
                      <a16:colId xmlns:a16="http://schemas.microsoft.com/office/drawing/2014/main" xmlns="" val="3816946773"/>
                    </a:ext>
                  </a:extLst>
                </a:gridCol>
                <a:gridCol w="1352144">
                  <a:extLst>
                    <a:ext uri="{9D8B030D-6E8A-4147-A177-3AD203B41FA5}">
                      <a16:colId xmlns:a16="http://schemas.microsoft.com/office/drawing/2014/main" xmlns="" val="2840541300"/>
                    </a:ext>
                  </a:extLst>
                </a:gridCol>
              </a:tblGrid>
              <a:tr h="4027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Vrsta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osiguranja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Indeks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izdataka</a:t>
                      </a:r>
                      <a:endParaRPr lang="en-GB" sz="16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2019/2009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Prosečna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godišnja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stopa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rasta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9725847"/>
                  </a:ext>
                </a:extLst>
              </a:tr>
              <a:tr h="103908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Izdaci</a:t>
                      </a:r>
                      <a:r>
                        <a:rPr lang="en-GB" sz="1400" dirty="0">
                          <a:effectLst/>
                        </a:rPr>
                        <a:t> (RSD)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Udeo</a:t>
                      </a:r>
                      <a:r>
                        <a:rPr lang="en-GB" sz="1400" dirty="0">
                          <a:effectLst/>
                        </a:rPr>
                        <a:t> u </a:t>
                      </a:r>
                      <a:r>
                        <a:rPr lang="en-GB" sz="1400" dirty="0" err="1">
                          <a:effectLst/>
                        </a:rPr>
                        <a:t>ukupnim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izdacima</a:t>
                      </a:r>
                      <a:r>
                        <a:rPr lang="en-GB" sz="1400" dirty="0">
                          <a:effectLst/>
                        </a:rPr>
                        <a:t>  (%)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Izdaci</a:t>
                      </a:r>
                      <a:r>
                        <a:rPr lang="en-GB" sz="1400" dirty="0">
                          <a:effectLst/>
                        </a:rPr>
                        <a:t> (RSD)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Udeo</a:t>
                      </a:r>
                      <a:r>
                        <a:rPr lang="en-GB" sz="1400" dirty="0">
                          <a:effectLst/>
                        </a:rPr>
                        <a:t> u </a:t>
                      </a:r>
                      <a:r>
                        <a:rPr lang="en-GB" sz="1400" dirty="0" err="1">
                          <a:effectLst/>
                        </a:rPr>
                        <a:t>ukupnim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izdacima</a:t>
                      </a:r>
                      <a:r>
                        <a:rPr lang="en-GB" sz="1400" dirty="0">
                          <a:effectLst/>
                        </a:rPr>
                        <a:t>  (%)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661430"/>
                  </a:ext>
                </a:extLst>
              </a:tr>
              <a:tr h="36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Životno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osiguranje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23.32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28.61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228.84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8.61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2353811"/>
                  </a:ext>
                </a:extLst>
              </a:tr>
              <a:tr h="36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Osiguranje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stana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2.69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5.05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350.00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13.35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2587915"/>
                  </a:ext>
                </a:extLst>
              </a:tr>
              <a:tr h="55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Privatno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zdravstveno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osiguranja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9.13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/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6570920"/>
                  </a:ext>
                </a:extLst>
              </a:tr>
              <a:tr h="36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Osiguranje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vozila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44.84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49.28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205.00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7.44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4599888"/>
                  </a:ext>
                </a:extLst>
              </a:tr>
              <a:tr h="36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Putno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osiguranje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2.40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/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696357"/>
                  </a:ext>
                </a:extLst>
              </a:tr>
              <a:tr h="36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Ostala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osiguranja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7.62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135.29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3.07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7050369"/>
                  </a:ext>
                </a:extLst>
              </a:tr>
              <a:tr h="31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/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186.55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6.43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98048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553" y="408561"/>
            <a:ext cx="829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Struktura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 smtClean="0"/>
              <a:t>dinamika</a:t>
            </a:r>
            <a:r>
              <a:rPr lang="en-GB" sz="2000" b="1" dirty="0" smtClean="0"/>
              <a:t> </a:t>
            </a:r>
            <a:r>
              <a:rPr lang="en-GB" sz="2000" b="1" dirty="0" err="1"/>
              <a:t>izdataka</a:t>
            </a:r>
            <a:r>
              <a:rPr lang="en-GB" sz="2000" b="1" dirty="0"/>
              <a:t> </a:t>
            </a:r>
            <a:r>
              <a:rPr lang="en-GB" sz="2000" b="1" dirty="0" err="1"/>
              <a:t>domaćinstava</a:t>
            </a:r>
            <a:r>
              <a:rPr lang="en-GB" sz="2000" b="1" dirty="0"/>
              <a:t> </a:t>
            </a:r>
            <a:r>
              <a:rPr lang="en-GB" sz="2000" b="1" dirty="0" err="1"/>
              <a:t>za</a:t>
            </a:r>
            <a:r>
              <a:rPr lang="en-GB" sz="2000" b="1" dirty="0"/>
              <a:t> </a:t>
            </a:r>
            <a:r>
              <a:rPr lang="en-GB" sz="2000" b="1" dirty="0" err="1"/>
              <a:t>usluge</a:t>
            </a:r>
            <a:r>
              <a:rPr lang="en-GB" sz="2000" b="1" dirty="0"/>
              <a:t> </a:t>
            </a:r>
            <a:r>
              <a:rPr lang="en-GB" sz="2000" b="1" dirty="0" err="1"/>
              <a:t>osiguranja</a:t>
            </a:r>
            <a:r>
              <a:rPr lang="en-GB" sz="2000" b="1" dirty="0"/>
              <a:t>, 2009-2019.</a:t>
            </a:r>
            <a:endParaRPr lang="sr-Latn-R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Google Shape;61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26305" y="492723"/>
                <a:ext cx="8389677" cy="417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01600" lvl="0" indent="0" algn="just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SzPts val="2000"/>
                </a:pPr>
                <a:endParaRPr lang="en-GB" sz="11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en-GB" sz="2000" b="1" dirty="0" err="1">
                    <a:solidFill>
                      <a:schemeClr val="tx1"/>
                    </a:solidFill>
                  </a:rPr>
                  <a:t>Logistički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b="1" dirty="0" err="1">
                    <a:solidFill>
                      <a:schemeClr val="tx1"/>
                    </a:solidFill>
                  </a:rPr>
                  <a:t>regresioni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model</a:t>
                </a:r>
              </a:p>
              <a:p>
                <a:endParaRPr lang="en-GB" sz="1600" b="1" dirty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𝐺𝐸𝑁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𝐴𝐺𝐸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𝐼𝑁𝐶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sr-Latn-RS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GB" b="0" i="1" dirty="0">
                    <a:latin typeface="Cambria Math" panose="02040503050406030204" pitchFamily="18" charset="0"/>
                  </a:rPr>
                  <a:t/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:r>
                  <a:rPr lang="en-GB" b="0" i="1" dirty="0">
                    <a:latin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𝑀𝐴𝑅</m:t>
                    </m:r>
                    <m:r>
                      <a:rPr lang="sr-Latn-R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𝐸𝑀𝑃</m:t>
                    </m:r>
                    <m:r>
                      <a:rPr lang="sr-Latn-RS" i="1">
                        <a:latin typeface="Cambria Math" panose="02040503050406030204" pitchFamily="18" charset="0"/>
                      </a:rPr>
                      <m:t>+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𝐸𝐷𝑈</m:t>
                    </m:r>
                  </m:oMath>
                </a14:m>
                <a:r>
                  <a:rPr lang="sr-Latn-RS" dirty="0"/>
                  <a:t> </a:t>
                </a:r>
                <a:endParaRPr lang="en-GB" dirty="0"/>
              </a:p>
              <a:p>
                <a:endParaRPr lang="en-GB" sz="800" dirty="0"/>
              </a:p>
              <a:p>
                <a:r>
                  <a:rPr lang="sr-Latn-RS" sz="2000" dirty="0"/>
                  <a:t>GEN – </a:t>
                </a:r>
                <a:r>
                  <a:rPr lang="en-GB" sz="2000" dirty="0"/>
                  <a:t>pol </a:t>
                </a:r>
                <a:r>
                  <a:rPr lang="en-GB" sz="2000" dirty="0" err="1"/>
                  <a:t>nosioca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r>
                  <a:rPr lang="en-GB" sz="2000" dirty="0"/>
                  <a:t> </a:t>
                </a:r>
              </a:p>
              <a:p>
                <a:r>
                  <a:rPr lang="sr-Latn-RS" sz="2000" dirty="0"/>
                  <a:t>AGE – </a:t>
                </a:r>
                <a:r>
                  <a:rPr lang="en-GB" sz="2000" dirty="0" err="1"/>
                  <a:t>godine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nosioca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r>
                  <a:rPr lang="en-GB" sz="2000" dirty="0"/>
                  <a:t> </a:t>
                </a:r>
              </a:p>
              <a:p>
                <a:r>
                  <a:rPr lang="sr-Latn-RS" sz="2000" dirty="0"/>
                  <a:t>INC </a:t>
                </a:r>
                <a:r>
                  <a:rPr lang="en-GB" sz="2000" dirty="0"/>
                  <a:t> </a:t>
                </a:r>
                <a:r>
                  <a:rPr lang="sr-Latn-RS" sz="2000" dirty="0"/>
                  <a:t>– </a:t>
                </a:r>
                <a:r>
                  <a:rPr lang="en-GB" sz="2000" dirty="0" err="1"/>
                  <a:t>dohodak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r>
                  <a:rPr lang="en-GB" sz="2000" dirty="0"/>
                  <a:t> </a:t>
                </a:r>
              </a:p>
              <a:p>
                <a:r>
                  <a:rPr lang="sr-Latn-RS" sz="2000" dirty="0"/>
                  <a:t>REG – </a:t>
                </a:r>
                <a:r>
                  <a:rPr lang="en-GB" sz="2000" dirty="0" err="1"/>
                  <a:t>regionalna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pripadnost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endParaRPr lang="en-GB" sz="2000" dirty="0"/>
              </a:p>
              <a:p>
                <a:r>
                  <a:rPr lang="sr-Latn-RS" sz="2000" dirty="0"/>
                  <a:t>MAR</a:t>
                </a:r>
                <a:r>
                  <a:rPr lang="en-GB" sz="2000" dirty="0"/>
                  <a:t> – </a:t>
                </a:r>
                <a:r>
                  <a:rPr lang="en-GB" sz="2000" dirty="0" err="1"/>
                  <a:t>bračni</a:t>
                </a:r>
                <a:r>
                  <a:rPr lang="en-GB" sz="2000" dirty="0"/>
                  <a:t> status </a:t>
                </a:r>
                <a:r>
                  <a:rPr lang="en-GB" sz="2000" dirty="0" err="1"/>
                  <a:t>nosioca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r>
                  <a:rPr lang="en-GB" sz="2000" dirty="0"/>
                  <a:t> </a:t>
                </a:r>
              </a:p>
              <a:p>
                <a:r>
                  <a:rPr lang="sr-Latn-RS" sz="2000" dirty="0"/>
                  <a:t>EMP – </a:t>
                </a:r>
                <a:r>
                  <a:rPr lang="en-GB" sz="2000" dirty="0" err="1"/>
                  <a:t>radni</a:t>
                </a:r>
                <a:r>
                  <a:rPr lang="en-GB" sz="2000" dirty="0"/>
                  <a:t> status </a:t>
                </a:r>
                <a:r>
                  <a:rPr lang="en-GB" sz="2000" dirty="0" err="1"/>
                  <a:t>nosioca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r>
                  <a:rPr lang="en-GB" sz="2000" dirty="0"/>
                  <a:t> </a:t>
                </a:r>
              </a:p>
              <a:p>
                <a:r>
                  <a:rPr lang="sr-Latn-RS" sz="2000" dirty="0"/>
                  <a:t>EDU – </a:t>
                </a:r>
                <a:r>
                  <a:rPr lang="en-GB" sz="2000" dirty="0" err="1"/>
                  <a:t>nivo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obrazovanja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nosioca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domaćinstva</a:t>
                </a:r>
                <a:endParaRPr lang="en-GB" sz="2000" dirty="0"/>
              </a:p>
              <a:p>
                <a:r>
                  <a:rPr lang="sr-Latn-RS" dirty="0"/>
                  <a:t>	</a:t>
                </a:r>
                <a:endParaRPr lang="en-GB" sz="1600" dirty="0"/>
              </a:p>
            </p:txBody>
          </p:sp>
        </mc:Choice>
        <mc:Fallback>
          <p:sp>
            <p:nvSpPr>
              <p:cNvPr id="61" name="Google Shape;61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6305" y="492723"/>
                <a:ext cx="8389677" cy="4179600"/>
              </a:xfrm>
              <a:prstGeom prst="rect">
                <a:avLst/>
              </a:prstGeom>
              <a:blipFill>
                <a:blip r:embed="rId3"/>
                <a:stretch>
                  <a:fillRect b="-21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469415" y="179631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dirty="0" err="1"/>
              <a:t>Metodologija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4127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28928" y="315694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60834" y="1172737"/>
            <a:ext cx="7136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Determinante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tražnje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za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pojedinačnim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vrstama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osiguranja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GB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214163"/>
              </p:ext>
            </p:extLst>
          </p:nvPr>
        </p:nvGraphicFramePr>
        <p:xfrm>
          <a:off x="460834" y="1652687"/>
          <a:ext cx="8245421" cy="3366783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1736081">
                  <a:extLst>
                    <a:ext uri="{9D8B030D-6E8A-4147-A177-3AD203B41FA5}">
                      <a16:colId xmlns:a16="http://schemas.microsoft.com/office/drawing/2014/main" xmlns="" val="1734175749"/>
                    </a:ext>
                  </a:extLst>
                </a:gridCol>
                <a:gridCol w="1256404">
                  <a:extLst>
                    <a:ext uri="{9D8B030D-6E8A-4147-A177-3AD203B41FA5}">
                      <a16:colId xmlns:a16="http://schemas.microsoft.com/office/drawing/2014/main" xmlns="" val="2964854192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xmlns="" val="1241792419"/>
                    </a:ext>
                  </a:extLst>
                </a:gridCol>
                <a:gridCol w="700392">
                  <a:extLst>
                    <a:ext uri="{9D8B030D-6E8A-4147-A177-3AD203B41FA5}">
                      <a16:colId xmlns:a16="http://schemas.microsoft.com/office/drawing/2014/main" xmlns="" val="2755772874"/>
                    </a:ext>
                  </a:extLst>
                </a:gridCol>
                <a:gridCol w="496110">
                  <a:extLst>
                    <a:ext uri="{9D8B030D-6E8A-4147-A177-3AD203B41FA5}">
                      <a16:colId xmlns:a16="http://schemas.microsoft.com/office/drawing/2014/main" xmlns="" val="1799469514"/>
                    </a:ext>
                  </a:extLst>
                </a:gridCol>
                <a:gridCol w="632298">
                  <a:extLst>
                    <a:ext uri="{9D8B030D-6E8A-4147-A177-3AD203B41FA5}">
                      <a16:colId xmlns:a16="http://schemas.microsoft.com/office/drawing/2014/main" xmlns="" val="949098866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xmlns="" val="3612363932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xmlns="" val="2335953676"/>
                    </a:ext>
                  </a:extLst>
                </a:gridCol>
                <a:gridCol w="612843">
                  <a:extLst>
                    <a:ext uri="{9D8B030D-6E8A-4147-A177-3AD203B41FA5}">
                      <a16:colId xmlns:a16="http://schemas.microsoft.com/office/drawing/2014/main" xmlns="" val="471861738"/>
                    </a:ext>
                  </a:extLst>
                </a:gridCol>
                <a:gridCol w="700391">
                  <a:extLst>
                    <a:ext uri="{9D8B030D-6E8A-4147-A177-3AD203B41FA5}">
                      <a16:colId xmlns:a16="http://schemas.microsoft.com/office/drawing/2014/main" xmlns="" val="676637499"/>
                    </a:ext>
                  </a:extLst>
                </a:gridCol>
              </a:tblGrid>
              <a:tr h="10166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Determinante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Modaliteti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Životno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osiguranje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Stana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stana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</a:t>
                      </a:r>
                      <a:r>
                        <a:rPr lang="en-GB" sz="1600" dirty="0" err="1">
                          <a:effectLst/>
                        </a:rPr>
                        <a:t>Privatno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zdravstveno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osiguranje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Osiguranje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vozila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6491399"/>
                  </a:ext>
                </a:extLst>
              </a:tr>
              <a:tr h="87563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221550710"/>
                  </a:ext>
                </a:extLst>
              </a:tr>
              <a:tr h="29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Ženski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43413462"/>
                  </a:ext>
                </a:extLst>
              </a:tr>
              <a:tr h="29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Godine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starosti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35-60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82899"/>
                  </a:ext>
                </a:extLst>
              </a:tr>
              <a:tr h="29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Godine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starosti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&gt;60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5199472"/>
                  </a:ext>
                </a:extLst>
              </a:tr>
              <a:tr h="29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Dohodak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35-75%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64296353"/>
                  </a:ext>
                </a:extLst>
              </a:tr>
              <a:tr h="29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Dohodak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&gt;75%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674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238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1" y="184950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75425" y="798887"/>
            <a:ext cx="835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Determinante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tražnje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za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pojedinačnim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vrstama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osiguranja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nastavak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 </a:t>
            </a:r>
            <a:endParaRPr lang="en-GB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4781046"/>
              </p:ext>
            </p:extLst>
          </p:nvPr>
        </p:nvGraphicFramePr>
        <p:xfrm>
          <a:off x="548384" y="1506773"/>
          <a:ext cx="8206510" cy="3982662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1727888">
                  <a:extLst>
                    <a:ext uri="{9D8B030D-6E8A-4147-A177-3AD203B41FA5}">
                      <a16:colId xmlns:a16="http://schemas.microsoft.com/office/drawing/2014/main" xmlns="" val="1734175749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xmlns="" val="2964854192"/>
                    </a:ext>
                  </a:extLst>
                </a:gridCol>
                <a:gridCol w="642026">
                  <a:extLst>
                    <a:ext uri="{9D8B030D-6E8A-4147-A177-3AD203B41FA5}">
                      <a16:colId xmlns:a16="http://schemas.microsoft.com/office/drawing/2014/main" xmlns="" val="1241792419"/>
                    </a:ext>
                  </a:extLst>
                </a:gridCol>
                <a:gridCol w="583659">
                  <a:extLst>
                    <a:ext uri="{9D8B030D-6E8A-4147-A177-3AD203B41FA5}">
                      <a16:colId xmlns:a16="http://schemas.microsoft.com/office/drawing/2014/main" xmlns="" val="2755772874"/>
                    </a:ext>
                  </a:extLst>
                </a:gridCol>
                <a:gridCol w="447473">
                  <a:extLst>
                    <a:ext uri="{9D8B030D-6E8A-4147-A177-3AD203B41FA5}">
                      <a16:colId xmlns:a16="http://schemas.microsoft.com/office/drawing/2014/main" xmlns="" val="1799469514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xmlns="" val="949098866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xmlns="" val="3612363932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xmlns="" val="2335953676"/>
                    </a:ext>
                  </a:extLst>
                </a:gridCol>
                <a:gridCol w="496111">
                  <a:extLst>
                    <a:ext uri="{9D8B030D-6E8A-4147-A177-3AD203B41FA5}">
                      <a16:colId xmlns:a16="http://schemas.microsoft.com/office/drawing/2014/main" xmlns="" val="471861738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xmlns="" val="676637499"/>
                    </a:ext>
                  </a:extLst>
                </a:gridCol>
              </a:tblGrid>
              <a:tr h="7792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Determinante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Modaliteti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Životno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osiguranje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Stana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stana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</a:t>
                      </a:r>
                      <a:r>
                        <a:rPr lang="en-GB" sz="1600" dirty="0" err="1">
                          <a:effectLst/>
                        </a:rPr>
                        <a:t>Privatno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zdravstveno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osiguranje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Osiguranje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vozila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6491399"/>
                  </a:ext>
                </a:extLst>
              </a:tr>
              <a:tr h="74903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221550710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Region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Vojvodina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67186803"/>
                  </a:ext>
                </a:extLst>
              </a:tr>
              <a:tr h="3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Region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Šumadija </a:t>
                      </a:r>
                      <a:r>
                        <a:rPr lang="en-GB" sz="1600" dirty="0" err="1">
                          <a:effectLst/>
                        </a:rPr>
                        <a:t>i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Zapadna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Srbija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6591019"/>
                  </a:ext>
                </a:extLst>
              </a:tr>
              <a:tr h="3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Region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Južna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Istočna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Srbija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78799841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Bračni</a:t>
                      </a:r>
                      <a:r>
                        <a:rPr lang="en-GB" sz="1600" dirty="0">
                          <a:effectLst/>
                        </a:rPr>
                        <a:t> status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U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braku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5714039"/>
                  </a:ext>
                </a:extLst>
              </a:tr>
              <a:tr h="36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Radni</a:t>
                      </a:r>
                      <a:r>
                        <a:rPr lang="en-GB" sz="1600" dirty="0">
                          <a:effectLst/>
                        </a:rPr>
                        <a:t> status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U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radnom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odnosu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1293119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Nivo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obrazovanja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Srednje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0444973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Nivo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obrazovanja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Više</a:t>
                      </a:r>
                      <a:r>
                        <a:rPr lang="en-GB" sz="16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/</a:t>
                      </a: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visoko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517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396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2" y="131102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8382" y="831359"/>
            <a:ext cx="8527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Determinante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tražnje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za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životnim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osiguranjem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zavisnosti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od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nivoa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dohotka</a:t>
            </a:r>
            <a:r>
              <a:rPr lang="en-C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416829"/>
              </p:ext>
            </p:extLst>
          </p:nvPr>
        </p:nvGraphicFramePr>
        <p:xfrm>
          <a:off x="629785" y="1428260"/>
          <a:ext cx="8193203" cy="3899048"/>
        </p:xfrm>
        <a:graphic>
          <a:graphicData uri="http://schemas.openxmlformats.org/drawingml/2006/table">
            <a:tbl>
              <a:tblPr firstRow="1" firstCol="1" bandRow="1">
                <a:tableStyleId>{1B0E83A8-527D-428E-9A66-917F744B4670}</a:tableStyleId>
              </a:tblPr>
              <a:tblGrid>
                <a:gridCol w="1879951">
                  <a:extLst>
                    <a:ext uri="{9D8B030D-6E8A-4147-A177-3AD203B41FA5}">
                      <a16:colId xmlns:a16="http://schemas.microsoft.com/office/drawing/2014/main" xmlns="" val="1690675632"/>
                    </a:ext>
                  </a:extLst>
                </a:gridCol>
                <a:gridCol w="2558375">
                  <a:extLst>
                    <a:ext uri="{9D8B030D-6E8A-4147-A177-3AD203B41FA5}">
                      <a16:colId xmlns:a16="http://schemas.microsoft.com/office/drawing/2014/main" xmlns="" val="1319381518"/>
                    </a:ext>
                  </a:extLst>
                </a:gridCol>
                <a:gridCol w="632298">
                  <a:extLst>
                    <a:ext uri="{9D8B030D-6E8A-4147-A177-3AD203B41FA5}">
                      <a16:colId xmlns:a16="http://schemas.microsoft.com/office/drawing/2014/main" xmlns="" val="1257172117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xmlns="" val="2532446733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xmlns="" val="3983187230"/>
                    </a:ext>
                  </a:extLst>
                </a:gridCol>
                <a:gridCol w="622570">
                  <a:extLst>
                    <a:ext uri="{9D8B030D-6E8A-4147-A177-3AD203B41FA5}">
                      <a16:colId xmlns:a16="http://schemas.microsoft.com/office/drawing/2014/main" xmlns="" val="3167996139"/>
                    </a:ext>
                  </a:extLst>
                </a:gridCol>
                <a:gridCol w="651753">
                  <a:extLst>
                    <a:ext uri="{9D8B030D-6E8A-4147-A177-3AD203B41FA5}">
                      <a16:colId xmlns:a16="http://schemas.microsoft.com/office/drawing/2014/main" xmlns="" val="268191278"/>
                    </a:ext>
                  </a:extLst>
                </a:gridCol>
                <a:gridCol w="661482">
                  <a:extLst>
                    <a:ext uri="{9D8B030D-6E8A-4147-A177-3AD203B41FA5}">
                      <a16:colId xmlns:a16="http://schemas.microsoft.com/office/drawing/2014/main" xmlns="" val="3790014853"/>
                    </a:ext>
                  </a:extLst>
                </a:gridCol>
              </a:tblGrid>
              <a:tr h="6798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Determinante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Modality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Niži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nivo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dohodka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Srednji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nivo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dohotka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Viši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nivo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dohotka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452388"/>
                  </a:ext>
                </a:extLst>
              </a:tr>
              <a:tr h="449356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4212256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Ženski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3150089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Godine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starosti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35-60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9683729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Godine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starosti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&gt;60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4883405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Region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Vojvodina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4837807"/>
                  </a:ext>
                </a:extLst>
              </a:tr>
              <a:tr h="299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Region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Šumadija </a:t>
                      </a:r>
                      <a:r>
                        <a:rPr lang="en-GB" sz="1600" dirty="0" err="1">
                          <a:effectLst/>
                        </a:rPr>
                        <a:t>i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Zapadna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</a:rPr>
                        <a:t>Srbija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18559187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Region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Južna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Istočna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Srbija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3513517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Bračni</a:t>
                      </a:r>
                      <a:r>
                        <a:rPr lang="en-GB" sz="1600" dirty="0">
                          <a:effectLst/>
                        </a:rPr>
                        <a:t> status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U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braku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8802643"/>
                  </a:ext>
                </a:extLst>
              </a:tr>
              <a:tr h="322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Radni</a:t>
                      </a:r>
                      <a:r>
                        <a:rPr lang="en-GB" sz="1600" dirty="0">
                          <a:effectLst/>
                        </a:rPr>
                        <a:t> status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U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radnom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GB" sz="1600" baseline="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odnosu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27459630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Nivo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obrazovanja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Srednje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43464743"/>
                  </a:ext>
                </a:extLst>
              </a:tr>
              <a:tr h="218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Nivo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obrazovanja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Više</a:t>
                      </a:r>
                      <a:r>
                        <a:rPr lang="en-GB" sz="16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/</a:t>
                      </a:r>
                      <a:r>
                        <a:rPr lang="en-GB" sz="16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visoko</a:t>
                      </a:r>
                      <a:r>
                        <a:rPr lang="en-GB" sz="16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999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898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284" y="1248597"/>
            <a:ext cx="8180962" cy="3897333"/>
          </a:xfrm>
        </p:spPr>
        <p:txBody>
          <a:bodyPr/>
          <a:lstStyle/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Socio-</a:t>
            </a:r>
            <a:r>
              <a:rPr lang="en-GB" sz="2000" dirty="0" err="1"/>
              <a:t>ekonomske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demografske</a:t>
            </a:r>
            <a:r>
              <a:rPr lang="en-GB" sz="2000" dirty="0"/>
              <a:t> </a:t>
            </a:r>
            <a:r>
              <a:rPr lang="en-GB" sz="2000" dirty="0" err="1"/>
              <a:t>karakteristike</a:t>
            </a:r>
            <a:r>
              <a:rPr lang="en-GB" sz="2000" dirty="0"/>
              <a:t> </a:t>
            </a:r>
            <a:r>
              <a:rPr lang="en-GB" sz="2000" dirty="0" err="1" smtClean="0"/>
              <a:t>domaćinstava</a:t>
            </a:r>
            <a:r>
              <a:rPr lang="en-GB" sz="2000" dirty="0" smtClean="0"/>
              <a:t> </a:t>
            </a:r>
            <a:r>
              <a:rPr lang="en-GB" sz="2000" dirty="0" err="1" smtClean="0"/>
              <a:t>determinišu</a:t>
            </a:r>
            <a:r>
              <a:rPr lang="en-GB" sz="2000" dirty="0" smtClean="0"/>
              <a:t> </a:t>
            </a:r>
            <a:r>
              <a:rPr lang="en-GB" sz="2000" dirty="0" err="1"/>
              <a:t>tražnju</a:t>
            </a:r>
            <a:r>
              <a:rPr lang="en-GB" sz="2000" dirty="0"/>
              <a:t> za </a:t>
            </a:r>
            <a:r>
              <a:rPr lang="en-GB" sz="2000" dirty="0" err="1"/>
              <a:t>proizvodima</a:t>
            </a:r>
            <a:r>
              <a:rPr lang="en-GB" sz="2000" dirty="0"/>
              <a:t> </a:t>
            </a:r>
            <a:r>
              <a:rPr lang="en-GB" sz="2000" dirty="0" err="1"/>
              <a:t>osiguranja</a:t>
            </a:r>
            <a:r>
              <a:rPr lang="en-GB" sz="2000" dirty="0"/>
              <a:t> u </a:t>
            </a:r>
            <a:r>
              <a:rPr lang="en-GB" sz="2000" dirty="0" err="1"/>
              <a:t>Srbiji</a:t>
            </a:r>
            <a:r>
              <a:rPr lang="en-GB" sz="2000" dirty="0"/>
              <a:t>.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GB" sz="2000" dirty="0" err="1"/>
              <a:t>Različite</a:t>
            </a:r>
            <a:r>
              <a:rPr lang="en-GB" sz="2000" dirty="0"/>
              <a:t> </a:t>
            </a:r>
            <a:r>
              <a:rPr lang="en-GB" sz="2000" dirty="0" err="1"/>
              <a:t>vrste</a:t>
            </a:r>
            <a:r>
              <a:rPr lang="en-GB" sz="2000" dirty="0"/>
              <a:t> </a:t>
            </a:r>
            <a:r>
              <a:rPr lang="en-GB" sz="2000" dirty="0" err="1"/>
              <a:t>proizvoda</a:t>
            </a:r>
            <a:r>
              <a:rPr lang="en-GB" sz="2000" dirty="0"/>
              <a:t> </a:t>
            </a:r>
            <a:r>
              <a:rPr lang="en-GB" sz="2000" dirty="0" err="1"/>
              <a:t>osiguranja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determinisane</a:t>
            </a:r>
            <a:r>
              <a:rPr lang="en-GB" sz="2000" dirty="0"/>
              <a:t> </a:t>
            </a:r>
            <a:r>
              <a:rPr lang="en-GB" sz="2000" dirty="0" err="1"/>
              <a:t>različitim</a:t>
            </a:r>
            <a:r>
              <a:rPr lang="en-GB" sz="2000" dirty="0"/>
              <a:t> </a:t>
            </a:r>
            <a:r>
              <a:rPr lang="en-GB" sz="2000" dirty="0" err="1"/>
              <a:t>karakteristikama</a:t>
            </a:r>
            <a:r>
              <a:rPr lang="en-GB" sz="2000" dirty="0"/>
              <a:t> </a:t>
            </a:r>
            <a:r>
              <a:rPr lang="en-GB" sz="2000" dirty="0" err="1" smtClean="0"/>
              <a:t>domaćinstava</a:t>
            </a:r>
            <a:r>
              <a:rPr lang="en-GB" sz="2000" dirty="0" smtClean="0"/>
              <a:t>.</a:t>
            </a:r>
            <a:endParaRPr lang="en-GB" sz="2000" dirty="0"/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GB" sz="2000" dirty="0" err="1"/>
              <a:t>Signifikantnost</a:t>
            </a:r>
            <a:r>
              <a:rPr lang="en-GB" sz="2000" dirty="0"/>
              <a:t> </a:t>
            </a:r>
            <a:r>
              <a:rPr lang="en-GB" sz="2000" dirty="0" err="1"/>
              <a:t>uticaja</a:t>
            </a:r>
            <a:r>
              <a:rPr lang="en-GB" sz="2000" dirty="0"/>
              <a:t> </a:t>
            </a:r>
            <a:r>
              <a:rPr lang="en-GB" sz="2000" dirty="0" err="1"/>
              <a:t>pojedinih</a:t>
            </a:r>
            <a:r>
              <a:rPr lang="en-GB" sz="2000" dirty="0"/>
              <a:t> </a:t>
            </a:r>
            <a:r>
              <a:rPr lang="en-GB" sz="2000" dirty="0" smtClean="0"/>
              <a:t>socio-</a:t>
            </a:r>
            <a:r>
              <a:rPr lang="en-GB" sz="2000" dirty="0" err="1" smtClean="0"/>
              <a:t>ekonomskih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demografskih</a:t>
            </a:r>
            <a:r>
              <a:rPr lang="en-GB" sz="2000" dirty="0"/>
              <a:t> </a:t>
            </a:r>
            <a:r>
              <a:rPr lang="en-GB" sz="2000" dirty="0" err="1"/>
              <a:t>varijabli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tražnju</a:t>
            </a:r>
            <a:r>
              <a:rPr lang="en-GB" sz="2000" dirty="0"/>
              <a:t> </a:t>
            </a:r>
            <a:r>
              <a:rPr lang="en-GB" sz="2000" dirty="0" err="1"/>
              <a:t>domaćinstava</a:t>
            </a:r>
            <a:r>
              <a:rPr lang="en-GB" sz="2000" dirty="0"/>
              <a:t> za </a:t>
            </a:r>
            <a:r>
              <a:rPr lang="en-GB" sz="2000" dirty="0" err="1"/>
              <a:t>proizvodima</a:t>
            </a:r>
            <a:r>
              <a:rPr lang="en-GB" sz="2000" dirty="0"/>
              <a:t> </a:t>
            </a:r>
            <a:r>
              <a:rPr lang="en-GB" sz="2000" dirty="0" err="1"/>
              <a:t>osiguranja</a:t>
            </a:r>
            <a:r>
              <a:rPr lang="en-GB" sz="2000" dirty="0"/>
              <a:t> je </a:t>
            </a:r>
            <a:r>
              <a:rPr lang="en-GB" sz="2000" dirty="0" err="1"/>
              <a:t>promenjiv</a:t>
            </a:r>
            <a:r>
              <a:rPr lang="en-GB" sz="2000" dirty="0"/>
              <a:t> </a:t>
            </a:r>
            <a:r>
              <a:rPr lang="en-GB" sz="2000" dirty="0" err="1"/>
              <a:t>tokom</a:t>
            </a:r>
            <a:r>
              <a:rPr lang="en-GB" sz="2000" dirty="0"/>
              <a:t> </a:t>
            </a:r>
            <a:r>
              <a:rPr lang="en-GB" sz="2000" dirty="0" err="1"/>
              <a:t>vremena</a:t>
            </a:r>
            <a:r>
              <a:rPr lang="en-GB" sz="2000" dirty="0"/>
              <a:t>.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en-GB" sz="2000" dirty="0" err="1"/>
              <a:t>Uticaj</a:t>
            </a:r>
            <a:r>
              <a:rPr lang="en-GB" sz="2000" dirty="0"/>
              <a:t> </a:t>
            </a:r>
            <a:r>
              <a:rPr lang="en-GB" sz="2000" dirty="0" err="1"/>
              <a:t>socioekonomskih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demografkih</a:t>
            </a:r>
            <a:r>
              <a:rPr lang="en-GB" sz="2000" dirty="0"/>
              <a:t> </a:t>
            </a:r>
            <a:r>
              <a:rPr lang="en-GB" sz="2000" dirty="0" err="1"/>
              <a:t>karkateristika</a:t>
            </a:r>
            <a:r>
              <a:rPr lang="en-GB" sz="2000" dirty="0"/>
              <a:t> </a:t>
            </a:r>
            <a:r>
              <a:rPr lang="en-GB" sz="2000" dirty="0" err="1"/>
              <a:t>domaćinstva</a:t>
            </a:r>
            <a:r>
              <a:rPr lang="en-GB" sz="2000" dirty="0"/>
              <a:t> je </a:t>
            </a:r>
            <a:r>
              <a:rPr lang="en-GB" sz="2000" dirty="0" err="1"/>
              <a:t>različit</a:t>
            </a:r>
            <a:r>
              <a:rPr lang="en-GB" sz="2000" dirty="0"/>
              <a:t> </a:t>
            </a:r>
            <a:r>
              <a:rPr lang="en-GB" sz="2000" dirty="0" err="1"/>
              <a:t>kod</a:t>
            </a:r>
            <a:r>
              <a:rPr lang="en-GB" sz="2000" dirty="0"/>
              <a:t> </a:t>
            </a:r>
            <a:r>
              <a:rPr lang="en-GB" sz="2000" dirty="0" err="1"/>
              <a:t>domaćinstava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</a:t>
            </a:r>
            <a:r>
              <a:rPr lang="en-GB" sz="2000" dirty="0" err="1"/>
              <a:t>pripadaju</a:t>
            </a:r>
            <a:r>
              <a:rPr lang="en-GB" sz="2000" dirty="0"/>
              <a:t> </a:t>
            </a:r>
            <a:r>
              <a:rPr lang="en-GB" sz="2000" dirty="0" err="1"/>
              <a:t>različitim</a:t>
            </a:r>
            <a:r>
              <a:rPr lang="en-GB" sz="2000" dirty="0"/>
              <a:t> </a:t>
            </a:r>
            <a:r>
              <a:rPr lang="en-GB" sz="2000" dirty="0" err="1"/>
              <a:t>dohodovnim</a:t>
            </a:r>
            <a:r>
              <a:rPr lang="en-GB" sz="2000" dirty="0"/>
              <a:t> </a:t>
            </a:r>
            <a:r>
              <a:rPr lang="en-GB" sz="2000" dirty="0" err="1"/>
              <a:t>grupama</a:t>
            </a:r>
            <a:r>
              <a:rPr lang="en-GB" sz="2000" dirty="0"/>
              <a:t>/</a:t>
            </a:r>
            <a:r>
              <a:rPr lang="en-GB" sz="2000" dirty="0" err="1"/>
              <a:t>stratumima</a:t>
            </a:r>
            <a:r>
              <a:rPr lang="en-GB" sz="2000" dirty="0"/>
              <a:t>/</a:t>
            </a:r>
            <a:r>
              <a:rPr lang="en-GB" sz="2000" dirty="0" err="1"/>
              <a:t>segmentima</a:t>
            </a:r>
            <a:r>
              <a:rPr lang="en-GB" sz="2000" dirty="0"/>
              <a:t> </a:t>
            </a:r>
            <a:r>
              <a:rPr lang="en-GB" sz="2000" dirty="0" err="1"/>
              <a:t>tržišta</a:t>
            </a:r>
            <a:r>
              <a:rPr lang="en-GB" sz="2000" dirty="0"/>
              <a:t>.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685800" indent="-4572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631825" indent="-457200">
              <a:buAutoNum type="arabicPeriod"/>
            </a:pPr>
            <a:endParaRPr lang="en-GB" dirty="0"/>
          </a:p>
          <a:p>
            <a:pPr marL="631825" indent="-457200"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821" y="349990"/>
            <a:ext cx="7756263" cy="1054250"/>
          </a:xfrm>
        </p:spPr>
        <p:txBody>
          <a:bodyPr/>
          <a:lstStyle/>
          <a:p>
            <a:r>
              <a:rPr lang="en-GB" dirty="0"/>
              <a:t>Zaključci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74382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34" y="2234364"/>
            <a:ext cx="7756263" cy="1054250"/>
          </a:xfrm>
        </p:spPr>
        <p:txBody>
          <a:bodyPr/>
          <a:lstStyle/>
          <a:p>
            <a:pPr algn="ctr"/>
            <a:r>
              <a:rPr lang="sr-Latn-RS" sz="4800" dirty="0"/>
              <a:t>Hvala na pažnji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xmlns="" val="37758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89F99DE-156D-08FD-5344-90521987D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Analiza zasnovana na makropdacima/analiza agregatne tražnje</a:t>
            </a:r>
          </a:p>
          <a:p>
            <a:endParaRPr lang="x-none" dirty="0"/>
          </a:p>
          <a:p>
            <a:r>
              <a:rPr lang="x-none" dirty="0"/>
              <a:t>Analiza zasnovana na mikropdacima/analiza tražnje domaćinstava, pojedinaca</a:t>
            </a:r>
          </a:p>
          <a:p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6D829A-BF44-4461-EC81-623FFE5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Analiza tražnje za osiguranjem</a:t>
            </a:r>
          </a:p>
        </p:txBody>
      </p:sp>
    </p:spTree>
    <p:extLst>
      <p:ext uri="{BB962C8B-B14F-4D97-AF65-F5344CB8AC3E}">
        <p14:creationId xmlns:p14="http://schemas.microsoft.com/office/powerpoint/2010/main" xmlns="" val="165758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EE0B0C8-4C18-71C9-C232-90290158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47" y="1861440"/>
            <a:ext cx="7745505" cy="3572407"/>
          </a:xfrm>
        </p:spPr>
        <p:txBody>
          <a:bodyPr/>
          <a:lstStyle/>
          <a:p>
            <a:r>
              <a:rPr lang="x-none" b="1" dirty="0"/>
              <a:t>Podaci</a:t>
            </a:r>
            <a:r>
              <a:rPr lang="x-none" dirty="0"/>
              <a:t>: makropodaci, na nivou jedne zemlje ili grupe zemalja</a:t>
            </a:r>
          </a:p>
          <a:p>
            <a:r>
              <a:rPr lang="x-none" b="1" dirty="0"/>
              <a:t>Izvori podataka</a:t>
            </a:r>
            <a:r>
              <a:rPr lang="x-none" dirty="0"/>
              <a:t>: Centralna banka (kao u nas), Agencija za osiguranje, Udruženje osiguravača, statističke agencije </a:t>
            </a:r>
            <a:r>
              <a:rPr lang="en-GB" dirty="0" err="1"/>
              <a:t>i</a:t>
            </a:r>
            <a:r>
              <a:rPr lang="x-none" dirty="0"/>
              <a:t> dr.</a:t>
            </a:r>
          </a:p>
          <a:p>
            <a:r>
              <a:rPr lang="x-none" b="1" dirty="0"/>
              <a:t>Obuhvat podataka</a:t>
            </a:r>
            <a:r>
              <a:rPr lang="x-none" dirty="0"/>
              <a:t>: potpun/ukupna populacija</a:t>
            </a:r>
          </a:p>
          <a:p>
            <a:r>
              <a:rPr lang="x-none" b="1" dirty="0"/>
              <a:t>Tehnike regresione analize</a:t>
            </a:r>
            <a:r>
              <a:rPr lang="x-none" dirty="0"/>
              <a:t>: analiza vremenskih serija, analiza unakrsnih podataka, analiza panel podataka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476FCC-F827-2FF9-1CCA-D51F3DB1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570155"/>
            <a:ext cx="7745506" cy="1291285"/>
          </a:xfrm>
        </p:spPr>
        <p:txBody>
          <a:bodyPr/>
          <a:lstStyle/>
          <a:p>
            <a:r>
              <a:rPr lang="x-none" dirty="0"/>
              <a:t>Analiza agregatne tražnje</a:t>
            </a:r>
          </a:p>
        </p:txBody>
      </p:sp>
    </p:spTree>
    <p:extLst>
      <p:ext uri="{BB962C8B-B14F-4D97-AF65-F5344CB8AC3E}">
        <p14:creationId xmlns:p14="http://schemas.microsoft.com/office/powerpoint/2010/main" xmlns="" val="205083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EE0B0C8-4C18-71C9-C232-90290158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86" y="1629104"/>
            <a:ext cx="7950767" cy="3804744"/>
          </a:xfrm>
        </p:spPr>
        <p:txBody>
          <a:bodyPr/>
          <a:lstStyle/>
          <a:p>
            <a:r>
              <a:rPr lang="x-none" b="1" dirty="0"/>
              <a:t>Podaci</a:t>
            </a:r>
            <a:r>
              <a:rPr lang="x-none" dirty="0"/>
              <a:t>: mikropodaci, podaci o </a:t>
            </a:r>
            <a:r>
              <a:rPr lang="x-none" dirty="0" smtClean="0"/>
              <a:t>tr</a:t>
            </a:r>
            <a:r>
              <a:rPr lang="en-GB" dirty="0"/>
              <a:t>a</a:t>
            </a:r>
            <a:r>
              <a:rPr lang="x-none" dirty="0" smtClean="0"/>
              <a:t>žnji/potrošnji/</a:t>
            </a:r>
            <a:r>
              <a:rPr lang="en-GB" dirty="0" smtClean="0"/>
              <a:t> </a:t>
            </a:r>
            <a:r>
              <a:rPr lang="x-none" dirty="0" smtClean="0"/>
              <a:t>izdacima </a:t>
            </a:r>
            <a:r>
              <a:rPr lang="x-none" dirty="0"/>
              <a:t>domaćinstava ili pojedinaca kao nosioca tražnje</a:t>
            </a:r>
          </a:p>
          <a:p>
            <a:r>
              <a:rPr lang="x-none" b="1" dirty="0"/>
              <a:t>Izvori podataka</a:t>
            </a:r>
            <a:r>
              <a:rPr lang="x-none" dirty="0"/>
              <a:t>: respondenti - domaćinstva, pojedinci</a:t>
            </a:r>
          </a:p>
          <a:p>
            <a:r>
              <a:rPr lang="x-none" b="1" dirty="0"/>
              <a:t>Obuhvat podataka</a:t>
            </a:r>
            <a:r>
              <a:rPr lang="x-none" dirty="0"/>
              <a:t>: delimičan/anketiranje uzorka efektivnih i/ili potencijalnih kupaca proizovda osiguranja </a:t>
            </a:r>
          </a:p>
          <a:p>
            <a:r>
              <a:rPr lang="x-none" b="1" dirty="0"/>
              <a:t>Tehnike analize</a:t>
            </a:r>
            <a:r>
              <a:rPr lang="x-none" dirty="0"/>
              <a:t>: analiza unakrsnih podataka – klasična ili logistička regreiona analiza, analiza panel podataka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476FCC-F827-2FF9-1CCA-D51F3DB1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570155"/>
            <a:ext cx="7745506" cy="1291285"/>
          </a:xfrm>
        </p:spPr>
        <p:txBody>
          <a:bodyPr/>
          <a:lstStyle/>
          <a:p>
            <a:r>
              <a:rPr lang="x-none" dirty="0"/>
              <a:t>Mikroanaliza tražnje</a:t>
            </a:r>
          </a:p>
        </p:txBody>
      </p:sp>
    </p:spTree>
    <p:extLst>
      <p:ext uri="{BB962C8B-B14F-4D97-AF65-F5344CB8AC3E}">
        <p14:creationId xmlns:p14="http://schemas.microsoft.com/office/powerpoint/2010/main" xmlns="" val="410582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53975">
              <a:spcAft>
                <a:spcPts val="600"/>
              </a:spcAft>
            </a:pPr>
            <a:r>
              <a:rPr lang="en-GB" b="1" dirty="0" err="1"/>
              <a:t>Predmet</a:t>
            </a:r>
            <a:r>
              <a:rPr lang="en-GB" dirty="0"/>
              <a:t>: </a:t>
            </a:r>
            <a:r>
              <a:rPr lang="en-GB" dirty="0" err="1"/>
              <a:t>Ispitivanje</a:t>
            </a:r>
            <a:r>
              <a:rPr lang="en-GB" dirty="0"/>
              <a:t> </a:t>
            </a:r>
            <a:r>
              <a:rPr lang="en-GB" dirty="0" err="1"/>
              <a:t>uticaja</a:t>
            </a:r>
            <a:r>
              <a:rPr lang="en-GB" dirty="0"/>
              <a:t> </a:t>
            </a:r>
            <a:r>
              <a:rPr lang="sr-Latn-RS" dirty="0"/>
              <a:t>demografskih i socio-ekonomskih faktora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tražnju</a:t>
            </a:r>
            <a:r>
              <a:rPr lang="en-GB" dirty="0"/>
              <a:t> </a:t>
            </a:r>
            <a:r>
              <a:rPr lang="en-GB" dirty="0" err="1"/>
              <a:t>domaćinstava</a:t>
            </a:r>
            <a:r>
              <a:rPr lang="en-GB" dirty="0"/>
              <a:t> za </a:t>
            </a:r>
            <a:r>
              <a:rPr lang="en-GB" dirty="0" err="1"/>
              <a:t>proizvodima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osnovu</a:t>
            </a:r>
            <a:r>
              <a:rPr lang="en-GB" dirty="0"/>
              <a:t> </a:t>
            </a:r>
            <a:r>
              <a:rPr lang="en-GB" dirty="0" err="1"/>
              <a:t>Anketa</a:t>
            </a:r>
            <a:r>
              <a:rPr lang="en-GB" dirty="0"/>
              <a:t> o </a:t>
            </a:r>
            <a:r>
              <a:rPr lang="en-GB" dirty="0" err="1"/>
              <a:t>potrošnji</a:t>
            </a:r>
            <a:r>
              <a:rPr lang="en-GB" dirty="0"/>
              <a:t> </a:t>
            </a:r>
            <a:r>
              <a:rPr lang="en-GB" dirty="0" err="1"/>
              <a:t>domaćinstava</a:t>
            </a:r>
            <a:r>
              <a:rPr lang="en-GB" dirty="0"/>
              <a:t> u </a:t>
            </a:r>
            <a:r>
              <a:rPr lang="en-GB" dirty="0" smtClean="0"/>
              <a:t>2009. </a:t>
            </a:r>
            <a:r>
              <a:rPr lang="en-GB" dirty="0" err="1"/>
              <a:t>i</a:t>
            </a:r>
            <a:r>
              <a:rPr lang="en-GB" dirty="0" smtClean="0"/>
              <a:t> 2019</a:t>
            </a:r>
            <a:r>
              <a:rPr lang="en-GB" dirty="0"/>
              <a:t>. </a:t>
            </a:r>
            <a:r>
              <a:rPr lang="en-GB" dirty="0" err="1"/>
              <a:t>godini</a:t>
            </a:r>
            <a:r>
              <a:rPr lang="en-GB" dirty="0"/>
              <a:t> </a:t>
            </a:r>
            <a:r>
              <a:rPr lang="sr-Latn-RS" dirty="0"/>
              <a:t> </a:t>
            </a:r>
            <a:endParaRPr lang="en-GB" dirty="0"/>
          </a:p>
          <a:p>
            <a:pPr marL="174625" indent="53975"/>
            <a:r>
              <a:rPr lang="en-GB" b="1" dirty="0" err="1"/>
              <a:t>Cilj</a:t>
            </a:r>
            <a:r>
              <a:rPr lang="en-GB" b="1" dirty="0"/>
              <a:t>: </a:t>
            </a:r>
            <a:r>
              <a:rPr lang="en-GB" dirty="0"/>
              <a:t>I</a:t>
            </a:r>
            <a:r>
              <a:rPr lang="sr-Latn-RS" dirty="0"/>
              <a:t>dentifi</a:t>
            </a:r>
            <a:r>
              <a:rPr lang="en-GB" dirty="0" err="1"/>
              <a:t>kovanje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determinanti</a:t>
            </a:r>
            <a:r>
              <a:rPr lang="sr-Latn-RS" dirty="0"/>
              <a:t> tražnje</a:t>
            </a:r>
            <a:r>
              <a:rPr lang="en-GB" dirty="0"/>
              <a:t> </a:t>
            </a:r>
            <a:r>
              <a:rPr lang="sr-Latn-RS" dirty="0"/>
              <a:t>domaćinstava u Srbiji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ocenjivanje</a:t>
            </a:r>
            <a:r>
              <a:rPr lang="en-GB" dirty="0"/>
              <a:t> </a:t>
            </a:r>
            <a:r>
              <a:rPr lang="en-GB" dirty="0" err="1"/>
              <a:t>smera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intenziteta</a:t>
            </a:r>
            <a:r>
              <a:rPr lang="en-GB" dirty="0"/>
              <a:t> </a:t>
            </a:r>
            <a:r>
              <a:rPr lang="en-GB" dirty="0" err="1"/>
              <a:t>njihovog</a:t>
            </a:r>
            <a:r>
              <a:rPr lang="en-GB" dirty="0"/>
              <a:t> </a:t>
            </a:r>
            <a:r>
              <a:rPr lang="en-GB" dirty="0" err="1"/>
              <a:t>dejstva</a:t>
            </a:r>
            <a:r>
              <a:rPr lang="en-GB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Predmet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cilj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99387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8491" y="1861441"/>
            <a:ext cx="7756262" cy="3530366"/>
          </a:xfrm>
        </p:spPr>
        <p:txBody>
          <a:bodyPr/>
          <a:lstStyle/>
          <a:p>
            <a:pPr marL="685800" indent="-457200">
              <a:buAutoNum type="arabicPeriod"/>
            </a:pPr>
            <a:r>
              <a:rPr lang="en-GB" dirty="0"/>
              <a:t>Socio-</a:t>
            </a:r>
            <a:r>
              <a:rPr lang="en-GB" dirty="0" err="1"/>
              <a:t>ekonomske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demografske</a:t>
            </a:r>
            <a:r>
              <a:rPr lang="en-GB" dirty="0"/>
              <a:t> </a:t>
            </a:r>
            <a:r>
              <a:rPr lang="en-GB" dirty="0" err="1"/>
              <a:t>karakteristike</a:t>
            </a:r>
            <a:r>
              <a:rPr lang="en-GB" dirty="0"/>
              <a:t> </a:t>
            </a:r>
            <a:r>
              <a:rPr lang="en-GB" dirty="0" err="1"/>
              <a:t>domaćinstava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nosioca</a:t>
            </a:r>
            <a:r>
              <a:rPr lang="en-GB" dirty="0"/>
              <a:t> </a:t>
            </a:r>
            <a:r>
              <a:rPr lang="en-GB" dirty="0" err="1"/>
              <a:t>domaćinstava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različit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/>
              <a:t>u </a:t>
            </a:r>
            <a:r>
              <a:rPr lang="en-GB" dirty="0" err="1"/>
              <a:t>nejednakoj</a:t>
            </a:r>
            <a:r>
              <a:rPr lang="en-GB" dirty="0"/>
              <a:t> meri </a:t>
            </a:r>
            <a:r>
              <a:rPr lang="en-GB" dirty="0" err="1"/>
              <a:t>determinišu</a:t>
            </a:r>
            <a:r>
              <a:rPr lang="en-GB" dirty="0"/>
              <a:t> </a:t>
            </a:r>
            <a:r>
              <a:rPr lang="en-GB" dirty="0" err="1"/>
              <a:t>tražnju</a:t>
            </a:r>
            <a:r>
              <a:rPr lang="en-GB" dirty="0"/>
              <a:t> za </a:t>
            </a:r>
            <a:r>
              <a:rPr lang="en-GB" dirty="0" err="1"/>
              <a:t>proizvodima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u </a:t>
            </a:r>
            <a:r>
              <a:rPr lang="en-GB" dirty="0" err="1"/>
              <a:t>Srbiji</a:t>
            </a:r>
            <a:r>
              <a:rPr lang="en-GB" dirty="0"/>
              <a:t>. </a:t>
            </a:r>
          </a:p>
          <a:p>
            <a:pPr marL="685800" indent="-457200">
              <a:buFont typeface="Noto Sans Symbols"/>
              <a:buAutoNum type="arabicPeriod"/>
            </a:pPr>
            <a:r>
              <a:rPr lang="en-GB" dirty="0" err="1"/>
              <a:t>Uticaj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socio-</a:t>
            </a:r>
            <a:r>
              <a:rPr lang="en-GB" dirty="0" err="1"/>
              <a:t>ekonomskih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demografskih</a:t>
            </a:r>
            <a:r>
              <a:rPr lang="en-GB" dirty="0"/>
              <a:t> </a:t>
            </a:r>
            <a:r>
              <a:rPr lang="en-GB" dirty="0" err="1"/>
              <a:t>varijabli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je </a:t>
            </a:r>
            <a:r>
              <a:rPr lang="en-GB" dirty="0" err="1"/>
              <a:t>promenljiv</a:t>
            </a:r>
            <a:r>
              <a:rPr lang="en-GB" dirty="0"/>
              <a:t>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vremena</a:t>
            </a:r>
            <a:r>
              <a:rPr lang="en-GB" dirty="0"/>
              <a:t>.</a:t>
            </a:r>
          </a:p>
          <a:p>
            <a:pPr marL="685800" indent="-457200">
              <a:buFont typeface="Noto Sans Symbols"/>
              <a:buAutoNum type="arabicPeriod"/>
            </a:pPr>
            <a:r>
              <a:rPr lang="en-GB" dirty="0" err="1"/>
              <a:t>Uticaj</a:t>
            </a:r>
            <a:r>
              <a:rPr lang="en-GB" dirty="0"/>
              <a:t> socio-</a:t>
            </a:r>
            <a:r>
              <a:rPr lang="en-GB" dirty="0" err="1"/>
              <a:t>ekonomskih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demografskih</a:t>
            </a:r>
            <a:r>
              <a:rPr lang="en-GB" dirty="0"/>
              <a:t> </a:t>
            </a:r>
            <a:r>
              <a:rPr lang="en-GB" dirty="0" err="1"/>
              <a:t>karakteristika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tražnju</a:t>
            </a:r>
            <a:r>
              <a:rPr lang="en-GB" dirty="0"/>
              <a:t> za </a:t>
            </a:r>
            <a:r>
              <a:rPr lang="en-GB" dirty="0" err="1"/>
              <a:t>proizvodima</a:t>
            </a:r>
            <a:r>
              <a:rPr lang="en-GB" dirty="0"/>
              <a:t> </a:t>
            </a:r>
            <a:r>
              <a:rPr lang="en-GB" dirty="0" err="1"/>
              <a:t>životnog</a:t>
            </a:r>
            <a:r>
              <a:rPr lang="en-GB" dirty="0"/>
              <a:t> </a:t>
            </a:r>
            <a:r>
              <a:rPr lang="en-GB" dirty="0" err="1"/>
              <a:t>osiguranja</a:t>
            </a:r>
            <a:r>
              <a:rPr lang="en-GB" dirty="0"/>
              <a:t> je </a:t>
            </a:r>
            <a:r>
              <a:rPr lang="en-GB" dirty="0" err="1"/>
              <a:t>različit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različitim</a:t>
            </a:r>
            <a:r>
              <a:rPr lang="en-GB" dirty="0"/>
              <a:t> </a:t>
            </a:r>
            <a:r>
              <a:rPr lang="en-GB" dirty="0" err="1"/>
              <a:t>nivoima</a:t>
            </a:r>
            <a:r>
              <a:rPr lang="en-GB" dirty="0"/>
              <a:t> </a:t>
            </a:r>
            <a:r>
              <a:rPr lang="en-GB" dirty="0" err="1"/>
              <a:t>dohotka</a:t>
            </a:r>
            <a:r>
              <a:rPr lang="en-GB" dirty="0"/>
              <a:t>. </a:t>
            </a:r>
          </a:p>
          <a:p>
            <a:pPr marL="685800" indent="-457200">
              <a:buAutoNum type="arabicPeriod"/>
            </a:pP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Istraživačke</a:t>
            </a:r>
            <a:r>
              <a:rPr lang="en-GB" dirty="0"/>
              <a:t> </a:t>
            </a:r>
            <a:r>
              <a:rPr lang="en-GB" dirty="0" err="1"/>
              <a:t>hipoteze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5872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183" y="315349"/>
            <a:ext cx="7756263" cy="509614"/>
          </a:xfrm>
        </p:spPr>
        <p:txBody>
          <a:bodyPr/>
          <a:lstStyle/>
          <a:p>
            <a:r>
              <a:rPr lang="sr-Latn-RS" sz="2000" dirty="0"/>
              <a:t>Dinamika tržišta osiguranja u Srbiji, 2012-2021</a:t>
            </a:r>
            <a:r>
              <a:rPr lang="en-GB" sz="2000" dirty="0"/>
              <a:t>.</a:t>
            </a:r>
            <a:endParaRPr lang="sr-Latn-R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0949364"/>
              </p:ext>
            </p:extLst>
          </p:nvPr>
        </p:nvGraphicFramePr>
        <p:xfrm>
          <a:off x="603114" y="952366"/>
          <a:ext cx="7841639" cy="4013456"/>
        </p:xfrm>
        <a:graphic>
          <a:graphicData uri="http://schemas.openxmlformats.org/drawingml/2006/table">
            <a:tbl>
              <a:tblPr>
                <a:tableStyleId>{1B0E83A8-527D-428E-9A66-917F744B4670}</a:tableStyleId>
              </a:tblPr>
              <a:tblGrid>
                <a:gridCol w="1153182">
                  <a:extLst>
                    <a:ext uri="{9D8B030D-6E8A-4147-A177-3AD203B41FA5}">
                      <a16:colId xmlns:a16="http://schemas.microsoft.com/office/drawing/2014/main" xmlns="" val="3915955634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xmlns="" val="772717719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xmlns="" val="4271427157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xmlns="" val="70658579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xmlns="" val="1797801982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xmlns="" val="2287767634"/>
                    </a:ext>
                  </a:extLst>
                </a:gridCol>
                <a:gridCol w="922547">
                  <a:extLst>
                    <a:ext uri="{9D8B030D-6E8A-4147-A177-3AD203B41FA5}">
                      <a16:colId xmlns:a16="http://schemas.microsoft.com/office/drawing/2014/main" xmlns="" val="239230433"/>
                    </a:ext>
                  </a:extLst>
                </a:gridCol>
              </a:tblGrid>
              <a:tr h="503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Godina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Životno osiguranje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Neživotno osiguranje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Ukupno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osiguranje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468041"/>
                  </a:ext>
                </a:extLst>
              </a:tr>
              <a:tr h="55897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Ukupno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tržište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Stopa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rasta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Ukupno tržište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Stopa rasta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Ukupno tržište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Stopa rasta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48232075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11900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49600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np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61500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79806447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14000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50000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64000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687672472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16000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53400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69400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00612742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19400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61500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80900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14716855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23100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66000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89100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609650519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22900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71000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93800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974967248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23800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76300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7470598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25100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82400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107500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72055288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26200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83800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109900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48338526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27100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92300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119400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30768822"/>
                  </a:ext>
                </a:extLst>
              </a:tr>
              <a:tr h="26830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Prosek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21956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70744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92678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84451378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519877" y="4981209"/>
            <a:ext cx="7924876" cy="5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1400" b="0" dirty="0"/>
              <a:t>Izvor: Privredna komora Srbije (Branko Pavlović, Tržište osiguranja u Srbiji, Svet bankarstva, februar 2022) i obračuni autora</a:t>
            </a:r>
          </a:p>
        </p:txBody>
      </p:sp>
    </p:spTree>
    <p:extLst>
      <p:ext uri="{BB962C8B-B14F-4D97-AF65-F5344CB8AC3E}">
        <p14:creationId xmlns:p14="http://schemas.microsoft.com/office/powerpoint/2010/main" xmlns="" val="61592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453" y="301556"/>
            <a:ext cx="82979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Determinante</a:t>
            </a:r>
            <a:r>
              <a:rPr lang="en-GB" sz="2000" b="1" dirty="0"/>
              <a:t> </a:t>
            </a:r>
            <a:r>
              <a:rPr lang="en-GB" sz="2000" b="1" dirty="0" err="1" smtClean="0"/>
              <a:t>tražnje</a:t>
            </a:r>
            <a:r>
              <a:rPr lang="en-GB" sz="2000" b="1" dirty="0" smtClean="0"/>
              <a:t> </a:t>
            </a:r>
            <a:r>
              <a:rPr lang="en-GB" sz="2000" b="1" dirty="0" err="1"/>
              <a:t>za</a:t>
            </a:r>
            <a:r>
              <a:rPr lang="en-GB" sz="2000" b="1" dirty="0"/>
              <a:t> </a:t>
            </a:r>
            <a:r>
              <a:rPr lang="en-GB" sz="2000" b="1" dirty="0" err="1" smtClean="0"/>
              <a:t>životnim</a:t>
            </a:r>
            <a:r>
              <a:rPr lang="en-GB" sz="2000" b="1" dirty="0" smtClean="0"/>
              <a:t> </a:t>
            </a:r>
            <a:r>
              <a:rPr lang="en-GB" sz="2000" b="1" dirty="0" err="1"/>
              <a:t>osiguranjem</a:t>
            </a:r>
            <a:r>
              <a:rPr lang="en-GB" sz="2000" b="1" dirty="0"/>
              <a:t>: </a:t>
            </a:r>
          </a:p>
          <a:p>
            <a:r>
              <a:rPr lang="en-GB" sz="1800" b="1" dirty="0" err="1"/>
              <a:t>Smer</a:t>
            </a:r>
            <a:r>
              <a:rPr lang="en-GB" sz="1800" b="1" dirty="0"/>
              <a:t> </a:t>
            </a:r>
            <a:r>
              <a:rPr lang="en-GB" sz="1800" b="1" dirty="0" err="1"/>
              <a:t>i</a:t>
            </a:r>
            <a:r>
              <a:rPr lang="en-GB" sz="1800" b="1" dirty="0"/>
              <a:t> </a:t>
            </a:r>
            <a:r>
              <a:rPr lang="en-GB" sz="1800" b="1" dirty="0" err="1"/>
              <a:t>intenzitet</a:t>
            </a:r>
            <a:r>
              <a:rPr lang="en-GB" sz="1800" b="1" dirty="0"/>
              <a:t> </a:t>
            </a:r>
            <a:r>
              <a:rPr lang="en-GB" sz="1800" b="1" dirty="0" err="1"/>
              <a:t>uticaja</a:t>
            </a:r>
            <a:r>
              <a:rPr lang="en-GB" sz="1800" b="1" dirty="0"/>
              <a:t> (</a:t>
            </a:r>
            <a:r>
              <a:rPr lang="en-GB" sz="1800" b="1" dirty="0" err="1"/>
              <a:t>uzorak</a:t>
            </a:r>
            <a:r>
              <a:rPr lang="en-GB" sz="1800" b="1" dirty="0"/>
              <a:t>: 80 </a:t>
            </a:r>
            <a:r>
              <a:rPr lang="en-GB" sz="1800" b="1" dirty="0" err="1"/>
              <a:t>publikovanih</a:t>
            </a:r>
            <a:r>
              <a:rPr lang="en-GB" sz="1800" b="1" dirty="0"/>
              <a:t> </a:t>
            </a:r>
            <a:r>
              <a:rPr lang="en-GB" sz="1800" b="1" dirty="0" err="1"/>
              <a:t>radova</a:t>
            </a:r>
            <a:r>
              <a:rPr lang="en-GB" sz="1800" b="1" dirty="0"/>
              <a:t>; </a:t>
            </a:r>
            <a:r>
              <a:rPr lang="en-GB" sz="1800" b="1" dirty="0" err="1"/>
              <a:t>podaci</a:t>
            </a:r>
            <a:r>
              <a:rPr lang="en-GB" sz="1800" b="1" dirty="0"/>
              <a:t> u %) </a:t>
            </a:r>
            <a:endParaRPr lang="sr-Latn-R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698999"/>
              </p:ext>
            </p:extLst>
          </p:nvPr>
        </p:nvGraphicFramePr>
        <p:xfrm>
          <a:off x="640670" y="1134254"/>
          <a:ext cx="8058734" cy="3871711"/>
        </p:xfrm>
        <a:graphic>
          <a:graphicData uri="http://schemas.openxmlformats.org/drawingml/2006/table">
            <a:tbl>
              <a:tblPr>
                <a:tableStyleId>{1B0E83A8-527D-428E-9A66-917F744B4670}</a:tableStyleId>
              </a:tblPr>
              <a:tblGrid>
                <a:gridCol w="3806255">
                  <a:extLst>
                    <a:ext uri="{9D8B030D-6E8A-4147-A177-3AD203B41FA5}">
                      <a16:colId xmlns:a16="http://schemas.microsoft.com/office/drawing/2014/main" xmlns="" val="905537737"/>
                    </a:ext>
                  </a:extLst>
                </a:gridCol>
                <a:gridCol w="1095832">
                  <a:extLst>
                    <a:ext uri="{9D8B030D-6E8A-4147-A177-3AD203B41FA5}">
                      <a16:colId xmlns:a16="http://schemas.microsoft.com/office/drawing/2014/main" xmlns="" val="3133898183"/>
                    </a:ext>
                  </a:extLst>
                </a:gridCol>
                <a:gridCol w="932275">
                  <a:extLst>
                    <a:ext uri="{9D8B030D-6E8A-4147-A177-3AD203B41FA5}">
                      <a16:colId xmlns:a16="http://schemas.microsoft.com/office/drawing/2014/main" xmlns="" val="2164391509"/>
                    </a:ext>
                  </a:extLst>
                </a:gridCol>
                <a:gridCol w="1290516">
                  <a:extLst>
                    <a:ext uri="{9D8B030D-6E8A-4147-A177-3AD203B41FA5}">
                      <a16:colId xmlns:a16="http://schemas.microsoft.com/office/drawing/2014/main" xmlns="" val="249879803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xmlns="" val="2888648565"/>
                    </a:ext>
                  </a:extLst>
                </a:gridCol>
              </a:tblGrid>
              <a:tr h="2006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 err="1">
                          <a:effectLst/>
                        </a:rPr>
                        <a:t>Varijabla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Povrđen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uticaj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Nije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potvrđen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uticaj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effectLst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20462804"/>
                  </a:ext>
                </a:extLst>
              </a:tr>
              <a:tr h="24459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</a:rPr>
                        <a:t>Pozitivan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</a:rPr>
                        <a:t>Negativan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536742"/>
                  </a:ext>
                </a:extLst>
              </a:tr>
              <a:tr h="20061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Finansijske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i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ekonomske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varijable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41048744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Dohodak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05442568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Dohodak domaćinstva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58780588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Neto aktiva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75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6684322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Cena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proizvoda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osiguranja</a:t>
                      </a:r>
                      <a:endParaRPr lang="en-GB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24248546"/>
                  </a:ext>
                </a:extLst>
              </a:tr>
              <a:tr h="74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Inflacija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3950979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Očekivane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cene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04873773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Socijalna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sigurnost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33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04090291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effectLst/>
                        </a:rPr>
                        <a:t>67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effectLst/>
                        </a:rPr>
                        <a:t>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effectLst/>
                        </a:rPr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05523126"/>
                  </a:ext>
                </a:extLst>
              </a:tr>
              <a:tr h="20061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Lične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i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demografske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</a:rPr>
                        <a:t>varijable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30082073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Godine starosti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034484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Nivo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obrazovanja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33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7799011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Dependency ratio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38854091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50124097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Bračni</a:t>
                      </a:r>
                      <a:r>
                        <a:rPr lang="en-GB" sz="1400" u="none" strike="noStrike" dirty="0">
                          <a:effectLst/>
                        </a:rPr>
                        <a:t> status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62277227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>
                          <a:effectLst/>
                        </a:rPr>
                        <a:t>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>
                          <a:effectLst/>
                        </a:rPr>
                        <a:t>32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effectLst/>
                        </a:rPr>
                        <a:t>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4451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339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453" y="272374"/>
            <a:ext cx="826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/>
              <a:t>Determinante</a:t>
            </a:r>
            <a:r>
              <a:rPr lang="en-GB" sz="1800" b="1" dirty="0"/>
              <a:t> </a:t>
            </a:r>
            <a:r>
              <a:rPr lang="en-GB" sz="1800" b="1" dirty="0" err="1" smtClean="0"/>
              <a:t>tražnje</a:t>
            </a:r>
            <a:r>
              <a:rPr lang="en-GB" sz="1800" b="1" dirty="0" smtClean="0"/>
              <a:t> </a:t>
            </a:r>
            <a:r>
              <a:rPr lang="en-GB" sz="1800" b="1" dirty="0" err="1"/>
              <a:t>za</a:t>
            </a:r>
            <a:r>
              <a:rPr lang="en-GB" sz="1800" b="1" dirty="0"/>
              <a:t>  </a:t>
            </a:r>
            <a:r>
              <a:rPr lang="en-GB" sz="1800" b="1" dirty="0" err="1"/>
              <a:t>ž</a:t>
            </a:r>
            <a:r>
              <a:rPr lang="en-GB" sz="1800" b="1" dirty="0" err="1" smtClean="0"/>
              <a:t>ivotnim</a:t>
            </a:r>
            <a:r>
              <a:rPr lang="en-GB" sz="1800" b="1" dirty="0" smtClean="0"/>
              <a:t> </a:t>
            </a:r>
            <a:r>
              <a:rPr lang="en-GB" sz="1800" b="1" dirty="0" err="1"/>
              <a:t>osiguranjem</a:t>
            </a:r>
            <a:r>
              <a:rPr lang="en-GB" sz="1800" b="1" dirty="0"/>
              <a:t>: </a:t>
            </a:r>
          </a:p>
          <a:p>
            <a:r>
              <a:rPr lang="en-GB" sz="1600" b="1" dirty="0" err="1"/>
              <a:t>Učestalost</a:t>
            </a:r>
            <a:r>
              <a:rPr lang="en-GB" sz="1600" b="1" dirty="0"/>
              <a:t> </a:t>
            </a:r>
            <a:r>
              <a:rPr lang="en-GB" sz="1600" b="1" dirty="0" err="1"/>
              <a:t>uključivanja</a:t>
            </a:r>
            <a:r>
              <a:rPr lang="en-GB" sz="1600" b="1" dirty="0"/>
              <a:t> u </a:t>
            </a:r>
            <a:r>
              <a:rPr lang="en-GB" sz="1600" b="1" dirty="0" err="1"/>
              <a:t>analizu</a:t>
            </a:r>
            <a:r>
              <a:rPr lang="en-GB" sz="1600" b="1" dirty="0"/>
              <a:t> (</a:t>
            </a:r>
            <a:r>
              <a:rPr lang="en-GB" sz="1600" b="1" dirty="0" err="1"/>
              <a:t>uzorak</a:t>
            </a:r>
            <a:r>
              <a:rPr lang="en-GB" sz="1600" b="1" dirty="0"/>
              <a:t>: 80 </a:t>
            </a:r>
            <a:r>
              <a:rPr lang="en-GB" sz="1600" b="1" dirty="0" err="1"/>
              <a:t>publikovanih</a:t>
            </a:r>
            <a:r>
              <a:rPr lang="en-GB" sz="1600" b="1" dirty="0"/>
              <a:t> </a:t>
            </a:r>
            <a:r>
              <a:rPr lang="en-GB" sz="1600" b="1" dirty="0" err="1"/>
              <a:t>radova</a:t>
            </a:r>
            <a:r>
              <a:rPr lang="en-GB" sz="1600" b="1" dirty="0"/>
              <a:t>; </a:t>
            </a:r>
            <a:r>
              <a:rPr lang="en-GB" sz="1600" b="1" dirty="0" err="1"/>
              <a:t>podaci</a:t>
            </a:r>
            <a:r>
              <a:rPr lang="en-GB" sz="1600" b="1" dirty="0"/>
              <a:t> u %) </a:t>
            </a:r>
            <a:endParaRPr lang="sr-Latn-RS" sz="1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469053"/>
              </p:ext>
            </p:extLst>
          </p:nvPr>
        </p:nvGraphicFramePr>
        <p:xfrm>
          <a:off x="521062" y="1176296"/>
          <a:ext cx="8058734" cy="3871711"/>
        </p:xfrm>
        <a:graphic>
          <a:graphicData uri="http://schemas.openxmlformats.org/drawingml/2006/table">
            <a:tbl>
              <a:tblPr>
                <a:tableStyleId>{1B0E83A8-527D-428E-9A66-917F744B4670}</a:tableStyleId>
              </a:tblPr>
              <a:tblGrid>
                <a:gridCol w="3806255">
                  <a:extLst>
                    <a:ext uri="{9D8B030D-6E8A-4147-A177-3AD203B41FA5}">
                      <a16:colId xmlns:a16="http://schemas.microsoft.com/office/drawing/2014/main" xmlns="" val="905537737"/>
                    </a:ext>
                  </a:extLst>
                </a:gridCol>
                <a:gridCol w="1095832">
                  <a:extLst>
                    <a:ext uri="{9D8B030D-6E8A-4147-A177-3AD203B41FA5}">
                      <a16:colId xmlns:a16="http://schemas.microsoft.com/office/drawing/2014/main" xmlns="" val="3133898183"/>
                    </a:ext>
                  </a:extLst>
                </a:gridCol>
                <a:gridCol w="932275">
                  <a:extLst>
                    <a:ext uri="{9D8B030D-6E8A-4147-A177-3AD203B41FA5}">
                      <a16:colId xmlns:a16="http://schemas.microsoft.com/office/drawing/2014/main" xmlns="" val="2164391509"/>
                    </a:ext>
                  </a:extLst>
                </a:gridCol>
                <a:gridCol w="1290516">
                  <a:extLst>
                    <a:ext uri="{9D8B030D-6E8A-4147-A177-3AD203B41FA5}">
                      <a16:colId xmlns:a16="http://schemas.microsoft.com/office/drawing/2014/main" xmlns="" val="249879803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xmlns="" val="2888648565"/>
                    </a:ext>
                  </a:extLst>
                </a:gridCol>
              </a:tblGrid>
              <a:tr h="2006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Varijabla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Povrđen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uticaj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Nije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potvrđen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uticaj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20462804"/>
                  </a:ext>
                </a:extLst>
              </a:tr>
              <a:tr h="24459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Pozitivan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Negativan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536742"/>
                  </a:ext>
                </a:extLst>
              </a:tr>
              <a:tr h="20061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Finansijske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i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ekonomske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varijable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41048744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Dohodak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05442568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Dohodak domaćinstva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658780588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Neto aktiva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86684322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Cena</a:t>
                      </a:r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proizvoda</a:t>
                      </a:r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osiguranja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24248546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Inflacija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13950979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Očekivane cene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04873773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Socijalna</a:t>
                      </a:r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sigurnost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204090291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05523126"/>
                  </a:ext>
                </a:extLst>
              </a:tr>
              <a:tr h="20061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Lične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i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demografske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varijable</a:t>
                      </a:r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30082073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Godine starosti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4034484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Nivo</a:t>
                      </a:r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j-lt"/>
                        </a:rPr>
                        <a:t>obrazovanja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17799011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Dependency ratio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38854091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Pol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50124097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+mj-lt"/>
                        </a:rPr>
                        <a:t>Bračni status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562277227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  <a:latin typeface="+mj-lt"/>
                        </a:rPr>
                        <a:t>Ukupno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4451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0857890"/>
      </p:ext>
    </p:extLst>
  </p:cSld>
  <p:clrMapOvr>
    <a:masterClrMapping/>
  </p:clrMapOvr>
</p:sld>
</file>

<file path=ppt/theme/theme1.xml><?xml version="1.0" encoding="utf-8"?>
<a:theme xmlns:a="http://schemas.openxmlformats.org/drawingml/2006/main" name="GW General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1136</Words>
  <Application>Microsoft Office PowerPoint</Application>
  <PresentationFormat>On-screen Show (4:3)</PresentationFormat>
  <Paragraphs>598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Noto Sans Symbols</vt:lpstr>
      <vt:lpstr>Calibri</vt:lpstr>
      <vt:lpstr>Times New Roman</vt:lpstr>
      <vt:lpstr>Book Antiqua</vt:lpstr>
      <vt:lpstr>GW General</vt:lpstr>
      <vt:lpstr>KLJUČNE DETERMINANTE TRAŽNJE ZA USLUGAMA OSIGURANJA U SRBIJI</vt:lpstr>
      <vt:lpstr>Analiza tražnje za osiguranjem</vt:lpstr>
      <vt:lpstr>Analiza agregatne tražnje</vt:lpstr>
      <vt:lpstr>Mikroanaliza tražnje</vt:lpstr>
      <vt:lpstr>Predmet i cilj istraživanja</vt:lpstr>
      <vt:lpstr>Istraživačke hipoteze</vt:lpstr>
      <vt:lpstr>Dinamika tržišta osiguranja u Srbiji, 2012-2021.</vt:lpstr>
      <vt:lpstr>Slide 8</vt:lpstr>
      <vt:lpstr>Slide 9</vt:lpstr>
      <vt:lpstr>Slide 10</vt:lpstr>
      <vt:lpstr>Metodologija</vt:lpstr>
      <vt:lpstr>Rezultati</vt:lpstr>
      <vt:lpstr>Rezultati</vt:lpstr>
      <vt:lpstr>Rezultati</vt:lpstr>
      <vt:lpstr>Zaključci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DEO 5  PONAŠANJE PREDUZEĆA I INDUSTRIJSKA ORGANIZACIJA  POGLAVLJE 13 TROŠKOVI PROIZVODNJE</dc:title>
  <dc:creator>Немања Недовић</dc:creator>
  <cp:lastModifiedBy>Marija</cp:lastModifiedBy>
  <cp:revision>100</cp:revision>
  <dcterms:created xsi:type="dcterms:W3CDTF">2020-04-25T10:29:01Z</dcterms:created>
  <dcterms:modified xsi:type="dcterms:W3CDTF">2022-06-10T07:16:10Z</dcterms:modified>
</cp:coreProperties>
</file>