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80" r:id="rId4"/>
    <p:sldId id="368" r:id="rId5"/>
    <p:sldId id="369" r:id="rId6"/>
    <p:sldId id="370" r:id="rId7"/>
    <p:sldId id="371" r:id="rId8"/>
    <p:sldId id="373" r:id="rId9"/>
    <p:sldId id="367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12571"/>
    <a:srgbClr val="93E15A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525DD-D5AF-4289-8E33-9889EBE16E67}" type="datetimeFigureOut">
              <a:rPr lang="en-GB" smtClean="0"/>
              <a:pPr/>
              <a:t>02/06/2022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1BB13-F104-4709-BDE6-3E455ECCC1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90604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EE2E70-0225-4B2B-B789-A992A8308103}" type="slidenum">
              <a:rPr lang="en-US"/>
              <a:pPr/>
              <a:t>3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EE2E70-0225-4B2B-B789-A992A8308103}" type="slidenum">
              <a:rPr lang="en-US"/>
              <a:pPr/>
              <a:t>4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EE2E70-0225-4B2B-B789-A992A8308103}" type="slidenum">
              <a:rPr lang="en-US"/>
              <a:pPr/>
              <a:t>5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EE2E70-0225-4B2B-B789-A992A8308103}" type="slidenum">
              <a:rPr lang="en-US"/>
              <a:pPr/>
              <a:t>6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EE2E70-0225-4B2B-B789-A992A8308103}" type="slidenum">
              <a:rPr lang="en-US"/>
              <a:pPr/>
              <a:t>7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EE2E70-0225-4B2B-B789-A992A8308103}" type="slidenum">
              <a:rPr lang="en-US"/>
              <a:pPr/>
              <a:t>8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93E15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5406392"/>
            <a:ext cx="2133600" cy="365125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4876" y="5402584"/>
            <a:ext cx="2895600" cy="365125"/>
          </a:xfrm>
        </p:spPr>
        <p:txBody>
          <a:bodyPr/>
          <a:lstStyle/>
          <a:p>
            <a:endParaRPr lang="bs-Latn-B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22568" y="6492875"/>
            <a:ext cx="621432" cy="365125"/>
          </a:xfrm>
        </p:spPr>
        <p:txBody>
          <a:bodyPr/>
          <a:lstStyle>
            <a:lvl1pPr>
              <a:defRPr b="1">
                <a:solidFill>
                  <a:srgbClr val="012571"/>
                </a:solidFill>
              </a:defRPr>
            </a:lvl1pPr>
          </a:lstStyle>
          <a:p>
            <a:fld id="{24F4FB21-F2B8-479C-9FA0-832BD5F019C2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4205064"/>
          </a:xfrm>
        </p:spPr>
        <p:txBody>
          <a:bodyPr>
            <a:normAutofit/>
          </a:bodyPr>
          <a:lstStyle>
            <a:lvl1pPr>
              <a:buClr>
                <a:srgbClr val="93E15A"/>
              </a:buClr>
              <a:buFont typeface="Wingdings" pitchFamily="2" charset="2"/>
              <a:buChar char="q"/>
              <a:defRPr sz="2400">
                <a:solidFill>
                  <a:srgbClr val="012571"/>
                </a:solidFill>
              </a:defRPr>
            </a:lvl1pPr>
            <a:lvl2pPr>
              <a:buClr>
                <a:srgbClr val="93E15A"/>
              </a:buClr>
              <a:buFont typeface="Wingdings" pitchFamily="2" charset="2"/>
              <a:buChar char="Ø"/>
              <a:defRPr sz="2400">
                <a:solidFill>
                  <a:srgbClr val="012571"/>
                </a:solidFill>
              </a:defRPr>
            </a:lvl2pPr>
            <a:lvl3pPr>
              <a:buClr>
                <a:srgbClr val="93E15A"/>
              </a:buClr>
              <a:buFont typeface="Wingdings" pitchFamily="2" charset="2"/>
              <a:buChar char="v"/>
              <a:defRPr sz="2400">
                <a:solidFill>
                  <a:srgbClr val="012571"/>
                </a:solidFill>
              </a:defRPr>
            </a:lvl3pPr>
            <a:lvl4pPr>
              <a:buClr>
                <a:srgbClr val="93E15A"/>
              </a:buClr>
              <a:buFont typeface="Wingdings" pitchFamily="2" charset="2"/>
              <a:buChar char="§"/>
              <a:defRPr sz="2400">
                <a:solidFill>
                  <a:srgbClr val="012571"/>
                </a:solidFill>
              </a:defRPr>
            </a:lvl4pPr>
            <a:lvl5pPr>
              <a:defRPr>
                <a:solidFill>
                  <a:srgbClr val="01257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/>
              <a:t>Fourth </a:t>
            </a:r>
            <a:r>
              <a:rPr lang="en-US" smtClean="0"/>
              <a:t>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22568" y="6492875"/>
            <a:ext cx="621432" cy="365125"/>
          </a:xfrm>
        </p:spPr>
        <p:txBody>
          <a:bodyPr/>
          <a:lstStyle>
            <a:lvl1pPr>
              <a:defRPr b="1">
                <a:solidFill>
                  <a:srgbClr val="012571"/>
                </a:solidFill>
              </a:defRPr>
            </a:lvl1pPr>
          </a:lstStyle>
          <a:p>
            <a:fld id="{24F4FB21-F2B8-479C-9FA0-832BD5F019C2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4FB21-F2B8-479C-9FA0-832BD5F019C2}" type="slidenum">
              <a:rPr lang="bs-Latn-BA" smtClean="0"/>
              <a:pPr/>
              <a:t>‹#›</a:t>
            </a:fld>
            <a:endParaRPr lang="bs-Latn-BA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EE49F2C-0728-4D86-92DD-7FA65090681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79512" y="116632"/>
            <a:ext cx="180020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pic>
        <p:nvPicPr>
          <p:cNvPr id="1026" name="Picture 2" descr="F:\DATA\EFSA\Loga\EFSA_logo_H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60649"/>
            <a:ext cx="1656184" cy="26178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zeljko.sain@efsa.unsa.b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1470025"/>
          </a:xfrm>
        </p:spPr>
        <p:txBody>
          <a:bodyPr>
            <a:noAutofit/>
          </a:bodyPr>
          <a:lstStyle/>
          <a:p>
            <a:r>
              <a:rPr lang="hr-BA" sz="3000" smtClean="0">
                <a:solidFill>
                  <a:schemeClr val="tx2">
                    <a:lumMod val="75000"/>
                  </a:schemeClr>
                </a:solidFill>
              </a:rPr>
              <a:t>DRUŠTVO, EKONOMIJA, INDUSTRIJA OSIGURANJA</a:t>
            </a:r>
            <a:br>
              <a:rPr lang="hr-BA" sz="300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r-BA" sz="3000" smtClean="0">
                <a:solidFill>
                  <a:schemeClr val="tx2">
                    <a:lumMod val="75000"/>
                  </a:schemeClr>
                </a:solidFill>
              </a:rPr>
              <a:t>SISTEM SPOJENIH POSUDA ZA SAVREMENE PROBLEME RAZVOJA TRŽIŠTA OSIGURANJA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861048"/>
            <a:ext cx="9144000" cy="960512"/>
          </a:xfrm>
        </p:spPr>
        <p:txBody>
          <a:bodyPr>
            <a:normAutofit/>
          </a:bodyPr>
          <a:lstStyle/>
          <a:p>
            <a:r>
              <a:rPr lang="hr-BA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Željko Šain, Dr Jasmina Selimović, Dr Edin Taso</a:t>
            </a:r>
          </a:p>
          <a:p>
            <a:r>
              <a:rPr lang="vi-VN" sz="2400" smtClean="0"/>
              <a:t>Aranđelovac, 2022.</a:t>
            </a:r>
            <a:endParaRPr lang="en-GB" sz="2400" b="1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1</a:t>
            </a:fld>
            <a:endParaRPr lang="bs-Latn-B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625475"/>
          </a:xfrm>
        </p:spPr>
        <p:txBody>
          <a:bodyPr>
            <a:normAutofit fontScale="90000"/>
          </a:bodyPr>
          <a:lstStyle/>
          <a:p>
            <a:r>
              <a:rPr lang="hr-HR" smtClean="0">
                <a:latin typeface="Arial" charset="0"/>
                <a:cs typeface="Arial" charset="0"/>
              </a:rPr>
              <a:t>OSNOVA SISTEMA </a:t>
            </a:r>
            <a:br>
              <a:rPr lang="hr-HR" smtClean="0">
                <a:latin typeface="Arial" charset="0"/>
                <a:cs typeface="Arial" charset="0"/>
              </a:rPr>
            </a:br>
            <a:r>
              <a:rPr lang="hr-HR" smtClean="0">
                <a:latin typeface="Arial" charset="0"/>
                <a:cs typeface="Arial" charset="0"/>
              </a:rPr>
              <a:t>SPOJENIH POSUDA</a:t>
            </a:r>
            <a:endParaRPr lang="en-US" b="1" smtClean="0">
              <a:ln>
                <a:noFill/>
              </a:ln>
              <a:latin typeface="Arial" charset="0"/>
              <a:cs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33959"/>
            <a:ext cx="8712968" cy="5051425"/>
          </a:xfrm>
        </p:spPr>
        <p:txBody>
          <a:bodyPr>
            <a:normAutofit/>
          </a:bodyPr>
          <a:lstStyle/>
          <a:p>
            <a:pPr algn="just"/>
            <a:r>
              <a:rPr lang="hr-HR" smtClean="0">
                <a:latin typeface="Arial" charset="0"/>
                <a:cs typeface="Arial" charset="0"/>
              </a:rPr>
              <a:t>Društvo čini državu</a:t>
            </a:r>
          </a:p>
          <a:p>
            <a:pPr algn="just">
              <a:buNone/>
            </a:pPr>
            <a:endParaRPr lang="hr-HR" smtClean="0">
              <a:latin typeface="Arial" charset="0"/>
              <a:cs typeface="Arial" charset="0"/>
            </a:endParaRPr>
          </a:p>
          <a:p>
            <a:pPr algn="just"/>
            <a:r>
              <a:rPr lang="hr-HR" smtClean="0">
                <a:latin typeface="Arial" charset="0"/>
                <a:cs typeface="Arial" charset="0"/>
              </a:rPr>
              <a:t>Država ima ekonomsku politiku</a:t>
            </a:r>
          </a:p>
          <a:p>
            <a:pPr algn="just">
              <a:buNone/>
            </a:pPr>
            <a:endParaRPr lang="hr-HR" smtClean="0">
              <a:latin typeface="Arial" charset="0"/>
              <a:cs typeface="Arial" charset="0"/>
            </a:endParaRPr>
          </a:p>
          <a:p>
            <a:pPr algn="just"/>
            <a:r>
              <a:rPr lang="hr-HR" smtClean="0">
                <a:latin typeface="Arial" charset="0"/>
                <a:cs typeface="Arial" charset="0"/>
              </a:rPr>
              <a:t>Industrija osiguranja je dio ekonomske politike i višestruko pokazuje kvalitet i kvantitet razvoja društva, države, ekonomije i čovjeka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2</a:t>
            </a:fld>
            <a:endParaRPr lang="bs-Latn-B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668463"/>
            <a:ext cx="8786688" cy="4602162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Narodna poslovica: "Kakva šuma - takvi i zečevi“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bs-Latn-BA" smtClean="0">
              <a:latin typeface="Arial" charset="0"/>
              <a:cs typeface="Arial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Situacija u BiH i savremeni problemi razvoja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bs-Latn-BA" smtClean="0">
              <a:latin typeface="Arial" charset="0"/>
              <a:cs typeface="Arial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Sastavni dio su i problemi razvoja tržišta osiguranja (industrije osiguranja) u BiH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3</a:t>
            </a:fld>
            <a:endParaRPr lang="bs-Latn-BA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1520" y="18864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bs-Latn-BA" sz="3600" b="1" smtClean="0">
                <a:ln w="3175" cmpd="sng">
                  <a:noFill/>
                </a:ln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KONSTATACIJE</a:t>
            </a:r>
            <a:endParaRPr lang="bs-Latn-BA" sz="3600" dirty="0">
              <a:ln w="3175" cmpd="sng">
                <a:noFill/>
              </a:ln>
              <a:solidFill>
                <a:srgbClr val="012571"/>
              </a:solidFill>
              <a:ea typeface="+mj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668463"/>
            <a:ext cx="8786688" cy="4602162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Naučni, zakonski, stručni i praktični problemi razvoja tržišta osiguranja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bs-Latn-BA" smtClean="0">
              <a:latin typeface="Arial" charset="0"/>
              <a:cs typeface="Arial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Naučni problemi: Nismo znali primjeniti: "Bogatstvo naroda" (A. Smith), Kapital i Radnu teoriju vrijednosti (K. Marks) i Opštu teoriju zaposlenosti, kamate i novc (J. M. Keynes)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4</a:t>
            </a:fld>
            <a:endParaRPr lang="bs-Latn-BA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bs-Latn-BA" sz="3600" b="1" smtClean="0">
                <a:ln w="3175" cmpd="sng">
                  <a:noFill/>
                </a:ln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NEOPHODNA PRIMJERENA VERTIKALA</a:t>
            </a:r>
            <a:endParaRPr lang="bs-Latn-BA" sz="3600" dirty="0">
              <a:ln w="3175" cmpd="sng">
                <a:noFill/>
              </a:ln>
              <a:solidFill>
                <a:srgbClr val="012571"/>
              </a:solidFill>
              <a:ea typeface="+mj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340768"/>
            <a:ext cx="8786688" cy="4602162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vi-VN" smtClean="0">
                <a:latin typeface="Arial" charset="0"/>
                <a:cs typeface="Arial" charset="0"/>
              </a:rPr>
              <a:t>Zakonski problemi: Nedovoljna usklađenost pravnih propisa iz osiguranja u BiH sa naučnim istinama i savremenom pravnom regulativom u Evropi</a:t>
            </a:r>
            <a:endParaRPr lang="hr-BA" smtClean="0">
              <a:latin typeface="Arial" charset="0"/>
              <a:cs typeface="Arial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vi-VN" smtClean="0">
                <a:latin typeface="Arial" charset="0"/>
                <a:cs typeface="Arial" charset="0"/>
              </a:rPr>
              <a:t>  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vi-VN" smtClean="0">
                <a:latin typeface="Arial" charset="0"/>
                <a:cs typeface="Arial" charset="0"/>
              </a:rPr>
              <a:t>Stručni problemi: Nedosljednost u pravnom uređenju poslovnih politika društava za osiguranje sa nacionalnim zakonodavstvima</a:t>
            </a:r>
            <a:endParaRPr lang="hr-BA" smtClean="0">
              <a:latin typeface="Arial" charset="0"/>
              <a:cs typeface="Arial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vi-VN" smtClean="0">
              <a:latin typeface="Arial" charset="0"/>
              <a:cs typeface="Arial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vi-VN" smtClean="0">
                <a:latin typeface="Arial" charset="0"/>
                <a:cs typeface="Arial" charset="0"/>
              </a:rPr>
              <a:t>Praktični problemi: Nedovoljno znanje, finansijsko zdravlje i finansijska pismenost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5</a:t>
            </a:fld>
            <a:endParaRPr lang="bs-Latn-BA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40466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bs-Latn-BA" sz="3600" b="1" smtClean="0">
                <a:ln w="3175" cmpd="sng">
                  <a:noFill/>
                </a:ln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NEOPHODNA PRIMJERENA VERTIKALA</a:t>
            </a:r>
            <a:endParaRPr lang="bs-Latn-BA" sz="3600" dirty="0">
              <a:ln w="3175" cmpd="sng">
                <a:noFill/>
              </a:ln>
              <a:solidFill>
                <a:srgbClr val="012571"/>
              </a:solidFill>
              <a:ea typeface="+mj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2387575"/>
            <a:ext cx="8786688" cy="4065761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vi-VN" smtClean="0">
                <a:latin typeface="Arial" charset="0"/>
                <a:cs typeface="Arial" charset="0"/>
              </a:rPr>
              <a:t>Visina ostvarene premije u osiguranju je "vrh ledenog brijega"; ono što se ne vidi, više pokazuje!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vi-VN" smtClean="0">
                <a:latin typeface="Arial" charset="0"/>
                <a:cs typeface="Arial" charset="0"/>
              </a:rPr>
              <a:t>Visina ostvarenog ukupnog prihoda u osiguranju je indikator razvijenosti privrede, njene kulture i bitan faktor međunarodne konkurentnosti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vi-VN" smtClean="0">
                <a:latin typeface="Arial" charset="0"/>
                <a:cs typeface="Arial" charset="0"/>
              </a:rPr>
              <a:t>Stepen primjenjenog znanja o ponderiranim faktorima uticaja na premiju i prihode u osiguranju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6</a:t>
            </a:fld>
            <a:endParaRPr lang="bs-Latn-BA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3528" y="1061864"/>
            <a:ext cx="87129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bs-Latn-BA" sz="3000" b="1" smtClean="0">
                <a:ln w="3175" cmpd="sng">
                  <a:noFill/>
                </a:ln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(NE)NAUČENE LEKCIJE IZ DJELATNOSTI OSIGURANJA</a:t>
            </a:r>
          </a:p>
          <a:p>
            <a:pPr algn="ctr">
              <a:defRPr/>
            </a:pPr>
            <a:r>
              <a:rPr lang="bs-Latn-BA" sz="3000" b="1" smtClean="0">
                <a:ln w="3175" cmpd="sng">
                  <a:noFill/>
                </a:ln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OPŠTE POLITIČKE, EKONOMSKE I SEKTORSKE ZABLUDE</a:t>
            </a:r>
          </a:p>
          <a:p>
            <a:pPr algn="ctr">
              <a:defRPr/>
            </a:pPr>
            <a:endParaRPr lang="bs-Latn-BA" sz="3000" dirty="0">
              <a:ln w="3175" cmpd="sng">
                <a:noFill/>
              </a:ln>
              <a:solidFill>
                <a:srgbClr val="012571"/>
              </a:solidFill>
              <a:ea typeface="+mj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988839"/>
            <a:ext cx="8786688" cy="4281785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Znati i razumjeti novu paradigmu finansijskog menadžmenta u osiguranju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Anticipativno preventivno djelovati u efektima klimatskih promjena, dekurzivno djelovanje je višestruko preskupo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Kontinuirana proaktivnost osiguranja u uslovima zelene tranzicije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Skupiti realni kapacitet i primjeniti Solventnost II i MSFI 4 / 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7</a:t>
            </a:fld>
            <a:endParaRPr lang="bs-Latn-BA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1520" y="620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3600" b="1" smtClean="0">
                <a:ln w="3175" cmpd="sng">
                  <a:noFill/>
                </a:ln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KAKO RJEŠAVATI SAVREMENE PROBLEME RAZVOJA TRŽIŠTA OSIGURANJA?</a:t>
            </a:r>
            <a:endParaRPr lang="bs-Latn-BA" sz="3600" dirty="0">
              <a:ln w="3175" cmpd="sng">
                <a:noFill/>
              </a:ln>
              <a:solidFill>
                <a:srgbClr val="012571"/>
              </a:solidFill>
              <a:ea typeface="+mj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988839"/>
            <a:ext cx="8786688" cy="4281785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Znanje i njegova produktivna primjena  je recept za rješavanje savremnih problema razvoja tržišta osiguranja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Neprekidno učenje i etičko ponašanje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Stalno kritičko preispitivanje aktuelnih znanja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Ostvariva motiviranost za sve stakeholdere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bs-Latn-BA" smtClean="0">
                <a:latin typeface="Arial" charset="0"/>
                <a:cs typeface="Arial" charset="0"/>
              </a:rPr>
              <a:t>Sve ostalo je tekuća tehnika u stručno osmišljenoj mapi puta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8</a:t>
            </a:fld>
            <a:endParaRPr lang="bs-Latn-BA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1520" y="620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3600" b="1" smtClean="0">
                <a:ln w="3175" cmpd="sng">
                  <a:noFill/>
                </a:ln>
                <a:solidFill>
                  <a:srgbClr val="0125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POUKE I PORUKE</a:t>
            </a:r>
            <a:endParaRPr lang="bs-Latn-BA" sz="3600" dirty="0">
              <a:ln w="3175" cmpd="sng">
                <a:noFill/>
              </a:ln>
              <a:solidFill>
                <a:srgbClr val="012571"/>
              </a:solidFill>
              <a:ea typeface="+mj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ctrTitle"/>
          </p:nvPr>
        </p:nvSpPr>
        <p:spPr>
          <a:xfrm>
            <a:off x="1549400" y="833438"/>
            <a:ext cx="7035800" cy="1962150"/>
          </a:xfrm>
        </p:spPr>
        <p:txBody>
          <a:bodyPr/>
          <a:lstStyle/>
          <a:p>
            <a:pPr algn="ctr" eaLnBrk="1" hangingPunct="1"/>
            <a:r>
              <a:rPr lang="bs-Latn-BA" sz="4000" b="1" smtClean="0">
                <a:ln>
                  <a:noFill/>
                </a:ln>
                <a:latin typeface="Arial" charset="0"/>
                <a:cs typeface="Arial" charset="0"/>
              </a:rPr>
              <a:t>HVALA NA PAŽNJI !</a:t>
            </a:r>
            <a:endParaRPr lang="bs-Latn-BA" sz="4000" smtClean="0">
              <a:ln>
                <a:noFill/>
              </a:ln>
              <a:latin typeface="Arial" charset="0"/>
              <a:cs typeface="Arial" charset="0"/>
            </a:endParaRPr>
          </a:p>
        </p:txBody>
      </p:sp>
      <p:sp>
        <p:nvSpPr>
          <p:cNvPr id="113667" name="Subtitle 2"/>
          <p:cNvSpPr>
            <a:spLocks noGrp="1"/>
          </p:cNvSpPr>
          <p:nvPr>
            <p:ph type="subTitle" idx="1"/>
          </p:nvPr>
        </p:nvSpPr>
        <p:spPr>
          <a:xfrm>
            <a:off x="3386138" y="3854450"/>
            <a:ext cx="5241925" cy="1041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bs-Latn-BA" smtClean="0">
                <a:latin typeface="Arial" charset="0"/>
                <a:cs typeface="Arial" charset="0"/>
              </a:rPr>
              <a:t>Prof. dr. Željko Šain</a:t>
            </a:r>
          </a:p>
          <a:p>
            <a:pPr eaLnBrk="1" hangingPunct="1"/>
            <a:r>
              <a:rPr lang="bs-Latn-BA" smtClean="0">
                <a:latin typeface="Arial" charset="0"/>
                <a:cs typeface="Arial" charset="0"/>
                <a:hlinkClick r:id="rId2"/>
              </a:rPr>
              <a:t>zeljko.sain@efsa.unsa.ba</a:t>
            </a:r>
            <a:r>
              <a:rPr lang="bs-Latn-BA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FB21-F2B8-479C-9FA0-832BD5F019C2}" type="slidenum">
              <a:rPr lang="bs-Latn-BA" smtClean="0"/>
              <a:pPr/>
              <a:t>9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4,625"/>
  <p:tag name="AUDIO_ID" val="26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4,625"/>
  <p:tag name="AUDIO_ID" val="26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4,625"/>
  <p:tag name="AUDIO_ID" val="26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4,625"/>
  <p:tag name="AUDIO_ID" val="26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4,625"/>
  <p:tag name="AUDIO_ID" val="26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4,625"/>
  <p:tag name="AUDIO_ID" val="26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369</Words>
  <Application>Microsoft Office PowerPoint</Application>
  <PresentationFormat>On-screen Show (4:3)</PresentationFormat>
  <Paragraphs>59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DRUŠTVO, EKONOMIJA, INDUSTRIJA OSIGURANJA SISTEM SPOJENIH POSUDA ZA SAVREMENE PROBLEME RAZVOJA TRŽIŠTA OSIGURANJA</vt:lpstr>
      <vt:lpstr>OSNOVA SISTEMA  SPOJENIH POSUDA</vt:lpstr>
      <vt:lpstr>Slide 3</vt:lpstr>
      <vt:lpstr>Slide 4</vt:lpstr>
      <vt:lpstr>Slide 5</vt:lpstr>
      <vt:lpstr>Slide 6</vt:lpstr>
      <vt:lpstr>Slide 7</vt:lpstr>
      <vt:lpstr>Slide 8</vt:lpstr>
      <vt:lpstr>HVALA NA PAŽNJI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</dc:creator>
  <cp:lastModifiedBy>Marija</cp:lastModifiedBy>
  <cp:revision>26</cp:revision>
  <dcterms:created xsi:type="dcterms:W3CDTF">2019-09-23T14:24:44Z</dcterms:created>
  <dcterms:modified xsi:type="dcterms:W3CDTF">2022-06-02T14:27:11Z</dcterms:modified>
</cp:coreProperties>
</file>