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5" r:id="rId3"/>
    <p:sldId id="272" r:id="rId4"/>
    <p:sldId id="264" r:id="rId5"/>
    <p:sldId id="263" r:id="rId6"/>
    <p:sldId id="269" r:id="rId7"/>
    <p:sldId id="270" r:id="rId8"/>
    <p:sldId id="271" r:id="rId9"/>
    <p:sldId id="27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Sheet3!$H$1</c:f>
              <c:strCache>
                <c:ptCount val="1"/>
                <c:pt idx="0">
                  <c:v>Ukupno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Sheet3!$G$2:$G$18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Sheet3!$H$2:$H$18</c:f>
              <c:numCache>
                <c:formatCode>0.00</c:formatCode>
                <c:ptCount val="17"/>
                <c:pt idx="0">
                  <c:v>16.968481368864019</c:v>
                </c:pt>
                <c:pt idx="1">
                  <c:v>8.976117556987921</c:v>
                </c:pt>
                <c:pt idx="2">
                  <c:v>9.9292782296532049</c:v>
                </c:pt>
                <c:pt idx="3">
                  <c:v>15.92198291798478</c:v>
                </c:pt>
                <c:pt idx="4">
                  <c:v>18.039524880324933</c:v>
                </c:pt>
                <c:pt idx="5">
                  <c:v>20.940962585045693</c:v>
                </c:pt>
                <c:pt idx="6">
                  <c:v>18.052325513529496</c:v>
                </c:pt>
                <c:pt idx="7">
                  <c:v>17.026019026877027</c:v>
                </c:pt>
                <c:pt idx="8">
                  <c:v>20.695270471429652</c:v>
                </c:pt>
                <c:pt idx="9">
                  <c:v>26.22465996155654</c:v>
                </c:pt>
                <c:pt idx="10">
                  <c:v>26.917014126364627</c:v>
                </c:pt>
                <c:pt idx="11">
                  <c:v>33.058106583308614</c:v>
                </c:pt>
                <c:pt idx="12">
                  <c:v>26.231452306132432</c:v>
                </c:pt>
                <c:pt idx="13">
                  <c:v>28.37249686567467</c:v>
                </c:pt>
                <c:pt idx="14">
                  <c:v>20.854650096514231</c:v>
                </c:pt>
                <c:pt idx="15">
                  <c:v>27.473905837693668</c:v>
                </c:pt>
                <c:pt idx="16">
                  <c:v>16.084267179742319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F3-4E15-AFAA-51B01B31C255}"/>
            </c:ext>
          </c:extLst>
        </c:ser>
        <c:ser>
          <c:idx val="1"/>
          <c:order val="1"/>
          <c:tx>
            <c:strRef>
              <c:f>Sheet3!$I$1</c:f>
              <c:strCache>
                <c:ptCount val="1"/>
                <c:pt idx="0">
                  <c:v>Životno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Sheet3!$G$2:$G$18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Sheet3!$I$2:$I$18</c:f>
              <c:numCache>
                <c:formatCode>0.00</c:formatCode>
                <c:ptCount val="17"/>
                <c:pt idx="0">
                  <c:v>31.543391793582423</c:v>
                </c:pt>
                <c:pt idx="1">
                  <c:v>64.004527199343883</c:v>
                </c:pt>
                <c:pt idx="2">
                  <c:v>-60</c:v>
                </c:pt>
                <c:pt idx="3">
                  <c:v>-55.231280626485677</c:v>
                </c:pt>
                <c:pt idx="4">
                  <c:v>-28.546501359895448</c:v>
                </c:pt>
                <c:pt idx="5">
                  <c:v>1.6735287671313601</c:v>
                </c:pt>
                <c:pt idx="6">
                  <c:v>7.2498492370462682</c:v>
                </c:pt>
                <c:pt idx="7">
                  <c:v>22.615419045278173</c:v>
                </c:pt>
                <c:pt idx="8">
                  <c:v>31.341656692934016</c:v>
                </c:pt>
                <c:pt idx="9">
                  <c:v>49.182166147978329</c:v>
                </c:pt>
                <c:pt idx="10">
                  <c:v>53.806881824193205</c:v>
                </c:pt>
                <c:pt idx="11">
                  <c:v>64.094346389360155</c:v>
                </c:pt>
                <c:pt idx="12">
                  <c:v>53.469025902779748</c:v>
                </c:pt>
                <c:pt idx="13">
                  <c:v>46.899187751087801</c:v>
                </c:pt>
                <c:pt idx="14">
                  <c:v>20.374961946594766</c:v>
                </c:pt>
                <c:pt idx="15">
                  <c:v>20.225664088955384</c:v>
                </c:pt>
                <c:pt idx="16">
                  <c:v>15.965529382479462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F3-4E15-AFAA-51B01B31C255}"/>
            </c:ext>
          </c:extLst>
        </c:ser>
        <c:ser>
          <c:idx val="2"/>
          <c:order val="2"/>
          <c:tx>
            <c:strRef>
              <c:f>Sheet3!$J$1</c:f>
              <c:strCache>
                <c:ptCount val="1"/>
                <c:pt idx="0">
                  <c:v>Neživotno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Sheet3!$G$2:$G$18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Sheet3!$J$2:$J$18</c:f>
              <c:numCache>
                <c:formatCode>0.00</c:formatCode>
                <c:ptCount val="17"/>
                <c:pt idx="0">
                  <c:v>8.0157164869029369</c:v>
                </c:pt>
                <c:pt idx="1">
                  <c:v>18.592777470249022</c:v>
                </c:pt>
                <c:pt idx="2">
                  <c:v>2.4090811135174972</c:v>
                </c:pt>
                <c:pt idx="3">
                  <c:v>3.5809690966020273</c:v>
                </c:pt>
                <c:pt idx="4">
                  <c:v>-2.0350930524613013</c:v>
                </c:pt>
                <c:pt idx="5">
                  <c:v>2.8333797756853967</c:v>
                </c:pt>
                <c:pt idx="6">
                  <c:v>3.0656274301630537</c:v>
                </c:pt>
                <c:pt idx="7">
                  <c:v>9.4062412587363955</c:v>
                </c:pt>
                <c:pt idx="8">
                  <c:v>2.0804924699260541</c:v>
                </c:pt>
                <c:pt idx="9">
                  <c:v>3.7424931016908798</c:v>
                </c:pt>
                <c:pt idx="10">
                  <c:v>4.697247723861997</c:v>
                </c:pt>
                <c:pt idx="11">
                  <c:v>17.850974660376693</c:v>
                </c:pt>
                <c:pt idx="12">
                  <c:v>14.879500542568817</c:v>
                </c:pt>
                <c:pt idx="13">
                  <c:v>14.593174465683799</c:v>
                </c:pt>
                <c:pt idx="14">
                  <c:v>2.2334475382355783</c:v>
                </c:pt>
                <c:pt idx="15">
                  <c:v>12.522959654143174</c:v>
                </c:pt>
                <c:pt idx="16">
                  <c:v>20.806190547818225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F3-4E15-AFAA-51B01B31C255}"/>
            </c:ext>
          </c:extLst>
        </c:ser>
        <c:ser>
          <c:idx val="3"/>
          <c:order val="3"/>
          <c:tx>
            <c:strRef>
              <c:f>Sheet3!$K$1</c:f>
              <c:strCache>
                <c:ptCount val="1"/>
                <c:pt idx="0">
                  <c:v>Mešovite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Sheet3!$G$2:$G$18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Sheet3!$K$2:$K$18</c:f>
              <c:numCache>
                <c:formatCode>0.00</c:formatCode>
                <c:ptCount val="17"/>
                <c:pt idx="0">
                  <c:v>17.644777523417012</c:v>
                </c:pt>
                <c:pt idx="1">
                  <c:v>7.1945711871108982</c:v>
                </c:pt>
                <c:pt idx="2">
                  <c:v>11.07550974775843</c:v>
                </c:pt>
                <c:pt idx="3">
                  <c:v>18.797087560304028</c:v>
                </c:pt>
                <c:pt idx="4">
                  <c:v>22.98646887636702</c:v>
                </c:pt>
                <c:pt idx="5">
                  <c:v>25.686191397256145</c:v>
                </c:pt>
                <c:pt idx="6">
                  <c:v>21.918981370233798</c:v>
                </c:pt>
                <c:pt idx="7">
                  <c:v>18.503014428113232</c:v>
                </c:pt>
                <c:pt idx="8">
                  <c:v>24.443057597266591</c:v>
                </c:pt>
                <c:pt idx="9">
                  <c:v>29.478652413593895</c:v>
                </c:pt>
                <c:pt idx="10">
                  <c:v>29.907352080906687</c:v>
                </c:pt>
                <c:pt idx="11">
                  <c:v>33.969508885040952</c:v>
                </c:pt>
                <c:pt idx="12">
                  <c:v>26.457987281745986</c:v>
                </c:pt>
                <c:pt idx="13">
                  <c:v>29.836984405882788</c:v>
                </c:pt>
                <c:pt idx="14">
                  <c:v>24.168842878252157</c:v>
                </c:pt>
                <c:pt idx="15">
                  <c:v>30.414043331369065</c:v>
                </c:pt>
                <c:pt idx="16">
                  <c:v>15.142615687300953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F3-4E15-AFAA-51B01B31C255}"/>
            </c:ext>
          </c:extLst>
        </c:ser>
        <c:ser>
          <c:idx val="4"/>
          <c:order val="4"/>
          <c:tx>
            <c:strRef>
              <c:f>Sheet3!$L$1</c:f>
              <c:strCache>
                <c:ptCount val="1"/>
                <c:pt idx="0">
                  <c:v>BDP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Sheet3!$G$2:$G$18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Sheet3!$L$2:$L$18</c:f>
              <c:numCache>
                <c:formatCode>General</c:formatCode>
                <c:ptCount val="17"/>
                <c:pt idx="0">
                  <c:v>5.5</c:v>
                </c:pt>
                <c:pt idx="1">
                  <c:v>5.0999999999999996</c:v>
                </c:pt>
                <c:pt idx="2">
                  <c:v>6.4</c:v>
                </c:pt>
                <c:pt idx="3">
                  <c:v>5.7</c:v>
                </c:pt>
                <c:pt idx="4">
                  <c:v>-2.7</c:v>
                </c:pt>
                <c:pt idx="5">
                  <c:v>0.70000000000000007</c:v>
                </c:pt>
                <c:pt idx="6">
                  <c:v>2</c:v>
                </c:pt>
                <c:pt idx="7">
                  <c:v>-0.70000000000000007</c:v>
                </c:pt>
                <c:pt idx="8">
                  <c:v>2.9</c:v>
                </c:pt>
                <c:pt idx="9">
                  <c:v>-1.6</c:v>
                </c:pt>
                <c:pt idx="10">
                  <c:v>-1.8</c:v>
                </c:pt>
                <c:pt idx="11">
                  <c:v>3.3</c:v>
                </c:pt>
                <c:pt idx="12">
                  <c:v>2.1</c:v>
                </c:pt>
                <c:pt idx="13">
                  <c:v>4.5</c:v>
                </c:pt>
                <c:pt idx="14">
                  <c:v>4.3</c:v>
                </c:pt>
                <c:pt idx="15">
                  <c:v>-0.9</c:v>
                </c:pt>
                <c:pt idx="16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F3-4E15-AFAA-51B01B31C255}"/>
            </c:ext>
          </c:extLst>
        </c:ser>
        <c:dLbls/>
        <c:marker val="1"/>
        <c:axId val="182679424"/>
        <c:axId val="182680960"/>
      </c:lineChart>
      <c:catAx>
        <c:axId val="182679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80960"/>
        <c:crosses val="autoZero"/>
        <c:auto val="1"/>
        <c:lblAlgn val="ctr"/>
        <c:lblOffset val="100"/>
      </c:catAx>
      <c:valAx>
        <c:axId val="182680960"/>
        <c:scaling>
          <c:orientation val="minMax"/>
          <c:max val="65"/>
          <c:min val="-6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7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lt1"/>
    </a:solidFill>
    <a:ln w="12700" cap="flat" cmpd="sng" algn="in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9307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8495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115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529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222429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71168809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171513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62453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2772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990649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8564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F10874-7683-4CE2-826A-EDE6CCAC63FF}" type="datetimeFigureOut">
              <a:rPr lang="sr-Latn-RS" smtClean="0"/>
              <a:pPr/>
              <a:t>1.6.2023.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A9A45CD-A0C5-4471-8BE7-C3CFCD3B4567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8157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r.gov.rs/" TargetMode="External"/><Relationship Id="rId2" Type="http://schemas.openxmlformats.org/officeDocument/2006/relationships/hyperlink" Target="http://www.nbs.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.gov.r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6000" dirty="0"/>
              <a:t>Performanse tržišta osiguranja u uslovima krize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Vladimir Stančić, nemanja lojanica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77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istraživanje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9388"/>
          </a:xfrm>
        </p:spPr>
        <p:txBody>
          <a:bodyPr numCol="2"/>
          <a:lstStyle/>
          <a:p>
            <a:pPr algn="just"/>
            <a:r>
              <a:rPr lang="sr-Latn-RS" dirty="0" smtClean="0"/>
              <a:t>Predmet</a:t>
            </a:r>
          </a:p>
          <a:p>
            <a:pPr lvl="1" algn="just"/>
            <a:r>
              <a:rPr lang="sr-Latn-RS" dirty="0" smtClean="0"/>
              <a:t>performanse osiguravača</a:t>
            </a:r>
          </a:p>
          <a:p>
            <a:pPr lvl="1" algn="just"/>
            <a:r>
              <a:rPr lang="sr-Latn-RS" dirty="0" smtClean="0"/>
              <a:t>makroekonomskih kretanja</a:t>
            </a:r>
          </a:p>
          <a:p>
            <a:pPr algn="just"/>
            <a:r>
              <a:rPr lang="sr-Latn-RS" dirty="0" smtClean="0"/>
              <a:t>Cilj</a:t>
            </a:r>
          </a:p>
          <a:p>
            <a:pPr lvl="1" algn="just"/>
            <a:r>
              <a:rPr lang="sr-Latn-RS" dirty="0" smtClean="0"/>
              <a:t>uticaj makroekonomskih okolnosti na uspeh osiguravača</a:t>
            </a:r>
            <a:endParaRPr lang="sr-Latn-RS" dirty="0"/>
          </a:p>
          <a:p>
            <a:pPr algn="just"/>
            <a:r>
              <a:rPr lang="sr-Latn-RS" dirty="0" smtClean="0"/>
              <a:t>Nivo</a:t>
            </a:r>
          </a:p>
          <a:p>
            <a:pPr lvl="1" algn="just"/>
            <a:r>
              <a:rPr lang="sr-Latn-RS" dirty="0" smtClean="0"/>
              <a:t>životni osiguravači</a:t>
            </a:r>
          </a:p>
          <a:p>
            <a:pPr lvl="1" algn="just"/>
            <a:r>
              <a:rPr lang="sr-Latn-RS" dirty="0" smtClean="0"/>
              <a:t>neživotni osiguravači</a:t>
            </a:r>
          </a:p>
          <a:p>
            <a:pPr lvl="1" algn="just"/>
            <a:r>
              <a:rPr lang="sr-Latn-RS" dirty="0" smtClean="0"/>
              <a:t>mešovite kompanije</a:t>
            </a:r>
          </a:p>
          <a:p>
            <a:pPr lvl="1" algn="just"/>
            <a:r>
              <a:rPr lang="sr-Latn-RS" dirty="0" smtClean="0"/>
              <a:t>populacija osiguravača</a:t>
            </a:r>
          </a:p>
          <a:p>
            <a:pPr algn="just"/>
            <a:r>
              <a:rPr lang="sr-Latn-RS" dirty="0" smtClean="0"/>
              <a:t>Vremesnki horizont</a:t>
            </a:r>
          </a:p>
          <a:p>
            <a:pPr lvl="1" algn="just"/>
            <a:r>
              <a:rPr lang="sr-Latn-RS" dirty="0" smtClean="0"/>
              <a:t>2005-2021. godina</a:t>
            </a:r>
          </a:p>
          <a:p>
            <a:pPr algn="just"/>
            <a:r>
              <a:rPr lang="sr-Latn-RS" dirty="0" smtClean="0"/>
              <a:t>Izvori</a:t>
            </a:r>
          </a:p>
          <a:p>
            <a:pPr lvl="1" algn="just"/>
            <a:r>
              <a:rPr lang="sr-Latn-CS" dirty="0"/>
              <a:t>agregatni bilansi sektora osiguranja (</a:t>
            </a:r>
            <a:r>
              <a:rPr lang="sr-Latn-CS" dirty="0">
                <a:hlinkClick r:id="rId2"/>
              </a:rPr>
              <a:t>www.nbs.rs</a:t>
            </a:r>
            <a:r>
              <a:rPr lang="sr-Latn-CS" dirty="0"/>
              <a:t>)</a:t>
            </a:r>
          </a:p>
          <a:p>
            <a:pPr lvl="1" algn="just"/>
            <a:r>
              <a:rPr lang="sr-Latn-CS" dirty="0"/>
              <a:t>zvanični finansijski </a:t>
            </a:r>
            <a:r>
              <a:rPr lang="sr-Latn-CS" dirty="0" smtClean="0"/>
              <a:t>izveštaji osiguravača </a:t>
            </a:r>
            <a:r>
              <a:rPr lang="sr-Latn-CS" dirty="0"/>
              <a:t>(</a:t>
            </a:r>
            <a:r>
              <a:rPr lang="sr-Latn-CS" dirty="0">
                <a:hlinkClick r:id="rId3"/>
              </a:rPr>
              <a:t>www.apr.gov.rs</a:t>
            </a:r>
            <a:r>
              <a:rPr lang="sr-Latn-CS" dirty="0" smtClean="0"/>
              <a:t>)</a:t>
            </a:r>
          </a:p>
          <a:p>
            <a:pPr lvl="1" algn="just"/>
            <a:r>
              <a:rPr lang="sr-Latn-CS" dirty="0"/>
              <a:t>baza podataka RZS </a:t>
            </a:r>
            <a:r>
              <a:rPr lang="sr-Latn-CS" dirty="0" smtClean="0"/>
              <a:t>(</a:t>
            </a:r>
            <a:r>
              <a:rPr lang="sr-Latn-CS" dirty="0" smtClean="0">
                <a:hlinkClick r:id="rId4"/>
              </a:rPr>
              <a:t>www.stat.gov.rs</a:t>
            </a:r>
            <a:r>
              <a:rPr lang="sr-Latn-CS" dirty="0" smtClean="0"/>
              <a:t>)</a:t>
            </a:r>
          </a:p>
          <a:p>
            <a:pPr lvl="1" algn="just"/>
            <a:r>
              <a:rPr lang="sr-Latn-RS" dirty="0" smtClean="0"/>
              <a:t>statistika NBS </a:t>
            </a:r>
            <a:r>
              <a:rPr lang="sr-Latn-CS" dirty="0"/>
              <a:t>(</a:t>
            </a:r>
            <a:r>
              <a:rPr lang="sr-Latn-CS" dirty="0">
                <a:hlinkClick r:id="rId2"/>
              </a:rPr>
              <a:t>www.nbs.rs</a:t>
            </a:r>
            <a:r>
              <a:rPr lang="sr-Latn-CS" dirty="0" smtClean="0"/>
              <a:t>)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421764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pokazatelji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291618"/>
              </p:ext>
            </p:extLst>
          </p:nvPr>
        </p:nvGraphicFramePr>
        <p:xfrm>
          <a:off x="1838306" y="2285997"/>
          <a:ext cx="8515389" cy="3445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4703">
                  <a:extLst>
                    <a:ext uri="{9D8B030D-6E8A-4147-A177-3AD203B41FA5}">
                      <a16:colId xmlns:a16="http://schemas.microsoft.com/office/drawing/2014/main" xmlns="" val="484001748"/>
                    </a:ext>
                  </a:extLst>
                </a:gridCol>
                <a:gridCol w="3252752">
                  <a:extLst>
                    <a:ext uri="{9D8B030D-6E8A-4147-A177-3AD203B41FA5}">
                      <a16:colId xmlns:a16="http://schemas.microsoft.com/office/drawing/2014/main" xmlns="" val="404448730"/>
                    </a:ext>
                  </a:extLst>
                </a:gridCol>
                <a:gridCol w="2177934">
                  <a:extLst>
                    <a:ext uri="{9D8B030D-6E8A-4147-A177-3AD203B41FA5}">
                      <a16:colId xmlns:a16="http://schemas.microsoft.com/office/drawing/2014/main" xmlns="" val="899105419"/>
                    </a:ext>
                  </a:extLst>
                </a:gridCol>
              </a:tblGrid>
              <a:tr h="19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Pokazatelj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Objašnjenje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Izvor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07836088"/>
                  </a:ext>
                </a:extLst>
              </a:tr>
              <a:tr h="394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S</a:t>
                      </a:r>
                      <a:r>
                        <a:rPr lang="sr-Latn-RS" sz="1400" noProof="0" dirty="0" smtClean="0">
                          <a:effectLst/>
                        </a:rPr>
                        <a:t>topa prinosa na ukupna sredstva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ROA)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O</a:t>
                      </a:r>
                      <a:r>
                        <a:rPr lang="sr-Latn-RS" sz="1400" noProof="0" dirty="0" smtClean="0">
                          <a:effectLst/>
                        </a:rPr>
                        <a:t>dnos poslovnog dobitka i prosečnih ukupnih sredstava</a:t>
                      </a:r>
                      <a:endParaRPr lang="sr-Latn-RS" sz="14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Bilans stanja, bilans uspeha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2217935"/>
                  </a:ext>
                </a:extLst>
              </a:tr>
              <a:tr h="223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S</a:t>
                      </a:r>
                      <a:r>
                        <a:rPr lang="sr-Latn-RS" sz="1400" noProof="0" dirty="0" smtClean="0">
                          <a:effectLst/>
                        </a:rPr>
                        <a:t>topa prinosa na</a:t>
                      </a:r>
                      <a:r>
                        <a:rPr lang="sr-Latn-RS" sz="1400" dirty="0" smtClean="0">
                          <a:effectLst/>
                        </a:rPr>
                        <a:t> sopstveni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sr-Latn-RS" sz="1400" dirty="0" smtClean="0">
                          <a:effectLst/>
                        </a:rPr>
                        <a:t>kapital </a:t>
                      </a:r>
                      <a:r>
                        <a:rPr lang="en-US" sz="1400" dirty="0" smtClean="0">
                          <a:effectLst/>
                        </a:rPr>
                        <a:t>(ROE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pl-PL" sz="1400" dirty="0" smtClean="0">
                          <a:effectLst/>
                        </a:rPr>
                        <a:t>Odnos neto dobitka i </a:t>
                      </a:r>
                      <a:r>
                        <a:rPr lang="sr-Latn-RS" sz="1400" dirty="0" smtClean="0">
                          <a:effectLst/>
                        </a:rPr>
                        <a:t>sopstvenog </a:t>
                      </a:r>
                      <a:r>
                        <a:rPr lang="pl-PL" sz="1400" dirty="0" smtClean="0">
                          <a:effectLst/>
                        </a:rPr>
                        <a:t>kapitala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Bilans stanja, bilans uspeha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019802"/>
                  </a:ext>
                </a:extLst>
              </a:tr>
              <a:tr h="224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Ra</a:t>
                      </a:r>
                      <a:r>
                        <a:rPr lang="sr-Latn-RS" sz="1400" dirty="0" smtClean="0">
                          <a:effectLst/>
                        </a:rPr>
                        <a:t>c</a:t>
                      </a:r>
                      <a:r>
                        <a:rPr lang="sr-Latn-RS" sz="1400" noProof="0" dirty="0" smtClean="0">
                          <a:effectLst/>
                        </a:rPr>
                        <a:t>io</a:t>
                      </a:r>
                      <a:r>
                        <a:rPr lang="sr-Latn-RS" sz="1400" dirty="0" smtClean="0">
                          <a:effectLst/>
                        </a:rPr>
                        <a:t> ukupne profitabilnosti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(RTP)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1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– </a:t>
                      </a:r>
                      <a:r>
                        <a:rPr lang="sr-Latn-RS" sz="1400" dirty="0" smtClean="0">
                          <a:effectLst/>
                        </a:rPr>
                        <a:t>Kombinovani racio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Bilans uspeha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71840463"/>
                  </a:ext>
                </a:extLst>
              </a:tr>
              <a:tr h="4362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Stopa inflacije </a:t>
                      </a:r>
                      <a:r>
                        <a:rPr lang="en-US" sz="1400" dirty="0" smtClean="0">
                          <a:effectLst/>
                        </a:rPr>
                        <a:t>(INF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Potrošačke cene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sr-Latn-RS" sz="1400" dirty="0" smtClean="0">
                          <a:effectLst/>
                        </a:rPr>
                        <a:t>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%, </a:t>
                      </a:r>
                      <a:r>
                        <a:rPr lang="sr-Latn-RS" sz="1400" dirty="0" smtClean="0">
                          <a:effectLst/>
                        </a:rPr>
                        <a:t>u poređenju sa istim mesecom prethodne godine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Republički zavod za statistiku RS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62454771"/>
                  </a:ext>
                </a:extLst>
              </a:tr>
              <a:tr h="228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Stopa ekonomskog rasta </a:t>
                      </a:r>
                      <a:r>
                        <a:rPr lang="en-US" sz="1400" dirty="0" smtClean="0">
                          <a:effectLst/>
                        </a:rPr>
                        <a:t>(GROWTH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Real</a:t>
                      </a:r>
                      <a:r>
                        <a:rPr lang="sr-Latn-RS" sz="1400" dirty="0" smtClean="0">
                          <a:effectLst/>
                        </a:rPr>
                        <a:t>an rast BDP-a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sr-Latn-RS" sz="1400" dirty="0" smtClean="0">
                          <a:effectLst/>
                        </a:rPr>
                        <a:t>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%)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Republički zavod za statistiku RS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4418386"/>
                  </a:ext>
                </a:extLst>
              </a:tr>
              <a:tr h="197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Kamatna stopa </a:t>
                      </a:r>
                      <a:r>
                        <a:rPr lang="en-US" sz="1400" dirty="0" smtClean="0">
                          <a:effectLst/>
                        </a:rPr>
                        <a:t>(IR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Referentna kamatna stopa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sr-Latn-RS" sz="1400" dirty="0" smtClean="0">
                          <a:effectLst/>
                        </a:rPr>
                        <a:t>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%)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Narodna</a:t>
                      </a:r>
                      <a:r>
                        <a:rPr lang="sr-Latn-RS" sz="1400" baseline="0" dirty="0" smtClean="0">
                          <a:effectLst/>
                        </a:rPr>
                        <a:t> banka Srbije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2684906"/>
                  </a:ext>
                </a:extLst>
              </a:tr>
              <a:tr h="226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Stopa nezaposlenosti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(UR)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Nezasposlenost</a:t>
                      </a:r>
                      <a:r>
                        <a:rPr lang="sr-Latn-RS" sz="1400" baseline="0" dirty="0" smtClean="0">
                          <a:effectLst/>
                        </a:rPr>
                        <a:t> prema Anketi o radnoj snazi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sr-Latn-RS" sz="1400" dirty="0" smtClean="0">
                          <a:effectLst/>
                        </a:rPr>
                        <a:t>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%)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Republički zavod za statistiku RS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4894905"/>
                  </a:ext>
                </a:extLst>
              </a:tr>
              <a:tr h="224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Devizni kurs </a:t>
                      </a:r>
                      <a:r>
                        <a:rPr lang="en-US" sz="1400" dirty="0" smtClean="0">
                          <a:effectLst/>
                        </a:rPr>
                        <a:t>(ER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Kurs </a:t>
                      </a:r>
                      <a:r>
                        <a:rPr lang="en-US" sz="1400" dirty="0" smtClean="0">
                          <a:effectLst/>
                        </a:rPr>
                        <a:t>RSD </a:t>
                      </a:r>
                      <a:r>
                        <a:rPr lang="sr-Latn-RS" sz="1400" dirty="0" smtClean="0">
                          <a:effectLst/>
                        </a:rPr>
                        <a:t>prema </a:t>
                      </a:r>
                      <a:r>
                        <a:rPr lang="en-US" sz="1400" dirty="0" smtClean="0">
                          <a:effectLst/>
                        </a:rPr>
                        <a:t>EUR </a:t>
                      </a:r>
                      <a:r>
                        <a:rPr lang="sr-Latn-RS" sz="1400" dirty="0" smtClean="0">
                          <a:effectLst/>
                        </a:rPr>
                        <a:t>(na kraju perioda)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Narodna</a:t>
                      </a:r>
                      <a:r>
                        <a:rPr lang="sr-Latn-RS" sz="1400" baseline="0" dirty="0" smtClean="0">
                          <a:effectLst/>
                        </a:rPr>
                        <a:t> banka Srbije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8702619"/>
                  </a:ext>
                </a:extLst>
              </a:tr>
              <a:tr h="224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Prosečna zarada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(WAGES)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Zarade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sr-Latn-RS" sz="1400" dirty="0" smtClean="0">
                          <a:effectLst/>
                        </a:rPr>
                        <a:t>prosek za period, u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RSD)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 smtClean="0">
                          <a:effectLst/>
                        </a:rPr>
                        <a:t>Republički zavod za statistiku RS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6703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94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Racio ukupne profitabilnosti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43850441"/>
              </p:ext>
            </p:extLst>
          </p:nvPr>
        </p:nvGraphicFramePr>
        <p:xfrm>
          <a:off x="3518362" y="2286001"/>
          <a:ext cx="5155276" cy="359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80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roa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014190"/>
              </p:ext>
            </p:extLst>
          </p:nvPr>
        </p:nvGraphicFramePr>
        <p:xfrm>
          <a:off x="2905931" y="2286001"/>
          <a:ext cx="6380138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930">
                  <a:extLst>
                    <a:ext uri="{9D8B030D-6E8A-4147-A177-3AD203B41FA5}">
                      <a16:colId xmlns:a16="http://schemas.microsoft.com/office/drawing/2014/main" xmlns="" val="2158311762"/>
                    </a:ext>
                  </a:extLst>
                </a:gridCol>
                <a:gridCol w="634048">
                  <a:extLst>
                    <a:ext uri="{9D8B030D-6E8A-4147-A177-3AD203B41FA5}">
                      <a16:colId xmlns:a16="http://schemas.microsoft.com/office/drawing/2014/main" xmlns="" val="3226205299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xmlns="" val="258155763"/>
                    </a:ext>
                  </a:extLst>
                </a:gridCol>
                <a:gridCol w="580073">
                  <a:extLst>
                    <a:ext uri="{9D8B030D-6E8A-4147-A177-3AD203B41FA5}">
                      <a16:colId xmlns:a16="http://schemas.microsoft.com/office/drawing/2014/main" xmlns="" val="3211579822"/>
                    </a:ext>
                  </a:extLst>
                </a:gridCol>
                <a:gridCol w="637223">
                  <a:extLst>
                    <a:ext uri="{9D8B030D-6E8A-4147-A177-3AD203B41FA5}">
                      <a16:colId xmlns:a16="http://schemas.microsoft.com/office/drawing/2014/main" xmlns="" val="707873136"/>
                    </a:ext>
                  </a:extLst>
                </a:gridCol>
                <a:gridCol w="580073">
                  <a:extLst>
                    <a:ext uri="{9D8B030D-6E8A-4147-A177-3AD203B41FA5}">
                      <a16:colId xmlns:a16="http://schemas.microsoft.com/office/drawing/2014/main" xmlns="" val="3071086865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xmlns="" val="1941525774"/>
                    </a:ext>
                  </a:extLst>
                </a:gridCol>
                <a:gridCol w="634048">
                  <a:extLst>
                    <a:ext uri="{9D8B030D-6E8A-4147-A177-3AD203B41FA5}">
                      <a16:colId xmlns:a16="http://schemas.microsoft.com/office/drawing/2014/main" xmlns="" val="1661780109"/>
                    </a:ext>
                  </a:extLst>
                </a:gridCol>
                <a:gridCol w="607223">
                  <a:extLst>
                    <a:ext uri="{9D8B030D-6E8A-4147-A177-3AD203B41FA5}">
                      <a16:colId xmlns:a16="http://schemas.microsoft.com/office/drawing/2014/main" xmlns="" val="97834469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Life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Non- life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Both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70647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Variable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4628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Constant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-0.16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-1.52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-1.44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-6.65*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3.05*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-0.50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-3.93*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52658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INF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-4.75*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43273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GROWTH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91411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IR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0.002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2.21*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93536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UR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-0.002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-3.79*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-2.73*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-0.003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-4.79*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5682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Log(ER)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0.15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2.33*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0.12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4.56*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29996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Log(WAGES)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2.27*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2.43**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9577283"/>
                  </a:ext>
                </a:extLst>
              </a:tr>
              <a:tr h="137160">
                <a:tc grid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49959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90537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Adj. R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0.73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0.93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0.29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0.79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318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F value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22.65*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75.93*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7.46*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20.88*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098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Durbin-Watson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1.43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2.11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1.27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2.23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5215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168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roe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9682398"/>
              </p:ext>
            </p:extLst>
          </p:nvPr>
        </p:nvGraphicFramePr>
        <p:xfrm>
          <a:off x="2901775" y="2286001"/>
          <a:ext cx="638845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917">
                  <a:extLst>
                    <a:ext uri="{9D8B030D-6E8A-4147-A177-3AD203B41FA5}">
                      <a16:colId xmlns:a16="http://schemas.microsoft.com/office/drawing/2014/main" xmlns="" val="994431983"/>
                    </a:ext>
                  </a:extLst>
                </a:gridCol>
                <a:gridCol w="580073">
                  <a:extLst>
                    <a:ext uri="{9D8B030D-6E8A-4147-A177-3AD203B41FA5}">
                      <a16:colId xmlns:a16="http://schemas.microsoft.com/office/drawing/2014/main" xmlns="" val="3994643240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xmlns="" val="3389879339"/>
                    </a:ext>
                  </a:extLst>
                </a:gridCol>
                <a:gridCol w="580073">
                  <a:extLst>
                    <a:ext uri="{9D8B030D-6E8A-4147-A177-3AD203B41FA5}">
                      <a16:colId xmlns:a16="http://schemas.microsoft.com/office/drawing/2014/main" xmlns="" val="154692133"/>
                    </a:ext>
                  </a:extLst>
                </a:gridCol>
                <a:gridCol w="608648">
                  <a:extLst>
                    <a:ext uri="{9D8B030D-6E8A-4147-A177-3AD203B41FA5}">
                      <a16:colId xmlns:a16="http://schemas.microsoft.com/office/drawing/2014/main" xmlns="" val="2718737665"/>
                    </a:ext>
                  </a:extLst>
                </a:gridCol>
                <a:gridCol w="580073">
                  <a:extLst>
                    <a:ext uri="{9D8B030D-6E8A-4147-A177-3AD203B41FA5}">
                      <a16:colId xmlns:a16="http://schemas.microsoft.com/office/drawing/2014/main" xmlns="" val="1958002506"/>
                    </a:ext>
                  </a:extLst>
                </a:gridCol>
                <a:gridCol w="637223">
                  <a:extLst>
                    <a:ext uri="{9D8B030D-6E8A-4147-A177-3AD203B41FA5}">
                      <a16:colId xmlns:a16="http://schemas.microsoft.com/office/drawing/2014/main" xmlns="" val="1005533451"/>
                    </a:ext>
                  </a:extLst>
                </a:gridCol>
                <a:gridCol w="634048">
                  <a:extLst>
                    <a:ext uri="{9D8B030D-6E8A-4147-A177-3AD203B41FA5}">
                      <a16:colId xmlns:a16="http://schemas.microsoft.com/office/drawing/2014/main" xmlns="" val="122599686"/>
                    </a:ext>
                  </a:extLst>
                </a:gridCol>
                <a:gridCol w="621885">
                  <a:extLst>
                    <a:ext uri="{9D8B030D-6E8A-4147-A177-3AD203B41FA5}">
                      <a16:colId xmlns:a16="http://schemas.microsoft.com/office/drawing/2014/main" xmlns="" val="424375761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Life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Non- life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Both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76203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Variable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66086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Constant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0.26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10.47*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-0.39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-0.20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-1.04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44367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INF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1884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GROWTH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2.34**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81374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IR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09660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UR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-7.73*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-0.007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-5.82*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22120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Log(ER)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2.30**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04219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Log(WAGES)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3943731"/>
                  </a:ext>
                </a:extLst>
              </a:tr>
              <a:tr h="137160">
                <a:tc grid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30752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700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Adj. R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0.79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0.76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62069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F value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59.78*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5.50**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26.70*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23487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Durbin- Watson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1.30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1.44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1.84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760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509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RTP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6698487"/>
              </p:ext>
            </p:extLst>
          </p:nvPr>
        </p:nvGraphicFramePr>
        <p:xfrm>
          <a:off x="2718895" y="2286001"/>
          <a:ext cx="675421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917">
                  <a:extLst>
                    <a:ext uri="{9D8B030D-6E8A-4147-A177-3AD203B41FA5}">
                      <a16:colId xmlns:a16="http://schemas.microsoft.com/office/drawing/2014/main" xmlns="" val="693439467"/>
                    </a:ext>
                  </a:extLst>
                </a:gridCol>
                <a:gridCol w="634048">
                  <a:extLst>
                    <a:ext uri="{9D8B030D-6E8A-4147-A177-3AD203B41FA5}">
                      <a16:colId xmlns:a16="http://schemas.microsoft.com/office/drawing/2014/main" xmlns="" val="3405410911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xmlns="" val="3570233536"/>
                    </a:ext>
                  </a:extLst>
                </a:gridCol>
                <a:gridCol w="634048">
                  <a:extLst>
                    <a:ext uri="{9D8B030D-6E8A-4147-A177-3AD203B41FA5}">
                      <a16:colId xmlns:a16="http://schemas.microsoft.com/office/drawing/2014/main" xmlns="" val="2205521636"/>
                    </a:ext>
                  </a:extLst>
                </a:gridCol>
                <a:gridCol w="768985">
                  <a:extLst>
                    <a:ext uri="{9D8B030D-6E8A-4147-A177-3AD203B41FA5}">
                      <a16:colId xmlns:a16="http://schemas.microsoft.com/office/drawing/2014/main" xmlns="" val="3989128798"/>
                    </a:ext>
                  </a:extLst>
                </a:gridCol>
                <a:gridCol w="580073">
                  <a:extLst>
                    <a:ext uri="{9D8B030D-6E8A-4147-A177-3AD203B41FA5}">
                      <a16:colId xmlns:a16="http://schemas.microsoft.com/office/drawing/2014/main" xmlns="" val="3270466009"/>
                    </a:ext>
                  </a:extLst>
                </a:gridCol>
                <a:gridCol w="694373">
                  <a:extLst>
                    <a:ext uri="{9D8B030D-6E8A-4147-A177-3AD203B41FA5}">
                      <a16:colId xmlns:a16="http://schemas.microsoft.com/office/drawing/2014/main" xmlns="" val="3393906668"/>
                    </a:ext>
                  </a:extLst>
                </a:gridCol>
                <a:gridCol w="634048">
                  <a:extLst>
                    <a:ext uri="{9D8B030D-6E8A-4147-A177-3AD203B41FA5}">
                      <a16:colId xmlns:a16="http://schemas.microsoft.com/office/drawing/2014/main" xmlns="" val="2269708713"/>
                    </a:ext>
                  </a:extLst>
                </a:gridCol>
                <a:gridCol w="693958">
                  <a:extLst>
                    <a:ext uri="{9D8B030D-6E8A-4147-A177-3AD203B41FA5}">
                      <a16:colId xmlns:a16="http://schemas.microsoft.com/office/drawing/2014/main" xmlns="" val="23606221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Life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Non- life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Both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77475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Variable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Coeff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t- stat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13302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Constant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-0.12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-0.35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-18.50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-1.90***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-0.23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-0.61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225207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INF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8209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GROWTH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0.01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2.30*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85778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IR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-2.15**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46071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UR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-0.006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-2.66*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-0.006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-2.02**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26313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Log(ER)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0.54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4.44*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12.54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3.09*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0.54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4.05*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41847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Log(WAGES)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3.22*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3.80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2.11**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0.19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2.80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5756984"/>
                  </a:ext>
                </a:extLst>
              </a:tr>
              <a:tr h="137160">
                <a:tc grid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4962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Observations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33421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Adj. R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0.59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0.36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0.30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0.53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50113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F value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8.59*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5.45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4.44**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7.09*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0658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Durbin- Watson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2.40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2.46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>
                          <a:effectLst/>
                        </a:rPr>
                        <a:t>2.23</a:t>
                      </a:r>
                      <a:endParaRPr lang="sr-Latn-R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400" dirty="0">
                          <a:effectLst/>
                        </a:rPr>
                        <a:t>2.46</a:t>
                      </a:r>
                      <a:endParaRPr lang="sr-Latn-R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0201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44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3899630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822</TotalTime>
  <Words>619</Words>
  <Application>Microsoft Office PowerPoint</Application>
  <PresentationFormat>Custom</PresentationFormat>
  <Paragraphs>350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Badge</vt:lpstr>
      <vt:lpstr>Performanse tržišta osiguranja u uslovima krize</vt:lpstr>
      <vt:lpstr>Slide 2</vt:lpstr>
      <vt:lpstr>istraživanje</vt:lpstr>
      <vt:lpstr>pokazatelji</vt:lpstr>
      <vt:lpstr>Racio ukupne profitabilnosti</vt:lpstr>
      <vt:lpstr>roa</vt:lpstr>
      <vt:lpstr>roe</vt:lpstr>
      <vt:lpstr>RTP</vt:lpstr>
      <vt:lpstr>hvala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Stancic</dc:creator>
  <cp:lastModifiedBy>Marija</cp:lastModifiedBy>
  <cp:revision>19</cp:revision>
  <dcterms:created xsi:type="dcterms:W3CDTF">2023-05-29T08:09:12Z</dcterms:created>
  <dcterms:modified xsi:type="dcterms:W3CDTF">2023-06-01T21:35:42Z</dcterms:modified>
</cp:coreProperties>
</file>