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4" r:id="rId4"/>
    <p:sldId id="281" r:id="rId5"/>
    <p:sldId id="276" r:id="rId6"/>
    <p:sldId id="268" r:id="rId7"/>
    <p:sldId id="267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32C7-85B6-45CE-8878-A5B5C21EBBF8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C361F-303C-416A-B35A-E4B5DCFE1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79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5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805525C-9221-4802-B453-0145603108C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TRENDOVI RAZVOJA SISTEMA PENZIJSKOG OSIGURANJA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25000" lnSpcReduction="20000"/>
          </a:bodyPr>
          <a:lstStyle/>
          <a:p>
            <a:pPr algn="r"/>
            <a:endParaRPr lang="en-US" sz="2600" b="1" dirty="0"/>
          </a:p>
          <a:p>
            <a:pPr algn="just"/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sr-Latn-RS" sz="7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72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Latn-CS" sz="7200" dirty="0">
                <a:latin typeface="Times New Roman" pitchFamily="18" charset="0"/>
                <a:cs typeface="Times New Roman" pitchFamily="18" charset="0"/>
              </a:rPr>
              <a:t>dr Tatjana Rakonjac-Antić</a:t>
            </a:r>
          </a:p>
          <a:p>
            <a:pPr algn="just"/>
            <a:r>
              <a:rPr lang="sr-Latn-CS" sz="7200" dirty="0">
                <a:latin typeface="Times New Roman" pitchFamily="18" charset="0"/>
                <a:cs typeface="Times New Roman" pitchFamily="18" charset="0"/>
              </a:rPr>
              <a:t>			dr Dragana Radojičić</a:t>
            </a:r>
          </a:p>
          <a:p>
            <a:pPr algn="just"/>
            <a:r>
              <a:rPr lang="sr-Latn-RS" sz="7200" dirty="0">
                <a:latin typeface="Times New Roman" pitchFamily="18" charset="0"/>
                <a:cs typeface="Times New Roman" pitchFamily="18" charset="0"/>
              </a:rPr>
              <a:t>		 Ekonomski fakultet, Univerzitet u Beogradu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algn="ctr"/>
            <a:endParaRPr lang="en-US" sz="3500" b="1" dirty="0"/>
          </a:p>
          <a:p>
            <a:pPr algn="ctr"/>
            <a:endParaRPr lang="en-US" sz="3500" dirty="0"/>
          </a:p>
          <a:p>
            <a:pPr algn="ctr"/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XXI MEĐUNARODNI SIMPOZIJUM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„TRŽIŠTE OSIGURANJA U SUOČAVANJU SA KRIZOM – MOGUĆNOSTI I OGRANIČENJA“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CS" sz="4800" dirty="0">
                <a:latin typeface="Times New Roman" pitchFamily="18" charset="0"/>
                <a:cs typeface="Times New Roman" pitchFamily="18" charset="0"/>
              </a:rPr>
              <a:t>Zlatibor</a:t>
            </a:r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, 01-04. </a:t>
            </a:r>
            <a:r>
              <a:rPr lang="sr-Latn-CS" sz="4800" dirty="0">
                <a:latin typeface="Times New Roman" pitchFamily="18" charset="0"/>
                <a:cs typeface="Times New Roman" pitchFamily="18" charset="0"/>
              </a:rPr>
              <a:t>jun</a:t>
            </a:r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 2023.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/>
              <a:t>Sadržaj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TENDENCIJE RAZVOJA SISTEMA PENZIJSKOG OSIGURANJA U SVETU</a:t>
            </a:r>
          </a:p>
          <a:p>
            <a:pPr marL="0" indent="0">
              <a:buNone/>
            </a:pPr>
            <a:endParaRPr 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PROMENE U SISTEMU PENZIJSKOG OSIGURANJA U REPUBLICI SRBIJI</a:t>
            </a: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2.1. Javno (obavezno) penzijsko osiguranje</a:t>
            </a: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1600" b="1" dirty="0"/>
              <a:t>2.2. D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obrovoljno penzijsko osiguranje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63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TENDENCIJA RAZVOJA SISTEMA PENZIJSKOG OSIGURANJA U SVETU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razvoja (demografskih, ekonomskih itd.)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Starenje stanovništva.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Niže stope fertitliteta.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Pojavljuju se novi oblici zapošljavanja.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Neformalno tržište rada jača.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radnike koji nemaju mogućnost uključivanja u tradicionalne javne sisteme penzijskog osiguranja korišćenje alternativnih oblika.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Niske stope na plasmane sredstava penzijskog osiguranja.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Česte su krize u sistemima javnog i privatnog penzijskog osiguranja.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korisnika penzijskog osiguranja kroz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mehaniz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automatskog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prilagođavanja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(“Automatic Adjustment Mechanisms” - AAM)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6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28560" y="76200"/>
            <a:ext cx="7886430" cy="10668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sr-Latn-RS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2. PROMENE U SISTEMU PENZIJSKOG OSIGURANJA U REPUBLICI SRBIJI</a:t>
            </a:r>
            <a:r>
              <a:rPr sz="2000" dirty="0">
                <a:latin typeface="+mj-lt"/>
                <a:cs typeface="Times New Roman" panose="02020603050405020304" pitchFamily="18" charset="0"/>
              </a:rPr>
              <a:t/>
            </a:r>
            <a:br>
              <a:rPr sz="2000" dirty="0">
                <a:latin typeface="+mj-lt"/>
                <a:cs typeface="Times New Roman" panose="02020603050405020304" pitchFamily="18" charset="0"/>
              </a:rPr>
            </a:br>
            <a:r>
              <a:rPr lang="sr-Latn-RS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2.1. Javno (obavezno) penzijsko osiguranje</a:t>
            </a:r>
            <a:endParaRPr lang="en-US" sz="2000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838200" y="1143000"/>
            <a:ext cx="6648540" cy="563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Uticaj ekonomskih, aktuarskih i demografskih faktora.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Prosečna zarada bez poreza i doprinosa u 2022. godini u Republici Srbiji je iznosila 74 933 dinara. 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Bodovna formula za obračun penzijskih nadoknada.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Indeksacija penzijskih nadoknada.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Broj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živorođenih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osoba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u 2021.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godini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je bio 62.062, a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broj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umrlih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osoba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135.901</a:t>
            </a: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 (n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egativni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prirodni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latin typeface="Times New Roman"/>
              </a:rPr>
              <a:t>priraštaj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=</a:t>
            </a: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 73839</a:t>
            </a: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).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Negativni prirodni priraštaj u 2022. godini = 48589.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 marL="171450" indent="-17118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1600" spc="-1" dirty="0">
                <a:solidFill>
                  <a:srgbClr val="000000"/>
                </a:solidFill>
                <a:latin typeface="Times New Roman"/>
              </a:rPr>
              <a:t>Udeo starijih osoba iznad 65 godina je 2021. godine iznosio 21,3%.</a:t>
            </a:r>
            <a:endParaRPr lang="en-US" sz="16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1050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Picture 3"/>
          <p:cNvPicPr/>
          <p:nvPr/>
        </p:nvPicPr>
        <p:blipFill>
          <a:blip r:embed="rId3" cstate="print"/>
          <a:stretch/>
        </p:blipFill>
        <p:spPr>
          <a:xfrm>
            <a:off x="1371600" y="3886200"/>
            <a:ext cx="5314680" cy="289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" y="1417638"/>
            <a:ext cx="8168640" cy="528796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27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osnovu starosti, u 2022. godini, 65,5% od ukupnog broja osiguranika, je ostvarilo pravo na penziju (u 2008. godini 55,0%). </a:t>
            </a:r>
          </a:p>
          <a:p>
            <a:pPr eaLnBrk="0" fontAlgn="base" hangingPunct="0"/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odlazak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starosnu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izjednačeni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muškarce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2032.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staža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fontAlgn="base" hangingPunct="0"/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odlazak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prevremenu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starosnu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izjednačeni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uslovi za muškarce i žene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40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staža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eaLnBrk="0" fontAlgn="base" hangingPunc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30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/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2022. godini „racio zavisnosti“:</a:t>
            </a: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*u Fondu PIO zaposlenih = 1,7:1</a:t>
            </a: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*u Fondu PIO samostalnih delatnosti = 3,2:1</a:t>
            </a: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*u Fondu PIO poljoprivrednika = 0,7:1</a:t>
            </a: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510" y="3429000"/>
            <a:ext cx="775298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6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Latn-RS" sz="2400" dirty="0"/>
              <a:t>2.2. Dobrovoljno penzijsko osiguranje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Aktivnih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osiguranika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 2022.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godini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36,5% od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ukupnog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broja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osiguranika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FONDex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je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3063,74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76,6% od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ukupne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imovine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uloženo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obveznice</a:t>
            </a: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Latn-R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438400"/>
            <a:ext cx="833124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4498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11590</TotalTime>
  <Words>374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TRENDOVI RAZVOJA SISTEMA PENZIJSKOG OSIGURANJA  </vt:lpstr>
      <vt:lpstr>Sadržaj</vt:lpstr>
      <vt:lpstr>1. TENDENCIJA RAZVOJA SISTEMA PENZIJSKOG OSIGURANJA U SVETU</vt:lpstr>
      <vt:lpstr>Slide 4</vt:lpstr>
      <vt:lpstr>Slide 5</vt:lpstr>
      <vt:lpstr>Slide 6</vt:lpstr>
      <vt:lpstr>Slide 7</vt:lpstr>
      <vt:lpstr>2.2. Dobrovoljno penzijsko osiguranje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Marija</cp:lastModifiedBy>
  <cp:revision>162</cp:revision>
  <dcterms:created xsi:type="dcterms:W3CDTF">2015-05-15T08:52:07Z</dcterms:created>
  <dcterms:modified xsi:type="dcterms:W3CDTF">2023-05-29T10:11:52Z</dcterms:modified>
</cp:coreProperties>
</file>