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chartEx1.xml" ContentType="application/vnd.ms-office.chartex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72" r:id="rId5"/>
    <p:sldId id="274" r:id="rId6"/>
    <p:sldId id="273" r:id="rId7"/>
    <p:sldId id="276" r:id="rId8"/>
    <p:sldId id="275" r:id="rId9"/>
    <p:sldId id="263" r:id="rId10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4779"/>
    <a:srgbClr val="003366"/>
    <a:srgbClr val="00006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-47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etar.manojlovic\AppData\Local\Microsoft\Windows\INetCache\Content.Outlook\E600VWLB\Grafikoni%20za%20NPL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Grafikoni!$N$49:$N$59</cx:f>
        <cx:lvl ptCount="11">
          <cx:pt idx="0">31.8.2015.</cx:pt>
          <cx:pt idx="1">2015.</cx:pt>
          <cx:pt idx="2">2016.</cx:pt>
          <cx:pt idx="3">2017.</cx:pt>
          <cx:pt idx="4">2018.</cx:pt>
          <cx:pt idx="5">2019.</cx:pt>
          <cx:pt idx="6">2020.</cx:pt>
          <cx:pt idx="7">2021.</cx:pt>
          <cx:pt idx="8">2022.</cx:pt>
          <cx:pt idx="9">2023.</cx:pt>
          <cx:pt idx="10">31.03.2023.</cx:pt>
        </cx:lvl>
      </cx:strDim>
      <cx:numDim type="val">
        <cx:f>Grafikoni!$O$49:$O$59</cx:f>
        <cx:lvl ptCount="11" formatCode="#.##0,00">
          <cx:pt idx="0">22.247715905235196</cx:pt>
          <cx:pt idx="1">-0.66327592686769776</cx:pt>
          <cx:pt idx="2">-4.5519124924458012</cx:pt>
          <cx:pt idx="3">-7.1825274859216979</cx:pt>
          <cx:pt idx="4">-4.15397030373187</cx:pt>
          <cx:pt idx="5">-1.6100000000000001</cx:pt>
          <cx:pt idx="6">-0.37027185592037659</cx:pt>
          <cx:pt idx="7">-0.14140370151617176</cx:pt>
          <cx:pt idx="8">-0.56051196326925723</cx:pt>
          <cx:pt idx="9">-0.012244229342211366</cx:pt>
          <cx:pt idx="10">3.0015979462201163</cx:pt>
        </cx:lvl>
      </cx:numDim>
    </cx:data>
  </cx:chartData>
  <cx:chart>
    <cx:plotArea>
      <cx:plotAreaRegion>
        <cx:series layoutId="waterfall" uniqueId="{66BFF632-4855-405C-B251-7FAA3AA8267F}">
          <cx:spPr>
            <a:solidFill>
              <a:schemeClr val="accent2"/>
            </a:solidFill>
          </cx:spPr>
          <cx:dataPt idx="0">
            <cx:spPr>
              <a:solidFill>
                <a:srgbClr val="5B9BD5"/>
              </a:solidFill>
              <a:ln>
                <a:noFill/>
              </a:ln>
            </cx:spPr>
          </cx:dataPt>
          <cx:dataPt idx="7">
            <cx:spPr>
              <a:ln>
                <a:solidFill>
                  <a:srgbClr val="ED7D31"/>
                </a:solidFill>
              </a:ln>
            </cx:spPr>
          </cx:dataPt>
          <cx:dataPt idx="8">
            <cx:spPr>
              <a:solidFill>
                <a:srgbClr val="ED7D31"/>
              </a:solidFill>
              <a:ln>
                <a:noFill/>
              </a:ln>
            </cx:spPr>
          </cx:dataPt>
          <cx:dataPt idx="10">
            <cx:spPr>
              <a:solidFill>
                <a:srgbClr val="5B9BD5"/>
              </a:solidFill>
              <a:ln>
                <a:noFill/>
              </a:ln>
            </cx:spPr>
          </cx:dataPt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r-Latn-RS" sz="10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  <cx:separator>, </cx:separator>
            <cx:dataLabel idx="7" pos="outEnd">
              <cx:numFmt formatCode="#.##0,00_ ;-#.##0,00 " sourceLinked="0"/>
              <cx:visibility seriesName="0" categoryName="0" value="1"/>
              <cx:separator>, </cx:separator>
            </cx:dataLabel>
          </cx:dataLabels>
          <cx:dataId val="0"/>
          <cx:layoutPr>
            <cx:visibility connectorLines="1"/>
            <cx:subtotals>
              <cx:idx val="10"/>
            </cx:subtotals>
          </cx:layoutPr>
        </cx:series>
      </cx:plotAreaRegion>
      <cx:axis id="0">
        <cx:catScaling gapWidth="0.140000001"/>
        <cx:tickLabels/>
        <cx:spPr>
          <a:ln>
            <a:noFill/>
          </a:ln>
        </cx:spPr>
        <cx:txPr>
          <a:bodyPr spcFirstLastPara="1" vertOverflow="ellipsis" wrap="square" lIns="0" tIns="0" rIns="0" bIns="0" anchor="ctr" anchorCtr="1"/>
          <a:lstStyle/>
          <a:p>
            <a:pPr>
              <a:defRPr lang="en-US" sz="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sr-Latn-RS" sz="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 hidden="1">
        <cx:valScaling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sr-Latn-RS">
              <a:solidFill>
                <a:sysClr val="windowText" lastClr="000000"/>
              </a:solidFill>
            </a:endParaRPr>
          </a:p>
        </cx:txPr>
      </cx:axis>
    </cx:plotArea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51D84-506B-4B63-B33D-69872B7AAD3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64AB333E-300E-48C0-9D9B-4FAEBFC3D608}">
      <dgm:prSet phldrT="[Text]"/>
      <dgm:spPr>
        <a:noFill/>
        <a:ln w="57150">
          <a:solidFill>
            <a:srgbClr val="FF0000"/>
          </a:solidFill>
        </a:ln>
      </dgm:spPr>
      <dgm:t>
        <a:bodyPr/>
        <a:lstStyle/>
        <a:p>
          <a:pPr algn="l"/>
          <a:r>
            <a:rPr lang="sr-Latn-RS" b="1" dirty="0">
              <a:solidFill>
                <a:schemeClr val="tx1"/>
              </a:solidFill>
            </a:rPr>
            <a:t>Covid 19</a:t>
          </a:r>
          <a:r>
            <a:rPr lang="sr-Cyrl-RS" b="1" dirty="0">
              <a:solidFill>
                <a:schemeClr val="tx1"/>
              </a:solidFill>
            </a:rPr>
            <a:t> пандемија</a:t>
          </a:r>
          <a:endParaRPr lang="sr-Latn-RS" b="1" dirty="0">
            <a:solidFill>
              <a:schemeClr val="tx1"/>
            </a:solidFill>
          </a:endParaRPr>
        </a:p>
      </dgm:t>
    </dgm:pt>
    <dgm:pt modelId="{DD0DA55C-A853-4A00-A0A4-720459AEDB7F}" type="parTrans" cxnId="{5B78988B-D93A-4690-BE5D-B2F058927179}">
      <dgm:prSet/>
      <dgm:spPr/>
      <dgm:t>
        <a:bodyPr/>
        <a:lstStyle/>
        <a:p>
          <a:pPr algn="l"/>
          <a:endParaRPr lang="sr-Latn-RS"/>
        </a:p>
      </dgm:t>
    </dgm:pt>
    <dgm:pt modelId="{4E8ACCDF-64D1-4097-B94B-07B130493A2B}" type="sibTrans" cxnId="{5B78988B-D93A-4690-BE5D-B2F058927179}">
      <dgm:prSet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pPr algn="l"/>
          <a:endParaRPr lang="sr-Latn-RS"/>
        </a:p>
      </dgm:t>
    </dgm:pt>
    <dgm:pt modelId="{7A69F80D-E7E7-40C6-B893-8D3F1268FA22}">
      <dgm:prSet phldrT="[Text]"/>
      <dgm:spPr>
        <a:noFill/>
        <a:ln w="57150">
          <a:solidFill>
            <a:schemeClr val="accent4"/>
          </a:solidFill>
        </a:ln>
      </dgm:spPr>
      <dgm:t>
        <a:bodyPr/>
        <a:lstStyle/>
        <a:p>
          <a:pPr algn="l"/>
          <a:r>
            <a:rPr lang="sr-Cyrl-RS" b="1" dirty="0">
              <a:solidFill>
                <a:schemeClr val="tx1"/>
              </a:solidFill>
            </a:rPr>
            <a:t>Специјална војна операција у Украјини</a:t>
          </a:r>
          <a:endParaRPr lang="sr-Latn-RS" b="1" dirty="0">
            <a:solidFill>
              <a:schemeClr val="tx1"/>
            </a:solidFill>
          </a:endParaRPr>
        </a:p>
      </dgm:t>
    </dgm:pt>
    <dgm:pt modelId="{4F2A541C-1EED-4BAE-80CB-1D07570B4CB4}" type="parTrans" cxnId="{EABAFF8E-0F39-449A-966C-9C2E9A948F31}">
      <dgm:prSet/>
      <dgm:spPr/>
      <dgm:t>
        <a:bodyPr/>
        <a:lstStyle/>
        <a:p>
          <a:pPr algn="l"/>
          <a:endParaRPr lang="sr-Latn-RS"/>
        </a:p>
      </dgm:t>
    </dgm:pt>
    <dgm:pt modelId="{10F4F260-5DA6-4202-8B3B-0D601A7039A0}" type="sibTrans" cxnId="{EABAFF8E-0F39-449A-966C-9C2E9A948F31}">
      <dgm:prSet/>
      <dgm:spPr>
        <a:solidFill>
          <a:schemeClr val="accent1">
            <a:lumMod val="60000"/>
            <a:lumOff val="40000"/>
          </a:schemeClr>
        </a:solidFill>
        <a:ln w="38100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endParaRPr lang="sr-Latn-RS"/>
        </a:p>
      </dgm:t>
    </dgm:pt>
    <dgm:pt modelId="{D3DA197E-E867-4267-A2F8-0D2081DB8525}">
      <dgm:prSet/>
      <dgm:spPr>
        <a:noFill/>
        <a:ln w="57150">
          <a:solidFill>
            <a:schemeClr val="accent1"/>
          </a:solidFill>
        </a:ln>
      </dgm:spPr>
      <dgm:t>
        <a:bodyPr/>
        <a:lstStyle/>
        <a:p>
          <a:pPr algn="l"/>
          <a:r>
            <a:rPr lang="sr-Cyrl-RS" b="1" dirty="0">
              <a:solidFill>
                <a:schemeClr val="tx1"/>
              </a:solidFill>
            </a:rPr>
            <a:t> Инфлација</a:t>
          </a:r>
          <a:endParaRPr lang="sr-Latn-RS" b="1" dirty="0">
            <a:solidFill>
              <a:schemeClr val="tx1"/>
            </a:solidFill>
          </a:endParaRPr>
        </a:p>
      </dgm:t>
    </dgm:pt>
    <dgm:pt modelId="{EAB8F97D-225D-4743-803F-3660FD19985D}" type="parTrans" cxnId="{46741181-3A74-42CB-BE3F-0E3A2CF2D742}">
      <dgm:prSet/>
      <dgm:spPr/>
      <dgm:t>
        <a:bodyPr/>
        <a:lstStyle/>
        <a:p>
          <a:pPr algn="l"/>
          <a:endParaRPr lang="sr-Latn-RS"/>
        </a:p>
      </dgm:t>
    </dgm:pt>
    <dgm:pt modelId="{92A05434-D0EA-4E2E-AA79-FBBA8823C9CF}" type="sibTrans" cxnId="{46741181-3A74-42CB-BE3F-0E3A2CF2D742}">
      <dgm:prSet/>
      <dgm:spPr/>
      <dgm:t>
        <a:bodyPr/>
        <a:lstStyle/>
        <a:p>
          <a:pPr algn="l"/>
          <a:endParaRPr lang="sr-Latn-RS"/>
        </a:p>
      </dgm:t>
    </dgm:pt>
    <dgm:pt modelId="{3F2A5977-72EC-4000-A28E-045CE877C126}" type="pres">
      <dgm:prSet presAssocID="{47A51D84-506B-4B63-B33D-69872B7AAD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2FA271-B861-40C9-874A-796F4C265A9A}" type="pres">
      <dgm:prSet presAssocID="{47A51D84-506B-4B63-B33D-69872B7AAD3C}" presName="dummyMaxCanvas" presStyleCnt="0">
        <dgm:presLayoutVars/>
      </dgm:prSet>
      <dgm:spPr/>
    </dgm:pt>
    <dgm:pt modelId="{9E5C7EF5-6690-4708-B456-3C78863003D3}" type="pres">
      <dgm:prSet presAssocID="{47A51D84-506B-4B63-B33D-69872B7AAD3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595E4-BAAF-4081-9031-D9AEE21991A4}" type="pres">
      <dgm:prSet presAssocID="{47A51D84-506B-4B63-B33D-69872B7AAD3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38CB-CD1E-4E75-813A-E2F3797101BF}" type="pres">
      <dgm:prSet presAssocID="{47A51D84-506B-4B63-B33D-69872B7AAD3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6C93B-6DFA-4073-9382-07A2FE55722B}" type="pres">
      <dgm:prSet presAssocID="{47A51D84-506B-4B63-B33D-69872B7AAD3C}" presName="ThreeConn_1-2" presStyleLbl="fgAccFollowNode1" presStyleIdx="0" presStyleCnt="2" custScaleX="46146" custScaleY="74611" custLinFactNeighborX="24264" custLinFactNeighborY="1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A612A-08D7-468B-BEA1-73841287E2F9}" type="pres">
      <dgm:prSet presAssocID="{47A51D84-506B-4B63-B33D-69872B7AAD3C}" presName="ThreeConn_2-3" presStyleLbl="fgAccFollowNode1" presStyleIdx="1" presStyleCnt="2" custScaleX="46146" custScaleY="74611" custLinFactNeighborX="23909" custLinFactNeighborY="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B964-6B35-4BBA-8532-54E7F0E40281}" type="pres">
      <dgm:prSet presAssocID="{47A51D84-506B-4B63-B33D-69872B7AAD3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880C4-C108-4DAF-9CD2-5B02D734D4F3}" type="pres">
      <dgm:prSet presAssocID="{47A51D84-506B-4B63-B33D-69872B7AAD3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8C79-3198-4EAF-BF83-3392B0FC2199}" type="pres">
      <dgm:prSet presAssocID="{47A51D84-506B-4B63-B33D-69872B7AAD3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2FAB7-7F86-485B-B1FB-754CFDE03F34}" type="presOf" srcId="{10F4F260-5DA6-4202-8B3B-0D601A7039A0}" destId="{B7AA612A-08D7-468B-BEA1-73841287E2F9}" srcOrd="0" destOrd="0" presId="urn:microsoft.com/office/officeart/2005/8/layout/vProcess5"/>
    <dgm:cxn modelId="{DAFE9912-3C47-4F2C-BD4C-A9A8C36098EC}" type="presOf" srcId="{4E8ACCDF-64D1-4097-B94B-07B130493A2B}" destId="{CE36C93B-6DFA-4073-9382-07A2FE55722B}" srcOrd="0" destOrd="0" presId="urn:microsoft.com/office/officeart/2005/8/layout/vProcess5"/>
    <dgm:cxn modelId="{8C0736A1-23C5-4092-8132-93BFDB4C2644}" type="presOf" srcId="{47A51D84-506B-4B63-B33D-69872B7AAD3C}" destId="{3F2A5977-72EC-4000-A28E-045CE877C126}" srcOrd="0" destOrd="0" presId="urn:microsoft.com/office/officeart/2005/8/layout/vProcess5"/>
    <dgm:cxn modelId="{E6BE28DC-2588-4966-A752-A12F5C2D0EDC}" type="presOf" srcId="{7A69F80D-E7E7-40C6-B893-8D3F1268FA22}" destId="{42E880C4-C108-4DAF-9CD2-5B02D734D4F3}" srcOrd="1" destOrd="0" presId="urn:microsoft.com/office/officeart/2005/8/layout/vProcess5"/>
    <dgm:cxn modelId="{FE30AA46-0D67-4721-8B18-849A9DAFBCB3}" type="presOf" srcId="{64AB333E-300E-48C0-9D9B-4FAEBFC3D608}" destId="{9E5C7EF5-6690-4708-B456-3C78863003D3}" srcOrd="0" destOrd="0" presId="urn:microsoft.com/office/officeart/2005/8/layout/vProcess5"/>
    <dgm:cxn modelId="{A2171F47-773C-471A-A677-E0135EAE2E83}" type="presOf" srcId="{D3DA197E-E867-4267-A2F8-0D2081DB8525}" destId="{23C88C79-3198-4EAF-BF83-3392B0FC2199}" srcOrd="1" destOrd="0" presId="urn:microsoft.com/office/officeart/2005/8/layout/vProcess5"/>
    <dgm:cxn modelId="{46741181-3A74-42CB-BE3F-0E3A2CF2D742}" srcId="{47A51D84-506B-4B63-B33D-69872B7AAD3C}" destId="{D3DA197E-E867-4267-A2F8-0D2081DB8525}" srcOrd="2" destOrd="0" parTransId="{EAB8F97D-225D-4743-803F-3660FD19985D}" sibTransId="{92A05434-D0EA-4E2E-AA79-FBBA8823C9CF}"/>
    <dgm:cxn modelId="{5174D9B4-8EE2-478E-B707-5EEB9C969286}" type="presOf" srcId="{64AB333E-300E-48C0-9D9B-4FAEBFC3D608}" destId="{3845B964-6B35-4BBA-8532-54E7F0E40281}" srcOrd="1" destOrd="0" presId="urn:microsoft.com/office/officeart/2005/8/layout/vProcess5"/>
    <dgm:cxn modelId="{5B78988B-D93A-4690-BE5D-B2F058927179}" srcId="{47A51D84-506B-4B63-B33D-69872B7AAD3C}" destId="{64AB333E-300E-48C0-9D9B-4FAEBFC3D608}" srcOrd="0" destOrd="0" parTransId="{DD0DA55C-A853-4A00-A0A4-720459AEDB7F}" sibTransId="{4E8ACCDF-64D1-4097-B94B-07B130493A2B}"/>
    <dgm:cxn modelId="{B11F57D9-E050-4EFD-B142-455345C0BE67}" type="presOf" srcId="{D3DA197E-E867-4267-A2F8-0D2081DB8525}" destId="{5C4038CB-CD1E-4E75-813A-E2F3797101BF}" srcOrd="0" destOrd="0" presId="urn:microsoft.com/office/officeart/2005/8/layout/vProcess5"/>
    <dgm:cxn modelId="{EABAFF8E-0F39-449A-966C-9C2E9A948F31}" srcId="{47A51D84-506B-4B63-B33D-69872B7AAD3C}" destId="{7A69F80D-E7E7-40C6-B893-8D3F1268FA22}" srcOrd="1" destOrd="0" parTransId="{4F2A541C-1EED-4BAE-80CB-1D07570B4CB4}" sibTransId="{10F4F260-5DA6-4202-8B3B-0D601A7039A0}"/>
    <dgm:cxn modelId="{DAF11881-A806-455B-876C-C82CA45F5D15}" type="presOf" srcId="{7A69F80D-E7E7-40C6-B893-8D3F1268FA22}" destId="{6F8595E4-BAAF-4081-9031-D9AEE21991A4}" srcOrd="0" destOrd="0" presId="urn:microsoft.com/office/officeart/2005/8/layout/vProcess5"/>
    <dgm:cxn modelId="{73E0E588-DC1B-4D2E-8943-60733A39D0AD}" type="presParOf" srcId="{3F2A5977-72EC-4000-A28E-045CE877C126}" destId="{9D2FA271-B861-40C9-874A-796F4C265A9A}" srcOrd="0" destOrd="0" presId="urn:microsoft.com/office/officeart/2005/8/layout/vProcess5"/>
    <dgm:cxn modelId="{8E66DEC6-0296-4732-BF2E-004F11F1EFD3}" type="presParOf" srcId="{3F2A5977-72EC-4000-A28E-045CE877C126}" destId="{9E5C7EF5-6690-4708-B456-3C78863003D3}" srcOrd="1" destOrd="0" presId="urn:microsoft.com/office/officeart/2005/8/layout/vProcess5"/>
    <dgm:cxn modelId="{F7FC01E1-E268-4040-B5E6-6E08B41D50DD}" type="presParOf" srcId="{3F2A5977-72EC-4000-A28E-045CE877C126}" destId="{6F8595E4-BAAF-4081-9031-D9AEE21991A4}" srcOrd="2" destOrd="0" presId="urn:microsoft.com/office/officeart/2005/8/layout/vProcess5"/>
    <dgm:cxn modelId="{286DFF69-FCD4-4F46-9ED1-DC1A0A2AD3FE}" type="presParOf" srcId="{3F2A5977-72EC-4000-A28E-045CE877C126}" destId="{5C4038CB-CD1E-4E75-813A-E2F3797101BF}" srcOrd="3" destOrd="0" presId="urn:microsoft.com/office/officeart/2005/8/layout/vProcess5"/>
    <dgm:cxn modelId="{56CC66FC-3447-416F-A280-00FCC0125994}" type="presParOf" srcId="{3F2A5977-72EC-4000-A28E-045CE877C126}" destId="{CE36C93B-6DFA-4073-9382-07A2FE55722B}" srcOrd="4" destOrd="0" presId="urn:microsoft.com/office/officeart/2005/8/layout/vProcess5"/>
    <dgm:cxn modelId="{139F613C-9BD1-4285-988D-ED2099AAC5C8}" type="presParOf" srcId="{3F2A5977-72EC-4000-A28E-045CE877C126}" destId="{B7AA612A-08D7-468B-BEA1-73841287E2F9}" srcOrd="5" destOrd="0" presId="urn:microsoft.com/office/officeart/2005/8/layout/vProcess5"/>
    <dgm:cxn modelId="{42617F1A-CDC9-42B1-B25F-F6F2C332F101}" type="presParOf" srcId="{3F2A5977-72EC-4000-A28E-045CE877C126}" destId="{3845B964-6B35-4BBA-8532-54E7F0E40281}" srcOrd="6" destOrd="0" presId="urn:microsoft.com/office/officeart/2005/8/layout/vProcess5"/>
    <dgm:cxn modelId="{AAD7FD91-ECF8-4696-BBDA-B71B9FD55027}" type="presParOf" srcId="{3F2A5977-72EC-4000-A28E-045CE877C126}" destId="{42E880C4-C108-4DAF-9CD2-5B02D734D4F3}" srcOrd="7" destOrd="0" presId="urn:microsoft.com/office/officeart/2005/8/layout/vProcess5"/>
    <dgm:cxn modelId="{D8F8AF71-20D8-47BA-8049-367B9ABFC4CA}" type="presParOf" srcId="{3F2A5977-72EC-4000-A28E-045CE877C126}" destId="{23C88C79-3198-4EAF-BF83-3392B0FC21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C7EF5-6690-4708-B456-3C78863003D3}">
      <dsp:nvSpPr>
        <dsp:cNvPr id="0" name=""/>
        <dsp:cNvSpPr/>
      </dsp:nvSpPr>
      <dsp:spPr>
        <a:xfrm>
          <a:off x="0" y="0"/>
          <a:ext cx="2754306" cy="1364988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b="1" kern="1200" dirty="0">
              <a:solidFill>
                <a:schemeClr val="tx1"/>
              </a:solidFill>
            </a:rPr>
            <a:t>Covid 19</a:t>
          </a:r>
          <a:r>
            <a:rPr lang="sr-Cyrl-RS" sz="1900" b="1" kern="1200" dirty="0">
              <a:solidFill>
                <a:schemeClr val="tx1"/>
              </a:solidFill>
            </a:rPr>
            <a:t> пандемија</a:t>
          </a:r>
          <a:endParaRPr lang="sr-Latn-RS" sz="1900" b="1" kern="1200" dirty="0">
            <a:solidFill>
              <a:schemeClr val="tx1"/>
            </a:solidFill>
          </a:endParaRPr>
        </a:p>
      </dsp:txBody>
      <dsp:txXfrm>
        <a:off x="0" y="0"/>
        <a:ext cx="1361334" cy="1364988"/>
      </dsp:txXfrm>
    </dsp:sp>
    <dsp:sp modelId="{6F8595E4-BAAF-4081-9031-D9AEE21991A4}">
      <dsp:nvSpPr>
        <dsp:cNvPr id="0" name=""/>
        <dsp:cNvSpPr/>
      </dsp:nvSpPr>
      <dsp:spPr>
        <a:xfrm>
          <a:off x="243026" y="1592487"/>
          <a:ext cx="2754306" cy="1364988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>
              <a:solidFill>
                <a:schemeClr val="tx1"/>
              </a:solidFill>
            </a:rPr>
            <a:t>Специјална војна операција у Украјини</a:t>
          </a:r>
          <a:endParaRPr lang="sr-Latn-RS" sz="1900" b="1" kern="1200" dirty="0">
            <a:solidFill>
              <a:schemeClr val="tx1"/>
            </a:solidFill>
          </a:endParaRPr>
        </a:p>
      </dsp:txBody>
      <dsp:txXfrm>
        <a:off x="243026" y="1592487"/>
        <a:ext cx="1624036" cy="1364988"/>
      </dsp:txXfrm>
    </dsp:sp>
    <dsp:sp modelId="{5C4038CB-CD1E-4E75-813A-E2F3797101BF}">
      <dsp:nvSpPr>
        <dsp:cNvPr id="0" name=""/>
        <dsp:cNvSpPr/>
      </dsp:nvSpPr>
      <dsp:spPr>
        <a:xfrm>
          <a:off x="486053" y="3184974"/>
          <a:ext cx="2754306" cy="1364988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>
              <a:solidFill>
                <a:schemeClr val="tx1"/>
              </a:solidFill>
            </a:rPr>
            <a:t> Инфлација</a:t>
          </a:r>
          <a:endParaRPr lang="sr-Latn-RS" sz="1900" b="1" kern="1200" dirty="0">
            <a:solidFill>
              <a:schemeClr val="tx1"/>
            </a:solidFill>
          </a:endParaRPr>
        </a:p>
      </dsp:txBody>
      <dsp:txXfrm>
        <a:off x="486053" y="3184974"/>
        <a:ext cx="1624036" cy="1364988"/>
      </dsp:txXfrm>
    </dsp:sp>
    <dsp:sp modelId="{CE36C93B-6DFA-4073-9382-07A2FE55722B}">
      <dsp:nvSpPr>
        <dsp:cNvPr id="0" name=""/>
        <dsp:cNvSpPr/>
      </dsp:nvSpPr>
      <dsp:spPr>
        <a:xfrm>
          <a:off x="2321251" y="1156673"/>
          <a:ext cx="409427" cy="6619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3300" kern="1200"/>
        </a:p>
      </dsp:txBody>
      <dsp:txXfrm>
        <a:off x="2321251" y="1156673"/>
        <a:ext cx="409427" cy="661980"/>
      </dsp:txXfrm>
    </dsp:sp>
    <dsp:sp modelId="{B7AA612A-08D7-468B-BEA1-73841287E2F9}">
      <dsp:nvSpPr>
        <dsp:cNvPr id="0" name=""/>
        <dsp:cNvSpPr/>
      </dsp:nvSpPr>
      <dsp:spPr>
        <a:xfrm>
          <a:off x="2561128" y="2778717"/>
          <a:ext cx="409427" cy="6619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3300" kern="1200"/>
        </a:p>
      </dsp:txBody>
      <dsp:txXfrm>
        <a:off x="2561128" y="2778717"/>
        <a:ext cx="409427" cy="661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98A1CCE-7F1B-9615-5A15-C495A5F64B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sr-Latn-R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B7EB42-E248-4619-261F-7A565AF82C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FCE8D-4B34-4CFD-8740-224CD1F0CCA5}" type="datetimeFigureOut">
              <a:rPr lang="sr-Latn-RS" smtClean="0"/>
              <a:pPr/>
              <a:t>26.5.2023.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0312D9-0761-755B-C5C0-4405D1BC9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sr-Latn-R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3521F8-D4F6-1B3A-696F-51F6893170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C838-C822-4E9D-B3A0-F33D712583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50457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54D86-52B3-4563-A0F2-7AD5525DB89B}" type="datetimeFigureOut">
              <a:rPr lang="sr-Latn-RS" smtClean="0"/>
              <a:pPr/>
              <a:t>26.5.2023.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F9F42-FAF2-4BFE-B3BF-F137C90D5D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03462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53ADDD-CC6F-B95C-1E64-EDE9A9006C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E13C6401-0DDE-6FCB-2999-BFF0E3D55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4678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2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0815C4-F30E-1CF8-F82D-0E46742F2A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BD60A18B-5FC6-66DB-F21E-0B094194E8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5197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3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725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3507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5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1674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6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8349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7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1276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8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7463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9F42-FAF2-4BFE-B3BF-F137C90D5DFE}" type="slidenum">
              <a:rPr lang="sr-Latn-RS" smtClean="0"/>
              <a:pPr/>
              <a:t>9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A1942-8474-0B7D-B25C-F215C1D468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1A81E9DA-A9CF-E91F-5B31-52CF6326E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315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9C5409FA-08E2-C99F-36D1-59A6F77EF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2600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7175-8FA0-4910-8A03-F19BA0DC10F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316351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6BFA-4D5F-4570-BE44-63FF56C51F8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41917519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CDFF-7799-4645-84C8-73209B77585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1876194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7A4-17C0-4AAB-8861-2F0243A9DA9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5192058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4D0E-24D8-4803-8650-E99578A156F0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7280850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06A-1916-4FD9-BF9C-20DD8986648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733586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4150-9AC4-48C4-9626-39CBD86AB965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9528254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F9F7-89CE-4C0A-AC73-03D0D7F3CFF0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9142220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BBC4-BB1F-47E3-A38E-BD17AA3C6D7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0871684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CD6-0FCA-4378-B18F-C3DB6E86EF8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722843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9A92-22A5-44E0-97C9-D8DF0412E8C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pic>
        <p:nvPicPr>
          <p:cNvPr id="7" name="Picture 31">
            <a:extLst>
              <a:ext uri="{FF2B5EF4-FFF2-40B4-BE49-F238E27FC236}">
                <a16:creationId xmlns:a16="http://schemas.microsoft.com/office/drawing/2014/main" xmlns="" id="{908A9514-E2BD-B81B-7F03-2205481912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JS SlideHeader">
            <a:extLst>
              <a:ext uri="{FF2B5EF4-FFF2-40B4-BE49-F238E27FC236}">
                <a16:creationId xmlns:a16="http://schemas.microsoft.com/office/drawing/2014/main" xmlns="" id="{7D06E71A-9B5C-21EE-EEC1-0A7724E9F7E4}"/>
              </a:ext>
            </a:extLst>
          </p:cNvPr>
          <p:cNvSpPr txBox="1"/>
          <p:nvPr userDrawn="1"/>
        </p:nvSpPr>
        <p:spPr>
          <a:xfrm>
            <a:off x="1219200" y="63501"/>
            <a:ext cx="9753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sr-Latn-RS" sz="1000" b="0" i="0" u="non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2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14/relationships/chartEx" Target="../charts/chartEx1.xml"/><Relationship Id="rId11" Type="http://schemas.openxmlformats.org/officeDocument/2006/relationships/image" Target="../media/image8.png"/><Relationship Id="rId5" Type="http://schemas.openxmlformats.org/officeDocument/2006/relationships/image" Target="../media/image35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AE85EE-D613-6134-4B9E-CFFBEE85CDFA}"/>
              </a:ext>
            </a:extLst>
          </p:cNvPr>
          <p:cNvSpPr txBox="1"/>
          <p:nvPr/>
        </p:nvSpPr>
        <p:spPr>
          <a:xfrm>
            <a:off x="2387588" y="2276872"/>
            <a:ext cx="7416824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Cyrl-R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ОДГОВОР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НАРОДНЕ БАНКЕ СРБИЈЕ НА ИЗАЗОВЕ У ФУНКЦИОНИСАЊУ МОНЕТАРНОГ И ФИНАНСИЈСКОГ СИСТЕМА У УСЛОВИМА КРИЗЕ</a:t>
            </a:r>
            <a:endParaRPr lang="sr-Latn-R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61901D-A555-6A05-CC56-0D694EE45A05}"/>
              </a:ext>
            </a:extLst>
          </p:cNvPr>
          <p:cNvSpPr txBox="1"/>
          <p:nvPr/>
        </p:nvSpPr>
        <p:spPr>
          <a:xfrm>
            <a:off x="4691844" y="6237713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chemeClr val="bg1"/>
                </a:solidFill>
              </a:rPr>
              <a:t>Златибор, јун 2023. године</a:t>
            </a:r>
            <a:endParaRPr lang="sr-Latn-R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716ABA-68C2-8D3A-C9C3-63E1809A4632}"/>
              </a:ext>
            </a:extLst>
          </p:cNvPr>
          <p:cNvSpPr txBox="1"/>
          <p:nvPr/>
        </p:nvSpPr>
        <p:spPr>
          <a:xfrm>
            <a:off x="255164" y="5714493"/>
            <a:ext cx="2160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000" b="1" dirty="0">
                <a:solidFill>
                  <a:schemeClr val="bg1"/>
                </a:solidFill>
              </a:rPr>
              <a:t>Др Жељко Јовић,</a:t>
            </a:r>
          </a:p>
          <a:p>
            <a:r>
              <a:rPr lang="sr-Cyrl-RS" sz="2000" dirty="0">
                <a:solidFill>
                  <a:schemeClr val="bg1"/>
                </a:solidFill>
              </a:rPr>
              <a:t>вицегувернер</a:t>
            </a:r>
            <a:endParaRPr lang="sr-Latn-R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D8D3E1F-206C-04AC-11FE-B27532696EF6}"/>
              </a:ext>
            </a:extLst>
          </p:cNvPr>
          <p:cNvGrpSpPr/>
          <p:nvPr/>
        </p:nvGrpSpPr>
        <p:grpSpPr>
          <a:xfrm>
            <a:off x="376821" y="1383286"/>
            <a:ext cx="11191788" cy="5070050"/>
            <a:chOff x="767408" y="1518266"/>
            <a:chExt cx="10801201" cy="45365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500D7A2-5678-CC7D-C2C3-658A1B8F1EA1}"/>
                </a:ext>
              </a:extLst>
            </p:cNvPr>
            <p:cNvGrpSpPr/>
            <p:nvPr/>
          </p:nvGrpSpPr>
          <p:grpSpPr>
            <a:xfrm>
              <a:off x="767408" y="1518266"/>
              <a:ext cx="10801201" cy="4536504"/>
              <a:chOff x="2279576" y="1016732"/>
              <a:chExt cx="7200800" cy="478853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6F4238D7-A3E3-3C27-1E3D-36130796C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717" y="1016732"/>
                <a:ext cx="381331" cy="47885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7C558C11-249B-B91F-174A-2AC9449D1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9576" y="1016732"/>
                <a:ext cx="7200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74875F3-D50C-BA5E-B8CE-3AE7A1222F65}"/>
                </a:ext>
              </a:extLst>
            </p:cNvPr>
            <p:cNvCxnSpPr>
              <a:cxnSpLocks/>
            </p:cNvCxnSpPr>
            <p:nvPr/>
          </p:nvCxnSpPr>
          <p:spPr>
            <a:xfrm>
              <a:off x="767408" y="6054770"/>
              <a:ext cx="10801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DBD997DB-D620-B794-A5A9-FBE66C84C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66814706"/>
              </p:ext>
            </p:extLst>
          </p:nvPr>
        </p:nvGraphicFramePr>
        <p:xfrm>
          <a:off x="376821" y="1644008"/>
          <a:ext cx="3240360" cy="454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7C667D-A518-14DA-A9DA-0FC0C2EA5D91}"/>
              </a:ext>
            </a:extLst>
          </p:cNvPr>
          <p:cNvSpPr/>
          <p:nvPr/>
        </p:nvSpPr>
        <p:spPr>
          <a:xfrm>
            <a:off x="839416" y="773553"/>
            <a:ext cx="2376264" cy="5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</a:rPr>
              <a:t>И З А З О В И</a:t>
            </a:r>
            <a:endParaRPr lang="sr-Latn-R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9D5547-9B90-FA79-5C3F-276DBBD64BB1}"/>
              </a:ext>
            </a:extLst>
          </p:cNvPr>
          <p:cNvSpPr/>
          <p:nvPr/>
        </p:nvSpPr>
        <p:spPr>
          <a:xfrm>
            <a:off x="6456040" y="764704"/>
            <a:ext cx="2952328" cy="5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</a:rPr>
              <a:t>О Д Г О В О Р  Н Б С</a:t>
            </a:r>
            <a:endParaRPr lang="sr-Latn-R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Flowchart: Manual Input 20">
            <a:extLst>
              <a:ext uri="{FF2B5EF4-FFF2-40B4-BE49-F238E27FC236}">
                <a16:creationId xmlns:a16="http://schemas.microsoft.com/office/drawing/2014/main" xmlns="" id="{FFDBAAE7-25FF-FC0D-A4C9-EF1D4362291E}"/>
              </a:ext>
            </a:extLst>
          </p:cNvPr>
          <p:cNvSpPr/>
          <p:nvPr/>
        </p:nvSpPr>
        <p:spPr>
          <a:xfrm rot="16200000">
            <a:off x="3075412" y="2676698"/>
            <a:ext cx="4521632" cy="25129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64F81D1-4D92-2931-EF4A-BA756274E1F0}"/>
              </a:ext>
            </a:extLst>
          </p:cNvPr>
          <p:cNvSpPr/>
          <p:nvPr/>
        </p:nvSpPr>
        <p:spPr>
          <a:xfrm>
            <a:off x="6820690" y="1672335"/>
            <a:ext cx="4441960" cy="4564973"/>
          </a:xfrm>
          <a:prstGeom prst="roundRect">
            <a:avLst>
              <a:gd name="adj" fmla="val 38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2DF20343-5BA6-F071-8FDF-3E416EDA6864}"/>
              </a:ext>
            </a:extLst>
          </p:cNvPr>
          <p:cNvSpPr/>
          <p:nvPr/>
        </p:nvSpPr>
        <p:spPr>
          <a:xfrm rot="21116605">
            <a:off x="4430205" y="1872214"/>
            <a:ext cx="487423" cy="4236945"/>
          </a:xfrm>
          <a:prstGeom prst="downArrow">
            <a:avLst/>
          </a:prstGeom>
          <a:gradFill flip="none" rotWithShape="1">
            <a:gsLst>
              <a:gs pos="30000">
                <a:schemeClr val="accent2">
                  <a:lumMod val="5000"/>
                  <a:lumOff val="95000"/>
                </a:schemeClr>
              </a:gs>
              <a:gs pos="96000">
                <a:schemeClr val="accent2">
                  <a:lumMod val="75000"/>
                </a:schemeClr>
              </a:gs>
              <a:gs pos="59000">
                <a:schemeClr val="accent2">
                  <a:lumMod val="45000"/>
                  <a:lumOff val="55000"/>
                </a:schemeClr>
              </a:gs>
              <a:gs pos="54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D899D9-0BAD-8FF4-5BCE-9923D9A08ECC}"/>
              </a:ext>
            </a:extLst>
          </p:cNvPr>
          <p:cNvSpPr txBox="1"/>
          <p:nvPr/>
        </p:nvSpPr>
        <p:spPr>
          <a:xfrm rot="2263167">
            <a:off x="4390766" y="2970481"/>
            <a:ext cx="19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УБЛАЖАВАЊЕ</a:t>
            </a:r>
            <a:endParaRPr lang="sr-Latn-R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BF4B6EA-4D6E-D98A-1002-B2AB29D8A1FB}"/>
              </a:ext>
            </a:extLst>
          </p:cNvPr>
          <p:cNvSpPr txBox="1"/>
          <p:nvPr/>
        </p:nvSpPr>
        <p:spPr>
          <a:xfrm rot="19159850">
            <a:off x="4970327" y="4551665"/>
            <a:ext cx="183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ПООШТРАВАЊЕ</a:t>
            </a:r>
            <a:endParaRPr lang="sr-Latn-R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3F513EB-5FC4-F542-1905-092C7191F9F4}"/>
              </a:ext>
            </a:extLst>
          </p:cNvPr>
          <p:cNvSpPr txBox="1"/>
          <p:nvPr/>
        </p:nvSpPr>
        <p:spPr>
          <a:xfrm>
            <a:off x="4783226" y="1712326"/>
            <a:ext cx="161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МОНЕТАРНА ПОЛИТИКА</a:t>
            </a:r>
            <a:endParaRPr lang="sr-Latn-R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10B876-2FAB-ACD5-1C23-BEDEAECC61A1}"/>
              </a:ext>
            </a:extLst>
          </p:cNvPr>
          <p:cNvSpPr txBox="1"/>
          <p:nvPr/>
        </p:nvSpPr>
        <p:spPr>
          <a:xfrm>
            <a:off x="6807215" y="1672336"/>
            <a:ext cx="444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ОДРЖАВАЊЕ СТАБИЛНОСТИ ФИНАНСИЈСКОГ СИСТЕМА</a:t>
            </a:r>
            <a:endParaRPr lang="sr-Latn-RS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19571A6-D086-7C8B-B530-B188ED00565A}"/>
              </a:ext>
            </a:extLst>
          </p:cNvPr>
          <p:cNvSpPr/>
          <p:nvPr/>
        </p:nvSpPr>
        <p:spPr>
          <a:xfrm>
            <a:off x="7066474" y="2499898"/>
            <a:ext cx="1934039" cy="9013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57B8E6F-0749-8165-594E-813FAA4A6B32}"/>
              </a:ext>
            </a:extLst>
          </p:cNvPr>
          <p:cNvSpPr/>
          <p:nvPr/>
        </p:nvSpPr>
        <p:spPr>
          <a:xfrm>
            <a:off x="9164561" y="2501208"/>
            <a:ext cx="1934039" cy="90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61F709-EB29-DE08-9912-F7069BBCBB8E}"/>
              </a:ext>
            </a:extLst>
          </p:cNvPr>
          <p:cNvSpPr txBox="1"/>
          <p:nvPr/>
        </p:nvSpPr>
        <p:spPr>
          <a:xfrm>
            <a:off x="7188206" y="2601956"/>
            <a:ext cx="161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Банкарски сектор</a:t>
            </a:r>
            <a:endParaRPr lang="sr-Latn-R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B43C4D6-4438-C8E2-7122-33956278F8E5}"/>
              </a:ext>
            </a:extLst>
          </p:cNvPr>
          <p:cNvSpPr txBox="1"/>
          <p:nvPr/>
        </p:nvSpPr>
        <p:spPr>
          <a:xfrm>
            <a:off x="9308916" y="2601957"/>
            <a:ext cx="161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Сектор осигурања</a:t>
            </a:r>
            <a:endParaRPr lang="sr-Latn-R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36400A88-ED80-58CE-562E-6AE9F6A39836}"/>
              </a:ext>
            </a:extLst>
          </p:cNvPr>
          <p:cNvSpPr/>
          <p:nvPr/>
        </p:nvSpPr>
        <p:spPr>
          <a:xfrm>
            <a:off x="7066474" y="3507652"/>
            <a:ext cx="1934038" cy="2376264"/>
          </a:xfrm>
          <a:prstGeom prst="roundRect">
            <a:avLst>
              <a:gd name="adj" fmla="val 798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Одржавање ликвидности, солвентности и</a:t>
            </a:r>
            <a:r>
              <a:rPr lang="sr-Latn-RS" sz="1600" dirty="0">
                <a:solidFill>
                  <a:schemeClr val="tx1"/>
                </a:solidFill>
              </a:rPr>
              <a:t> </a:t>
            </a:r>
            <a:r>
              <a:rPr lang="sr-Cyrl-RS" sz="1600" dirty="0">
                <a:solidFill>
                  <a:schemeClr val="tx1"/>
                </a:solidFill>
              </a:rPr>
              <a:t>олакшавање положаја дужника</a:t>
            </a:r>
            <a:endParaRPr lang="sr-Latn-RS" sz="16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85F765B-DF70-A077-0203-ACCBF69E7DE9}"/>
              </a:ext>
            </a:extLst>
          </p:cNvPr>
          <p:cNvSpPr txBox="1"/>
          <p:nvPr/>
        </p:nvSpPr>
        <p:spPr>
          <a:xfrm rot="15662995">
            <a:off x="3035435" y="3601853"/>
            <a:ext cx="315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Стабилност девизног курса</a:t>
            </a:r>
            <a:endParaRPr lang="sr-Latn-R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0945F50F-F5DE-0B4A-6B43-72F270106EDA}"/>
              </a:ext>
            </a:extLst>
          </p:cNvPr>
          <p:cNvSpPr/>
          <p:nvPr/>
        </p:nvSpPr>
        <p:spPr>
          <a:xfrm>
            <a:off x="9164561" y="3501008"/>
            <a:ext cx="1934038" cy="2376264"/>
          </a:xfrm>
          <a:prstGeom prst="roundRect">
            <a:avLst>
              <a:gd name="adj" fmla="val 7501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Подршка корисницима, уз спречавање додатног притиска на инфлацију</a:t>
            </a:r>
            <a:endParaRPr lang="sr-Latn-RS" sz="1600" dirty="0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xmlns="" id="{3E2A67F3-DD84-CAD6-9453-F7D53CE79F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792" y="5258290"/>
            <a:ext cx="620236" cy="620236"/>
          </a:xfrm>
          <a:prstGeom prst="rect">
            <a:avLst/>
          </a:prstGeom>
        </p:spPr>
      </p:pic>
      <p:pic>
        <p:nvPicPr>
          <p:cNvPr id="14" name="Picture 13" descr="A picture containing circle, graphics, art, creativity&#10;&#10;Description automatically generated">
            <a:extLst>
              <a:ext uri="{FF2B5EF4-FFF2-40B4-BE49-F238E27FC236}">
                <a16:creationId xmlns:a16="http://schemas.microsoft.com/office/drawing/2014/main" xmlns="" id="{833E017D-FFCC-4774-5921-4330281C88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318" y="1914628"/>
            <a:ext cx="742083" cy="7420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DA02F63-4267-D4D9-A170-26A5EAEA84F8}"/>
              </a:ext>
            </a:extLst>
          </p:cNvPr>
          <p:cNvGrpSpPr/>
          <p:nvPr/>
        </p:nvGrpSpPr>
        <p:grpSpPr>
          <a:xfrm>
            <a:off x="2148152" y="3477146"/>
            <a:ext cx="947016" cy="882329"/>
            <a:chOff x="2148152" y="3477146"/>
            <a:chExt cx="947016" cy="8823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8418BD5-B9C9-20C6-69EA-15091952519B}"/>
                </a:ext>
              </a:extLst>
            </p:cNvPr>
            <p:cNvGrpSpPr/>
            <p:nvPr/>
          </p:nvGrpSpPr>
          <p:grpSpPr>
            <a:xfrm>
              <a:off x="2148152" y="3477146"/>
              <a:ext cx="947016" cy="882329"/>
              <a:chOff x="4098590" y="3205366"/>
              <a:chExt cx="1134063" cy="1134063"/>
            </a:xfrm>
          </p:grpSpPr>
          <p:pic>
            <p:nvPicPr>
              <p:cNvPr id="4" name="Picture 3" descr="A blue and yellow map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29080428-0DBC-95AB-A719-8EF9AB222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590" y="3205366"/>
                <a:ext cx="1134063" cy="1134063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978F14FD-8F22-4B68-A2F0-293159448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51714" y="3612453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11DD7D0B-6C0E-A464-BABC-9DC58BA8F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30655" y="3483945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A9556BFC-90B8-780B-ACED-7E1DF0233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44888" y="3841674"/>
                <a:ext cx="321061" cy="321061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68D460C3-574C-E307-C82D-D07783032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87423" y="3538895"/>
                <a:ext cx="135460" cy="135460"/>
              </a:xfrm>
              <a:prstGeom prst="rect">
                <a:avLst/>
              </a:prstGeom>
            </p:spPr>
          </p:pic>
        </p:grpSp>
        <p:pic>
          <p:nvPicPr>
            <p:cNvPr id="2" name="Picture 1" descr="A picture containing cartoon&#10;&#10;Description automatically generated">
              <a:extLst>
                <a:ext uri="{FF2B5EF4-FFF2-40B4-BE49-F238E27FC236}">
                  <a16:creationId xmlns:a16="http://schemas.microsoft.com/office/drawing/2014/main" xmlns="" id="{48C6BA76-39F7-3E43-2E94-9DEE58AE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8037" y="3890703"/>
              <a:ext cx="211245" cy="196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551384" y="1453537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264779"/>
                </a:solidFill>
              </a:rPr>
              <a:t>МЕРЕ МОНЕТАРНЕ ПОЛИТИКЕ</a:t>
            </a:r>
            <a:endParaRPr lang="sr-Latn-RS" b="1" dirty="0">
              <a:solidFill>
                <a:srgbClr val="264779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9A9B206-5A47-7037-E7D4-A3ECD61F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298" y="2060850"/>
            <a:ext cx="2555735" cy="38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xmlns="" id="{8C275516-3A4F-BAA6-A1C1-30F0CE8AC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29" y="4882393"/>
            <a:ext cx="807324" cy="807324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01751D19-5BD7-8C7F-3A37-6AB45C705D35}"/>
              </a:ext>
            </a:extLst>
          </p:cNvPr>
          <p:cNvSpPr/>
          <p:nvPr/>
        </p:nvSpPr>
        <p:spPr>
          <a:xfrm rot="20994832">
            <a:off x="5784014" y="1413954"/>
            <a:ext cx="4114295" cy="1311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ЕКСПАНЗИВНОСТ у комбинацији са фискалним подстицајима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485193A-9B87-E1D4-4075-540A72B3C5ED}"/>
              </a:ext>
            </a:extLst>
          </p:cNvPr>
          <p:cNvSpPr/>
          <p:nvPr/>
        </p:nvSpPr>
        <p:spPr>
          <a:xfrm>
            <a:off x="6428646" y="2650400"/>
            <a:ext cx="5438102" cy="146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</a:rPr>
              <a:t>Обезбеђење додатне ликвидности (репо</a:t>
            </a:r>
            <a:r>
              <a:rPr lang="sr-Latn-RS" sz="1400" dirty="0">
                <a:solidFill>
                  <a:schemeClr val="tx1"/>
                </a:solidFill>
              </a:rPr>
              <a:t>, </a:t>
            </a:r>
            <a:r>
              <a:rPr lang="sr-Cyrl-RS" sz="1400" dirty="0" err="1">
                <a:solidFill>
                  <a:schemeClr val="tx1"/>
                </a:solidFill>
              </a:rPr>
              <a:t>своп</a:t>
            </a:r>
            <a:r>
              <a:rPr lang="sr-Cyrl-RS" sz="1400" dirty="0">
                <a:solidFill>
                  <a:schemeClr val="tx1"/>
                </a:solidFill>
              </a:rPr>
              <a:t>, откуп обвезница државе и привреде)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</a:rPr>
              <a:t>Смањење референтне каматне стопе</a:t>
            </a:r>
            <a:r>
              <a:rPr lang="sr-Latn-RS" sz="1400" dirty="0">
                <a:solidFill>
                  <a:schemeClr val="tx1"/>
                </a:solidFill>
              </a:rPr>
              <a:t> </a:t>
            </a:r>
            <a:r>
              <a:rPr lang="sr-Cyrl-RS" sz="1400" dirty="0">
                <a:solidFill>
                  <a:schemeClr val="tx1"/>
                </a:solidFill>
              </a:rPr>
              <a:t>на 1% и подршка кредитној активности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</a:rPr>
              <a:t>Додатни подстицај динарском кредитирању привреде путем гарантне шеме (јефтиније за додатних 0,5 </a:t>
            </a:r>
            <a:r>
              <a:rPr lang="sr-Cyrl-RS" sz="1400" dirty="0" err="1">
                <a:solidFill>
                  <a:schemeClr val="tx1"/>
                </a:solidFill>
              </a:rPr>
              <a:t>п.п</a:t>
            </a:r>
            <a:r>
              <a:rPr lang="sr-Cyrl-RS" sz="1400" dirty="0">
                <a:solidFill>
                  <a:schemeClr val="tx1"/>
                </a:solidFill>
              </a:rPr>
              <a:t>.)</a:t>
            </a:r>
            <a:endParaRPr lang="sr-Latn-RS" sz="1400" dirty="0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E9EDDBB2-FE35-B0BA-6D8A-C248EB62A315}"/>
              </a:ext>
            </a:extLst>
          </p:cNvPr>
          <p:cNvSpPr/>
          <p:nvPr/>
        </p:nvSpPr>
        <p:spPr>
          <a:xfrm rot="936375">
            <a:off x="5167713" y="3972674"/>
            <a:ext cx="4075795" cy="1311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РЕСТРИКТИВНОСТ у циљу обуздавања инфлације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95ABDEE-CFC1-44BB-AC4D-367ED4795364}"/>
              </a:ext>
            </a:extLst>
          </p:cNvPr>
          <p:cNvSpPr/>
          <p:nvPr/>
        </p:nvSpPr>
        <p:spPr>
          <a:xfrm>
            <a:off x="4597647" y="5672559"/>
            <a:ext cx="5963503" cy="641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</a:rPr>
              <a:t>Повећање </a:t>
            </a:r>
            <a:r>
              <a:rPr lang="sr-Cyrl-RS" sz="1400" dirty="0" err="1">
                <a:solidFill>
                  <a:schemeClr val="tx1"/>
                </a:solidFill>
              </a:rPr>
              <a:t>пондерисане</a:t>
            </a:r>
            <a:r>
              <a:rPr lang="sr-Cyrl-RS" sz="1400" dirty="0">
                <a:solidFill>
                  <a:schemeClr val="tx1"/>
                </a:solidFill>
              </a:rPr>
              <a:t> каматне стопе на аукцијама репо куповине </a:t>
            </a:r>
            <a:r>
              <a:rPr lang="sr-Cyrl-RS" sz="1400" dirty="0" err="1">
                <a:solidFill>
                  <a:schemeClr val="tx1"/>
                </a:solidFill>
              </a:rPr>
              <a:t>ХоВ</a:t>
            </a:r>
            <a:endParaRPr lang="sr-Cyrl-R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</a:rPr>
              <a:t>Повлачење ликвидности на </a:t>
            </a:r>
            <a:r>
              <a:rPr lang="sr-Cyrl-RS" sz="1400" dirty="0" err="1">
                <a:solidFill>
                  <a:schemeClr val="tx1"/>
                </a:solidFill>
              </a:rPr>
              <a:t>реверзним</a:t>
            </a:r>
            <a:r>
              <a:rPr lang="sr-Cyrl-RS" sz="1400" dirty="0">
                <a:solidFill>
                  <a:schemeClr val="tx1"/>
                </a:solidFill>
              </a:rPr>
              <a:t> репо аукцијама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</a:rPr>
              <a:t>Повећање референтне каматне стопе (13 пута узастопно) са 1% на 6%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34F574-682A-D898-52B9-271CCEB3B20A}"/>
              </a:ext>
            </a:extLst>
          </p:cNvPr>
          <p:cNvGrpSpPr/>
          <p:nvPr/>
        </p:nvGrpSpPr>
        <p:grpSpPr>
          <a:xfrm>
            <a:off x="839416" y="1117241"/>
            <a:ext cx="10801200" cy="5346507"/>
            <a:chOff x="839416" y="1117241"/>
            <a:chExt cx="10801200" cy="5346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1894B5-21E9-C2F6-99B1-6F5CB42A244A}"/>
                </a:ext>
              </a:extLst>
            </p:cNvPr>
            <p:cNvGrpSpPr/>
            <p:nvPr/>
          </p:nvGrpSpPr>
          <p:grpSpPr>
            <a:xfrm>
              <a:off x="839416" y="1124744"/>
              <a:ext cx="10801200" cy="5339004"/>
              <a:chOff x="767408" y="1518266"/>
              <a:chExt cx="10801200" cy="45453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49FB57F-B101-A30D-947A-04691955AC9B}"/>
                  </a:ext>
                </a:extLst>
              </p:cNvPr>
              <p:cNvGrpSpPr/>
              <p:nvPr/>
            </p:nvGrpSpPr>
            <p:grpSpPr>
              <a:xfrm>
                <a:off x="767408" y="1518266"/>
                <a:ext cx="10729184" cy="4545368"/>
                <a:chOff x="2279576" y="1016732"/>
                <a:chExt cx="7152789" cy="47978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42A3D8F4-7337-41CE-7081-86FE5841B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9735" y="1016732"/>
                  <a:ext cx="1008113" cy="4797889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AC4A6BF5-0C69-22C3-4C12-2C9815388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1016732"/>
                  <a:ext cx="7152789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7B89635-DFD4-894C-FF20-561EA324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6054770"/>
                <a:ext cx="10801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C717DC9-2E5D-E204-2D50-185AC4972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1186" y="1117241"/>
              <a:ext cx="1512170" cy="533900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picture containing circle, graphics, art, creativity&#10;&#10;Description automatically generated">
            <a:extLst>
              <a:ext uri="{FF2B5EF4-FFF2-40B4-BE49-F238E27FC236}">
                <a16:creationId xmlns:a16="http://schemas.microsoft.com/office/drawing/2014/main" xmlns="" id="{9C38D410-EDC5-4242-D76B-EF50E0B36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618" y="1936785"/>
            <a:ext cx="794036" cy="7940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893A888-A952-FD0E-C95A-BD2E05255EBD}"/>
              </a:ext>
            </a:extLst>
          </p:cNvPr>
          <p:cNvSpPr txBox="1"/>
          <p:nvPr/>
        </p:nvSpPr>
        <p:spPr>
          <a:xfrm>
            <a:off x="9597760" y="4547580"/>
            <a:ext cx="2242356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/>
              <a:t>Релативна стабилност девизног курса у целом периоду као подршка</a:t>
            </a:r>
            <a:endParaRPr lang="sr-Latn-RS" sz="1600" dirty="0"/>
          </a:p>
        </p:txBody>
      </p:sp>
      <p:pic>
        <p:nvPicPr>
          <p:cNvPr id="4098" name="Picture 2" descr="A stamp on a piece of paper&#10;&#10;Description automatically generated with medium confidence">
            <a:extLst>
              <a:ext uri="{FF2B5EF4-FFF2-40B4-BE49-F238E27FC236}">
                <a16:creationId xmlns:a16="http://schemas.microsoft.com/office/drawing/2014/main" xmlns="" id="{0E34FED6-1579-379B-FFC8-F0DF8B94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1233" y="4026870"/>
            <a:ext cx="64293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376725-F9A1-2FBB-22CC-8970AF59BE48}"/>
              </a:ext>
            </a:extLst>
          </p:cNvPr>
          <p:cNvGrpSpPr/>
          <p:nvPr/>
        </p:nvGrpSpPr>
        <p:grpSpPr>
          <a:xfrm>
            <a:off x="3893585" y="3403293"/>
            <a:ext cx="947016" cy="882329"/>
            <a:chOff x="2148152" y="3477146"/>
            <a:chExt cx="947016" cy="8823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38845C5-DAC3-75BF-7ABE-C75526941677}"/>
                </a:ext>
              </a:extLst>
            </p:cNvPr>
            <p:cNvGrpSpPr/>
            <p:nvPr/>
          </p:nvGrpSpPr>
          <p:grpSpPr>
            <a:xfrm>
              <a:off x="2148152" y="3477146"/>
              <a:ext cx="947016" cy="882329"/>
              <a:chOff x="4098590" y="3205366"/>
              <a:chExt cx="1134063" cy="1134063"/>
            </a:xfrm>
          </p:grpSpPr>
          <p:pic>
            <p:nvPicPr>
              <p:cNvPr id="11" name="Picture 10" descr="A blue and yellow map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CF66C01F-3082-64FC-850C-4903381FD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590" y="3205366"/>
                <a:ext cx="1134063" cy="1134063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CEF9FDAF-557D-600F-4E54-006C1BD4C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51714" y="3612453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FB4DB51D-A889-007C-F1FB-CAF5142A9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30655" y="3483945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F9592FD4-5E15-3CBC-73E6-6DC5BF310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44888" y="3841674"/>
                <a:ext cx="321061" cy="321061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6CFE1278-1ABF-8C30-5F9B-3CFD8D006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87423" y="3538895"/>
                <a:ext cx="135460" cy="135460"/>
              </a:xfrm>
              <a:prstGeom prst="rect">
                <a:avLst/>
              </a:prstGeom>
            </p:spPr>
          </p:pic>
        </p:grpSp>
        <p:pic>
          <p:nvPicPr>
            <p:cNvPr id="9" name="Picture 8" descr="A picture containing cartoon&#10;&#10;Description automatically generated">
              <a:extLst>
                <a:ext uri="{FF2B5EF4-FFF2-40B4-BE49-F238E27FC236}">
                  <a16:creationId xmlns:a16="http://schemas.microsoft.com/office/drawing/2014/main" xmlns="" id="{A6D30E38-D3C3-30C1-D086-A38F3F55F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8037" y="3890703"/>
              <a:ext cx="211245" cy="196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423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933355" y="1319306"/>
            <a:ext cx="278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264779"/>
                </a:solidFill>
              </a:rPr>
              <a:t>КРЕТАЊА У БАНКАРСКОМ СЕКТОРУ</a:t>
            </a:r>
            <a:endParaRPr lang="sr-Latn-RS" b="1" dirty="0">
              <a:solidFill>
                <a:srgbClr val="264779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34F574-682A-D898-52B9-271CCEB3B20A}"/>
              </a:ext>
            </a:extLst>
          </p:cNvPr>
          <p:cNvGrpSpPr/>
          <p:nvPr/>
        </p:nvGrpSpPr>
        <p:grpSpPr>
          <a:xfrm>
            <a:off x="839416" y="1117241"/>
            <a:ext cx="10945216" cy="5346507"/>
            <a:chOff x="839416" y="1117241"/>
            <a:chExt cx="10801200" cy="5346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1894B5-21E9-C2F6-99B1-6F5CB42A244A}"/>
                </a:ext>
              </a:extLst>
            </p:cNvPr>
            <p:cNvGrpSpPr/>
            <p:nvPr/>
          </p:nvGrpSpPr>
          <p:grpSpPr>
            <a:xfrm>
              <a:off x="839416" y="1124744"/>
              <a:ext cx="10801200" cy="5339004"/>
              <a:chOff x="767408" y="1518266"/>
              <a:chExt cx="10801200" cy="45453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49FB57F-B101-A30D-947A-04691955AC9B}"/>
                  </a:ext>
                </a:extLst>
              </p:cNvPr>
              <p:cNvGrpSpPr/>
              <p:nvPr/>
            </p:nvGrpSpPr>
            <p:grpSpPr>
              <a:xfrm>
                <a:off x="767408" y="1518266"/>
                <a:ext cx="10729184" cy="4545368"/>
                <a:chOff x="2279576" y="1016732"/>
                <a:chExt cx="7152789" cy="47978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42A3D8F4-7337-41CE-7081-86FE5841B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9735" y="1016732"/>
                  <a:ext cx="1008113" cy="4797889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AC4A6BF5-0C69-22C3-4C12-2C9815388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1016732"/>
                  <a:ext cx="7152789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7B89635-DFD4-894C-FF20-561EA324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6054770"/>
                <a:ext cx="108012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C717DC9-2E5D-E204-2D50-185AC4972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9362" y="1117241"/>
              <a:ext cx="1512170" cy="533900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673122-7D71-A586-EC5A-5E39A1C32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981" t="509" r="-4524" b="1708"/>
          <a:stretch/>
        </p:blipFill>
        <p:spPr>
          <a:xfrm>
            <a:off x="1150636" y="2066999"/>
            <a:ext cx="2556000" cy="3819600"/>
          </a:xfrm>
          <a:prstGeom prst="rect">
            <a:avLst/>
          </a:prstGeom>
        </p:spPr>
      </p:pic>
      <p:pic>
        <p:nvPicPr>
          <p:cNvPr id="11" name="Picture 10" descr="A picture containing circle, graphics, art, creativity&#10;&#10;Description automatically generated">
            <a:extLst>
              <a:ext uri="{FF2B5EF4-FFF2-40B4-BE49-F238E27FC236}">
                <a16:creationId xmlns:a16="http://schemas.microsoft.com/office/drawing/2014/main" xmlns="" id="{E2EE1BDC-9CDC-A6B4-A4F8-6F9165F00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148" y="2276024"/>
            <a:ext cx="828671" cy="8286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FC2A6A-A045-4EA9-086B-C1BD373E9210}"/>
              </a:ext>
            </a:extLst>
          </p:cNvPr>
          <p:cNvSpPr/>
          <p:nvPr/>
        </p:nvSpPr>
        <p:spPr>
          <a:xfrm>
            <a:off x="5830389" y="1340768"/>
            <a:ext cx="5882235" cy="340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Подршка ликвидности финансијског система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3E07C0-0A32-BE26-1E8D-A51DC82DB651}"/>
              </a:ext>
            </a:extLst>
          </p:cNvPr>
          <p:cNvSpPr/>
          <p:nvPr/>
        </p:nvSpPr>
        <p:spPr>
          <a:xfrm>
            <a:off x="5628234" y="2010754"/>
            <a:ext cx="6084390" cy="3718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Очување капитала банака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9EE1E7-E77A-0E46-2F4F-1BC264B23AA9}"/>
              </a:ext>
            </a:extLst>
          </p:cNvPr>
          <p:cNvSpPr txBox="1"/>
          <p:nvPr/>
        </p:nvSpPr>
        <p:spPr>
          <a:xfrm>
            <a:off x="5628233" y="2382583"/>
            <a:ext cx="3420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>
                <a:solidFill>
                  <a:schemeClr val="tx1"/>
                </a:solidFill>
              </a:rPr>
              <a:t>споразум о не исплати дивиденди </a:t>
            </a:r>
            <a:endParaRPr lang="sr-Latn-R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22A0BBF-258A-A3E0-5466-3E5A1FE738E0}"/>
              </a:ext>
            </a:extLst>
          </p:cNvPr>
          <p:cNvSpPr/>
          <p:nvPr/>
        </p:nvSpPr>
        <p:spPr>
          <a:xfrm>
            <a:off x="5375920" y="2759190"/>
            <a:ext cx="6335135" cy="3718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Олакшавање положаја дужника &amp; ублажавање кредитног ризика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63A0BFE-E430-868E-F1AC-7F4336B70BC0}"/>
              </a:ext>
            </a:extLst>
          </p:cNvPr>
          <p:cNvSpPr/>
          <p:nvPr/>
        </p:nvSpPr>
        <p:spPr>
          <a:xfrm>
            <a:off x="5159896" y="3558277"/>
            <a:ext cx="6552728" cy="3718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Подршка кредитирању привреде и олакшан приступ становништву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F62C8E-D5D9-6E86-EE61-6ACC3C2B21B4}"/>
              </a:ext>
            </a:extLst>
          </p:cNvPr>
          <p:cNvSpPr txBox="1"/>
          <p:nvPr/>
        </p:nvSpPr>
        <p:spPr>
          <a:xfrm>
            <a:off x="5375573" y="3134714"/>
            <a:ext cx="615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м</a:t>
            </a:r>
            <a:r>
              <a:rPr lang="sr-Cyrl-RS" sz="1400" dirty="0">
                <a:solidFill>
                  <a:schemeClr val="tx1"/>
                </a:solidFill>
              </a:rPr>
              <a:t>ораторијум 1, 2, 3, реструктурирање, продужење рока отплате и др.</a:t>
            </a:r>
            <a:endParaRPr lang="sr-Latn-R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F94A5BF-D3DE-4014-6AC9-5E1555DA3ABB}"/>
              </a:ext>
            </a:extLst>
          </p:cNvPr>
          <p:cNvSpPr/>
          <p:nvPr/>
        </p:nvSpPr>
        <p:spPr>
          <a:xfrm>
            <a:off x="4896430" y="4549431"/>
            <a:ext cx="6635308" cy="37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Спречавање преливања кризе на домаћи банкарски систем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5B47B33-FFDD-9B14-2C17-A9DCBAD0F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861" t="31905" r="16734" b="31837"/>
          <a:stretch/>
        </p:blipFill>
        <p:spPr>
          <a:xfrm>
            <a:off x="8328248" y="5350042"/>
            <a:ext cx="1889476" cy="6032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B782B41-4C33-694B-7854-538E4D09B6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4075" y="5357190"/>
            <a:ext cx="1841648" cy="5638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BBC3742-DB54-4406-AEBE-3EAC6AAF2A3E}"/>
              </a:ext>
            </a:extLst>
          </p:cNvPr>
          <p:cNvSpPr txBox="1"/>
          <p:nvPr/>
        </p:nvSpPr>
        <p:spPr>
          <a:xfrm>
            <a:off x="4879641" y="4946138"/>
            <a:ext cx="6082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први успешан поступак реструктурирања домаће банке</a:t>
            </a:r>
            <a:endParaRPr lang="sr-Latn-RS" sz="1400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20766EBE-C41A-F734-E9D3-09270A941C1A}"/>
              </a:ext>
            </a:extLst>
          </p:cNvPr>
          <p:cNvSpPr/>
          <p:nvPr/>
        </p:nvSpPr>
        <p:spPr>
          <a:xfrm>
            <a:off x="7703774" y="5535647"/>
            <a:ext cx="303685" cy="2179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0376BA6-22FE-E846-F841-4F07B7C2EE8F}"/>
              </a:ext>
            </a:extLst>
          </p:cNvPr>
          <p:cNvSpPr txBox="1"/>
          <p:nvPr/>
        </p:nvSpPr>
        <p:spPr>
          <a:xfrm>
            <a:off x="5159896" y="3938667"/>
            <a:ext cx="6228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гарантна шема, стамбено кредитирање, мали кредити и др.</a:t>
            </a:r>
            <a:endParaRPr lang="sr-Latn-R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3E3AC6E-D3F5-D431-CCB1-4353A22A0CCD}"/>
              </a:ext>
            </a:extLst>
          </p:cNvPr>
          <p:cNvSpPr txBox="1"/>
          <p:nvPr/>
        </p:nvSpPr>
        <p:spPr>
          <a:xfrm>
            <a:off x="5763356" y="1684312"/>
            <a:ext cx="5805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репо, </a:t>
            </a:r>
            <a:r>
              <a:rPr lang="sr-Cyrl-RS" sz="1400" dirty="0" err="1"/>
              <a:t>своп</a:t>
            </a:r>
            <a:r>
              <a:rPr lang="sr-Latn-RS" sz="1400" dirty="0"/>
              <a:t>, </a:t>
            </a:r>
            <a:r>
              <a:rPr lang="sr-Cyrl-RS" sz="1400" dirty="0"/>
              <a:t>о</a:t>
            </a:r>
            <a:r>
              <a:rPr lang="sr-Cyrl-RS" sz="1400" dirty="0">
                <a:solidFill>
                  <a:schemeClr val="tx1"/>
                </a:solidFill>
              </a:rPr>
              <a:t>ткуп државних и корпоративних обвезница</a:t>
            </a:r>
            <a:endParaRPr lang="sr-Latn-RS" sz="1400" dirty="0"/>
          </a:p>
        </p:txBody>
      </p:sp>
      <p:pic>
        <p:nvPicPr>
          <p:cNvPr id="47" name="Picture 46" descr="A picture containing clipart, design, illustration, creativity&#10;&#10;Description automatically generated">
            <a:extLst>
              <a:ext uri="{FF2B5EF4-FFF2-40B4-BE49-F238E27FC236}">
                <a16:creationId xmlns:a16="http://schemas.microsoft.com/office/drawing/2014/main" xmlns="" id="{CE112B89-EAE0-A2E3-5DC0-8B121E21E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7171" y="1277772"/>
            <a:ext cx="432048" cy="432048"/>
          </a:xfrm>
          <a:prstGeom prst="rect">
            <a:avLst/>
          </a:prstGeom>
        </p:spPr>
      </p:pic>
      <p:pic>
        <p:nvPicPr>
          <p:cNvPr id="53" name="Picture 52" descr="A picture containing clipart, symbol, graphics, cartoon&#10;&#10;Description automatically generated">
            <a:extLst>
              <a:ext uri="{FF2B5EF4-FFF2-40B4-BE49-F238E27FC236}">
                <a16:creationId xmlns:a16="http://schemas.microsoft.com/office/drawing/2014/main" xmlns="" id="{C30456C2-A814-C0D4-27B0-13A908838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7782" y="3463629"/>
            <a:ext cx="448008" cy="448008"/>
          </a:xfrm>
          <a:prstGeom prst="rect">
            <a:avLst/>
          </a:prstGeom>
        </p:spPr>
      </p:pic>
      <p:pic>
        <p:nvPicPr>
          <p:cNvPr id="55" name="Picture 54" descr="A picture containing emoticon, clipart, smiley, cartoon&#10;&#10;Description automatically generated">
            <a:extLst>
              <a:ext uri="{FF2B5EF4-FFF2-40B4-BE49-F238E27FC236}">
                <a16:creationId xmlns:a16="http://schemas.microsoft.com/office/drawing/2014/main" xmlns="" id="{CC22717E-52AD-900F-AFE7-04BB64643B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342" y="2725401"/>
            <a:ext cx="405618" cy="405618"/>
          </a:xfrm>
          <a:prstGeom prst="rect">
            <a:avLst/>
          </a:prstGeom>
        </p:spPr>
      </p:pic>
      <p:pic>
        <p:nvPicPr>
          <p:cNvPr id="57" name="Picture 56" descr="A green check mark in a circle&#10;&#10;Description automatically generated">
            <a:extLst>
              <a:ext uri="{FF2B5EF4-FFF2-40B4-BE49-F238E27FC236}">
                <a16:creationId xmlns:a16="http://schemas.microsoft.com/office/drawing/2014/main" xmlns="" id="{D867E9BF-9230-CEC2-CBA5-EC9A7027CE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799" y="4915318"/>
            <a:ext cx="370018" cy="37001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18A33EAC-3C1B-BCC3-3AC3-88757C4458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730" y="1970451"/>
            <a:ext cx="463926" cy="463926"/>
          </a:xfrm>
          <a:prstGeom prst="rect">
            <a:avLst/>
          </a:prstGeom>
        </p:spPr>
      </p:pic>
      <p:sp>
        <p:nvSpPr>
          <p:cNvPr id="63" name="Rectangle 62" descr="Gavel">
            <a:extLst>
              <a:ext uri="{FF2B5EF4-FFF2-40B4-BE49-F238E27FC236}">
                <a16:creationId xmlns:a16="http://schemas.microsoft.com/office/drawing/2014/main" xmlns="" id="{B85ED27E-6677-F5D3-5221-4F3C7C456A1A}"/>
              </a:ext>
            </a:extLst>
          </p:cNvPr>
          <p:cNvSpPr/>
          <p:nvPr/>
        </p:nvSpPr>
        <p:spPr>
          <a:xfrm>
            <a:off x="4798822" y="4514892"/>
            <a:ext cx="459844" cy="484886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r-Latn-R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0603107-88C7-DD79-06F6-F74693D0AE1B}"/>
              </a:ext>
            </a:extLst>
          </p:cNvPr>
          <p:cNvSpPr/>
          <p:nvPr/>
        </p:nvSpPr>
        <p:spPr>
          <a:xfrm>
            <a:off x="5891488" y="311833"/>
            <a:ext cx="5557717" cy="6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СТАБИЛАН, ВИСОКО КАПИТАЛИЗОВАН И ВИСОКО ЛИКВИДАН БАНКАРСКИ СИСТЕМ 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– </a:t>
            </a:r>
            <a:r>
              <a:rPr lang="sr-Cyrl-RS" sz="1600" b="1" u="sng" dirty="0">
                <a:solidFill>
                  <a:schemeClr val="tx1"/>
                </a:solidFill>
              </a:rPr>
              <a:t>добра основа за суочавање са новом кризом</a:t>
            </a:r>
            <a:endParaRPr lang="sr-Latn-RS" sz="1600" b="1" u="sng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4B99FAE-7458-EBC8-FC17-694D115F5433}"/>
              </a:ext>
            </a:extLst>
          </p:cNvPr>
          <p:cNvGrpSpPr/>
          <p:nvPr/>
        </p:nvGrpSpPr>
        <p:grpSpPr>
          <a:xfrm>
            <a:off x="3640520" y="4283815"/>
            <a:ext cx="947016" cy="882329"/>
            <a:chOff x="2148152" y="3477146"/>
            <a:chExt cx="947016" cy="88232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EDE51E5-0081-960C-D68F-85F3D3F8F18B}"/>
                </a:ext>
              </a:extLst>
            </p:cNvPr>
            <p:cNvGrpSpPr/>
            <p:nvPr/>
          </p:nvGrpSpPr>
          <p:grpSpPr>
            <a:xfrm>
              <a:off x="2148152" y="3477146"/>
              <a:ext cx="947016" cy="882329"/>
              <a:chOff x="4098590" y="3205366"/>
              <a:chExt cx="1134063" cy="1134063"/>
            </a:xfrm>
          </p:grpSpPr>
          <p:pic>
            <p:nvPicPr>
              <p:cNvPr id="12" name="Picture 11" descr="A blue and yellow map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FAEDC28E-F550-5913-06A6-109B00C6F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590" y="3205366"/>
                <a:ext cx="1134063" cy="1134063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E43D21FB-2C5B-9B6B-48F9-E4F574E78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51714" y="3612453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C8279ED5-DD4B-2D0B-FC07-07C643B59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30655" y="3483945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903B3D57-9F8B-0EFF-1657-DBE1E0A99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44888" y="3841674"/>
                <a:ext cx="321061" cy="321061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43550A21-E1BA-A93E-F50F-6558B1957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87423" y="3538895"/>
                <a:ext cx="135460" cy="135460"/>
              </a:xfrm>
              <a:prstGeom prst="rect">
                <a:avLst/>
              </a:prstGeom>
            </p:spPr>
          </p:pic>
        </p:grpSp>
        <p:pic>
          <p:nvPicPr>
            <p:cNvPr id="10" name="Picture 9" descr="A picture containing cartoon&#10;&#10;Description automatically generated">
              <a:extLst>
                <a:ext uri="{FF2B5EF4-FFF2-40B4-BE49-F238E27FC236}">
                  <a16:creationId xmlns:a16="http://schemas.microsoft.com/office/drawing/2014/main" xmlns="" id="{C577F309-B4E0-FCBF-4653-B20189740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8037" y="3890703"/>
              <a:ext cx="211245" cy="196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710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933355" y="1319306"/>
            <a:ext cx="278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264779"/>
                </a:solidFill>
              </a:rPr>
              <a:t>КРЕТАЊА У БАНКАРСКОМ СЕКТОРУ</a:t>
            </a:r>
            <a:endParaRPr lang="sr-Latn-RS" b="1" dirty="0">
              <a:solidFill>
                <a:srgbClr val="264779"/>
              </a:solidFill>
            </a:endParaRPr>
          </a:p>
        </p:txBody>
      </p:sp>
      <p:pic>
        <p:nvPicPr>
          <p:cNvPr id="20" name="Picture 19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xmlns="" id="{8C275516-3A4F-BAA6-A1C1-30F0CE8AC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763" y="3292981"/>
            <a:ext cx="807324" cy="8073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34F574-682A-D898-52B9-271CCEB3B20A}"/>
              </a:ext>
            </a:extLst>
          </p:cNvPr>
          <p:cNvGrpSpPr/>
          <p:nvPr/>
        </p:nvGrpSpPr>
        <p:grpSpPr>
          <a:xfrm>
            <a:off x="839416" y="1117241"/>
            <a:ext cx="11017224" cy="5346507"/>
            <a:chOff x="839416" y="1117241"/>
            <a:chExt cx="10801200" cy="5346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1894B5-21E9-C2F6-99B1-6F5CB42A244A}"/>
                </a:ext>
              </a:extLst>
            </p:cNvPr>
            <p:cNvGrpSpPr/>
            <p:nvPr/>
          </p:nvGrpSpPr>
          <p:grpSpPr>
            <a:xfrm>
              <a:off x="839416" y="1124744"/>
              <a:ext cx="10801200" cy="5339004"/>
              <a:chOff x="767408" y="1518266"/>
              <a:chExt cx="10801200" cy="45453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49FB57F-B101-A30D-947A-04691955AC9B}"/>
                  </a:ext>
                </a:extLst>
              </p:cNvPr>
              <p:cNvGrpSpPr/>
              <p:nvPr/>
            </p:nvGrpSpPr>
            <p:grpSpPr>
              <a:xfrm>
                <a:off x="767408" y="1518266"/>
                <a:ext cx="10729184" cy="4545368"/>
                <a:chOff x="2279576" y="1016732"/>
                <a:chExt cx="7152789" cy="47978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42A3D8F4-7337-41CE-7081-86FE5841B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9735" y="1016732"/>
                  <a:ext cx="1008113" cy="4797889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AC4A6BF5-0C69-22C3-4C12-2C9815388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1016732"/>
                  <a:ext cx="7152789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7B89635-DFD4-894C-FF20-561EA324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6054770"/>
                <a:ext cx="108012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C717DC9-2E5D-E204-2D50-185AC4972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7432" y="1117241"/>
              <a:ext cx="1512170" cy="533900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673122-7D71-A586-EC5A-5E39A1C324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981" t="509" r="-4524" b="1708"/>
          <a:stretch/>
        </p:blipFill>
        <p:spPr>
          <a:xfrm>
            <a:off x="1150636" y="2066999"/>
            <a:ext cx="2556000" cy="381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F4CA67-54DC-DA5B-3A2B-1156177B194E}"/>
              </a:ext>
            </a:extLst>
          </p:cNvPr>
          <p:cNvSpPr/>
          <p:nvPr/>
        </p:nvSpPr>
        <p:spPr>
          <a:xfrm>
            <a:off x="5891488" y="311833"/>
            <a:ext cx="5557717" cy="6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СТАБИЛАН, ВИСОКО КАПИТАЛИЗОВАН И ВИСОКО ЛИКВИДАН БАНКАРСКИ СИСТЕМ 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– </a:t>
            </a:r>
            <a:r>
              <a:rPr lang="sr-Cyrl-RS" sz="1600" b="1" u="sng" dirty="0">
                <a:solidFill>
                  <a:schemeClr val="tx1"/>
                </a:solidFill>
              </a:rPr>
              <a:t>добра основа за суочавање са новом кризом</a:t>
            </a:r>
            <a:endParaRPr lang="sr-Latn-RS" sz="1600" b="1" u="sng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27B051-7E4B-F60E-8BED-B39371359334}"/>
              </a:ext>
            </a:extLst>
          </p:cNvPr>
          <p:cNvSpPr/>
          <p:nvPr/>
        </p:nvSpPr>
        <p:spPr>
          <a:xfrm rot="21249350">
            <a:off x="5416238" y="3636058"/>
            <a:ext cx="6176373" cy="1557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xmlns="" id="{E6AD8F08-7881-FD91-44D8-CD935D8E7835}"/>
              </a:ext>
            </a:extLst>
          </p:cNvPr>
          <p:cNvSpPr/>
          <p:nvPr/>
        </p:nvSpPr>
        <p:spPr>
          <a:xfrm>
            <a:off x="8074162" y="3830644"/>
            <a:ext cx="936104" cy="655961"/>
          </a:xfrm>
          <a:prstGeom prst="snip2SameRect">
            <a:avLst>
              <a:gd name="adj1" fmla="val 3261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10D1DDC-D6D0-835F-CAE8-A1514191D012}"/>
              </a:ext>
            </a:extLst>
          </p:cNvPr>
          <p:cNvSpPr/>
          <p:nvPr/>
        </p:nvSpPr>
        <p:spPr>
          <a:xfrm rot="21442171">
            <a:off x="8606167" y="2271669"/>
            <a:ext cx="2069044" cy="1243647"/>
          </a:xfrm>
          <a:custGeom>
            <a:avLst/>
            <a:gdLst>
              <a:gd name="connsiteX0" fmla="*/ 0 w 1929470"/>
              <a:gd name="connsiteY0" fmla="*/ 638736 h 1277472"/>
              <a:gd name="connsiteX1" fmla="*/ 964735 w 1929470"/>
              <a:gd name="connsiteY1" fmla="*/ 0 h 1277472"/>
              <a:gd name="connsiteX2" fmla="*/ 1929470 w 1929470"/>
              <a:gd name="connsiteY2" fmla="*/ 638736 h 1277472"/>
              <a:gd name="connsiteX3" fmla="*/ 964735 w 1929470"/>
              <a:gd name="connsiteY3" fmla="*/ 1277472 h 1277472"/>
              <a:gd name="connsiteX4" fmla="*/ 0 w 1929470"/>
              <a:gd name="connsiteY4" fmla="*/ 638736 h 1277472"/>
              <a:gd name="connsiteX0" fmla="*/ 0 w 1703630"/>
              <a:gd name="connsiteY0" fmla="*/ 602514 h 1277669"/>
              <a:gd name="connsiteX1" fmla="*/ 738895 w 1703630"/>
              <a:gd name="connsiteY1" fmla="*/ 105 h 1277669"/>
              <a:gd name="connsiteX2" fmla="*/ 1703630 w 1703630"/>
              <a:gd name="connsiteY2" fmla="*/ 638841 h 1277669"/>
              <a:gd name="connsiteX3" fmla="*/ 738895 w 1703630"/>
              <a:gd name="connsiteY3" fmla="*/ 1277577 h 1277669"/>
              <a:gd name="connsiteX4" fmla="*/ 0 w 1703630"/>
              <a:gd name="connsiteY4" fmla="*/ 602514 h 1277669"/>
              <a:gd name="connsiteX0" fmla="*/ 0 w 1703630"/>
              <a:gd name="connsiteY0" fmla="*/ 602514 h 1277669"/>
              <a:gd name="connsiteX1" fmla="*/ 738895 w 1703630"/>
              <a:gd name="connsiteY1" fmla="*/ 105 h 1277669"/>
              <a:gd name="connsiteX2" fmla="*/ 1703630 w 1703630"/>
              <a:gd name="connsiteY2" fmla="*/ 638841 h 1277669"/>
              <a:gd name="connsiteX3" fmla="*/ 738895 w 1703630"/>
              <a:gd name="connsiteY3" fmla="*/ 1277577 h 1277669"/>
              <a:gd name="connsiteX4" fmla="*/ 0 w 1703630"/>
              <a:gd name="connsiteY4" fmla="*/ 602514 h 1277669"/>
              <a:gd name="connsiteX0" fmla="*/ 0 w 1526536"/>
              <a:gd name="connsiteY0" fmla="*/ 602474 h 1277591"/>
              <a:gd name="connsiteX1" fmla="*/ 738895 w 1526536"/>
              <a:gd name="connsiteY1" fmla="*/ 65 h 1277591"/>
              <a:gd name="connsiteX2" fmla="*/ 1526536 w 1526536"/>
              <a:gd name="connsiteY2" fmla="*/ 630665 h 1277591"/>
              <a:gd name="connsiteX3" fmla="*/ 738895 w 1526536"/>
              <a:gd name="connsiteY3" fmla="*/ 1277537 h 1277591"/>
              <a:gd name="connsiteX4" fmla="*/ 0 w 1526536"/>
              <a:gd name="connsiteY4" fmla="*/ 602474 h 1277591"/>
              <a:gd name="connsiteX0" fmla="*/ 0 w 1526536"/>
              <a:gd name="connsiteY0" fmla="*/ 761321 h 1436438"/>
              <a:gd name="connsiteX1" fmla="*/ 736855 w 1526536"/>
              <a:gd name="connsiteY1" fmla="*/ 31 h 1436438"/>
              <a:gd name="connsiteX2" fmla="*/ 1526536 w 1526536"/>
              <a:gd name="connsiteY2" fmla="*/ 789512 h 1436438"/>
              <a:gd name="connsiteX3" fmla="*/ 738895 w 1526536"/>
              <a:gd name="connsiteY3" fmla="*/ 1436384 h 1436438"/>
              <a:gd name="connsiteX4" fmla="*/ 0 w 1526536"/>
              <a:gd name="connsiteY4" fmla="*/ 761321 h 1436438"/>
              <a:gd name="connsiteX0" fmla="*/ 0 w 1791800"/>
              <a:gd name="connsiteY0" fmla="*/ 842637 h 1436640"/>
              <a:gd name="connsiteX1" fmla="*/ 1002119 w 1791800"/>
              <a:gd name="connsiteY1" fmla="*/ 129 h 1436640"/>
              <a:gd name="connsiteX2" fmla="*/ 1791800 w 1791800"/>
              <a:gd name="connsiteY2" fmla="*/ 789610 h 1436640"/>
              <a:gd name="connsiteX3" fmla="*/ 1004159 w 1791800"/>
              <a:gd name="connsiteY3" fmla="*/ 1436482 h 1436640"/>
              <a:gd name="connsiteX4" fmla="*/ 0 w 1791800"/>
              <a:gd name="connsiteY4" fmla="*/ 842637 h 1436640"/>
              <a:gd name="connsiteX0" fmla="*/ 0 w 2175665"/>
              <a:gd name="connsiteY0" fmla="*/ 842759 h 1436897"/>
              <a:gd name="connsiteX1" fmla="*/ 1002119 w 2175665"/>
              <a:gd name="connsiteY1" fmla="*/ 251 h 1436897"/>
              <a:gd name="connsiteX2" fmla="*/ 2175665 w 2175665"/>
              <a:gd name="connsiteY2" fmla="*/ 770006 h 1436897"/>
              <a:gd name="connsiteX3" fmla="*/ 1004159 w 2175665"/>
              <a:gd name="connsiteY3" fmla="*/ 1436604 h 1436897"/>
              <a:gd name="connsiteX4" fmla="*/ 0 w 2175665"/>
              <a:gd name="connsiteY4" fmla="*/ 842759 h 1436897"/>
              <a:gd name="connsiteX0" fmla="*/ 0 w 2175665"/>
              <a:gd name="connsiteY0" fmla="*/ 935922 h 1530072"/>
              <a:gd name="connsiteX1" fmla="*/ 1006401 w 2175665"/>
              <a:gd name="connsiteY1" fmla="*/ 207 h 1530072"/>
              <a:gd name="connsiteX2" fmla="*/ 2175665 w 2175665"/>
              <a:gd name="connsiteY2" fmla="*/ 863169 h 1530072"/>
              <a:gd name="connsiteX3" fmla="*/ 1004159 w 2175665"/>
              <a:gd name="connsiteY3" fmla="*/ 1529767 h 1530072"/>
              <a:gd name="connsiteX4" fmla="*/ 0 w 2175665"/>
              <a:gd name="connsiteY4" fmla="*/ 935922 h 1530072"/>
              <a:gd name="connsiteX0" fmla="*/ 3 w 2175668"/>
              <a:gd name="connsiteY0" fmla="*/ 665833 h 1259950"/>
              <a:gd name="connsiteX1" fmla="*/ 993985 w 2175668"/>
              <a:gd name="connsiteY1" fmla="*/ 420 h 1259950"/>
              <a:gd name="connsiteX2" fmla="*/ 2175668 w 2175668"/>
              <a:gd name="connsiteY2" fmla="*/ 593080 h 1259950"/>
              <a:gd name="connsiteX3" fmla="*/ 1004162 w 2175668"/>
              <a:gd name="connsiteY3" fmla="*/ 1259678 h 1259950"/>
              <a:gd name="connsiteX4" fmla="*/ 3 w 2175668"/>
              <a:gd name="connsiteY4" fmla="*/ 665833 h 1259950"/>
              <a:gd name="connsiteX0" fmla="*/ 23 w 2175688"/>
              <a:gd name="connsiteY0" fmla="*/ 508402 h 1102502"/>
              <a:gd name="connsiteX1" fmla="*/ 977406 w 2175688"/>
              <a:gd name="connsiteY1" fmla="*/ 1013 h 1102502"/>
              <a:gd name="connsiteX2" fmla="*/ 2175688 w 2175688"/>
              <a:gd name="connsiteY2" fmla="*/ 435649 h 1102502"/>
              <a:gd name="connsiteX3" fmla="*/ 1004182 w 2175688"/>
              <a:gd name="connsiteY3" fmla="*/ 1102247 h 1102502"/>
              <a:gd name="connsiteX4" fmla="*/ 23 w 2175688"/>
              <a:gd name="connsiteY4" fmla="*/ 508402 h 1102502"/>
              <a:gd name="connsiteX0" fmla="*/ 31 w 2007922"/>
              <a:gd name="connsiteY0" fmla="*/ 516304 h 1102757"/>
              <a:gd name="connsiteX1" fmla="*/ 809640 w 2007922"/>
              <a:gd name="connsiteY1" fmla="*/ 1207 h 1102757"/>
              <a:gd name="connsiteX2" fmla="*/ 2007922 w 2007922"/>
              <a:gd name="connsiteY2" fmla="*/ 435843 h 1102757"/>
              <a:gd name="connsiteX3" fmla="*/ 836416 w 2007922"/>
              <a:gd name="connsiteY3" fmla="*/ 1102441 h 1102757"/>
              <a:gd name="connsiteX4" fmla="*/ 31 w 2007922"/>
              <a:gd name="connsiteY4" fmla="*/ 516304 h 1102757"/>
              <a:gd name="connsiteX0" fmla="*/ 30 w 1877431"/>
              <a:gd name="connsiteY0" fmla="*/ 516536 h 1103037"/>
              <a:gd name="connsiteX1" fmla="*/ 809639 w 1877431"/>
              <a:gd name="connsiteY1" fmla="*/ 1439 h 1103037"/>
              <a:gd name="connsiteX2" fmla="*/ 1877431 w 1877431"/>
              <a:gd name="connsiteY2" fmla="*/ 430080 h 1103037"/>
              <a:gd name="connsiteX3" fmla="*/ 836415 w 1877431"/>
              <a:gd name="connsiteY3" fmla="*/ 1102673 h 1103037"/>
              <a:gd name="connsiteX4" fmla="*/ 30 w 1877431"/>
              <a:gd name="connsiteY4" fmla="*/ 516536 h 1103037"/>
              <a:gd name="connsiteX0" fmla="*/ 71 w 1877472"/>
              <a:gd name="connsiteY0" fmla="*/ 609945 h 1196459"/>
              <a:gd name="connsiteX1" fmla="*/ 795320 w 1877472"/>
              <a:gd name="connsiteY1" fmla="*/ 784 h 1196459"/>
              <a:gd name="connsiteX2" fmla="*/ 1877472 w 1877472"/>
              <a:gd name="connsiteY2" fmla="*/ 523489 h 1196459"/>
              <a:gd name="connsiteX3" fmla="*/ 836456 w 1877472"/>
              <a:gd name="connsiteY3" fmla="*/ 1196082 h 1196459"/>
              <a:gd name="connsiteX4" fmla="*/ 71 w 1877472"/>
              <a:gd name="connsiteY4" fmla="*/ 609945 h 1196459"/>
              <a:gd name="connsiteX0" fmla="*/ 86 w 1877487"/>
              <a:gd name="connsiteY0" fmla="*/ 609945 h 1103338"/>
              <a:gd name="connsiteX1" fmla="*/ 795335 w 1877487"/>
              <a:gd name="connsiteY1" fmla="*/ 784 h 1103338"/>
              <a:gd name="connsiteX2" fmla="*/ 1877487 w 1877487"/>
              <a:gd name="connsiteY2" fmla="*/ 523489 h 1103338"/>
              <a:gd name="connsiteX3" fmla="*/ 840754 w 1877487"/>
              <a:gd name="connsiteY3" fmla="*/ 1102873 h 1103338"/>
              <a:gd name="connsiteX4" fmla="*/ 86 w 1877487"/>
              <a:gd name="connsiteY4" fmla="*/ 609945 h 1103338"/>
              <a:gd name="connsiteX0" fmla="*/ 70 w 1877471"/>
              <a:gd name="connsiteY0" fmla="*/ 712210 h 1205628"/>
              <a:gd name="connsiteX1" fmla="*/ 800030 w 1877471"/>
              <a:gd name="connsiteY1" fmla="*/ 520 h 1205628"/>
              <a:gd name="connsiteX2" fmla="*/ 1877471 w 1877471"/>
              <a:gd name="connsiteY2" fmla="*/ 625754 h 1205628"/>
              <a:gd name="connsiteX3" fmla="*/ 840738 w 1877471"/>
              <a:gd name="connsiteY3" fmla="*/ 1205138 h 1205628"/>
              <a:gd name="connsiteX4" fmla="*/ 70 w 1877471"/>
              <a:gd name="connsiteY4" fmla="*/ 712210 h 1205628"/>
              <a:gd name="connsiteX0" fmla="*/ 57 w 2000240"/>
              <a:gd name="connsiteY0" fmla="*/ 538359 h 1205680"/>
              <a:gd name="connsiteX1" fmla="*/ 922799 w 2000240"/>
              <a:gd name="connsiteY1" fmla="*/ 438 h 1205680"/>
              <a:gd name="connsiteX2" fmla="*/ 2000240 w 2000240"/>
              <a:gd name="connsiteY2" fmla="*/ 625672 h 1205680"/>
              <a:gd name="connsiteX3" fmla="*/ 963507 w 2000240"/>
              <a:gd name="connsiteY3" fmla="*/ 1205056 h 1205680"/>
              <a:gd name="connsiteX4" fmla="*/ 57 w 2000240"/>
              <a:gd name="connsiteY4" fmla="*/ 538359 h 1205680"/>
              <a:gd name="connsiteX0" fmla="*/ 50 w 2000233"/>
              <a:gd name="connsiteY0" fmla="*/ 603546 h 1270867"/>
              <a:gd name="connsiteX1" fmla="*/ 925790 w 2000233"/>
              <a:gd name="connsiteY1" fmla="*/ 380 h 1270867"/>
              <a:gd name="connsiteX2" fmla="*/ 2000233 w 2000233"/>
              <a:gd name="connsiteY2" fmla="*/ 690859 h 1270867"/>
              <a:gd name="connsiteX3" fmla="*/ 963500 w 2000233"/>
              <a:gd name="connsiteY3" fmla="*/ 1270243 h 1270867"/>
              <a:gd name="connsiteX4" fmla="*/ 50 w 2000233"/>
              <a:gd name="connsiteY4" fmla="*/ 603546 h 1270867"/>
              <a:gd name="connsiteX0" fmla="*/ 44 w 2068897"/>
              <a:gd name="connsiteY0" fmla="*/ 674746 h 1269897"/>
              <a:gd name="connsiteX1" fmla="*/ 994454 w 2068897"/>
              <a:gd name="connsiteY1" fmla="*/ 12 h 1269897"/>
              <a:gd name="connsiteX2" fmla="*/ 2068897 w 2068897"/>
              <a:gd name="connsiteY2" fmla="*/ 690491 h 1269897"/>
              <a:gd name="connsiteX3" fmla="*/ 1032164 w 2068897"/>
              <a:gd name="connsiteY3" fmla="*/ 1269875 h 1269897"/>
              <a:gd name="connsiteX4" fmla="*/ 44 w 2068897"/>
              <a:gd name="connsiteY4" fmla="*/ 674746 h 1269897"/>
              <a:gd name="connsiteX0" fmla="*/ 85 w 2068938"/>
              <a:gd name="connsiteY0" fmla="*/ 572648 h 1167799"/>
              <a:gd name="connsiteX1" fmla="*/ 980464 w 2068938"/>
              <a:gd name="connsiteY1" fmla="*/ 14 h 1167799"/>
              <a:gd name="connsiteX2" fmla="*/ 2068938 w 2068938"/>
              <a:gd name="connsiteY2" fmla="*/ 588393 h 1167799"/>
              <a:gd name="connsiteX3" fmla="*/ 1032205 w 2068938"/>
              <a:gd name="connsiteY3" fmla="*/ 1167777 h 1167799"/>
              <a:gd name="connsiteX4" fmla="*/ 85 w 2068938"/>
              <a:gd name="connsiteY4" fmla="*/ 572648 h 1167799"/>
              <a:gd name="connsiteX0" fmla="*/ 191 w 2069044"/>
              <a:gd name="connsiteY0" fmla="*/ 648496 h 1243647"/>
              <a:gd name="connsiteX1" fmla="*/ 956033 w 2069044"/>
              <a:gd name="connsiteY1" fmla="*/ 11 h 1243647"/>
              <a:gd name="connsiteX2" fmla="*/ 2069044 w 2069044"/>
              <a:gd name="connsiteY2" fmla="*/ 664241 h 1243647"/>
              <a:gd name="connsiteX3" fmla="*/ 1032311 w 2069044"/>
              <a:gd name="connsiteY3" fmla="*/ 1243625 h 1243647"/>
              <a:gd name="connsiteX4" fmla="*/ 191 w 2069044"/>
              <a:gd name="connsiteY4" fmla="*/ 648496 h 124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044" h="1243647">
                <a:moveTo>
                  <a:pt x="191" y="648496"/>
                </a:moveTo>
                <a:cubicBezTo>
                  <a:pt x="-12522" y="441227"/>
                  <a:pt x="611224" y="-2613"/>
                  <a:pt x="956033" y="11"/>
                </a:cubicBezTo>
                <a:cubicBezTo>
                  <a:pt x="1300842" y="2635"/>
                  <a:pt x="2069044" y="311477"/>
                  <a:pt x="2069044" y="664241"/>
                </a:cubicBezTo>
                <a:cubicBezTo>
                  <a:pt x="2069044" y="1017005"/>
                  <a:pt x="1377120" y="1246249"/>
                  <a:pt x="1032311" y="1243625"/>
                </a:cubicBezTo>
                <a:cubicBezTo>
                  <a:pt x="687502" y="1241001"/>
                  <a:pt x="12904" y="855765"/>
                  <a:pt x="191" y="6484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tx1"/>
                </a:solidFill>
              </a:rPr>
              <a:t>Повећање кредитног ризика, </a:t>
            </a:r>
            <a:r>
              <a:rPr lang="sr-Cyrl-RS" sz="1400" b="1" u="sng" dirty="0">
                <a:solidFill>
                  <a:schemeClr val="tx1"/>
                </a:solidFill>
              </a:rPr>
              <a:t>али не и кредитних губитака</a:t>
            </a:r>
            <a:r>
              <a:rPr lang="sr-Latn-RS" sz="1400" b="1" u="sng" dirty="0">
                <a:solidFill>
                  <a:schemeClr val="tx1"/>
                </a:solidFill>
              </a:rPr>
              <a:t> </a:t>
            </a:r>
            <a:r>
              <a:rPr lang="sr-Cyrl-RS" sz="1400" b="1" u="sng" dirty="0">
                <a:solidFill>
                  <a:schemeClr val="tx1"/>
                </a:solidFill>
              </a:rPr>
              <a:t>и НПЛ</a:t>
            </a:r>
            <a:endParaRPr lang="sr-Latn-RS" sz="1200" b="1" u="sng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70736B-3E10-24B3-209E-0FBCB514FA52}"/>
              </a:ext>
            </a:extLst>
          </p:cNvPr>
          <p:cNvSpPr/>
          <p:nvPr/>
        </p:nvSpPr>
        <p:spPr>
          <a:xfrm>
            <a:off x="10223870" y="1828821"/>
            <a:ext cx="1460178" cy="915212"/>
          </a:xfrm>
          <a:custGeom>
            <a:avLst/>
            <a:gdLst>
              <a:gd name="connsiteX0" fmla="*/ 0 w 2131314"/>
              <a:gd name="connsiteY0" fmla="*/ 545927 h 1091853"/>
              <a:gd name="connsiteX1" fmla="*/ 1065657 w 2131314"/>
              <a:gd name="connsiteY1" fmla="*/ 0 h 1091853"/>
              <a:gd name="connsiteX2" fmla="*/ 2131314 w 2131314"/>
              <a:gd name="connsiteY2" fmla="*/ 545927 h 1091853"/>
              <a:gd name="connsiteX3" fmla="*/ 1065657 w 2131314"/>
              <a:gd name="connsiteY3" fmla="*/ 1091854 h 1091853"/>
              <a:gd name="connsiteX4" fmla="*/ 0 w 2131314"/>
              <a:gd name="connsiteY4" fmla="*/ 545927 h 1091853"/>
              <a:gd name="connsiteX0" fmla="*/ 0 w 1786081"/>
              <a:gd name="connsiteY0" fmla="*/ 545927 h 1091854"/>
              <a:gd name="connsiteX1" fmla="*/ 720424 w 1786081"/>
              <a:gd name="connsiteY1" fmla="*/ 0 h 1091854"/>
              <a:gd name="connsiteX2" fmla="*/ 1786081 w 1786081"/>
              <a:gd name="connsiteY2" fmla="*/ 545927 h 1091854"/>
              <a:gd name="connsiteX3" fmla="*/ 720424 w 1786081"/>
              <a:gd name="connsiteY3" fmla="*/ 1091854 h 1091854"/>
              <a:gd name="connsiteX4" fmla="*/ 0 w 1786081"/>
              <a:gd name="connsiteY4" fmla="*/ 545927 h 1091854"/>
              <a:gd name="connsiteX0" fmla="*/ 0 w 1580807"/>
              <a:gd name="connsiteY0" fmla="*/ 545927 h 1091854"/>
              <a:gd name="connsiteX1" fmla="*/ 720424 w 1580807"/>
              <a:gd name="connsiteY1" fmla="*/ 0 h 1091854"/>
              <a:gd name="connsiteX2" fmla="*/ 1580807 w 1580807"/>
              <a:gd name="connsiteY2" fmla="*/ 545927 h 1091854"/>
              <a:gd name="connsiteX3" fmla="*/ 720424 w 1580807"/>
              <a:gd name="connsiteY3" fmla="*/ 1091854 h 1091854"/>
              <a:gd name="connsiteX4" fmla="*/ 0 w 1580807"/>
              <a:gd name="connsiteY4" fmla="*/ 545927 h 1091854"/>
              <a:gd name="connsiteX0" fmla="*/ 0 w 1459509"/>
              <a:gd name="connsiteY0" fmla="*/ 545927 h 1091854"/>
              <a:gd name="connsiteX1" fmla="*/ 720424 w 1459509"/>
              <a:gd name="connsiteY1" fmla="*/ 0 h 1091854"/>
              <a:gd name="connsiteX2" fmla="*/ 1459509 w 1459509"/>
              <a:gd name="connsiteY2" fmla="*/ 545927 h 1091854"/>
              <a:gd name="connsiteX3" fmla="*/ 720424 w 1459509"/>
              <a:gd name="connsiteY3" fmla="*/ 1091854 h 1091854"/>
              <a:gd name="connsiteX4" fmla="*/ 0 w 1459509"/>
              <a:gd name="connsiteY4" fmla="*/ 545927 h 1091854"/>
              <a:gd name="connsiteX0" fmla="*/ 15 w 1459524"/>
              <a:gd name="connsiteY0" fmla="*/ 545927 h 1007878"/>
              <a:gd name="connsiteX1" fmla="*/ 720439 w 1459524"/>
              <a:gd name="connsiteY1" fmla="*/ 0 h 1007878"/>
              <a:gd name="connsiteX2" fmla="*/ 1459524 w 1459524"/>
              <a:gd name="connsiteY2" fmla="*/ 545927 h 1007878"/>
              <a:gd name="connsiteX3" fmla="*/ 739101 w 1459524"/>
              <a:gd name="connsiteY3" fmla="*/ 1007878 h 1007878"/>
              <a:gd name="connsiteX4" fmla="*/ 15 w 1459524"/>
              <a:gd name="connsiteY4" fmla="*/ 545927 h 1007878"/>
              <a:gd name="connsiteX0" fmla="*/ 143 w 1459652"/>
              <a:gd name="connsiteY0" fmla="*/ 536596 h 998547"/>
              <a:gd name="connsiteX1" fmla="*/ 683245 w 1459652"/>
              <a:gd name="connsiteY1" fmla="*/ 0 h 998547"/>
              <a:gd name="connsiteX2" fmla="*/ 1459652 w 1459652"/>
              <a:gd name="connsiteY2" fmla="*/ 536596 h 998547"/>
              <a:gd name="connsiteX3" fmla="*/ 739229 w 1459652"/>
              <a:gd name="connsiteY3" fmla="*/ 998547 h 998547"/>
              <a:gd name="connsiteX4" fmla="*/ 143 w 1459652"/>
              <a:gd name="connsiteY4" fmla="*/ 536596 h 998547"/>
              <a:gd name="connsiteX0" fmla="*/ 242 w 1235817"/>
              <a:gd name="connsiteY0" fmla="*/ 536596 h 998547"/>
              <a:gd name="connsiteX1" fmla="*/ 459410 w 1235817"/>
              <a:gd name="connsiteY1" fmla="*/ 0 h 998547"/>
              <a:gd name="connsiteX2" fmla="*/ 1235817 w 1235817"/>
              <a:gd name="connsiteY2" fmla="*/ 536596 h 998547"/>
              <a:gd name="connsiteX3" fmla="*/ 515394 w 1235817"/>
              <a:gd name="connsiteY3" fmla="*/ 998547 h 998547"/>
              <a:gd name="connsiteX4" fmla="*/ 242 w 1235817"/>
              <a:gd name="connsiteY4" fmla="*/ 536596 h 998547"/>
              <a:gd name="connsiteX0" fmla="*/ 140 w 1468980"/>
              <a:gd name="connsiteY0" fmla="*/ 536596 h 998547"/>
              <a:gd name="connsiteX1" fmla="*/ 692573 w 1468980"/>
              <a:gd name="connsiteY1" fmla="*/ 0 h 998547"/>
              <a:gd name="connsiteX2" fmla="*/ 1468980 w 1468980"/>
              <a:gd name="connsiteY2" fmla="*/ 536596 h 998547"/>
              <a:gd name="connsiteX3" fmla="*/ 748557 w 1468980"/>
              <a:gd name="connsiteY3" fmla="*/ 998547 h 998547"/>
              <a:gd name="connsiteX4" fmla="*/ 140 w 1468980"/>
              <a:gd name="connsiteY4" fmla="*/ 536596 h 998547"/>
              <a:gd name="connsiteX0" fmla="*/ 147 w 1599615"/>
              <a:gd name="connsiteY0" fmla="*/ 536603 h 998560"/>
              <a:gd name="connsiteX1" fmla="*/ 692580 w 1599615"/>
              <a:gd name="connsiteY1" fmla="*/ 7 h 998560"/>
              <a:gd name="connsiteX2" fmla="*/ 1599615 w 1599615"/>
              <a:gd name="connsiteY2" fmla="*/ 527273 h 998560"/>
              <a:gd name="connsiteX3" fmla="*/ 748564 w 1599615"/>
              <a:gd name="connsiteY3" fmla="*/ 998554 h 998560"/>
              <a:gd name="connsiteX4" fmla="*/ 147 w 1599615"/>
              <a:gd name="connsiteY4" fmla="*/ 536603 h 998560"/>
              <a:gd name="connsiteX0" fmla="*/ 356 w 1599824"/>
              <a:gd name="connsiteY0" fmla="*/ 536603 h 998560"/>
              <a:gd name="connsiteX1" fmla="*/ 842079 w 1599824"/>
              <a:gd name="connsiteY1" fmla="*/ 7 h 998560"/>
              <a:gd name="connsiteX2" fmla="*/ 1599824 w 1599824"/>
              <a:gd name="connsiteY2" fmla="*/ 527273 h 998560"/>
              <a:gd name="connsiteX3" fmla="*/ 748773 w 1599824"/>
              <a:gd name="connsiteY3" fmla="*/ 998554 h 998560"/>
              <a:gd name="connsiteX4" fmla="*/ 356 w 1599824"/>
              <a:gd name="connsiteY4" fmla="*/ 536603 h 998560"/>
              <a:gd name="connsiteX0" fmla="*/ 16 w 1599484"/>
              <a:gd name="connsiteY0" fmla="*/ 527275 h 989232"/>
              <a:gd name="connsiteX1" fmla="*/ 729772 w 1599484"/>
              <a:gd name="connsiteY1" fmla="*/ 9 h 989232"/>
              <a:gd name="connsiteX2" fmla="*/ 1599484 w 1599484"/>
              <a:gd name="connsiteY2" fmla="*/ 517945 h 989232"/>
              <a:gd name="connsiteX3" fmla="*/ 748433 w 1599484"/>
              <a:gd name="connsiteY3" fmla="*/ 989226 h 989232"/>
              <a:gd name="connsiteX4" fmla="*/ 16 w 1599484"/>
              <a:gd name="connsiteY4" fmla="*/ 527275 h 989232"/>
              <a:gd name="connsiteX0" fmla="*/ 4 w 1599472"/>
              <a:gd name="connsiteY0" fmla="*/ 527275 h 989232"/>
              <a:gd name="connsiteX1" fmla="*/ 757752 w 1599472"/>
              <a:gd name="connsiteY1" fmla="*/ 9 h 989232"/>
              <a:gd name="connsiteX2" fmla="*/ 1599472 w 1599472"/>
              <a:gd name="connsiteY2" fmla="*/ 517945 h 989232"/>
              <a:gd name="connsiteX3" fmla="*/ 748421 w 1599472"/>
              <a:gd name="connsiteY3" fmla="*/ 989226 h 989232"/>
              <a:gd name="connsiteX4" fmla="*/ 4 w 1599472"/>
              <a:gd name="connsiteY4" fmla="*/ 527275 h 989232"/>
              <a:gd name="connsiteX0" fmla="*/ 0 w 1599468"/>
              <a:gd name="connsiteY0" fmla="*/ 527275 h 989232"/>
              <a:gd name="connsiteX1" fmla="*/ 748417 w 1599468"/>
              <a:gd name="connsiteY1" fmla="*/ 9 h 989232"/>
              <a:gd name="connsiteX2" fmla="*/ 1599468 w 1599468"/>
              <a:gd name="connsiteY2" fmla="*/ 517945 h 989232"/>
              <a:gd name="connsiteX3" fmla="*/ 748417 w 1599468"/>
              <a:gd name="connsiteY3" fmla="*/ 989226 h 989232"/>
              <a:gd name="connsiteX4" fmla="*/ 0 w 1599468"/>
              <a:gd name="connsiteY4" fmla="*/ 527275 h 989232"/>
              <a:gd name="connsiteX0" fmla="*/ 0 w 1599468"/>
              <a:gd name="connsiteY0" fmla="*/ 527275 h 989232"/>
              <a:gd name="connsiteX1" fmla="*/ 748417 w 1599468"/>
              <a:gd name="connsiteY1" fmla="*/ 9 h 989232"/>
              <a:gd name="connsiteX2" fmla="*/ 1599468 w 1599468"/>
              <a:gd name="connsiteY2" fmla="*/ 517945 h 989232"/>
              <a:gd name="connsiteX3" fmla="*/ 748417 w 1599468"/>
              <a:gd name="connsiteY3" fmla="*/ 989226 h 989232"/>
              <a:gd name="connsiteX4" fmla="*/ 0 w 1599468"/>
              <a:gd name="connsiteY4" fmla="*/ 527275 h 989232"/>
              <a:gd name="connsiteX0" fmla="*/ 0 w 1506162"/>
              <a:gd name="connsiteY0" fmla="*/ 527275 h 989232"/>
              <a:gd name="connsiteX1" fmla="*/ 655111 w 1506162"/>
              <a:gd name="connsiteY1" fmla="*/ 9 h 989232"/>
              <a:gd name="connsiteX2" fmla="*/ 1506162 w 1506162"/>
              <a:gd name="connsiteY2" fmla="*/ 517945 h 989232"/>
              <a:gd name="connsiteX3" fmla="*/ 655111 w 1506162"/>
              <a:gd name="connsiteY3" fmla="*/ 989226 h 989232"/>
              <a:gd name="connsiteX4" fmla="*/ 0 w 1506162"/>
              <a:gd name="connsiteY4" fmla="*/ 527275 h 989232"/>
              <a:gd name="connsiteX0" fmla="*/ 1295 w 1507457"/>
              <a:gd name="connsiteY0" fmla="*/ 527275 h 998561"/>
              <a:gd name="connsiteX1" fmla="*/ 656406 w 1507457"/>
              <a:gd name="connsiteY1" fmla="*/ 9 h 998561"/>
              <a:gd name="connsiteX2" fmla="*/ 1507457 w 1507457"/>
              <a:gd name="connsiteY2" fmla="*/ 517945 h 998561"/>
              <a:gd name="connsiteX3" fmla="*/ 824357 w 1507457"/>
              <a:gd name="connsiteY3" fmla="*/ 998556 h 998561"/>
              <a:gd name="connsiteX4" fmla="*/ 1295 w 1507457"/>
              <a:gd name="connsiteY4" fmla="*/ 527275 h 998561"/>
              <a:gd name="connsiteX0" fmla="*/ 697 w 1506859"/>
              <a:gd name="connsiteY0" fmla="*/ 527275 h 998561"/>
              <a:gd name="connsiteX1" fmla="*/ 655808 w 1506859"/>
              <a:gd name="connsiteY1" fmla="*/ 9 h 998561"/>
              <a:gd name="connsiteX2" fmla="*/ 1506859 w 1506859"/>
              <a:gd name="connsiteY2" fmla="*/ 517945 h 998561"/>
              <a:gd name="connsiteX3" fmla="*/ 777106 w 1506859"/>
              <a:gd name="connsiteY3" fmla="*/ 998556 h 998561"/>
              <a:gd name="connsiteX4" fmla="*/ 697 w 1506859"/>
              <a:gd name="connsiteY4" fmla="*/ 527275 h 998561"/>
              <a:gd name="connsiteX0" fmla="*/ 738 w 1656189"/>
              <a:gd name="connsiteY0" fmla="*/ 527344 h 998677"/>
              <a:gd name="connsiteX1" fmla="*/ 655849 w 1656189"/>
              <a:gd name="connsiteY1" fmla="*/ 78 h 998677"/>
              <a:gd name="connsiteX2" fmla="*/ 1656189 w 1656189"/>
              <a:gd name="connsiteY2" fmla="*/ 499352 h 998677"/>
              <a:gd name="connsiteX3" fmla="*/ 777147 w 1656189"/>
              <a:gd name="connsiteY3" fmla="*/ 998625 h 998677"/>
              <a:gd name="connsiteX4" fmla="*/ 738 w 1656189"/>
              <a:gd name="connsiteY4" fmla="*/ 527344 h 998677"/>
              <a:gd name="connsiteX0" fmla="*/ 658 w 1348198"/>
              <a:gd name="connsiteY0" fmla="*/ 527755 h 999310"/>
              <a:gd name="connsiteX1" fmla="*/ 655769 w 1348198"/>
              <a:gd name="connsiteY1" fmla="*/ 489 h 999310"/>
              <a:gd name="connsiteX2" fmla="*/ 1348198 w 1348198"/>
              <a:gd name="connsiteY2" fmla="*/ 462441 h 999310"/>
              <a:gd name="connsiteX3" fmla="*/ 777067 w 1348198"/>
              <a:gd name="connsiteY3" fmla="*/ 999036 h 999310"/>
              <a:gd name="connsiteX4" fmla="*/ 658 w 1348198"/>
              <a:gd name="connsiteY4" fmla="*/ 527755 h 999310"/>
              <a:gd name="connsiteX0" fmla="*/ 687 w 1469525"/>
              <a:gd name="connsiteY0" fmla="*/ 527755 h 999310"/>
              <a:gd name="connsiteX1" fmla="*/ 655798 w 1469525"/>
              <a:gd name="connsiteY1" fmla="*/ 489 h 999310"/>
              <a:gd name="connsiteX2" fmla="*/ 1469525 w 1469525"/>
              <a:gd name="connsiteY2" fmla="*/ 462441 h 999310"/>
              <a:gd name="connsiteX3" fmla="*/ 777096 w 1469525"/>
              <a:gd name="connsiteY3" fmla="*/ 999036 h 999310"/>
              <a:gd name="connsiteX4" fmla="*/ 687 w 1469525"/>
              <a:gd name="connsiteY4" fmla="*/ 527755 h 999310"/>
              <a:gd name="connsiteX0" fmla="*/ 4167 w 1473005"/>
              <a:gd name="connsiteY0" fmla="*/ 527755 h 952694"/>
              <a:gd name="connsiteX1" fmla="*/ 659278 w 1473005"/>
              <a:gd name="connsiteY1" fmla="*/ 489 h 952694"/>
              <a:gd name="connsiteX2" fmla="*/ 1473005 w 1473005"/>
              <a:gd name="connsiteY2" fmla="*/ 462441 h 952694"/>
              <a:gd name="connsiteX3" fmla="*/ 976519 w 1473005"/>
              <a:gd name="connsiteY3" fmla="*/ 952383 h 952694"/>
              <a:gd name="connsiteX4" fmla="*/ 4167 w 1473005"/>
              <a:gd name="connsiteY4" fmla="*/ 527755 h 952694"/>
              <a:gd name="connsiteX0" fmla="*/ 1561 w 1470399"/>
              <a:gd name="connsiteY0" fmla="*/ 527755 h 952694"/>
              <a:gd name="connsiteX1" fmla="*/ 656672 w 1470399"/>
              <a:gd name="connsiteY1" fmla="*/ 489 h 952694"/>
              <a:gd name="connsiteX2" fmla="*/ 1470399 w 1470399"/>
              <a:gd name="connsiteY2" fmla="*/ 462441 h 952694"/>
              <a:gd name="connsiteX3" fmla="*/ 843284 w 1470399"/>
              <a:gd name="connsiteY3" fmla="*/ 952383 h 952694"/>
              <a:gd name="connsiteX4" fmla="*/ 1561 w 1470399"/>
              <a:gd name="connsiteY4" fmla="*/ 527755 h 952694"/>
              <a:gd name="connsiteX0" fmla="*/ 499 w 1469337"/>
              <a:gd name="connsiteY0" fmla="*/ 527755 h 952694"/>
              <a:gd name="connsiteX1" fmla="*/ 655610 w 1469337"/>
              <a:gd name="connsiteY1" fmla="*/ 489 h 952694"/>
              <a:gd name="connsiteX2" fmla="*/ 1469337 w 1469337"/>
              <a:gd name="connsiteY2" fmla="*/ 462441 h 952694"/>
              <a:gd name="connsiteX3" fmla="*/ 758246 w 1469337"/>
              <a:gd name="connsiteY3" fmla="*/ 952383 h 952694"/>
              <a:gd name="connsiteX4" fmla="*/ 499 w 1469337"/>
              <a:gd name="connsiteY4" fmla="*/ 527755 h 952694"/>
              <a:gd name="connsiteX0" fmla="*/ 1278 w 1470116"/>
              <a:gd name="connsiteY0" fmla="*/ 527755 h 952694"/>
              <a:gd name="connsiteX1" fmla="*/ 656389 w 1470116"/>
              <a:gd name="connsiteY1" fmla="*/ 489 h 952694"/>
              <a:gd name="connsiteX2" fmla="*/ 1470116 w 1470116"/>
              <a:gd name="connsiteY2" fmla="*/ 462441 h 952694"/>
              <a:gd name="connsiteX3" fmla="*/ 824339 w 1470116"/>
              <a:gd name="connsiteY3" fmla="*/ 952383 h 952694"/>
              <a:gd name="connsiteX4" fmla="*/ 1278 w 1470116"/>
              <a:gd name="connsiteY4" fmla="*/ 527755 h 952694"/>
              <a:gd name="connsiteX0" fmla="*/ 905 w 1469743"/>
              <a:gd name="connsiteY0" fmla="*/ 527755 h 952694"/>
              <a:gd name="connsiteX1" fmla="*/ 656016 w 1469743"/>
              <a:gd name="connsiteY1" fmla="*/ 489 h 952694"/>
              <a:gd name="connsiteX2" fmla="*/ 1469743 w 1469743"/>
              <a:gd name="connsiteY2" fmla="*/ 462441 h 952694"/>
              <a:gd name="connsiteX3" fmla="*/ 795975 w 1469743"/>
              <a:gd name="connsiteY3" fmla="*/ 952383 h 952694"/>
              <a:gd name="connsiteX4" fmla="*/ 905 w 1469743"/>
              <a:gd name="connsiteY4" fmla="*/ 527755 h 952694"/>
              <a:gd name="connsiteX0" fmla="*/ 1560 w 1470398"/>
              <a:gd name="connsiteY0" fmla="*/ 527755 h 934050"/>
              <a:gd name="connsiteX1" fmla="*/ 656671 w 1470398"/>
              <a:gd name="connsiteY1" fmla="*/ 489 h 934050"/>
              <a:gd name="connsiteX2" fmla="*/ 1470398 w 1470398"/>
              <a:gd name="connsiteY2" fmla="*/ 462441 h 934050"/>
              <a:gd name="connsiteX3" fmla="*/ 843283 w 1470398"/>
              <a:gd name="connsiteY3" fmla="*/ 933721 h 934050"/>
              <a:gd name="connsiteX4" fmla="*/ 1560 w 1470398"/>
              <a:gd name="connsiteY4" fmla="*/ 527755 h 934050"/>
              <a:gd name="connsiteX0" fmla="*/ 1279 w 1470117"/>
              <a:gd name="connsiteY0" fmla="*/ 527755 h 934050"/>
              <a:gd name="connsiteX1" fmla="*/ 656390 w 1470117"/>
              <a:gd name="connsiteY1" fmla="*/ 489 h 934050"/>
              <a:gd name="connsiteX2" fmla="*/ 1470117 w 1470117"/>
              <a:gd name="connsiteY2" fmla="*/ 462441 h 934050"/>
              <a:gd name="connsiteX3" fmla="*/ 824341 w 1470117"/>
              <a:gd name="connsiteY3" fmla="*/ 933721 h 934050"/>
              <a:gd name="connsiteX4" fmla="*/ 1279 w 1470117"/>
              <a:gd name="connsiteY4" fmla="*/ 527755 h 934050"/>
              <a:gd name="connsiteX0" fmla="*/ 1478 w 1395672"/>
              <a:gd name="connsiteY0" fmla="*/ 518301 h 933834"/>
              <a:gd name="connsiteX1" fmla="*/ 581945 w 1395672"/>
              <a:gd name="connsiteY1" fmla="*/ 366 h 933834"/>
              <a:gd name="connsiteX2" fmla="*/ 1395672 w 1395672"/>
              <a:gd name="connsiteY2" fmla="*/ 462318 h 933834"/>
              <a:gd name="connsiteX3" fmla="*/ 749896 w 1395672"/>
              <a:gd name="connsiteY3" fmla="*/ 933598 h 933834"/>
              <a:gd name="connsiteX4" fmla="*/ 1478 w 1395672"/>
              <a:gd name="connsiteY4" fmla="*/ 518301 h 933834"/>
              <a:gd name="connsiteX0" fmla="*/ 1603 w 1358474"/>
              <a:gd name="connsiteY0" fmla="*/ 518301 h 933834"/>
              <a:gd name="connsiteX1" fmla="*/ 544747 w 1358474"/>
              <a:gd name="connsiteY1" fmla="*/ 366 h 933834"/>
              <a:gd name="connsiteX2" fmla="*/ 1358474 w 1358474"/>
              <a:gd name="connsiteY2" fmla="*/ 462318 h 933834"/>
              <a:gd name="connsiteX3" fmla="*/ 712698 w 1358474"/>
              <a:gd name="connsiteY3" fmla="*/ 933598 h 933834"/>
              <a:gd name="connsiteX4" fmla="*/ 1603 w 1358474"/>
              <a:gd name="connsiteY4" fmla="*/ 518301 h 933834"/>
              <a:gd name="connsiteX0" fmla="*/ 1679 w 1461186"/>
              <a:gd name="connsiteY0" fmla="*/ 518301 h 933834"/>
              <a:gd name="connsiteX1" fmla="*/ 544823 w 1461186"/>
              <a:gd name="connsiteY1" fmla="*/ 366 h 933834"/>
              <a:gd name="connsiteX2" fmla="*/ 1461186 w 1461186"/>
              <a:gd name="connsiteY2" fmla="*/ 462318 h 933834"/>
              <a:gd name="connsiteX3" fmla="*/ 712774 w 1461186"/>
              <a:gd name="connsiteY3" fmla="*/ 933598 h 933834"/>
              <a:gd name="connsiteX4" fmla="*/ 1679 w 1461186"/>
              <a:gd name="connsiteY4" fmla="*/ 518301 h 933834"/>
              <a:gd name="connsiteX0" fmla="*/ 16 w 1459523"/>
              <a:gd name="connsiteY0" fmla="*/ 508991 h 924523"/>
              <a:gd name="connsiteX1" fmla="*/ 692450 w 1459523"/>
              <a:gd name="connsiteY1" fmla="*/ 386 h 924523"/>
              <a:gd name="connsiteX2" fmla="*/ 1459523 w 1459523"/>
              <a:gd name="connsiteY2" fmla="*/ 453008 h 924523"/>
              <a:gd name="connsiteX3" fmla="*/ 711111 w 1459523"/>
              <a:gd name="connsiteY3" fmla="*/ 924288 h 924523"/>
              <a:gd name="connsiteX4" fmla="*/ 16 w 1459523"/>
              <a:gd name="connsiteY4" fmla="*/ 508991 h 924523"/>
              <a:gd name="connsiteX0" fmla="*/ 671 w 1460178"/>
              <a:gd name="connsiteY0" fmla="*/ 499682 h 915212"/>
              <a:gd name="connsiteX1" fmla="*/ 599799 w 1460178"/>
              <a:gd name="connsiteY1" fmla="*/ 408 h 915212"/>
              <a:gd name="connsiteX2" fmla="*/ 1460178 w 1460178"/>
              <a:gd name="connsiteY2" fmla="*/ 443699 h 915212"/>
              <a:gd name="connsiteX3" fmla="*/ 711766 w 1460178"/>
              <a:gd name="connsiteY3" fmla="*/ 914979 h 915212"/>
              <a:gd name="connsiteX4" fmla="*/ 671 w 1460178"/>
              <a:gd name="connsiteY4" fmla="*/ 499682 h 915212"/>
              <a:gd name="connsiteX0" fmla="*/ 671 w 1460178"/>
              <a:gd name="connsiteY0" fmla="*/ 499682 h 915212"/>
              <a:gd name="connsiteX1" fmla="*/ 599799 w 1460178"/>
              <a:gd name="connsiteY1" fmla="*/ 408 h 915212"/>
              <a:gd name="connsiteX2" fmla="*/ 1460178 w 1460178"/>
              <a:gd name="connsiteY2" fmla="*/ 443699 h 915212"/>
              <a:gd name="connsiteX3" fmla="*/ 711766 w 1460178"/>
              <a:gd name="connsiteY3" fmla="*/ 914979 h 915212"/>
              <a:gd name="connsiteX4" fmla="*/ 671 w 1460178"/>
              <a:gd name="connsiteY4" fmla="*/ 499682 h 915212"/>
              <a:gd name="connsiteX0" fmla="*/ 671 w 1460178"/>
              <a:gd name="connsiteY0" fmla="*/ 499682 h 915212"/>
              <a:gd name="connsiteX1" fmla="*/ 599799 w 1460178"/>
              <a:gd name="connsiteY1" fmla="*/ 408 h 915212"/>
              <a:gd name="connsiteX2" fmla="*/ 1460178 w 1460178"/>
              <a:gd name="connsiteY2" fmla="*/ 443699 h 915212"/>
              <a:gd name="connsiteX3" fmla="*/ 711766 w 1460178"/>
              <a:gd name="connsiteY3" fmla="*/ 914979 h 915212"/>
              <a:gd name="connsiteX4" fmla="*/ 671 w 1460178"/>
              <a:gd name="connsiteY4" fmla="*/ 499682 h 91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78" h="915212">
                <a:moveTo>
                  <a:pt x="671" y="499682"/>
                </a:moveTo>
                <a:cubicBezTo>
                  <a:pt x="-17990" y="347253"/>
                  <a:pt x="356548" y="9739"/>
                  <a:pt x="599799" y="408"/>
                </a:cubicBezTo>
                <a:cubicBezTo>
                  <a:pt x="843050" y="-8923"/>
                  <a:pt x="1460178" y="142192"/>
                  <a:pt x="1460178" y="443699"/>
                </a:cubicBezTo>
                <a:cubicBezTo>
                  <a:pt x="1460178" y="745206"/>
                  <a:pt x="955017" y="905649"/>
                  <a:pt x="711766" y="914979"/>
                </a:cubicBezTo>
                <a:cubicBezTo>
                  <a:pt x="468515" y="924310"/>
                  <a:pt x="19332" y="652111"/>
                  <a:pt x="671" y="499682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/>
              <a:t>Повећање</a:t>
            </a:r>
            <a:r>
              <a:rPr lang="sr-Cyrl-RS" sz="1400" dirty="0"/>
              <a:t> </a:t>
            </a:r>
            <a:r>
              <a:rPr lang="sr-Cyrl-RS" sz="1400" b="1" u="sng" dirty="0"/>
              <a:t>нереализованих губитака</a:t>
            </a:r>
            <a:endParaRPr lang="sr-Latn-RS" sz="1400" b="1" u="sn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38E4A2-045A-8CAE-54E7-E50875419B68}"/>
              </a:ext>
            </a:extLst>
          </p:cNvPr>
          <p:cNvSpPr/>
          <p:nvPr/>
        </p:nvSpPr>
        <p:spPr>
          <a:xfrm>
            <a:off x="5876464" y="1324478"/>
            <a:ext cx="5906720" cy="2993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Раст каматних стопа у борби са инфлацијом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4F5EF8-D798-380B-0D9A-AF8B77F5D86B}"/>
              </a:ext>
            </a:extLst>
          </p:cNvPr>
          <p:cNvSpPr/>
          <p:nvPr/>
        </p:nvSpPr>
        <p:spPr>
          <a:xfrm>
            <a:off x="4919698" y="4672239"/>
            <a:ext cx="6863486" cy="340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Продужење трајања мера из пандемије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080776C-6501-8631-CAB7-CC95C0534926}"/>
              </a:ext>
            </a:extLst>
          </p:cNvPr>
          <p:cNvSpPr/>
          <p:nvPr/>
        </p:nvSpPr>
        <p:spPr>
          <a:xfrm>
            <a:off x="4639393" y="5536335"/>
            <a:ext cx="7143791" cy="340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chemeClr val="tx1"/>
                </a:solidFill>
              </a:rPr>
              <a:t>Привремена мера за очување капитала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sr-Cyrl-RS" sz="1600" b="1" dirty="0">
                <a:solidFill>
                  <a:schemeClr val="tx1"/>
                </a:solidFill>
              </a:rPr>
              <a:t>банака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CCDAEE-8E39-DDC7-409D-756C0888037E}"/>
              </a:ext>
            </a:extLst>
          </p:cNvPr>
          <p:cNvSpPr txBox="1"/>
          <p:nvPr/>
        </p:nvSpPr>
        <p:spPr>
          <a:xfrm>
            <a:off x="4919698" y="5065624"/>
            <a:ext cx="6664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о</a:t>
            </a:r>
            <a:r>
              <a:rPr lang="sr-Cyrl-RS" sz="1400" dirty="0">
                <a:solidFill>
                  <a:schemeClr val="tx1"/>
                </a:solidFill>
              </a:rPr>
              <a:t>лакшавање положаја дужника (реструктурирање, продужење рока отплате)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CD089C3-D6C7-168B-AF7F-438471734B34}"/>
              </a:ext>
            </a:extLst>
          </p:cNvPr>
          <p:cNvSpPr txBox="1"/>
          <p:nvPr/>
        </p:nvSpPr>
        <p:spPr>
          <a:xfrm>
            <a:off x="4639393" y="5924031"/>
            <a:ext cx="6951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искључивање 70% нереализованих губитака/добитака из обрачуна капитала</a:t>
            </a:r>
            <a:endParaRPr lang="sr-Cyrl-RS" sz="1400" dirty="0">
              <a:solidFill>
                <a:schemeClr val="tx1"/>
              </a:solidFill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xmlns="" id="{0B0E0157-E4B1-07AE-FCFB-EF3050E9E8E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78820" y="4029842"/>
            <a:ext cx="1270766" cy="407870"/>
          </a:xfrm>
          <a:prstGeom prst="bentConnector3">
            <a:avLst>
              <a:gd name="adj1" fmla="val 227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xmlns="" id="{A3E152E5-EF05-F31F-1A08-4B3612AE7701}"/>
              </a:ext>
            </a:extLst>
          </p:cNvPr>
          <p:cNvCxnSpPr>
            <a:cxnSpLocks/>
          </p:cNvCxnSpPr>
          <p:nvPr/>
        </p:nvCxnSpPr>
        <p:spPr>
          <a:xfrm rot="5400000">
            <a:off x="8837193" y="3289863"/>
            <a:ext cx="3024339" cy="1862447"/>
          </a:xfrm>
          <a:prstGeom prst="bentConnector3">
            <a:avLst>
              <a:gd name="adj1" fmla="val 9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A clock and a exclamation mark&#10;&#10;Description automatically generated with medium confidence">
            <a:extLst>
              <a:ext uri="{FF2B5EF4-FFF2-40B4-BE49-F238E27FC236}">
                <a16:creationId xmlns:a16="http://schemas.microsoft.com/office/drawing/2014/main" xmlns="" id="{CDE8DE2D-F880-39E7-C7F9-5F5A4BE93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086" y="4653136"/>
            <a:ext cx="398764" cy="39876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7143C754-1ECD-4F35-90A0-85283D2C9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057" y="5516422"/>
            <a:ext cx="453414" cy="453414"/>
          </a:xfrm>
          <a:prstGeom prst="rect">
            <a:avLst/>
          </a:prstGeom>
        </p:spPr>
      </p:pic>
      <p:pic>
        <p:nvPicPr>
          <p:cNvPr id="2051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xmlns="" id="{548AA922-2C9E-5A90-7FF1-5604301C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196752"/>
            <a:ext cx="381390" cy="38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14C8A860-37F3-ED12-A5A9-A8EE93914409}"/>
              </a:ext>
            </a:extLst>
          </p:cNvPr>
          <p:cNvSpPr/>
          <p:nvPr/>
        </p:nvSpPr>
        <p:spPr>
          <a:xfrm rot="21257597">
            <a:off x="5728108" y="2419299"/>
            <a:ext cx="1390740" cy="1324714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Повећање прихода од камата и резултата пословања</a:t>
            </a:r>
          </a:p>
        </p:txBody>
      </p:sp>
    </p:spTree>
    <p:extLst>
      <p:ext uri="{BB962C8B-B14F-4D97-AF65-F5344CB8AC3E}">
        <p14:creationId xmlns:p14="http://schemas.microsoft.com/office/powerpoint/2010/main" xmlns="" val="77408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1674D21-67F8-AA6F-F2F4-189F9828DA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318" y="1906331"/>
            <a:ext cx="2771775" cy="4133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551384" y="1348767"/>
            <a:ext cx="369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264779"/>
                </a:solidFill>
              </a:rPr>
              <a:t>ТРЖИШТЕ </a:t>
            </a:r>
          </a:p>
          <a:p>
            <a:pPr algn="ctr"/>
            <a:r>
              <a:rPr lang="sr-Cyrl-RS" b="1" dirty="0">
                <a:solidFill>
                  <a:srgbClr val="264779"/>
                </a:solidFill>
              </a:rPr>
              <a:t>ОСИГУРАЊА</a:t>
            </a:r>
            <a:endParaRPr lang="sr-Latn-RS" b="1" dirty="0">
              <a:solidFill>
                <a:srgbClr val="264779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34F574-682A-D898-52B9-271CCEB3B20A}"/>
              </a:ext>
            </a:extLst>
          </p:cNvPr>
          <p:cNvGrpSpPr/>
          <p:nvPr/>
        </p:nvGrpSpPr>
        <p:grpSpPr>
          <a:xfrm>
            <a:off x="839416" y="1117241"/>
            <a:ext cx="10801200" cy="5346507"/>
            <a:chOff x="839416" y="1117241"/>
            <a:chExt cx="10801200" cy="5346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1894B5-21E9-C2F6-99B1-6F5CB42A244A}"/>
                </a:ext>
              </a:extLst>
            </p:cNvPr>
            <p:cNvGrpSpPr/>
            <p:nvPr/>
          </p:nvGrpSpPr>
          <p:grpSpPr>
            <a:xfrm>
              <a:off x="839416" y="1124744"/>
              <a:ext cx="10801200" cy="5339004"/>
              <a:chOff x="767408" y="1518266"/>
              <a:chExt cx="10801200" cy="45453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49FB57F-B101-A30D-947A-04691955AC9B}"/>
                  </a:ext>
                </a:extLst>
              </p:cNvPr>
              <p:cNvGrpSpPr/>
              <p:nvPr/>
            </p:nvGrpSpPr>
            <p:grpSpPr>
              <a:xfrm>
                <a:off x="767408" y="1518266"/>
                <a:ext cx="10729184" cy="4545368"/>
                <a:chOff x="2279576" y="1016732"/>
                <a:chExt cx="7152789" cy="47978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42A3D8F4-7337-41CE-7081-86FE5841B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9735" y="1016732"/>
                  <a:ext cx="1008113" cy="479788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AC4A6BF5-0C69-22C3-4C12-2C9815388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1016732"/>
                  <a:ext cx="7152789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7B89635-DFD4-894C-FF20-561EA324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6054770"/>
                <a:ext cx="10801200" cy="0"/>
              </a:xfrm>
              <a:prstGeom prst="line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C717DC9-2E5D-E204-2D50-185AC4972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1186" y="1117241"/>
              <a:ext cx="1512170" cy="533900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 descr="A picture containing circle, graphics, art, creativity&#10;&#10;Description automatically generated">
            <a:extLst>
              <a:ext uri="{FF2B5EF4-FFF2-40B4-BE49-F238E27FC236}">
                <a16:creationId xmlns:a16="http://schemas.microsoft.com/office/drawing/2014/main" xmlns="" id="{FB244E12-BF07-A985-ADCE-6AD46AB16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902" y="3376852"/>
            <a:ext cx="814091" cy="81409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5CB3BAC-350E-FB65-E847-F4E7E962F3F1}"/>
              </a:ext>
            </a:extLst>
          </p:cNvPr>
          <p:cNvSpPr/>
          <p:nvPr/>
        </p:nvSpPr>
        <p:spPr>
          <a:xfrm>
            <a:off x="5891488" y="311833"/>
            <a:ext cx="5557717" cy="6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СТАБИЛАНО, РАСТУЋЕ ТРЖИШТЕ ОСИГУРАЊА 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– </a:t>
            </a:r>
            <a:r>
              <a:rPr lang="sr-Cyrl-RS" sz="1600" b="1" u="sng" dirty="0">
                <a:solidFill>
                  <a:schemeClr val="tx1"/>
                </a:solidFill>
              </a:rPr>
              <a:t>добра основа за суочавање са новом кризом</a:t>
            </a:r>
            <a:endParaRPr lang="sr-Latn-RS" sz="1600" b="1" u="sng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7A231FC-93EB-346F-D27E-EFFF25C9F5F8}"/>
              </a:ext>
            </a:extLst>
          </p:cNvPr>
          <p:cNvSpPr/>
          <p:nvPr/>
        </p:nvSpPr>
        <p:spPr>
          <a:xfrm>
            <a:off x="5816687" y="1255171"/>
            <a:ext cx="2550528" cy="790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Ограничен утицај пандемије на приватно здравствено осигурање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A1BD836-1E84-AAD7-C36D-87FC8D892DB8}"/>
              </a:ext>
            </a:extLst>
          </p:cNvPr>
          <p:cNvSpPr txBox="1"/>
          <p:nvPr/>
        </p:nvSpPr>
        <p:spPr>
          <a:xfrm>
            <a:off x="5806385" y="2480651"/>
            <a:ext cx="5751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200" dirty="0">
                <a:solidFill>
                  <a:schemeClr val="tx1"/>
                </a:solidFill>
              </a:rPr>
              <a:t>Промене на тржишту у корист приватног здравственог осигурања</a:t>
            </a:r>
            <a:endParaRPr lang="sr-Latn-R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6400677-9ED3-E54D-F20C-91F04B7D990A}"/>
              </a:ext>
            </a:extLst>
          </p:cNvPr>
          <p:cNvSpPr txBox="1"/>
          <p:nvPr/>
        </p:nvSpPr>
        <p:spPr>
          <a:xfrm>
            <a:off x="8957922" y="1206835"/>
            <a:ext cx="2790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200" dirty="0"/>
              <a:t>- </a:t>
            </a:r>
            <a:r>
              <a:rPr lang="sr-Cyrl-RS" sz="1200" dirty="0"/>
              <a:t>јавни здравствени систем је имао примарну улогу у борби са </a:t>
            </a:r>
            <a:r>
              <a:rPr lang="sr-Latn-RS" sz="1200" dirty="0"/>
              <a:t>COVID 19</a:t>
            </a:r>
          </a:p>
        </p:txBody>
      </p:sp>
      <p:pic>
        <p:nvPicPr>
          <p:cNvPr id="54" name="Picture 53" descr="A hand holding a globe with a check mark&#10;&#10;Description automatically generated with low confidence">
            <a:extLst>
              <a:ext uri="{FF2B5EF4-FFF2-40B4-BE49-F238E27FC236}">
                <a16:creationId xmlns:a16="http://schemas.microsoft.com/office/drawing/2014/main" xmlns="" id="{63F17068-A950-F166-B29C-5DE63A6F3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758" y="2861312"/>
            <a:ext cx="551165" cy="5511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2195FEF-1641-8EB4-5ED9-835E7B06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875" y="1383388"/>
            <a:ext cx="552627" cy="56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48DD821A-0D60-690F-DA93-06BCBB8F05C2}"/>
              </a:ext>
            </a:extLst>
          </p:cNvPr>
          <p:cNvSpPr/>
          <p:nvPr/>
        </p:nvSpPr>
        <p:spPr>
          <a:xfrm>
            <a:off x="5816687" y="2166537"/>
            <a:ext cx="5731311" cy="3072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Појачана свест о значају здравственог и других облика осигурања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72B9E48-DDFB-E752-042F-E407D8A81E57}"/>
              </a:ext>
            </a:extLst>
          </p:cNvPr>
          <p:cNvSpPr txBox="1"/>
          <p:nvPr/>
        </p:nvSpPr>
        <p:spPr>
          <a:xfrm>
            <a:off x="8957923" y="1598939"/>
            <a:ext cx="2682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200" dirty="0"/>
              <a:t>- </a:t>
            </a:r>
            <a:r>
              <a:rPr lang="sr-Cyrl-RS" sz="1200" dirty="0"/>
              <a:t>искљученост покрића за </a:t>
            </a:r>
            <a:r>
              <a:rPr lang="sr-Latn-RS" sz="1200" dirty="0"/>
              <a:t>COVID 19</a:t>
            </a:r>
            <a:r>
              <a:rPr lang="sr-Cyrl-RS" sz="1200" dirty="0"/>
              <a:t> у постојећим полисама</a:t>
            </a:r>
            <a:endParaRPr lang="sr-Latn-R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DE3DFA82-B3B0-6724-7301-D4C13ACA0129}"/>
              </a:ext>
            </a:extLst>
          </p:cNvPr>
          <p:cNvSpPr/>
          <p:nvPr/>
        </p:nvSpPr>
        <p:spPr>
          <a:xfrm>
            <a:off x="5816687" y="2886913"/>
            <a:ext cx="2550528" cy="4899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Највећи утицај на путно осигурање (-60% </a:t>
            </a:r>
            <a:r>
              <a:rPr lang="sr-Cyrl-RS" sz="1400" b="1" dirty="0" err="1">
                <a:solidFill>
                  <a:schemeClr val="tx1"/>
                </a:solidFill>
              </a:rPr>
              <a:t>ГоГ</a:t>
            </a:r>
            <a:r>
              <a:rPr lang="sr-Cyrl-RS" sz="14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B59F619-FDB8-CCA0-DA76-FC4076A562C6}"/>
              </a:ext>
            </a:extLst>
          </p:cNvPr>
          <p:cNvSpPr txBox="1"/>
          <p:nvPr/>
        </p:nvSpPr>
        <p:spPr>
          <a:xfrm>
            <a:off x="8832575" y="2809740"/>
            <a:ext cx="2869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200" dirty="0"/>
              <a:t>- </a:t>
            </a:r>
            <a:r>
              <a:rPr lang="sr-Cyrl-RS" sz="1200" dirty="0"/>
              <a:t>услед мале заступљености, ово није значајно утицало на резултат и перформансе осигуравајућих друштава</a:t>
            </a:r>
            <a:endParaRPr lang="sr-Latn-RS" sz="12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06FFC612-39FC-034D-08ED-74400BB78101}"/>
              </a:ext>
            </a:extLst>
          </p:cNvPr>
          <p:cNvSpPr/>
          <p:nvPr/>
        </p:nvSpPr>
        <p:spPr>
          <a:xfrm>
            <a:off x="5541102" y="3688632"/>
            <a:ext cx="5731311" cy="30722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400" b="1" dirty="0">
                <a:solidFill>
                  <a:schemeClr val="tx1"/>
                </a:solidFill>
              </a:rPr>
              <a:t>Препоруке у циљу заштите интереса корисника услуга осигурања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4F8E37A-734F-2F8B-68F6-C2D90C46D20E}"/>
              </a:ext>
            </a:extLst>
          </p:cNvPr>
          <p:cNvSpPr txBox="1"/>
          <p:nvPr/>
        </p:nvSpPr>
        <p:spPr>
          <a:xfrm>
            <a:off x="6164977" y="4200641"/>
            <a:ext cx="5731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одлагање плаћања премија осигурања најмање за време</a:t>
            </a:r>
            <a:r>
              <a:rPr lang="sr-Latn-RS" sz="1400" dirty="0"/>
              <a:t> </a:t>
            </a:r>
            <a:r>
              <a:rPr lang="sr-Cyrl-RS" sz="1400" dirty="0"/>
              <a:t>трајања</a:t>
            </a:r>
            <a:r>
              <a:rPr lang="ru-RU" sz="1400" dirty="0"/>
              <a:t> ванредног стања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xmlns="" id="{B5EF9053-4534-6C05-B512-C4CF15651F8E}"/>
              </a:ext>
            </a:extLst>
          </p:cNvPr>
          <p:cNvSpPr txBox="1"/>
          <p:nvPr/>
        </p:nvSpPr>
        <p:spPr>
          <a:xfrm>
            <a:off x="6162846" y="4792110"/>
            <a:ext cx="538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омогућавање електронске комуникације како би корисници могли лако да добију информације у вези са покрићем од </a:t>
            </a:r>
            <a:r>
              <a:rPr lang="sr-Latn-RS" sz="1400" dirty="0"/>
              <a:t>COVID 19</a:t>
            </a:r>
            <a:endParaRPr lang="ru-RU" sz="1400" dirty="0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xmlns="" id="{1F5B71B6-73F0-9700-D5F5-C7F14DE84007}"/>
              </a:ext>
            </a:extLst>
          </p:cNvPr>
          <p:cNvSpPr txBox="1"/>
          <p:nvPr/>
        </p:nvSpPr>
        <p:spPr>
          <a:xfrm>
            <a:off x="6164976" y="5418851"/>
            <a:ext cx="54036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флексибилан и прилагодљив приступ када корисници нису у могућности да плаћају премију или поднесу одштетни захтев из различитих разлога</a:t>
            </a:r>
            <a:endParaRPr lang="sr-Latn-RS" sz="1400" dirty="0"/>
          </a:p>
        </p:txBody>
      </p:sp>
      <p:pic>
        <p:nvPicPr>
          <p:cNvPr id="1029" name="Picture 1028" descr="A picture containing emoticon, clipart, smiley, cartoon&#10;&#10;Description automatically generated">
            <a:extLst>
              <a:ext uri="{FF2B5EF4-FFF2-40B4-BE49-F238E27FC236}">
                <a16:creationId xmlns:a16="http://schemas.microsoft.com/office/drawing/2014/main" xmlns="" id="{95F108AD-804C-81BA-6F26-2C3A824B26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764" y="4193251"/>
            <a:ext cx="460534" cy="460534"/>
          </a:xfrm>
          <a:prstGeom prst="rect">
            <a:avLst/>
          </a:prstGeom>
        </p:spPr>
      </p:pic>
      <p:pic>
        <p:nvPicPr>
          <p:cNvPr id="1031" name="Picture 4" descr="A picture containing clipart, graphics, symbol, design&#10;&#10;Description automatically generated">
            <a:extLst>
              <a:ext uri="{FF2B5EF4-FFF2-40B4-BE49-F238E27FC236}">
                <a16:creationId xmlns:a16="http://schemas.microsoft.com/office/drawing/2014/main" xmlns="" id="{87DD0B58-4535-82FF-5A15-4722A706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620" y="4878681"/>
            <a:ext cx="460535" cy="46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picture containing symbol, logo, graphics, clipart&#10;&#10;Description automatically generated">
            <a:extLst>
              <a:ext uri="{FF2B5EF4-FFF2-40B4-BE49-F238E27FC236}">
                <a16:creationId xmlns:a16="http://schemas.microsoft.com/office/drawing/2014/main" xmlns="" id="{7EDD31F9-FB2F-8CA9-8A74-35EA11BF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928" y="5445346"/>
            <a:ext cx="590826" cy="59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xmlns="" id="{D409E3B3-2E17-BDF7-A381-DC6DCB1E8DF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88373" y="3525223"/>
            <a:ext cx="460535" cy="5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09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1674D21-67F8-AA6F-F2F4-189F9828DA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318" y="1906331"/>
            <a:ext cx="2771775" cy="4133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551384" y="1348767"/>
            <a:ext cx="369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264779"/>
                </a:solidFill>
              </a:rPr>
              <a:t>ТРЖИШТЕ </a:t>
            </a:r>
          </a:p>
          <a:p>
            <a:pPr algn="ctr"/>
            <a:r>
              <a:rPr lang="sr-Cyrl-RS" b="1" dirty="0">
                <a:solidFill>
                  <a:srgbClr val="264779"/>
                </a:solidFill>
              </a:rPr>
              <a:t>ОСИГУРАЊА</a:t>
            </a:r>
            <a:endParaRPr lang="sr-Latn-RS" b="1" dirty="0">
              <a:solidFill>
                <a:srgbClr val="264779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34F574-682A-D898-52B9-271CCEB3B20A}"/>
              </a:ext>
            </a:extLst>
          </p:cNvPr>
          <p:cNvGrpSpPr/>
          <p:nvPr/>
        </p:nvGrpSpPr>
        <p:grpSpPr>
          <a:xfrm>
            <a:off x="839416" y="1117241"/>
            <a:ext cx="10801200" cy="5346507"/>
            <a:chOff x="839416" y="1117241"/>
            <a:chExt cx="10801200" cy="5346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1894B5-21E9-C2F6-99B1-6F5CB42A244A}"/>
                </a:ext>
              </a:extLst>
            </p:cNvPr>
            <p:cNvGrpSpPr/>
            <p:nvPr/>
          </p:nvGrpSpPr>
          <p:grpSpPr>
            <a:xfrm>
              <a:off x="839416" y="1124744"/>
              <a:ext cx="10801200" cy="5339004"/>
              <a:chOff x="767408" y="1518266"/>
              <a:chExt cx="10801200" cy="45453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49FB57F-B101-A30D-947A-04691955AC9B}"/>
                  </a:ext>
                </a:extLst>
              </p:cNvPr>
              <p:cNvGrpSpPr/>
              <p:nvPr/>
            </p:nvGrpSpPr>
            <p:grpSpPr>
              <a:xfrm>
                <a:off x="767408" y="1518266"/>
                <a:ext cx="10729184" cy="4545368"/>
                <a:chOff x="2279576" y="1016732"/>
                <a:chExt cx="7152789" cy="47978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42A3D8F4-7337-41CE-7081-86FE5841B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9735" y="1016732"/>
                  <a:ext cx="1008113" cy="479788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AC4A6BF5-0C69-22C3-4C12-2C9815388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1016732"/>
                  <a:ext cx="7152789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7B89635-DFD4-894C-FF20-561EA324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6054770"/>
                <a:ext cx="10801200" cy="0"/>
              </a:xfrm>
              <a:prstGeom prst="line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C717DC9-2E5D-E204-2D50-185AC4972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1186" y="1117241"/>
              <a:ext cx="1512170" cy="533900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xmlns="" id="{31D2EEC9-A7E2-B6C5-C39F-47292D2B2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195" y="3144329"/>
            <a:ext cx="807324" cy="80732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5CB3BAC-350E-FB65-E847-F4E7E962F3F1}"/>
              </a:ext>
            </a:extLst>
          </p:cNvPr>
          <p:cNvSpPr/>
          <p:nvPr/>
        </p:nvSpPr>
        <p:spPr>
          <a:xfrm>
            <a:off x="5891488" y="311833"/>
            <a:ext cx="5557717" cy="6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СТАБИЛАНО, РАСТУЋЕ ТРЖИШТЕ ОСИГУРАЊА 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– </a:t>
            </a:r>
            <a:r>
              <a:rPr lang="sr-Cyrl-RS" sz="1600" b="1" u="sng" dirty="0">
                <a:solidFill>
                  <a:schemeClr val="tx1"/>
                </a:solidFill>
              </a:rPr>
              <a:t>добра основа за суочавање са новом кризом</a:t>
            </a:r>
            <a:endParaRPr lang="sr-Latn-RS" sz="1600" b="1" u="sng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70B5A-BAAB-5FAF-67AC-72062ACE51A2}"/>
              </a:ext>
            </a:extLst>
          </p:cNvPr>
          <p:cNvSpPr txBox="1"/>
          <p:nvPr/>
        </p:nvSpPr>
        <p:spPr>
          <a:xfrm>
            <a:off x="5236190" y="3068960"/>
            <a:ext cx="6404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Услед чињенице да осигуравајућа друштва </a:t>
            </a:r>
            <a:r>
              <a:rPr lang="sr-Latn-RS" sz="1400" b="1" dirty="0"/>
              <a:t>OCI </a:t>
            </a:r>
            <a:r>
              <a:rPr lang="ru-RU" sz="1400" b="1" dirty="0"/>
              <a:t>хартије од вредности углавном држе до доспећа, ове неповољне тржишне флуктуације ће временом нестати</a:t>
            </a:r>
            <a:endParaRPr lang="sr-Latn-R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C0AF46-F867-891F-13F1-D0F0F58D3CA3}"/>
              </a:ext>
            </a:extLst>
          </p:cNvPr>
          <p:cNvSpPr txBox="1"/>
          <p:nvPr/>
        </p:nvSpPr>
        <p:spPr>
          <a:xfrm>
            <a:off x="4698862" y="5177460"/>
            <a:ext cx="6908480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Упркос текућим изазовима, тржиште осигурања у Србији је остало стабилно, а нормализација монетарних политика и растуће каматне стопе би га могле додатно ојачати.</a:t>
            </a:r>
            <a:endParaRPr lang="sr-Latn-RS" sz="1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82347D0-A7B6-3E1A-79B9-57C2C8CC1B19}"/>
              </a:ext>
            </a:extLst>
          </p:cNvPr>
          <p:cNvSpPr/>
          <p:nvPr/>
        </p:nvSpPr>
        <p:spPr>
          <a:xfrm>
            <a:off x="5760551" y="1259025"/>
            <a:ext cx="5808049" cy="2993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         Вишеструки утицај раста инфлације и каматних стопа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xmlns="" id="{1423B6E8-6E45-4EB9-6DE4-55B09918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552" y="1147376"/>
            <a:ext cx="407456" cy="4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452292C-225D-C31B-F6F9-E94BAE72C2FE}"/>
              </a:ext>
            </a:extLst>
          </p:cNvPr>
          <p:cNvSpPr/>
          <p:nvPr/>
        </p:nvSpPr>
        <p:spPr>
          <a:xfrm>
            <a:off x="5164175" y="3776949"/>
            <a:ext cx="6404425" cy="2993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600" b="1" dirty="0">
                <a:solidFill>
                  <a:schemeClr val="tx1"/>
                </a:solidFill>
              </a:rPr>
              <a:t>         Заштита интереса корисника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RS" sz="1600" b="1" dirty="0">
                <a:solidFill>
                  <a:schemeClr val="tx1"/>
                </a:solidFill>
              </a:rPr>
              <a:t>услуга осигурања</a:t>
            </a:r>
            <a:endParaRPr lang="sr-Latn-RS" sz="1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DC79842-D6A1-4779-EFFB-88C11AFCCA21}"/>
              </a:ext>
            </a:extLst>
          </p:cNvPr>
          <p:cNvSpPr txBox="1"/>
          <p:nvPr/>
        </p:nvSpPr>
        <p:spPr>
          <a:xfrm>
            <a:off x="5151336" y="4132710"/>
            <a:ext cx="64560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писмо свим осигуравајућим друштвима која су неоправдано повећала премије, у којем их позива да износе премија врате на претходни ниво </a:t>
            </a:r>
            <a:r>
              <a:rPr lang="ru-RU" sz="1400" b="1" dirty="0"/>
              <a:t>и нова регулатива у циљу спречавања да се такво понашање на тржишту понови</a:t>
            </a:r>
          </a:p>
        </p:txBody>
      </p:sp>
      <p:pic>
        <p:nvPicPr>
          <p:cNvPr id="3074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xmlns="" id="{9ABF24AD-244A-C992-E0B1-A41913F6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74" y="3692735"/>
            <a:ext cx="355761" cy="3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1CD54F4-2C16-4FE7-5D4F-0CA6CDF15D5B}"/>
              </a:ext>
            </a:extLst>
          </p:cNvPr>
          <p:cNvGrpSpPr/>
          <p:nvPr/>
        </p:nvGrpSpPr>
        <p:grpSpPr>
          <a:xfrm>
            <a:off x="6256449" y="1821238"/>
            <a:ext cx="4591292" cy="1244814"/>
            <a:chOff x="6240016" y="1879969"/>
            <a:chExt cx="4591292" cy="1244814"/>
          </a:xfrm>
        </p:grpSpPr>
        <p:sp>
          <p:nvSpPr>
            <p:cNvPr id="24" name="Flowchart: Manual Operation 23">
              <a:extLst>
                <a:ext uri="{FF2B5EF4-FFF2-40B4-BE49-F238E27FC236}">
                  <a16:creationId xmlns:a16="http://schemas.microsoft.com/office/drawing/2014/main" xmlns="" id="{CDD341DD-30AC-39F0-9451-700895F780E1}"/>
                </a:ext>
              </a:extLst>
            </p:cNvPr>
            <p:cNvSpPr/>
            <p:nvPr/>
          </p:nvSpPr>
          <p:spPr>
            <a:xfrm>
              <a:off x="7682180" y="1879972"/>
              <a:ext cx="1710972" cy="983437"/>
            </a:xfrm>
            <a:prstGeom prst="flowChartManualOperation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xmlns="" id="{321FA6CB-3B07-D591-B8C5-B118B544ACE0}"/>
                </a:ext>
              </a:extLst>
            </p:cNvPr>
            <p:cNvSpPr/>
            <p:nvPr/>
          </p:nvSpPr>
          <p:spPr>
            <a:xfrm rot="10800000">
              <a:off x="9120336" y="1879969"/>
              <a:ext cx="1710972" cy="983437"/>
            </a:xfrm>
            <a:prstGeom prst="flowChartManualOperation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6" name="Flowchart: Manual Operation 25">
              <a:extLst>
                <a:ext uri="{FF2B5EF4-FFF2-40B4-BE49-F238E27FC236}">
                  <a16:creationId xmlns:a16="http://schemas.microsoft.com/office/drawing/2014/main" xmlns="" id="{B51F0CBA-36B5-A4E1-4E8D-9682076E4313}"/>
                </a:ext>
              </a:extLst>
            </p:cNvPr>
            <p:cNvSpPr/>
            <p:nvPr/>
          </p:nvSpPr>
          <p:spPr>
            <a:xfrm rot="10800000">
              <a:off x="6240016" y="1879969"/>
              <a:ext cx="1710972" cy="983437"/>
            </a:xfrm>
            <a:prstGeom prst="flowChartManualOperation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1D86CDA-4CC0-6EDE-80EC-7A46C9EC2447}"/>
                </a:ext>
              </a:extLst>
            </p:cNvPr>
            <p:cNvSpPr txBox="1"/>
            <p:nvPr/>
          </p:nvSpPr>
          <p:spPr>
            <a:xfrm>
              <a:off x="6553300" y="2023998"/>
              <a:ext cx="109449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400" dirty="0"/>
                <a:t>Повећање прихода од улагања </a:t>
              </a:r>
              <a:endParaRPr lang="sr-Latn-RS" sz="1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4649C5D-FF47-922E-60FD-93EC27F53E9E}"/>
                </a:ext>
              </a:extLst>
            </p:cNvPr>
            <p:cNvSpPr txBox="1"/>
            <p:nvPr/>
          </p:nvSpPr>
          <p:spPr>
            <a:xfrm>
              <a:off x="7905896" y="1903951"/>
              <a:ext cx="137316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400" dirty="0"/>
                <a:t>Смањење вредности </a:t>
              </a:r>
              <a:r>
                <a:rPr lang="sr-Latn-RS" sz="1400" dirty="0"/>
                <a:t>OCI </a:t>
              </a:r>
              <a:r>
                <a:rPr lang="sr-Cyrl-RS" sz="1400" dirty="0"/>
                <a:t>улагања и капитала</a:t>
              </a:r>
              <a:endParaRPr lang="sr-Latn-RS" sz="1400" dirty="0"/>
            </a:p>
          </p:txBody>
        </p:sp>
        <p:sp>
          <p:nvSpPr>
            <p:cNvPr id="31" name="Flowchart: Merge 30">
              <a:extLst>
                <a:ext uri="{FF2B5EF4-FFF2-40B4-BE49-F238E27FC236}">
                  <a16:creationId xmlns:a16="http://schemas.microsoft.com/office/drawing/2014/main" xmlns="" id="{3A1D1270-D070-77E6-0DB7-FAC94747CAC6}"/>
                </a:ext>
              </a:extLst>
            </p:cNvPr>
            <p:cNvSpPr/>
            <p:nvPr/>
          </p:nvSpPr>
          <p:spPr>
            <a:xfrm>
              <a:off x="8448982" y="2928924"/>
              <a:ext cx="280940" cy="195859"/>
            </a:xfrm>
            <a:prstGeom prst="flowChartMerg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4AE95CF-240D-EBDE-5764-AAE994D4A3F3}"/>
                </a:ext>
              </a:extLst>
            </p:cNvPr>
            <p:cNvSpPr txBox="1"/>
            <p:nvPr/>
          </p:nvSpPr>
          <p:spPr>
            <a:xfrm>
              <a:off x="9279062" y="1907211"/>
              <a:ext cx="137316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400" dirty="0"/>
                <a:t>Повећање трошкова пословања и покрића штета</a:t>
              </a:r>
              <a:endParaRPr lang="sr-Latn-R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7616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502579" y="1323442"/>
            <a:ext cx="369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264779"/>
                </a:solidFill>
              </a:rPr>
              <a:t>ЗАКЉУЧАК</a:t>
            </a:r>
            <a:endParaRPr lang="sr-Latn-RS" sz="2400" b="1" dirty="0">
              <a:solidFill>
                <a:srgbClr val="264779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34F574-682A-D898-52B9-271CCEB3B20A}"/>
              </a:ext>
            </a:extLst>
          </p:cNvPr>
          <p:cNvGrpSpPr/>
          <p:nvPr/>
        </p:nvGrpSpPr>
        <p:grpSpPr>
          <a:xfrm>
            <a:off x="839416" y="1117241"/>
            <a:ext cx="10801200" cy="5346507"/>
            <a:chOff x="839416" y="1117241"/>
            <a:chExt cx="10801200" cy="5346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1894B5-21E9-C2F6-99B1-6F5CB42A244A}"/>
                </a:ext>
              </a:extLst>
            </p:cNvPr>
            <p:cNvGrpSpPr/>
            <p:nvPr/>
          </p:nvGrpSpPr>
          <p:grpSpPr>
            <a:xfrm>
              <a:off x="839416" y="1124744"/>
              <a:ext cx="10801200" cy="5339004"/>
              <a:chOff x="767408" y="1518266"/>
              <a:chExt cx="10801200" cy="454536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49FB57F-B101-A30D-947A-04691955AC9B}"/>
                  </a:ext>
                </a:extLst>
              </p:cNvPr>
              <p:cNvGrpSpPr/>
              <p:nvPr/>
            </p:nvGrpSpPr>
            <p:grpSpPr>
              <a:xfrm>
                <a:off x="767408" y="1518266"/>
                <a:ext cx="10729184" cy="4545368"/>
                <a:chOff x="2279576" y="1016732"/>
                <a:chExt cx="7152789" cy="47978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42A3D8F4-7337-41CE-7081-86FE5841B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9735" y="1016732"/>
                  <a:ext cx="1008113" cy="4797889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AC4A6BF5-0C69-22C3-4C12-2C9815388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9576" y="1016732"/>
                  <a:ext cx="7152789" cy="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7B89635-DFD4-894C-FF20-561EA3246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6054770"/>
                <a:ext cx="10801200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C717DC9-2E5D-E204-2D50-185AC4972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1186" y="1117241"/>
              <a:ext cx="1512170" cy="533900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60FDB5-A099-D37E-2E00-8149DC612EFF}"/>
              </a:ext>
            </a:extLst>
          </p:cNvPr>
          <p:cNvSpPr txBox="1"/>
          <p:nvPr/>
        </p:nvSpPr>
        <p:spPr>
          <a:xfrm>
            <a:off x="5724610" y="1696453"/>
            <a:ext cx="5917896" cy="119181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CS" sz="1600" dirty="0"/>
              <a:t>И </a:t>
            </a:r>
            <a:r>
              <a:rPr lang="sr-Latn-CS" sz="1600" dirty="0" err="1"/>
              <a:t>поред</a:t>
            </a:r>
            <a:r>
              <a:rPr lang="sr-Latn-CS" sz="1600" dirty="0"/>
              <a:t> </a:t>
            </a:r>
            <a:r>
              <a:rPr lang="sr-Latn-CS" sz="1600" dirty="0" err="1"/>
              <a:t>различитих</a:t>
            </a:r>
            <a:r>
              <a:rPr lang="sr-Latn-CS" sz="1600" dirty="0"/>
              <a:t> </a:t>
            </a:r>
            <a:r>
              <a:rPr lang="sr-Latn-CS" sz="1600" dirty="0" err="1"/>
              <a:t>шокова</a:t>
            </a:r>
            <a:r>
              <a:rPr lang="sr-Latn-CS" sz="1600" dirty="0"/>
              <a:t>, </a:t>
            </a:r>
            <a:r>
              <a:rPr lang="sr-Cyrl-RS" sz="1600" dirty="0"/>
              <a:t>финансијски систем </a:t>
            </a:r>
            <a:r>
              <a:rPr lang="sr-Latn-CS" sz="1600" dirty="0" err="1"/>
              <a:t>Републике</a:t>
            </a:r>
            <a:r>
              <a:rPr lang="sr-Latn-CS" sz="1600" dirty="0"/>
              <a:t> Србије </a:t>
            </a:r>
            <a:r>
              <a:rPr lang="sr-Latn-CS" sz="1600" dirty="0" err="1"/>
              <a:t>је</a:t>
            </a:r>
            <a:r>
              <a:rPr lang="sr-Latn-CS" sz="1600" dirty="0"/>
              <a:t> </a:t>
            </a:r>
            <a:r>
              <a:rPr lang="sr-Latn-CS" sz="1600" dirty="0" err="1"/>
              <a:t>успео</a:t>
            </a:r>
            <a:r>
              <a:rPr lang="sr-Latn-CS" sz="1600" dirty="0"/>
              <a:t> </a:t>
            </a:r>
            <a:r>
              <a:rPr lang="sr-Latn-CS" sz="1600" dirty="0" err="1"/>
              <a:t>да</a:t>
            </a:r>
            <a:r>
              <a:rPr lang="sr-Latn-CS" sz="1600" dirty="0"/>
              <a:t> </a:t>
            </a:r>
            <a:r>
              <a:rPr lang="sr-Latn-CS" sz="1600" dirty="0" err="1"/>
              <a:t>одржи</a:t>
            </a:r>
            <a:r>
              <a:rPr lang="sr-Latn-CS" sz="1600" dirty="0"/>
              <a:t> </a:t>
            </a:r>
            <a:r>
              <a:rPr lang="sr-Cyrl-RS" sz="1600" dirty="0"/>
              <a:t>и ојача стабилност уз високу </a:t>
            </a:r>
            <a:r>
              <a:rPr lang="sr-Latn-CS" sz="1600" dirty="0" err="1"/>
              <a:t>профитабилност</a:t>
            </a:r>
            <a:r>
              <a:rPr lang="sr-Latn-CS" sz="1600" dirty="0"/>
              <a:t>, </a:t>
            </a:r>
            <a:r>
              <a:rPr lang="sr-Latn-CS" sz="1600" dirty="0" err="1"/>
              <a:t>ликвидност</a:t>
            </a:r>
            <a:r>
              <a:rPr lang="sr-Latn-CS" sz="1600" dirty="0"/>
              <a:t> и </a:t>
            </a:r>
            <a:r>
              <a:rPr lang="sr-Latn-CS" sz="1600" dirty="0" err="1"/>
              <a:t>солвентност</a:t>
            </a:r>
            <a:r>
              <a:rPr lang="sr-Cyrl-RS" sz="1600" dirty="0"/>
              <a:t> финансијског сектора</a:t>
            </a:r>
            <a:r>
              <a:rPr lang="sr-Latn-CS" sz="1600" dirty="0"/>
              <a:t> </a:t>
            </a:r>
            <a:r>
              <a:rPr lang="sr-Cyrl-RS" sz="1600" dirty="0"/>
              <a:t>и</a:t>
            </a:r>
            <a:r>
              <a:rPr lang="sr-Latn-CS" sz="1600" dirty="0"/>
              <a:t> </a:t>
            </a:r>
            <a:r>
              <a:rPr lang="sr-Latn-CS" sz="1600" dirty="0" err="1"/>
              <a:t>најнижи</a:t>
            </a:r>
            <a:r>
              <a:rPr lang="sr-Latn-CS" sz="1600" dirty="0"/>
              <a:t> НПЛ</a:t>
            </a:r>
            <a:r>
              <a:rPr lang="sr-Cyrl-RS" sz="1600" dirty="0"/>
              <a:t> показатељ од увођења истог</a:t>
            </a:r>
            <a:r>
              <a:rPr lang="sr-Latn-CS" sz="1600" dirty="0"/>
              <a:t>. </a:t>
            </a:r>
            <a:endParaRPr lang="sr-Cyrl-R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BC1C37-566A-F662-275F-026E1BF05E86}"/>
              </a:ext>
            </a:extLst>
          </p:cNvPr>
          <p:cNvSpPr txBox="1"/>
          <p:nvPr/>
        </p:nvSpPr>
        <p:spPr>
          <a:xfrm>
            <a:off x="4933262" y="5176915"/>
            <a:ext cx="6670498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sr-Latn-CS" sz="1600" b="1" dirty="0" err="1"/>
              <a:t>Ова</a:t>
            </a:r>
            <a:r>
              <a:rPr lang="sr-Latn-CS" sz="1600" b="1" dirty="0"/>
              <a:t> </a:t>
            </a:r>
            <a:r>
              <a:rPr lang="sr-Latn-CS" sz="1600" b="1" dirty="0" err="1"/>
              <a:t>достигнућа</a:t>
            </a:r>
            <a:r>
              <a:rPr lang="sr-Latn-CS" sz="1600" b="1" dirty="0"/>
              <a:t> </a:t>
            </a:r>
            <a:r>
              <a:rPr lang="sr-Latn-CS" sz="1600" b="1" dirty="0" err="1"/>
              <a:t>не</a:t>
            </a:r>
            <a:r>
              <a:rPr lang="sr-Latn-CS" sz="1600" b="1" dirty="0"/>
              <a:t> </a:t>
            </a:r>
            <a:r>
              <a:rPr lang="sr-Latn-CS" sz="1600" b="1" dirty="0" err="1"/>
              <a:t>само</a:t>
            </a:r>
            <a:r>
              <a:rPr lang="sr-Latn-CS" sz="1600" b="1" dirty="0"/>
              <a:t> </a:t>
            </a:r>
            <a:r>
              <a:rPr lang="sr-Latn-CS" sz="1600" b="1" dirty="0" err="1"/>
              <a:t>да</a:t>
            </a:r>
            <a:r>
              <a:rPr lang="sr-Latn-CS" sz="1600" b="1" dirty="0"/>
              <a:t> </a:t>
            </a:r>
            <a:r>
              <a:rPr lang="sr-Latn-CS" sz="1600" b="1" dirty="0" err="1"/>
              <a:t>потврђују</a:t>
            </a:r>
            <a:r>
              <a:rPr lang="sr-Latn-CS" sz="1600" b="1" dirty="0"/>
              <a:t> </a:t>
            </a:r>
            <a:r>
              <a:rPr lang="sr-Latn-CS" sz="1600" b="1" dirty="0" err="1"/>
              <a:t>отпорност</a:t>
            </a:r>
            <a:r>
              <a:rPr lang="sr-Latn-CS" sz="1600" b="1" dirty="0"/>
              <a:t> </a:t>
            </a:r>
            <a:r>
              <a:rPr lang="sr-Latn-CS" sz="1600" b="1" dirty="0" err="1"/>
              <a:t>банкарског</a:t>
            </a:r>
            <a:r>
              <a:rPr lang="sr-Latn-CS" sz="1600" b="1" dirty="0"/>
              <a:t> </a:t>
            </a:r>
            <a:r>
              <a:rPr lang="sr-Latn-CS" sz="1600" b="1" dirty="0" err="1"/>
              <a:t>сектора</a:t>
            </a:r>
            <a:r>
              <a:rPr lang="sr-Latn-CS" sz="1600" b="1" dirty="0"/>
              <a:t>, </a:t>
            </a:r>
            <a:r>
              <a:rPr lang="sr-Latn-CS" sz="1600" b="1" dirty="0" err="1"/>
              <a:t>већ</a:t>
            </a:r>
            <a:r>
              <a:rPr lang="sr-Latn-CS" sz="1600" b="1" dirty="0"/>
              <a:t> и </a:t>
            </a:r>
            <a:r>
              <a:rPr lang="sr-Latn-CS" sz="1600" b="1" dirty="0" err="1"/>
              <a:t>истичу</a:t>
            </a:r>
            <a:r>
              <a:rPr lang="sr-Latn-CS" sz="1600" b="1" dirty="0"/>
              <a:t> </a:t>
            </a:r>
            <a:r>
              <a:rPr lang="sr-Latn-CS" sz="1600" b="1" dirty="0" err="1"/>
              <a:t>ефикасност</a:t>
            </a:r>
            <a:r>
              <a:rPr lang="sr-Latn-CS" sz="1600" b="1" dirty="0"/>
              <a:t> </a:t>
            </a:r>
            <a:r>
              <a:rPr lang="sr-Latn-CS" sz="1600" b="1" dirty="0" err="1"/>
              <a:t>мера</a:t>
            </a:r>
            <a:r>
              <a:rPr lang="sr-Latn-CS" sz="1600" b="1" dirty="0"/>
              <a:t> </a:t>
            </a:r>
            <a:r>
              <a:rPr lang="sr-Latn-CS" sz="1600" b="1" dirty="0" err="1"/>
              <a:t>које</a:t>
            </a:r>
            <a:r>
              <a:rPr lang="sr-Latn-CS" sz="1600" b="1" dirty="0"/>
              <a:t> </a:t>
            </a:r>
            <a:r>
              <a:rPr lang="sr-Latn-CS" sz="1600" b="1" dirty="0" err="1"/>
              <a:t>се</a:t>
            </a:r>
            <a:r>
              <a:rPr lang="sr-Latn-CS" sz="1600" b="1" dirty="0"/>
              <a:t> </a:t>
            </a:r>
            <a:r>
              <a:rPr lang="sr-Cyrl-RS" sz="1600" b="1" dirty="0"/>
              <a:t>донете у циљу </a:t>
            </a:r>
            <a:r>
              <a:rPr lang="sr-Latn-CS" sz="1600" b="1" dirty="0" err="1"/>
              <a:t>ублажавањ</a:t>
            </a:r>
            <a:r>
              <a:rPr lang="sr-Cyrl-RS" sz="1600" b="1" dirty="0"/>
              <a:t>а</a:t>
            </a:r>
            <a:r>
              <a:rPr lang="sr-Latn-CS" sz="1600" b="1" dirty="0"/>
              <a:t> </a:t>
            </a:r>
            <a:r>
              <a:rPr lang="sr-Latn-CS" sz="1600" b="1" dirty="0" err="1"/>
              <a:t>утицаја</a:t>
            </a:r>
            <a:r>
              <a:rPr lang="sr-Latn-CS" sz="1600" b="1" dirty="0"/>
              <a:t> </a:t>
            </a:r>
            <a:r>
              <a:rPr lang="sr-Latn-CS" sz="1600" b="1" dirty="0" err="1"/>
              <a:t>кризе</a:t>
            </a:r>
            <a:r>
              <a:rPr lang="sr-Latn-CS" sz="1600" b="1" dirty="0"/>
              <a:t> </a:t>
            </a:r>
            <a:r>
              <a:rPr lang="sr-Latn-CS" sz="1600" b="1" dirty="0" err="1"/>
              <a:t>на</a:t>
            </a:r>
            <a:r>
              <a:rPr lang="sr-Latn-CS" sz="1600" b="1" dirty="0"/>
              <a:t> </a:t>
            </a:r>
            <a:r>
              <a:rPr lang="sr-Cyrl-RS" sz="1600" b="1" dirty="0"/>
              <a:t>финансијски систем, привреду и становништво</a:t>
            </a:r>
            <a:r>
              <a:rPr lang="sr-Latn-CS" sz="1600" b="1" dirty="0"/>
              <a:t>.</a:t>
            </a:r>
            <a:endParaRPr lang="sr-Latn-RS" sz="1600" b="1" dirty="0"/>
          </a:p>
        </p:txBody>
      </p:sp>
      <p:pic>
        <p:nvPicPr>
          <p:cNvPr id="16" name="Picture 1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xmlns="" id="{46222FB0-B42A-4F07-752D-E1C3B4BCA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543" y="5180104"/>
            <a:ext cx="807324" cy="807324"/>
          </a:xfrm>
          <a:prstGeom prst="rect">
            <a:avLst/>
          </a:prstGeom>
        </p:spPr>
      </p:pic>
      <p:pic>
        <p:nvPicPr>
          <p:cNvPr id="32" name="Picture 31" descr="A picture containing circle, graphics, art, creativity&#10;&#10;Description automatically generated">
            <a:extLst>
              <a:ext uri="{FF2B5EF4-FFF2-40B4-BE49-F238E27FC236}">
                <a16:creationId xmlns:a16="http://schemas.microsoft.com/office/drawing/2014/main" xmlns="" id="{27BCF61B-1266-A130-6474-482B4568A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473" y="1597781"/>
            <a:ext cx="742083" cy="742083"/>
          </a:xfrm>
          <a:prstGeom prst="rect">
            <a:avLst/>
          </a:prstGeom>
        </p:spPr>
      </p:pic>
      <p:pic>
        <p:nvPicPr>
          <p:cNvPr id="33" name="Picture 32" descr="Magnifying glass showing decling performance">
            <a:extLst>
              <a:ext uri="{FF2B5EF4-FFF2-40B4-BE49-F238E27FC236}">
                <a16:creationId xmlns:a16="http://schemas.microsoft.com/office/drawing/2014/main" xmlns="" id="{3459F7D3-B7FF-555A-489C-F166F9AE09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7893" r="23954" b="-3"/>
          <a:stretch/>
        </p:blipFill>
        <p:spPr>
          <a:xfrm>
            <a:off x="1007336" y="1844823"/>
            <a:ext cx="2719049" cy="4257881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00000000-0008-0000-00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74817995"/>
                  </p:ext>
                </p:extLst>
              </p:nvPr>
            </p:nvGraphicFramePr>
            <p:xfrm>
              <a:off x="6663071" y="3155112"/>
              <a:ext cx="3616680" cy="17391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35" name="Chart 3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00000000-0008-0000-00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63071" y="3155112"/>
                <a:ext cx="3616680" cy="1739133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3D82F95-551A-7A60-D026-27EF57A1E24F}"/>
              </a:ext>
            </a:extLst>
          </p:cNvPr>
          <p:cNvSpPr txBox="1"/>
          <p:nvPr/>
        </p:nvSpPr>
        <p:spPr>
          <a:xfrm>
            <a:off x="7725888" y="3121223"/>
            <a:ext cx="1491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/>
              <a:t>НПЛ 2015 - 2023</a:t>
            </a:r>
            <a:endParaRPr lang="sr-Latn-R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88D36B-9CBD-62AB-F4A0-6E19E07A726E}"/>
              </a:ext>
            </a:extLst>
          </p:cNvPr>
          <p:cNvGrpSpPr/>
          <p:nvPr/>
        </p:nvGrpSpPr>
        <p:grpSpPr>
          <a:xfrm>
            <a:off x="3859269" y="3397556"/>
            <a:ext cx="947016" cy="882329"/>
            <a:chOff x="2148152" y="3477146"/>
            <a:chExt cx="947016" cy="8823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D748B6B-EE3F-FF2C-8B3B-DA7739347052}"/>
                </a:ext>
              </a:extLst>
            </p:cNvPr>
            <p:cNvGrpSpPr/>
            <p:nvPr/>
          </p:nvGrpSpPr>
          <p:grpSpPr>
            <a:xfrm>
              <a:off x="2148152" y="3477146"/>
              <a:ext cx="947016" cy="882329"/>
              <a:chOff x="4098590" y="3205366"/>
              <a:chExt cx="1134063" cy="1134063"/>
            </a:xfrm>
          </p:grpSpPr>
          <p:pic>
            <p:nvPicPr>
              <p:cNvPr id="10" name="Picture 9" descr="A blue and yellow map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46C1FA4C-263C-394C-FEB2-006B717D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590" y="3205366"/>
                <a:ext cx="1134063" cy="1134063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704D512C-7A2A-27D5-141B-59C6EFFD7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51714" y="3612453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DD05DE6C-3C24-6F2D-B80B-D2B95C8ED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30655" y="3483945"/>
                <a:ext cx="252969" cy="252969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DA381AA3-F27C-7189-EFC8-01DCECA47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44888" y="3841674"/>
                <a:ext cx="321061" cy="321061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cartoon&#10;&#10;Description automatically generated">
                <a:extLst>
                  <a:ext uri="{FF2B5EF4-FFF2-40B4-BE49-F238E27FC236}">
                    <a16:creationId xmlns:a16="http://schemas.microsoft.com/office/drawing/2014/main" xmlns="" id="{5BA789FA-6F81-5F04-254E-981B75FF1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87423" y="3538895"/>
                <a:ext cx="135460" cy="135460"/>
              </a:xfrm>
              <a:prstGeom prst="rect">
                <a:avLst/>
              </a:prstGeom>
            </p:spPr>
          </p:pic>
        </p:grpSp>
        <p:pic>
          <p:nvPicPr>
            <p:cNvPr id="9" name="Picture 8" descr="A picture containing cartoon&#10;&#10;Description automatically generated">
              <a:extLst>
                <a:ext uri="{FF2B5EF4-FFF2-40B4-BE49-F238E27FC236}">
                  <a16:creationId xmlns:a16="http://schemas.microsoft.com/office/drawing/2014/main" xmlns="" id="{05743121-6C60-A535-8724-2FE50197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8037" y="3890703"/>
              <a:ext cx="211245" cy="196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904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6729A8-142B-9A1A-0EBF-15A6548881C8}"/>
              </a:ext>
            </a:extLst>
          </p:cNvPr>
          <p:cNvSpPr txBox="1"/>
          <p:nvPr/>
        </p:nvSpPr>
        <p:spPr>
          <a:xfrm>
            <a:off x="3791744" y="3073951"/>
            <a:ext cx="4536504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/>
              <a:t>ХВАЛА НА ПАЖЊИ</a:t>
            </a:r>
            <a:endParaRPr lang="sr-Latn-R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060373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3845</TotalTime>
  <Words>700</Words>
  <Application>Microsoft Office PowerPoint</Application>
  <PresentationFormat>Custom</PresentationFormat>
  <Paragraphs>94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ОАП</dc:creator>
  <cp:keywords>[SEC=JAVNO]</cp:keywords>
  <cp:lastModifiedBy>Marija</cp:lastModifiedBy>
  <cp:revision>24</cp:revision>
  <dcterms:created xsi:type="dcterms:W3CDTF">2023-05-16T05:46:09Z</dcterms:created>
  <dcterms:modified xsi:type="dcterms:W3CDTF">2023-05-26T12:53:51Z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Footer">
    <vt:lpwstr>ЈАВНО</vt:lpwstr>
  </property>
  <property fmtid="{D5CDD505-2E9C-101B-9397-08002B2CF9AE}" pid="3" name="PM_Caveats_Count">
    <vt:lpwstr>0</vt:lpwstr>
  </property>
  <property fmtid="{D5CDD505-2E9C-101B-9397-08002B2CF9AE}" pid="4" name="PM_Originator_Hash_SHA1">
    <vt:lpwstr>655B009FE4C5EFF6ABC108B26C2D9037E3214564</vt:lpwstr>
  </property>
  <property fmtid="{D5CDD505-2E9C-101B-9397-08002B2CF9AE}" pid="5" name="PM_SecurityClassification">
    <vt:lpwstr>JAVNO</vt:lpwstr>
  </property>
  <property fmtid="{D5CDD505-2E9C-101B-9397-08002B2CF9AE}" pid="6" name="PM_DisplayValueSecClassificationWithQualifier">
    <vt:lpwstr>ЈАВНО</vt:lpwstr>
  </property>
  <property fmtid="{D5CDD505-2E9C-101B-9397-08002B2CF9AE}" pid="7" name="PM_Qualifier">
    <vt:lpwstr/>
  </property>
  <property fmtid="{D5CDD505-2E9C-101B-9397-08002B2CF9AE}" pid="8" name="PM_Hash_SHA1">
    <vt:lpwstr>47DDC30A953B478FFA3DE3D268CF65BB23E8B04A</vt:lpwstr>
  </property>
  <property fmtid="{D5CDD505-2E9C-101B-9397-08002B2CF9AE}" pid="9" name="PM_ProtectiveMarkingImage_Header">
    <vt:lpwstr>C:\Program Files\Common Files\janusNET Shared\janusSEAL\Images\DocumentSlashBlue.png</vt:lpwstr>
  </property>
  <property fmtid="{D5CDD505-2E9C-101B-9397-08002B2CF9AE}" pid="10" name="PM_InsertionValue">
    <vt:lpwstr>JAVNO</vt:lpwstr>
  </property>
  <property fmtid="{D5CDD505-2E9C-101B-9397-08002B2CF9AE}" pid="11" name="PM_ProtectiveMarkingValue_Header">
    <vt:lpwstr>ЈАВНО</vt:lpwstr>
  </property>
  <property fmtid="{D5CDD505-2E9C-101B-9397-08002B2CF9AE}" pid="12" name="PM_ProtectiveMarkingImage_Footer">
    <vt:lpwstr>C:\Program Files\Common Files\janusNET Shared\janusSEAL\Images\DocumentSlashBlue.png</vt:lpwstr>
  </property>
  <property fmtid="{D5CDD505-2E9C-101B-9397-08002B2CF9AE}" pid="13" name="PM_Namespace">
    <vt:lpwstr>NBS</vt:lpwstr>
  </property>
  <property fmtid="{D5CDD505-2E9C-101B-9397-08002B2CF9AE}" pid="14" name="PM_Version">
    <vt:lpwstr>v2</vt:lpwstr>
  </property>
  <property fmtid="{D5CDD505-2E9C-101B-9397-08002B2CF9AE}" pid="15" name="PM_Originating_FileId">
    <vt:lpwstr>79277D6BDE284EAA975C29F6640F7594</vt:lpwstr>
  </property>
  <property fmtid="{D5CDD505-2E9C-101B-9397-08002B2CF9AE}" pid="16" name="PM_OriginationTimeStamp">
    <vt:lpwstr>2023-05-16T05:46:30Z</vt:lpwstr>
  </property>
  <property fmtid="{D5CDD505-2E9C-101B-9397-08002B2CF9AE}" pid="17" name="PM_Hash_Version">
    <vt:lpwstr>2016.1</vt:lpwstr>
  </property>
  <property fmtid="{D5CDD505-2E9C-101B-9397-08002B2CF9AE}" pid="18" name="PM_Hash_Salt_Prev">
    <vt:lpwstr>1F84EDDE41EBB6010810BECA943AAEF3</vt:lpwstr>
  </property>
  <property fmtid="{D5CDD505-2E9C-101B-9397-08002B2CF9AE}" pid="19" name="PM_Hash_Salt">
    <vt:lpwstr>1F84EDDE41EBB6010810BECA943AAEF3</vt:lpwstr>
  </property>
  <property fmtid="{D5CDD505-2E9C-101B-9397-08002B2CF9AE}" pid="20" name="PM_PrintOutPlacement_PPT">
    <vt:lpwstr/>
  </property>
</Properties>
</file>