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3" r:id="rId2"/>
    <p:sldId id="274" r:id="rId3"/>
    <p:sldId id="313" r:id="rId4"/>
    <p:sldId id="314" r:id="rId5"/>
    <p:sldId id="315" r:id="rId6"/>
    <p:sldId id="316" r:id="rId7"/>
    <p:sldId id="320" r:id="rId8"/>
    <p:sldId id="318" r:id="rId9"/>
    <p:sldId id="321" r:id="rId10"/>
    <p:sldId id="311" r:id="rId11"/>
  </p:sldIdLst>
  <p:sldSz cx="9144000" cy="5143500" type="screen16x9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3E15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3" d="100"/>
          <a:sy n="113" d="100"/>
        </p:scale>
        <p:origin x="-341" y="-72"/>
      </p:cViewPr>
      <p:guideLst>
        <p:guide orient="horz" pos="2160"/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525DD-D5AF-4289-8E33-9889EBE16E67}" type="datetimeFigureOut">
              <a:rPr lang="en-GB" smtClean="0"/>
              <a:pPr/>
              <a:t>29/05/2023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71BB13-F104-4709-BDE6-3E455ECCC1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90604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5131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0172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5536" y="4054794"/>
            <a:ext cx="2133600" cy="273844"/>
          </a:xfrm>
        </p:spPr>
        <p:txBody>
          <a:bodyPr/>
          <a:lstStyle/>
          <a:p>
            <a:fld id="{74EAE43F-9B83-48A0-8BB3-8A587A66E281}" type="datetimeFigureOut">
              <a:rPr lang="sr-Latn-CS" smtClean="0"/>
              <a:pPr/>
              <a:t>29.5.2023.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74876" y="4051938"/>
            <a:ext cx="2895600" cy="273844"/>
          </a:xfrm>
        </p:spPr>
        <p:txBody>
          <a:bodyPr/>
          <a:lstStyle/>
          <a:p>
            <a:endParaRPr lang="bs-Latn-B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16216" y="4054794"/>
            <a:ext cx="2133600" cy="273844"/>
          </a:xfrm>
        </p:spPr>
        <p:txBody>
          <a:bodyPr/>
          <a:lstStyle/>
          <a:p>
            <a:fld id="{24F4FB21-F2B8-479C-9FA0-832BD5F019C2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00151"/>
            <a:ext cx="8147248" cy="315379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bs-Latn-BA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bs-Latn-B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AE43F-9B83-48A0-8BB3-8A587A66E281}" type="datetimeFigureOut">
              <a:rPr lang="sr-Latn-CS" smtClean="0"/>
              <a:pPr/>
              <a:t>29.5.2023.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4FB21-F2B8-479C-9FA0-832BD5F019C2}" type="slidenum">
              <a:rPr lang="bs-Latn-BA" smtClean="0"/>
              <a:pPr/>
              <a:t>‹#›</a:t>
            </a:fld>
            <a:endParaRPr lang="bs-Latn-BA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EE49F2C-0728-4D86-92DD-7FA65090681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4D1255B-9D42-A55B-DCBA-91407363870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20186"/>
            <a:ext cx="7772400" cy="1102519"/>
          </a:xfrm>
        </p:spPr>
        <p:txBody>
          <a:bodyPr>
            <a:normAutofit/>
          </a:bodyPr>
          <a:lstStyle/>
          <a:p>
            <a:r>
              <a:rPr lang="hr-HR" sz="2000" b="1" smtClean="0">
                <a:solidFill>
                  <a:schemeClr val="tx2"/>
                </a:solidFill>
              </a:rPr>
              <a:t>Dr Željko Šain, Dr Jasmina Selimović, Dr Edin Taso</a:t>
            </a:r>
            <a:endParaRPr lang="hr-BA" sz="2000" dirty="0">
              <a:solidFill>
                <a:schemeClr val="tx2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3568" y="2045295"/>
            <a:ext cx="77724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smtClean="0">
                <a:solidFill>
                  <a:schemeClr val="tx2"/>
                </a:solidFill>
              </a:rPr>
              <a:t> RIZICI – OSIGURANJE – KRIZA</a:t>
            </a:r>
          </a:p>
          <a:p>
            <a:r>
              <a:rPr lang="en-US" sz="4000" b="1" smtClean="0">
                <a:solidFill>
                  <a:schemeClr val="tx2"/>
                </a:solidFill>
              </a:rPr>
              <a:t>(mogućnosti i ograničenja)</a:t>
            </a:r>
          </a:p>
          <a:p>
            <a:endParaRPr lang="hr-HR" sz="1000" b="1" dirty="0" smtClean="0">
              <a:solidFill>
                <a:schemeClr val="tx2"/>
              </a:solidFill>
            </a:endParaRPr>
          </a:p>
          <a:p>
            <a:r>
              <a:rPr lang="vi-VN" sz="2800" b="1" smtClean="0">
                <a:solidFill>
                  <a:srgbClr val="93E15A"/>
                </a:solidFill>
                <a:latin typeface="Calibri" pitchFamily="34" charset="0"/>
              </a:rPr>
              <a:t>XXI. međunarodni simpozijum</a:t>
            </a:r>
            <a:endParaRPr lang="hr-HR" sz="2800" b="1" dirty="0">
              <a:solidFill>
                <a:srgbClr val="93E15A"/>
              </a:solidFill>
              <a:latin typeface="Calibri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99592" y="3579862"/>
            <a:ext cx="77724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BA" sz="1800" b="1" smtClean="0">
                <a:solidFill>
                  <a:schemeClr val="tx2"/>
                </a:solidFill>
              </a:rPr>
              <a:t>Zlatibor</a:t>
            </a:r>
            <a:r>
              <a:rPr lang="hr-HR" sz="1800" b="1" smtClean="0">
                <a:solidFill>
                  <a:schemeClr val="tx2"/>
                </a:solidFill>
              </a:rPr>
              <a:t>, </a:t>
            </a:r>
            <a:r>
              <a:rPr lang="hr-BA" sz="1800" b="1" smtClean="0">
                <a:solidFill>
                  <a:schemeClr val="tx2"/>
                </a:solidFill>
              </a:rPr>
              <a:t>juni </a:t>
            </a:r>
            <a:r>
              <a:rPr lang="en-US" sz="1800" b="1" smtClean="0">
                <a:solidFill>
                  <a:schemeClr val="tx2"/>
                </a:solidFill>
              </a:rPr>
              <a:t>2023</a:t>
            </a:r>
            <a:r>
              <a:rPr lang="hr-HR" sz="1800" b="1" dirty="0" smtClean="0">
                <a:solidFill>
                  <a:schemeClr val="tx2"/>
                </a:solidFill>
              </a:rPr>
              <a:t>. godine</a:t>
            </a:r>
            <a:endParaRPr lang="hr-BA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27295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39552" y="1347614"/>
            <a:ext cx="77724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93E15A"/>
                </a:solidFill>
              </a:rPr>
              <a:t>HVALA NA PAŽNJI</a:t>
            </a:r>
          </a:p>
          <a:p>
            <a:r>
              <a:rPr lang="en-US" sz="2000" b="1" smtClean="0">
                <a:solidFill>
                  <a:schemeClr val="tx2"/>
                </a:solidFill>
              </a:rPr>
              <a:t>zeljko.sain@efsa.unsa.ba</a:t>
            </a:r>
          </a:p>
          <a:p>
            <a:r>
              <a:rPr lang="en-US" sz="2000" b="1" smtClean="0">
                <a:solidFill>
                  <a:schemeClr val="tx2"/>
                </a:solidFill>
              </a:rPr>
              <a:t>jasmina.selimovic@efsa.unsa.ba </a:t>
            </a:r>
          </a:p>
          <a:p>
            <a:r>
              <a:rPr lang="en-US" sz="2000" b="1" smtClean="0">
                <a:solidFill>
                  <a:schemeClr val="tx2"/>
                </a:solidFill>
              </a:rPr>
              <a:t>taso_edin@yahoo.com</a:t>
            </a:r>
          </a:p>
          <a:p>
            <a:r>
              <a:rPr lang="en-US" sz="2800" b="1" smtClean="0">
                <a:solidFill>
                  <a:schemeClr val="tx2"/>
                </a:solidFill>
              </a:rPr>
              <a:t> </a:t>
            </a:r>
            <a:endParaRPr lang="hr-HR" sz="2800" b="1" dirty="0">
              <a:solidFill>
                <a:srgbClr val="93E15A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99592" y="3579862"/>
            <a:ext cx="77724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BA" sz="1800" b="1" smtClean="0">
                <a:solidFill>
                  <a:schemeClr val="tx2"/>
                </a:solidFill>
              </a:rPr>
              <a:t>Zlatibor, juni </a:t>
            </a:r>
            <a:r>
              <a:rPr lang="hr-HR" sz="1800" b="1" smtClean="0">
                <a:solidFill>
                  <a:schemeClr val="tx2"/>
                </a:solidFill>
              </a:rPr>
              <a:t>2023. </a:t>
            </a:r>
            <a:r>
              <a:rPr lang="hr-HR" sz="1800" b="1" dirty="0" smtClean="0">
                <a:solidFill>
                  <a:schemeClr val="tx2"/>
                </a:solidFill>
              </a:rPr>
              <a:t>godine</a:t>
            </a:r>
            <a:endParaRPr lang="hr-BA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20701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smtClean="0"/>
              <a:t>. </a:t>
            </a:r>
            <a:r>
              <a:rPr lang="hr-BA" smtClean="0"/>
              <a:t>Historijske činjenice</a:t>
            </a:r>
            <a:endParaRPr lang="hr-BA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vi-VN" sz="2400" smtClean="0"/>
              <a:t>Rizici su nastali prije osiguranja i stalno vode u međusobnoj utakmici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vi-VN" sz="2400" smtClean="0"/>
              <a:t>Čovjek / Ljudi su  nesavršena lica, stalno su u nekim zabludama i strahu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vi-VN" sz="2400" smtClean="0"/>
              <a:t>Sistemski se proizvode strahovi (nije to teorija zavjere!)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vi-VN" sz="2400" smtClean="0"/>
              <a:t>Strahovi proizvode krize i sinergetske rizike – šta tu može osiguranje?</a:t>
            </a:r>
          </a:p>
        </p:txBody>
      </p:sp>
    </p:spTree>
    <p:extLst>
      <p:ext uri="{BB962C8B-B14F-4D97-AF65-F5344CB8AC3E}">
        <p14:creationId xmlns="" xmlns:p14="http://schemas.microsoft.com/office/powerpoint/2010/main" val="40539697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smtClean="0"/>
              <a:t>. </a:t>
            </a:r>
            <a:r>
              <a:rPr lang="hr-BA" smtClean="0"/>
              <a:t>Historijske činjenice</a:t>
            </a:r>
            <a:endParaRPr lang="hr-BA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vi-VN" sz="2200" smtClean="0"/>
              <a:t>XXI. vijek za samo 22 godine proizveo je: </a:t>
            </a:r>
          </a:p>
          <a:p>
            <a:pPr lvl="1" algn="just">
              <a:buFont typeface="Wingdings" pitchFamily="2" charset="2"/>
              <a:buChar char="Ø"/>
            </a:pPr>
            <a:r>
              <a:rPr lang="vi-VN" sz="2200" smtClean="0"/>
              <a:t>2001. strah od terorizma (11. 09. 2001. Svjetski trgovački centar u</a:t>
            </a:r>
            <a:r>
              <a:rPr lang="hr-BA" sz="2200" smtClean="0"/>
              <a:t> </a:t>
            </a:r>
            <a:r>
              <a:rPr lang="vi-VN" sz="2200" smtClean="0"/>
              <a:t>New Yorku itd.)</a:t>
            </a:r>
          </a:p>
          <a:p>
            <a:pPr lvl="1" algn="just">
              <a:buFont typeface="Wingdings" pitchFamily="2" charset="2"/>
              <a:buChar char="Ø"/>
            </a:pPr>
            <a:r>
              <a:rPr lang="vi-VN" sz="2200" smtClean="0"/>
              <a:t>2008. strah od ekonomskog sloma </a:t>
            </a:r>
          </a:p>
          <a:p>
            <a:pPr lvl="1" algn="just">
              <a:buFont typeface="Wingdings" pitchFamily="2" charset="2"/>
              <a:buChar char="Ø"/>
            </a:pPr>
            <a:r>
              <a:rPr lang="vi-VN" sz="2200" smtClean="0"/>
              <a:t>2014. započeo, a intenzivirao se 2022. godine rat između Rusije i </a:t>
            </a:r>
            <a:r>
              <a:rPr lang="hr-BA" sz="2200" smtClean="0"/>
              <a:t> </a:t>
            </a:r>
            <a:r>
              <a:rPr lang="vi-VN" sz="2200" smtClean="0"/>
              <a:t>Ukraine  i strah od totalnog svjetskog rata </a:t>
            </a:r>
          </a:p>
          <a:p>
            <a:pPr lvl="1" algn="just">
              <a:buFont typeface="Wingdings" pitchFamily="2" charset="2"/>
              <a:buChar char="Ø"/>
            </a:pPr>
            <a:r>
              <a:rPr lang="vi-VN" sz="2200" smtClean="0"/>
              <a:t>2020. strah od pandemije COVID – 19</a:t>
            </a:r>
          </a:p>
          <a:p>
            <a:pPr lvl="1" algn="just">
              <a:buFont typeface="Wingdings" pitchFamily="2" charset="2"/>
              <a:buChar char="Ø"/>
            </a:pPr>
            <a:r>
              <a:rPr lang="vi-VN" sz="2200" smtClean="0"/>
              <a:t>konstantni stah od klimatskih promjena itd.</a:t>
            </a:r>
            <a:endParaRPr lang="vi-VN" sz="2200" dirty="0" err="1" smtClean="0"/>
          </a:p>
        </p:txBody>
      </p:sp>
    </p:spTree>
    <p:extLst>
      <p:ext uri="{BB962C8B-B14F-4D97-AF65-F5344CB8AC3E}">
        <p14:creationId xmlns="" xmlns:p14="http://schemas.microsoft.com/office/powerpoint/2010/main" val="13200574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smtClean="0"/>
              <a:t>2</a:t>
            </a:r>
            <a:r>
              <a:rPr lang="en-US" smtClean="0"/>
              <a:t>. </a:t>
            </a:r>
            <a:r>
              <a:rPr lang="hr-BA" smtClean="0"/>
              <a:t>Naučne osnove</a:t>
            </a:r>
            <a:endParaRPr lang="hr-BA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2400" smtClean="0"/>
              <a:t>Novi doktrinarni pristup izučavanju odnosa rizika i osiguranja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400" smtClean="0"/>
              <a:t>Do sada je, u principu, bio induktivni način dolaska do zaključaka odnosa rizika i osiguranja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400" smtClean="0"/>
              <a:t>Koliko je deduktivni način iskorišten u ovom pogledu?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400" smtClean="0"/>
              <a:t>Filozofski, sociološki, etno – psihološki i psihološki pristup rizicima i osiguranju – nova doktrina!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400" smtClean="0"/>
              <a:t>Jedinstveni pristup materijalnog i duhovnog osiguranja – „gledajmo činjenicama u oči“</a:t>
            </a:r>
            <a:endParaRPr lang="en-US" sz="2400" dirty="0" err="1" smtClean="0"/>
          </a:p>
        </p:txBody>
      </p:sp>
    </p:spTree>
    <p:extLst>
      <p:ext uri="{BB962C8B-B14F-4D97-AF65-F5344CB8AC3E}">
        <p14:creationId xmlns="" xmlns:p14="http://schemas.microsoft.com/office/powerpoint/2010/main" val="12854451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smtClean="0"/>
              <a:t>3</a:t>
            </a:r>
            <a:r>
              <a:rPr lang="en-US" smtClean="0"/>
              <a:t>. </a:t>
            </a:r>
            <a:r>
              <a:rPr lang="hr-BA" smtClean="0"/>
              <a:t>Zakonska određenja</a:t>
            </a:r>
            <a:endParaRPr lang="hr-BA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vi-VN" sz="2400" smtClean="0"/>
              <a:t>Rezultanta institucionalne i personalne finansijske pismenosti i finansijskog zdravlja u jednoj državi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vi-VN" sz="2400" smtClean="0"/>
              <a:t>Prihvatanje ili neprihvatanje naučnih istina u zakonskoj regulativi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vi-VN" sz="2400" smtClean="0"/>
              <a:t>Usaglašenost nacionalnih zakonskih propisa sa međunarodnim zakonskim i stručnim određenjima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vi-VN" sz="2400" smtClean="0"/>
              <a:t>Primjer nacionalne i međunarodne zakonske utemeljenosti odrednica Solventnosti II ili MSFI 17</a:t>
            </a:r>
            <a:endParaRPr lang="vi-VN" sz="2400" dirty="0" err="1" smtClean="0"/>
          </a:p>
        </p:txBody>
      </p:sp>
    </p:spTree>
    <p:extLst>
      <p:ext uri="{BB962C8B-B14F-4D97-AF65-F5344CB8AC3E}">
        <p14:creationId xmlns="" xmlns:p14="http://schemas.microsoft.com/office/powerpoint/2010/main" val="38272328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smtClean="0"/>
              <a:t>4</a:t>
            </a:r>
            <a:r>
              <a:rPr lang="en-US" smtClean="0"/>
              <a:t>. </a:t>
            </a:r>
            <a:r>
              <a:rPr lang="hr-BA" smtClean="0"/>
              <a:t>Stručne regulative</a:t>
            </a:r>
            <a:endParaRPr lang="hr-BA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1200151"/>
            <a:ext cx="8424936" cy="315379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vi-VN" sz="2400" smtClean="0"/>
              <a:t>Regulatorna i nadzorna tijela u industriji osiguranja u jednoj nacionalnoj ekonomiji – primjer Bosne i Hercegovine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vi-VN" sz="2400" smtClean="0"/>
              <a:t>Novi međunarodni standard za kompanije i vlasti: ESG (Environmental, Social, Governance – Okoliš/Životna sredina, Društvo/Društvena odgovornost, Upravljane/ Nadzor) – kako to implementirati u industriji osiguranja?</a:t>
            </a:r>
          </a:p>
          <a:p>
            <a:pPr lvl="1" algn="just">
              <a:buFont typeface="Wingdings" panose="05000000000000000000" pitchFamily="2" charset="2"/>
              <a:buChar char="q"/>
            </a:pPr>
            <a:endParaRPr lang="hr-BA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8629998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95486"/>
            <a:ext cx="8640960" cy="857250"/>
          </a:xfrm>
        </p:spPr>
        <p:txBody>
          <a:bodyPr>
            <a:noAutofit/>
          </a:bodyPr>
          <a:lstStyle/>
          <a:p>
            <a:r>
              <a:rPr lang="hr-BA" smtClean="0"/>
              <a:t>5. Praktična ostvarenja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75606"/>
            <a:ext cx="8424936" cy="2649742"/>
          </a:xfrm>
        </p:spPr>
        <p:txBody>
          <a:bodyPr>
            <a:noAutofit/>
          </a:bodyPr>
          <a:lstStyle/>
          <a:p>
            <a:pPr marL="571500" indent="-457200" algn="just">
              <a:buFont typeface="Wingdings" panose="05000000000000000000" pitchFamily="2" charset="2"/>
              <a:buChar char="q"/>
            </a:pPr>
            <a:r>
              <a:rPr lang="en-US" sz="2200" smtClean="0"/>
              <a:t>Primjer rizika, straha, kriza i osiguranja u Bosni i Hercegovini</a:t>
            </a:r>
            <a:endParaRPr lang="en-US" sz="2200" dirty="0"/>
          </a:p>
        </p:txBody>
      </p:sp>
    </p:spTree>
    <p:extLst>
      <p:ext uri="{BB962C8B-B14F-4D97-AF65-F5344CB8AC3E}">
        <p14:creationId xmlns="" xmlns:p14="http://schemas.microsoft.com/office/powerpoint/2010/main" val="40079605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11510"/>
            <a:ext cx="8229600" cy="857250"/>
          </a:xfrm>
        </p:spPr>
        <p:txBody>
          <a:bodyPr>
            <a:normAutofit/>
          </a:bodyPr>
          <a:lstStyle/>
          <a:p>
            <a:r>
              <a:rPr lang="hr-BA" smtClean="0"/>
              <a:t>6. Pouke i poruke</a:t>
            </a:r>
            <a:endParaRPr lang="hr-BA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203598"/>
            <a:ext cx="8424936" cy="315379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vi-VN" sz="2400" smtClean="0"/>
              <a:t>Pouka: Jovanovo Jevanđelje / Ivanovo Evanđelje:</a:t>
            </a:r>
            <a:endParaRPr lang="hr-BA" sz="2400" smtClean="0"/>
          </a:p>
          <a:p>
            <a:pPr algn="just">
              <a:buNone/>
            </a:pPr>
            <a:endParaRPr lang="vi-VN" sz="1500" smtClean="0"/>
          </a:p>
          <a:p>
            <a:pPr marL="0" indent="0" algn="ctr">
              <a:buNone/>
            </a:pPr>
            <a:r>
              <a:rPr lang="vi-VN" sz="2400" smtClean="0">
                <a:solidFill>
                  <a:srgbClr val="93E15A"/>
                </a:solidFill>
              </a:rPr>
              <a:t>„I Riječ je tijelom postala i nastanila se među nama“ (Iv 1,14)</a:t>
            </a:r>
            <a:r>
              <a:rPr lang="hr-BA" sz="2400" smtClean="0">
                <a:solidFill>
                  <a:srgbClr val="93E15A"/>
                </a:solidFill>
              </a:rPr>
              <a:t> </a:t>
            </a:r>
          </a:p>
          <a:p>
            <a:pPr marL="0" indent="0" algn="ctr">
              <a:buNone/>
            </a:pPr>
            <a:endParaRPr lang="hr-BA" sz="1500" smtClean="0"/>
          </a:p>
          <a:p>
            <a:pPr marL="0" indent="0" algn="ctr">
              <a:buNone/>
            </a:pPr>
            <a:r>
              <a:rPr lang="vi-VN" sz="2400" smtClean="0"/>
              <a:t>prilagodimo djelatnosti osiguranja: </a:t>
            </a:r>
            <a:endParaRPr lang="hr-BA" sz="2400" smtClean="0"/>
          </a:p>
          <a:p>
            <a:pPr marL="0" indent="0" algn="ctr">
              <a:buNone/>
            </a:pPr>
            <a:r>
              <a:rPr lang="vi-VN" sz="2400" smtClean="0"/>
              <a:t>„I Osiguranje je djelom postalo i nastanilo se među nama trajno“ (Željko Šain) </a:t>
            </a:r>
          </a:p>
          <a:p>
            <a:pPr marL="0" indent="0" algn="just">
              <a:buNone/>
            </a:pPr>
            <a:endParaRPr lang="hr-BA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24828376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11510"/>
            <a:ext cx="8229600" cy="857250"/>
          </a:xfrm>
        </p:spPr>
        <p:txBody>
          <a:bodyPr>
            <a:normAutofit/>
          </a:bodyPr>
          <a:lstStyle/>
          <a:p>
            <a:r>
              <a:rPr lang="hr-BA" smtClean="0"/>
              <a:t>6. Pouke i poruke</a:t>
            </a:r>
            <a:endParaRPr lang="hr-BA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1491630"/>
            <a:ext cx="8147248" cy="286576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vi-VN" sz="2400" smtClean="0"/>
              <a:t>Gradimo racionalno razumijevanje rizika, straha, kriza i osiguranja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vi-VN" sz="2400" smtClean="0"/>
              <a:t>Sistem ranog upozoravanja!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vi-VN" sz="2400" smtClean="0"/>
              <a:t>Poruka: Učimo i djelujmo razumno dok nije prekasno!</a:t>
            </a:r>
          </a:p>
          <a:p>
            <a:pPr marL="0" indent="0" algn="just">
              <a:buNone/>
            </a:pPr>
            <a:endParaRPr lang="hr-BA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24828376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1426</TotalTime>
  <Words>435</Words>
  <Application>Microsoft Office PowerPoint</Application>
  <PresentationFormat>On-screen Show (16:9)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Dr Željko Šain, Dr Jasmina Selimović, Dr Edin Taso</vt:lpstr>
      <vt:lpstr>1. Historijske činjenice</vt:lpstr>
      <vt:lpstr>1. Historijske činjenice</vt:lpstr>
      <vt:lpstr>2. Naučne osnove</vt:lpstr>
      <vt:lpstr>3. Zakonska određenja</vt:lpstr>
      <vt:lpstr>4. Stručne regulative</vt:lpstr>
      <vt:lpstr>5. Praktična ostvarenja</vt:lpstr>
      <vt:lpstr>6. Pouke i poruke</vt:lpstr>
      <vt:lpstr>6. Pouke i poruke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</dc:creator>
  <cp:lastModifiedBy>Marija</cp:lastModifiedBy>
  <cp:revision>122</cp:revision>
  <dcterms:created xsi:type="dcterms:W3CDTF">2019-09-23T14:24:44Z</dcterms:created>
  <dcterms:modified xsi:type="dcterms:W3CDTF">2023-05-29T10:11:12Z</dcterms:modified>
</cp:coreProperties>
</file>