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57" r:id="rId4"/>
    <p:sldId id="258" r:id="rId5"/>
    <p:sldId id="264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1" r:id="rId1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57" autoAdjust="0"/>
  </p:normalViewPr>
  <p:slideViewPr>
    <p:cSldViewPr snapToGrid="0">
      <p:cViewPr>
        <p:scale>
          <a:sx n="123" d="100"/>
          <a:sy n="123" d="100"/>
        </p:scale>
        <p:origin x="1824" y="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FF6E969-25BB-4D99-A69E-067FCDE4CF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US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0D73D7-24B0-45ED-A8DD-09A1A227DD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7D8CB-ADEC-4A84-8CA2-DAE3BDCE8434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A956D8-7496-4B26-B2B4-C4B8F8CE8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US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D518C4-8CE1-4EDD-AA3B-C8F36C0EBD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BED0-48C2-4620-8FFF-D1E5E123D1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2091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C49BB-9B48-4A60-9FBE-104485CAE768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DE745-1342-4A11-A958-897EB14D0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48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DF2980-B303-4EC4-8067-6305C8529F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ADCAD663-BE79-44D1-8531-AE53290EC5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6571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8F607F-16F5-48B9-806D-A2DEC1D13A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51C359AA-1747-4367-9018-3C31AB1BFD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553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79913E-D677-4572-8616-E8D4A37BC4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84959227-665F-474D-97AA-26DAB1C6C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068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921D76-20F7-41B3-B21B-AFA9158F37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CE6EDEAC-C88D-400E-BA6D-AC7EF47A5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20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8D7F0B-CBB7-436B-8D56-F7E99E6BC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07B35CC7-AF6F-48D8-9E4F-2E2F8CE4DD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02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F2767D-7921-46F1-BA51-985392B50C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15EFCF60-55C1-45B3-91D7-91606DACA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625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301413-8F00-4CEF-AA4E-F0D89EA4FE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8AEE1C4D-7DF5-47A1-A92E-5507B301B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05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E63521-D6CC-41B9-B2B3-79E1A1B2AC7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427B2A22-4261-47DF-A01F-FE5A073739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792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C543B6-5656-4E1E-8650-8963FE446F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6BF96A7F-DE4C-4C65-BEF0-A4C91BAA62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195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91A6A2-B867-4A0B-8FE2-BDADEAFEAB2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188E3DAA-8AC8-4A80-831E-480E4EF4C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171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60FA85-38FD-434B-90F9-4C4BE51DF7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2D38E433-B15F-40C2-ADF3-3B22F65785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3115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3B1A70-3DBF-4D38-9CD6-5A4AE3D220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EE9ED39E-90F9-4628-AAA4-FA4EEFD50E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888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5913A2-9293-455F-9317-3A90DFD73E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B95D4945-3346-4C47-9392-BD4CA357E4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42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1D9CE6-27CF-4F78-BAF9-CD318959E4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E1BD2FE9-79F8-4815-91FC-BD3193435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5079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A47A68-4DEF-454D-9F33-6D61F63BE5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436FAA6C-F98C-4DA7-A1FF-75266FBE9A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50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DE745-1342-4A11-A958-897EB14D05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8CB886-A47F-4B60-951D-ABB2757C43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="" xmlns:a16="http://schemas.microsoft.com/office/drawing/2014/main" id="{9556D74C-DA7E-45A0-9843-4B22780C97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094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6A483-10CB-418B-9A08-55DED2E46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BDB464-BADB-4092-A1C8-A48450862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845213-9DFD-45C1-9690-208B96BF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B93EE0-6D9A-4730-967B-9F4A9E93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2F6ECD-8249-4822-BEB5-4BB1D554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57641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E3529C-5189-47E3-874C-71CE45DB6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F9729B-CBD8-46E5-A13E-89A2CE294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128F49-AAD0-44A0-81B6-06F52A5F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EF9E9E-BF95-4384-8383-844A005D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301EEA-A52A-41C4-B6D3-45631817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7766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309D244-24A9-4460-AF07-24DDCF27D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DAAC33-6117-45FF-B44B-261BF58FE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769CE-7887-4FA3-8CBF-098F5AE43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149906-4177-4A7F-8D0D-13245910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97DECB-CCB0-4C21-B451-8EBD401FF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2972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D27EE7-7B13-40F9-B0E5-6F677ABA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224EED-C197-46A8-85A7-BFD785774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F2E0A2E-B29A-46E8-B573-F48258CC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24DA232-20CB-4D1D-A2E5-F3FA34BEB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FB1038-60B5-473C-B7D8-79CEF075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69304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728E02-386C-449F-83F8-7A80ACC3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9150D1D-29B3-4A1A-9488-A481474F8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1EF6FC1-E396-46F4-BB4D-215DDB3D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4DE725-8702-461B-86DC-32A80CEF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35FA57-7139-4D59-82E0-E7432DFB2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93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494F07-183F-4013-90C8-7906215C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747956-5CDD-4F66-9D95-E620F7443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785CE44-0ABE-4FD7-8C44-9D8F3F403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46668C4-86EF-4F42-8093-48752291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132895-E9C7-4A06-814D-9501C3F4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44922C6-9B70-4E62-BEDB-7B0843B2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9092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1AF44-0728-48BB-A627-E4DE43EA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6E6CEA-82D9-4DD0-B947-B8DAE43B5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6C9D6F-865D-453C-9270-DFA78B4EF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B9F4B69-2E8D-4CE3-9E7B-B85063253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01A8970-EBE0-4C93-912D-DBD8A032C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CBD92DC-F4CA-46DC-BE6E-271A24C94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7008BEB-D841-4D6F-BF83-6F686BE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072740F-CC5E-43F1-9A7B-2FF35095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331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9D594-F521-4FCC-B5E3-53B1CDC0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4A78E7E-CC4B-42E5-B1F8-D04392B8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2BB238-78C6-4758-B14C-CDB86CBD6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39B13A9-9621-4AE8-9C51-6EAA9470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5585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2964C4B-6675-4919-A285-85BC257B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85E92E7-F352-4EF5-894F-FC92D2A86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7AD9F2-E52D-4BDD-86C0-723D6351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0499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342A05-8DF9-4005-A77E-81E02272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3AEF84-F224-404F-8C76-19AA90428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EB0D295-2552-42A0-97E7-5830D81B4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A16247B-7A39-4643-BEDC-FE11B0B8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64BB3F2-4F78-4E5F-8594-29A2D120E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2963C8C-40A9-45AF-ACB7-C9FDEF7FA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4224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FA8B30-8DA5-4DF7-BC03-9480D354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9B0A66A-1A78-45A0-9D36-2547E20EC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8436CF-4486-46B5-8FEA-A2CEDF434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5F9AD7-A302-485F-9E10-D65F0934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DC6F31-26C2-468D-9EF0-C72381126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8CA83A3-AA2B-4B49-8B78-E0E6DA37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01219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3216137-7683-4EC8-B916-098DB14F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3DF911-E48A-49BC-BB13-4AC48D54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D81F07-6C12-4CDE-8E01-DB085982E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96C80-8703-4E56-B99C-8F388D1A3B73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0C5250-0AF8-4B8D-AACD-D609A919A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u="none">
                <a:solidFill>
                  <a:srgbClr val="FF7E00"/>
                </a:solidFill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F2C9B1-F30F-4AFC-AFDF-B0DC6B698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72C91-0507-4A34-B41E-92D884B934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JS SlideHeader">
            <a:extLst>
              <a:ext uri="{FF2B5EF4-FFF2-40B4-BE49-F238E27FC236}">
                <a16:creationId xmlns="" xmlns:a16="http://schemas.microsoft.com/office/drawing/2014/main" id="{9B0A0524-E828-44D9-8B83-AE9216D81547}"/>
              </a:ext>
            </a:extLst>
          </p:cNvPr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200" b="0" i="0" u="none">
              <a:solidFill>
                <a:srgbClr val="FF7E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0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5FC71-56E5-4411-84DB-1DF81974D3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570" y="1515636"/>
            <a:ext cx="9144000" cy="2629720"/>
          </a:xfrm>
        </p:spPr>
        <p:txBody>
          <a:bodyPr/>
          <a:lstStyle/>
          <a:p>
            <a:r>
              <a:rPr lang="pt-BR" b="1" dirty="0">
                <a:solidFill>
                  <a:srgbClr val="0070C0"/>
                </a:solidFill>
                <a:latin typeface="Book Antiqua" panose="02040602050305030304" pitchFamily="18" charset="0"/>
              </a:rPr>
              <a:t>NDA u osiguranju </a:t>
            </a:r>
            <a:br>
              <a:rPr lang="pt-BR" b="1" dirty="0">
                <a:solidFill>
                  <a:srgbClr val="0070C0"/>
                </a:solidFill>
                <a:latin typeface="Book Antiqua" panose="02040602050305030304" pitchFamily="18" charset="0"/>
              </a:rPr>
            </a:br>
            <a:r>
              <a:rPr lang="pt-BR" b="1" dirty="0">
                <a:solidFill>
                  <a:srgbClr val="0070C0"/>
                </a:solidFill>
                <a:latin typeface="Book Antiqua" panose="02040602050305030304" pitchFamily="18" charset="0"/>
              </a:rPr>
              <a:t>sa osvrtom na EU tržište u uslovima krize</a:t>
            </a:r>
            <a:endParaRPr lang="en-US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4A7D6C-4041-4B72-8603-B594AE1D977F}"/>
              </a:ext>
            </a:extLst>
          </p:cNvPr>
          <p:cNvSpPr txBox="1"/>
          <p:nvPr/>
        </p:nvSpPr>
        <p:spPr>
          <a:xfrm>
            <a:off x="1719913" y="4594556"/>
            <a:ext cx="98626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Vladimir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Kašćelan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Ljiljana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Kašćelan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, Damir V. Sindik </a:t>
            </a:r>
          </a:p>
        </p:txBody>
      </p:sp>
    </p:spTree>
    <p:extLst>
      <p:ext uri="{BB962C8B-B14F-4D97-AF65-F5344CB8AC3E}">
        <p14:creationId xmlns:p14="http://schemas.microsoft.com/office/powerpoint/2010/main" xmlns="" val="2415322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1574333" y="125835"/>
            <a:ext cx="90433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Fazni</a:t>
            </a:r>
            <a:r>
              <a:rPr lang="en-US" sz="4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portret PE‒CI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D15076-D50A-42EE-ABD9-1A3E93E5AB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9629" y="864499"/>
            <a:ext cx="9272742" cy="54994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D531C94-9E0C-4292-92C0-F36C679D4AAA}"/>
              </a:ext>
            </a:extLst>
          </p:cNvPr>
          <p:cNvSpPr txBox="1"/>
          <p:nvPr/>
        </p:nvSpPr>
        <p:spPr>
          <a:xfrm>
            <a:off x="1459629" y="6363921"/>
            <a:ext cx="307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Rezultati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istraživanja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autora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(2023)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8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369116" y="394282"/>
            <a:ext cx="11196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Opšti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pregled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faznog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portreta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za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različite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početne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uslove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(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desno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je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uveličan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gornji-desni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dio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-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lijevog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portreta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126C84-D206-45B8-81A0-F1B7C1D357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16" y="1718381"/>
            <a:ext cx="5908391" cy="4342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E548908-11A4-4F51-9246-CD4CBB6E557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3262" y="1718381"/>
            <a:ext cx="5469622" cy="43177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6D5D42-CF68-40E7-A517-8F395D9168F9}"/>
              </a:ext>
            </a:extLst>
          </p:cNvPr>
          <p:cNvSpPr txBox="1"/>
          <p:nvPr/>
        </p:nvSpPr>
        <p:spPr>
          <a:xfrm>
            <a:off x="369116" y="6060804"/>
            <a:ext cx="307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Rezultati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istraživanja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autora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(2023)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072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4078448" y="0"/>
            <a:ext cx="403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Rezultati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6D5D42-CF68-40E7-A517-8F395D9168F9}"/>
              </a:ext>
            </a:extLst>
          </p:cNvPr>
          <p:cNvSpPr txBox="1"/>
          <p:nvPr/>
        </p:nvSpPr>
        <p:spPr>
          <a:xfrm>
            <a:off x="2380413" y="6083002"/>
            <a:ext cx="307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Rezultati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istraživanja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autora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(2023)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1F38EF6-6837-4E6B-BE9E-BFF054E395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413" y="707886"/>
            <a:ext cx="7431174" cy="53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387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922789" y="0"/>
            <a:ext cx="1028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Alternativni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metod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Vještačka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sr-Latn-ME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nteligencija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Neuralne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sr-Latn-ME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m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reže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6D5D42-CF68-40E7-A517-8F395D9168F9}"/>
              </a:ext>
            </a:extLst>
          </p:cNvPr>
          <p:cNvSpPr txBox="1"/>
          <p:nvPr/>
        </p:nvSpPr>
        <p:spPr>
          <a:xfrm>
            <a:off x="1504508" y="6502452"/>
            <a:ext cx="307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Rezultati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istraživanja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autora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(2023)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EED4BCD-ABBA-441E-ACDC-9E547F8368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99" t="-1149" r="8087" b="1749"/>
          <a:stretch>
            <a:fillRect/>
          </a:stretch>
        </p:blipFill>
        <p:spPr bwMode="auto">
          <a:xfrm>
            <a:off x="1504508" y="1323438"/>
            <a:ext cx="1624585" cy="517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BE4C1A-08FF-4C83-B54F-9C78E246AFC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3561" y="1991658"/>
            <a:ext cx="5656054" cy="1271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E7B4615-A010-47BB-8F5B-FB508B5517E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976" y="4074641"/>
            <a:ext cx="6100671" cy="1616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31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2762075" y="0"/>
            <a:ext cx="666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Rezultati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- VI NN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metoda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6D5D42-CF68-40E7-A517-8F395D9168F9}"/>
              </a:ext>
            </a:extLst>
          </p:cNvPr>
          <p:cNvSpPr txBox="1"/>
          <p:nvPr/>
        </p:nvSpPr>
        <p:spPr>
          <a:xfrm>
            <a:off x="929444" y="6036617"/>
            <a:ext cx="307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Rezultati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istraživanja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</a:t>
            </a:r>
            <a:r>
              <a:rPr lang="en-US" sz="1200" dirty="0" err="1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autora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 (2023)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0CF42F-75C4-47CB-B87F-7690E1FB09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444" y="821383"/>
            <a:ext cx="10555084" cy="52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03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2762072" y="302004"/>
            <a:ext cx="666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Zaključak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1A0EEA-1FAF-46B8-80F3-35392232CCB8}"/>
              </a:ext>
            </a:extLst>
          </p:cNvPr>
          <p:cNvSpPr txBox="1"/>
          <p:nvPr/>
        </p:nvSpPr>
        <p:spPr>
          <a:xfrm>
            <a:off x="728093" y="787494"/>
            <a:ext cx="10735811" cy="6130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Prezentovana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analiza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pojačava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potrebu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za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širim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analitičkim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alatima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okvirom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-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sveobuhvatno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razmatranje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složene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dinamike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tržišta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EU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Predstavljeni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analitički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pristup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NDA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pruža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realno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modeliranje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tržišta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EU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potencijalom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dodatne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dublje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analize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kritičnih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parametara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Za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ukupnu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profitabilnost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EU,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važnija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konstantna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ili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niža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CI (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isplata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šteta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),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nego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čak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i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povećanje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PE (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premija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) u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istom</a:t>
            </a:r>
            <a:r>
              <a:rPr lang="en-CA" sz="32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2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iznosu</a:t>
            </a:r>
            <a:r>
              <a:rPr lang="en-CA" sz="32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!</a:t>
            </a:r>
            <a:endParaRPr lang="sr-Latn-ME" sz="3200" b="1" dirty="0" smtClean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sr-Latn-ME" sz="3200" b="1" dirty="0" smtClean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Potrebno je pojačati procjenu rizika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sr-Latn-ME" sz="2800" b="1" dirty="0" smtClean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Hvala na pažnji!!!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62F950D-809F-4F6C-9EF9-337E5F8D2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948" y="743605"/>
            <a:ext cx="7048376" cy="57830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B45CE7-D930-4959-9A0C-5B1863D9FC09}"/>
              </a:ext>
            </a:extLst>
          </p:cNvPr>
          <p:cNvSpPr txBox="1"/>
          <p:nvPr/>
        </p:nvSpPr>
        <p:spPr>
          <a:xfrm>
            <a:off x="395680" y="99870"/>
            <a:ext cx="1140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Malo humora za sami kraj: “D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li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su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naše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sr-Latn-ME" sz="2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a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ktuarske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tablice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tačne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?</a:t>
            </a:r>
            <a:r>
              <a:rPr lang="sr-Latn-ME" sz="28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“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02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9D07D0-EE0C-41ED-B82D-AB26877C6F89}"/>
              </a:ext>
            </a:extLst>
          </p:cNvPr>
          <p:cNvSpPr txBox="1"/>
          <p:nvPr/>
        </p:nvSpPr>
        <p:spPr>
          <a:xfrm>
            <a:off x="728093" y="803110"/>
            <a:ext cx="10735811" cy="513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„</a:t>
            </a:r>
            <a:r>
              <a:rPr lang="en-CA" sz="26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Usred</a:t>
            </a:r>
            <a:r>
              <a:rPr lang="en-CA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svake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krize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leži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velika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prilika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“ – </a:t>
            </a:r>
            <a:r>
              <a:rPr lang="sr-Latn-ME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A.Ajnštajn</a:t>
            </a:r>
            <a:endParaRPr lang="en-CA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Pandemija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COVID-19 je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globalni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događaj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tipa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sr-Latn-ME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c</a:t>
            </a:r>
            <a:r>
              <a:rPr lang="en-CA" sz="26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rnog</a:t>
            </a:r>
            <a:r>
              <a:rPr lang="en-CA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labuda</a:t>
            </a:r>
            <a:r>
              <a:rPr lang="sr-Latn-ME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,</a:t>
            </a:r>
            <a:r>
              <a:rPr lang="en-CA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koji je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teško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predvidjeti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i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predstavlja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značajnu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prijetnju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za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osiguravajuće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kompanije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–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posebno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sektoru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životnog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endParaRPr lang="en-CA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Tržište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EU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pokazalo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</a:t>
            </a:r>
            <a:r>
              <a:rPr lang="sr-Latn-ME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 </a:t>
            </a:r>
            <a:r>
              <a:rPr lang="en-CA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u 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pandemijskim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okvirima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značajnu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otpornost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–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agregatno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ostvarilo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pozitivne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poslovne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rezultate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period od 2016 do 2021.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godine</a:t>
            </a:r>
            <a:endParaRPr lang="en-CA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Istražićemo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granice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profitabilnosti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: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koliko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dugo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i na koji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način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potrebno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tržištu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EU da se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oporavi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od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nepovoljnih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trendova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neto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potraživanjima</a:t>
            </a:r>
            <a:r>
              <a:rPr lang="sr-Latn-ME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po osnovu odštetnih zahtjeva</a:t>
            </a:r>
            <a:r>
              <a:rPr lang="en-CA" sz="26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u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poređenju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sa</a:t>
            </a:r>
            <a:r>
              <a:rPr lang="en-CA" sz="26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6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premijama</a:t>
            </a:r>
            <a:endParaRPr lang="en-US" sz="26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DAF38E-FA92-4D42-8BCF-069FDC696446}"/>
              </a:ext>
            </a:extLst>
          </p:cNvPr>
          <p:cNvSpPr txBox="1"/>
          <p:nvPr/>
        </p:nvSpPr>
        <p:spPr>
          <a:xfrm>
            <a:off x="4077747" y="98056"/>
            <a:ext cx="403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Pregled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59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9D07D0-EE0C-41ED-B82D-AB26877C6F89}"/>
              </a:ext>
            </a:extLst>
          </p:cNvPr>
          <p:cNvSpPr txBox="1"/>
          <p:nvPr/>
        </p:nvSpPr>
        <p:spPr>
          <a:xfrm>
            <a:off x="1101404" y="862143"/>
            <a:ext cx="9989191" cy="552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Potraživanja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i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beneficije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isplaćene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 osnovu odštetnih zahtjeva </a:t>
            </a:r>
            <a:r>
              <a:rPr lang="en-CA" sz="28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korisnicima</a:t>
            </a:r>
            <a:r>
              <a:rPr lang="en-CA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u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Evropi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iznosile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ukupno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1.010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milijardi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eura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2020.,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što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ekvivalentno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1.674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eura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po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glavi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stanovnika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Zdravstvene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isplate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zabilježile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blagi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porast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od 1,1% –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relativno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malo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poređenju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prosječnim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povećanjem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od 3,9% (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zabilježenim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od 2016. do 2019.)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Pomenuto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se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može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pripisati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odlaganju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brojnih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medicinskih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procedura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nisu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povezane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COVID-19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Porast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COVID-19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zdravstvenih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isplata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različitim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EU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tržištima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2203857" y="114192"/>
            <a:ext cx="77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2020. 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– COVID-19 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pandemija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97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507DA7-12F8-453C-A713-05224936ED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194" y="775989"/>
            <a:ext cx="8279934" cy="5779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75F581-9C17-4391-AC55-16B2927C5972}"/>
              </a:ext>
            </a:extLst>
          </p:cNvPr>
          <p:cNvSpPr txBox="1"/>
          <p:nvPr/>
        </p:nvSpPr>
        <p:spPr>
          <a:xfrm>
            <a:off x="2139194" y="6509687"/>
            <a:ext cx="778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65 Bold"/>
              </a:rPr>
              <a:t>European Insurance in Figures - 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2020 data, Insurance Europe </a:t>
            </a:r>
            <a:r>
              <a:rPr lang="en-US" sz="12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aisbl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, www.insuranceeurope.eu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4B2A26B-33C7-4A9F-83D8-7A599318701B}"/>
              </a:ext>
            </a:extLst>
          </p:cNvPr>
          <p:cNvSpPr txBox="1"/>
          <p:nvPr/>
        </p:nvSpPr>
        <p:spPr>
          <a:xfrm>
            <a:off x="1596881" y="71314"/>
            <a:ext cx="936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2020. 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– 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Pregled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EU 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(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Isplata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šteta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9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401173F-ACED-4160-B34F-48F132C44945}"/>
              </a:ext>
            </a:extLst>
          </p:cNvPr>
          <p:cNvSpPr txBox="1"/>
          <p:nvPr/>
        </p:nvSpPr>
        <p:spPr>
          <a:xfrm>
            <a:off x="1596881" y="71314"/>
            <a:ext cx="936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2020. 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– 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Pregled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EU 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(</a:t>
            </a:r>
            <a:r>
              <a:rPr lang="en-CA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Premije</a:t>
            </a:r>
            <a:r>
              <a:rPr lang="en-CA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)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F75F581-9C17-4391-AC55-16B2927C5972}"/>
              </a:ext>
            </a:extLst>
          </p:cNvPr>
          <p:cNvSpPr txBox="1"/>
          <p:nvPr/>
        </p:nvSpPr>
        <p:spPr>
          <a:xfrm>
            <a:off x="2133600" y="6555834"/>
            <a:ext cx="7784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65 Bold"/>
              </a:rPr>
              <a:t>European Insurance in Figures - 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2020 data, Insurance Europe </a:t>
            </a:r>
            <a:r>
              <a:rPr lang="en-US" sz="120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aisbl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, www.insuranceeurope.eu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2D1AF44-86C8-4F82-8216-41C59C285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1733" y="717645"/>
            <a:ext cx="8383386" cy="589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44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9D07D0-EE0C-41ED-B82D-AB26877C6F89}"/>
              </a:ext>
            </a:extLst>
          </p:cNvPr>
          <p:cNvSpPr txBox="1"/>
          <p:nvPr/>
        </p:nvSpPr>
        <p:spPr>
          <a:xfrm>
            <a:off x="728094" y="786332"/>
            <a:ext cx="1073581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NDA, je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moderan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i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fleksibilan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matematički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alat</a:t>
            </a: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koji nudi efikasnije modeliranje realnih sistema u odnosu na klasične  metode.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NDA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ima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drugačiji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pristup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od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klasične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statistike</a:t>
            </a: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. Posebno je pogodan za analizu ekonomskih trendova koji su rijetko linearni.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Analiziramo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međusobni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odnos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u="sng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neto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Isplate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šteta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(Claims Incurred) i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Premija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(Premium Earned</a:t>
            </a:r>
            <a:r>
              <a:rPr lang="en-CA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)</a:t>
            </a:r>
            <a:endParaRPr lang="sr-Latn-ME" sz="2800" b="1" dirty="0" smtClean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Premije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(Premium Earned) -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oznaka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PE</a:t>
            </a:r>
            <a:r>
              <a:rPr lang="hr-HR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hr-HR" sz="2800" b="1" dirty="0">
                <a:solidFill>
                  <a:srgbClr val="0070C0"/>
                </a:solidFill>
                <a:latin typeface="Book Antiqua" panose="02040602050305030304" pitchFamily="18" charset="0"/>
              </a:rPr>
              <a:t>(x-na graficima)</a:t>
            </a:r>
            <a:endParaRPr lang="hr-HR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Isplata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šteta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(Claims Incurred) -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oznaka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je CI</a:t>
            </a:r>
            <a:r>
              <a:rPr lang="hr-HR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(y-na graficima)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Svi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podaci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godišnji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za period 2016-2021 za EU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4077748" y="72889"/>
            <a:ext cx="403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Metode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1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6F7183-FCCC-4AA2-8D1D-8E2220604825}"/>
              </a:ext>
            </a:extLst>
          </p:cNvPr>
          <p:cNvSpPr txBox="1"/>
          <p:nvPr/>
        </p:nvSpPr>
        <p:spPr>
          <a:xfrm>
            <a:off x="728094" y="2149755"/>
            <a:ext cx="10735811" cy="4358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Metod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određivanja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koeficijenata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u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polinomnom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fitovanju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koristeći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Vandermondove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matrice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Metod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nelinearnih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najmanjih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kvadrata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(NLLS) za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određivanje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SNDJPR</a:t>
            </a: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, kao spona između polinomijalnih izraza za varijable i formiranja SNDJPR.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Rješavanje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(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grafičko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,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numeričkim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CA" sz="2800" b="1" dirty="0" err="1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metodama</a:t>
            </a:r>
            <a:r>
              <a:rPr lang="en-CA" sz="2800" b="1" dirty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) </a:t>
            </a:r>
            <a:r>
              <a:rPr lang="en-CA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SNDJPR</a:t>
            </a: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, uz pomoć MATLAB-ovog Pplane alata.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Moguće je dobiti različite ekonomske scenarije promjenom samo početnih uslova.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sr-Latn-ME" sz="2800" b="1" dirty="0" smtClean="0">
                <a:solidFill>
                  <a:srgbClr val="0070C0"/>
                </a:solidFill>
                <a:latin typeface="Book Antiqua" panose="02040602050305030304" pitchFamily="18" charset="0"/>
                <a:ea typeface="+mj-ea"/>
                <a:cs typeface="+mj-cs"/>
              </a:rPr>
              <a:t>Fazni portreti SNDJPR daju fleksibilan način za kvalitativnu i kvantitativnu analizu.</a:t>
            </a:r>
            <a:endParaRPr lang="en-CA" sz="2800" b="1" dirty="0">
              <a:solidFill>
                <a:srgbClr val="0070C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E46BF5-E086-490D-99A6-CC5EB0FDC09B}"/>
              </a:ext>
            </a:extLst>
          </p:cNvPr>
          <p:cNvSpPr txBox="1"/>
          <p:nvPr/>
        </p:nvSpPr>
        <p:spPr>
          <a:xfrm>
            <a:off x="76897" y="93363"/>
            <a:ext cx="119207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Postupak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određivanja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Sistema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nelinearnih</a:t>
            </a:r>
            <a:r>
              <a:rPr lang="sr-Latn-ME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diferencijalnih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jednačina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prvog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reda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(SNDJPR)  </a:t>
            </a:r>
          </a:p>
        </p:txBody>
      </p:sp>
    </p:spTree>
    <p:extLst>
      <p:ext uri="{BB962C8B-B14F-4D97-AF65-F5344CB8AC3E}">
        <p14:creationId xmlns:p14="http://schemas.microsoft.com/office/powerpoint/2010/main" xmlns="" val="367733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3717021" y="769175"/>
            <a:ext cx="4036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SNDJPR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C2E665-95D7-4166-BCF8-EBC9BA3C7B47}"/>
              </a:ext>
            </a:extLst>
          </p:cNvPr>
          <p:cNvSpPr txBox="1"/>
          <p:nvPr/>
        </p:nvSpPr>
        <p:spPr>
          <a:xfrm>
            <a:off x="540827" y="1982450"/>
            <a:ext cx="1111034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b="1" dirty="0">
                <a:solidFill>
                  <a:srgbClr val="0070C0"/>
                </a:solidFill>
                <a:ea typeface="+mj-ea"/>
                <a:cs typeface="+mj-cs"/>
              </a:rPr>
              <a:t>ẋ = ‒5450,78686627 x + 3,71178639724 x2 ‒ 12,6673794563 y2 ‒0,0373808190335 x2 y + 32,2164472328 x y + 1,99665920346e-05 x2 y2 ‒3,41737946635e-12 x3 y3 + 2,9481508457e-06 x4                                               (1)</a:t>
            </a:r>
          </a:p>
          <a:p>
            <a:endParaRPr lang="es-ES" sz="2600" b="1" dirty="0">
              <a:solidFill>
                <a:srgbClr val="0070C0"/>
              </a:solidFill>
              <a:ea typeface="+mj-ea"/>
              <a:cs typeface="+mj-cs"/>
            </a:endParaRPr>
          </a:p>
          <a:p>
            <a:r>
              <a:rPr lang="es-ES" sz="2600" b="1" dirty="0">
                <a:solidFill>
                  <a:srgbClr val="0070C0"/>
                </a:solidFill>
                <a:ea typeface="+mj-ea"/>
                <a:cs typeface="+mj-cs"/>
              </a:rPr>
              <a:t>ẏ = 5199,76491035 x ‒ 8121,61297688 y ‒ 12,9071710513 x2 + </a:t>
            </a:r>
          </a:p>
          <a:p>
            <a:r>
              <a:rPr lang="es-ES" sz="2600" b="1" dirty="0">
                <a:solidFill>
                  <a:srgbClr val="0070C0"/>
                </a:solidFill>
                <a:ea typeface="+mj-ea"/>
                <a:cs typeface="+mj-cs"/>
              </a:rPr>
              <a:t>6,097179316 y2 + 0,0172449585038 x2 y ‒ 0,0310055160727 y2 x + 17,117325114 x y ‒ 5,38721272974e-13 x3 y3 + 7,15814326847e-06 y4           (2)</a:t>
            </a:r>
          </a:p>
        </p:txBody>
      </p:sp>
    </p:spTree>
    <p:extLst>
      <p:ext uri="{BB962C8B-B14F-4D97-AF65-F5344CB8AC3E}">
        <p14:creationId xmlns:p14="http://schemas.microsoft.com/office/powerpoint/2010/main" xmlns="" val="215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BD24B91-D5B5-4D28-9C1A-3015DAEE60FB}"/>
              </a:ext>
            </a:extLst>
          </p:cNvPr>
          <p:cNvSpPr txBox="1"/>
          <p:nvPr/>
        </p:nvSpPr>
        <p:spPr>
          <a:xfrm>
            <a:off x="1451292" y="404614"/>
            <a:ext cx="9043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Pregled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neživotnog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životnog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osiguranja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u EU od 2016‒2021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455E53-00D0-4511-B071-7D6C5E9BC5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890" y="2422231"/>
            <a:ext cx="9952139" cy="24412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3A788A-87F6-4328-BBDC-AF73F6A9910D}"/>
              </a:ext>
            </a:extLst>
          </p:cNvPr>
          <p:cNvSpPr txBox="1"/>
          <p:nvPr/>
        </p:nvSpPr>
        <p:spPr>
          <a:xfrm>
            <a:off x="996890" y="4928371"/>
            <a:ext cx="2148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err="1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Izvor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: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j-ea"/>
                <a:cs typeface="+mj-cs"/>
              </a:rPr>
              <a:t>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Frutiger LT Pro 65 Bold"/>
                <a:ea typeface="+mj-ea"/>
                <a:cs typeface="+mj-cs"/>
              </a:rPr>
              <a:t>EIOPA </a:t>
            </a:r>
            <a:r>
              <a:rPr lang="en-US" sz="1200" i="0" u="none" strike="noStrike" baseline="0" dirty="0">
                <a:solidFill>
                  <a:schemeClr val="accent2">
                    <a:lumMod val="75000"/>
                  </a:schemeClr>
                </a:solidFill>
                <a:latin typeface="Frutiger LT Pro 45 Light"/>
              </a:rPr>
              <a:t>database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29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686</Words>
  <Application>Microsoft Office PowerPoint</Application>
  <PresentationFormat>Custom</PresentationFormat>
  <Paragraphs>85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NDA u osiguranju  sa osvrtom na EU tržište u uslovima krize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NDA u osiguranju sa osvrtom na EU tržište u uslovima krize</dc:title>
  <dc:creator>Damir Sindik</dc:creator>
  <cp:keywords>[SEC=BEZ OZNAKE TAJNOSTI]</cp:keywords>
  <cp:lastModifiedBy>Marija</cp:lastModifiedBy>
  <cp:revision>82</cp:revision>
  <cp:lastPrinted>2023-05-18T16:22:26Z</cp:lastPrinted>
  <dcterms:created xsi:type="dcterms:W3CDTF">2023-04-02T19:58:53Z</dcterms:created>
  <dcterms:modified xsi:type="dcterms:W3CDTF">2023-05-26T19:34:22Z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Image_Header">
    <vt:lpwstr>C:\Program Files\Common Files\janusNET Shared\janusSEAL\Images\DocumentSlashBlue.png</vt:lpwstr>
  </property>
  <property fmtid="{D5CDD505-2E9C-101B-9397-08002B2CF9AE}" pid="3" name="PM_Caveats_Count">
    <vt:lpwstr>0</vt:lpwstr>
  </property>
  <property fmtid="{D5CDD505-2E9C-101B-9397-08002B2CF9AE}" pid="4" name="PM_DisplayValueSecClassificationWithQualifier">
    <vt:lpwstr>BEZ OZNAKE TAJNOSTI</vt:lpwstr>
  </property>
  <property fmtid="{D5CDD505-2E9C-101B-9397-08002B2CF9AE}" pid="5" name="PM_Qualifier">
    <vt:lpwstr/>
  </property>
  <property fmtid="{D5CDD505-2E9C-101B-9397-08002B2CF9AE}" pid="6" name="PM_SecurityClassification">
    <vt:lpwstr>BEZ OZNAKE TAJNOSTI</vt:lpwstr>
  </property>
  <property fmtid="{D5CDD505-2E9C-101B-9397-08002B2CF9AE}" pid="7" name="PM_InsertionValue">
    <vt:lpwstr>BEZ OZNAKE TAJNOSTI</vt:lpwstr>
  </property>
  <property fmtid="{D5CDD505-2E9C-101B-9397-08002B2CF9AE}" pid="8" name="PM_Originating_FileId">
    <vt:lpwstr>DFD37293F31649058E503E9142FED657</vt:lpwstr>
  </property>
  <property fmtid="{D5CDD505-2E9C-101B-9397-08002B2CF9AE}" pid="9" name="PM_ProtectiveMarkingValue_Footer">
    <vt:lpwstr>BEZ OZNAKE TAJNOSTI</vt:lpwstr>
  </property>
  <property fmtid="{D5CDD505-2E9C-101B-9397-08002B2CF9AE}" pid="10" name="PM_Originator_Hash_SHA1">
    <vt:lpwstr>08F586EA4EF1F56CE628892B220071BE58FB02F7</vt:lpwstr>
  </property>
  <property fmtid="{D5CDD505-2E9C-101B-9397-08002B2CF9AE}" pid="11" name="PM_OriginationTimeStamp">
    <vt:lpwstr>2023-04-12T14:19:07Z</vt:lpwstr>
  </property>
  <property fmtid="{D5CDD505-2E9C-101B-9397-08002B2CF9AE}" pid="12" name="PM_ProtectiveMarkingValue_Header">
    <vt:lpwstr>BEZ OZNAKE TAJNOSTI</vt:lpwstr>
  </property>
  <property fmtid="{D5CDD505-2E9C-101B-9397-08002B2CF9AE}" pid="13" name="PM_ProtectiveMarkingImage_Footer">
    <vt:lpwstr>C:\Program Files\Common Files\janusNET Shared\janusSEAL\Images\DocumentSlashBlue.png</vt:lpwstr>
  </property>
  <property fmtid="{D5CDD505-2E9C-101B-9397-08002B2CF9AE}" pid="14" name="PM_Namespace">
    <vt:lpwstr>2021.1.cbcg.me</vt:lpwstr>
  </property>
  <property fmtid="{D5CDD505-2E9C-101B-9397-08002B2CF9AE}" pid="15" name="PM_Version">
    <vt:lpwstr>2005.6</vt:lpwstr>
  </property>
  <property fmtid="{D5CDD505-2E9C-101B-9397-08002B2CF9AE}" pid="16" name="PM_Note">
    <vt:lpwstr/>
  </property>
  <property fmtid="{D5CDD505-2E9C-101B-9397-08002B2CF9AE}" pid="17" name="PM_Markers">
    <vt:lpwstr/>
  </property>
  <property fmtid="{D5CDD505-2E9C-101B-9397-08002B2CF9AE}" pid="18" name="PM_Hash_Version">
    <vt:lpwstr>2018.0</vt:lpwstr>
  </property>
  <property fmtid="{D5CDD505-2E9C-101B-9397-08002B2CF9AE}" pid="19" name="PM_Hash_Salt_Prev">
    <vt:lpwstr>4097E3BE959898CB95FB895159B859E2</vt:lpwstr>
  </property>
  <property fmtid="{D5CDD505-2E9C-101B-9397-08002B2CF9AE}" pid="20" name="PM_Hash_Salt">
    <vt:lpwstr>9D4632F917002C4E5F14B2C2DD61CF9C</vt:lpwstr>
  </property>
  <property fmtid="{D5CDD505-2E9C-101B-9397-08002B2CF9AE}" pid="21" name="PM_Hash_SHA1">
    <vt:lpwstr>0FFA5139D116719F5717D71C1C2F040593FFF7C0</vt:lpwstr>
  </property>
  <property fmtid="{D5CDD505-2E9C-101B-9397-08002B2CF9AE}" pid="22" name="PM_PrintOutPlacement_PPT">
    <vt:lpwstr/>
  </property>
  <property fmtid="{D5CDD505-2E9C-101B-9397-08002B2CF9AE}" pid="23" name="PM_SecurityClassification_Prev">
    <vt:lpwstr>BEZ OZNAKE TAJNOSTI</vt:lpwstr>
  </property>
  <property fmtid="{D5CDD505-2E9C-101B-9397-08002B2CF9AE}" pid="24" name="PM_Qualifier_Prev">
    <vt:lpwstr/>
  </property>
</Properties>
</file>