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97675" cy="987425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c:style val="2"/>
  <c:chart>
    <c:autoTitleDeleted val="1"/>
    <c:plotArea>
      <c:layout>
        <c:manualLayout>
          <c:xMode val="edge"/>
          <c:yMode val="edge"/>
          <c:x val="0"/>
          <c:y val="0"/>
          <c:w val="0.92202033343556189"/>
          <c:h val="0.98374327158880059"/>
        </c:manualLayout>
      </c:layout>
      <c:lineChart>
        <c:grouping val="standard"/>
        <c:varyColors val="0"/>
        <c:ser>
          <c:idx val="0"/>
          <c:order val="0"/>
          <c:tx>
            <c:v>Svijet</c:v>
          </c:tx>
          <c:spPr>
            <a:ln w="28575">
              <a:solidFill>
                <a:srgbClr val="C00000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  <c:pt idx="5">
                <c:v>2017</c:v>
              </c:pt>
              <c:pt idx="6">
                <c:v>2018</c:v>
              </c:pt>
              <c:pt idx="7">
                <c:v>2019</c:v>
              </c:pt>
              <c:pt idx="8">
                <c:v>2020</c:v>
              </c:pt>
              <c:pt idx="9">
                <c:v>2021</c:v>
              </c:pt>
              <c:pt idx="10">
                <c:v>2022</c:v>
              </c:pt>
            </c:numLit>
          </c:cat>
          <c:val>
            <c:numLit>
              <c:formatCode>General</c:formatCode>
              <c:ptCount val="11"/>
              <c:pt idx="0">
                <c:v>100</c:v>
              </c:pt>
              <c:pt idx="1">
                <c:v>103.5</c:v>
              </c:pt>
              <c:pt idx="2">
                <c:v>107.12249999999995</c:v>
              </c:pt>
              <c:pt idx="3">
                <c:v>110.76466500000004</c:v>
              </c:pt>
              <c:pt idx="4">
                <c:v>114.30913427999998</c:v>
              </c:pt>
              <c:pt idx="5">
                <c:v>118.65288138263992</c:v>
              </c:pt>
              <c:pt idx="6">
                <c:v>122.924385112415</c:v>
              </c:pt>
              <c:pt idx="7">
                <c:v>126.36626789556266</c:v>
              </c:pt>
              <c:pt idx="8">
                <c:v>122.82801239448682</c:v>
              </c:pt>
              <c:pt idx="9">
                <c:v>130.56617717533962</c:v>
              </c:pt>
              <c:pt idx="10">
                <c:v>135.13599337647645</c:v>
              </c:pt>
            </c:numLit>
          </c:val>
          <c:smooth val="0"/>
        </c:ser>
        <c:ser>
          <c:idx val="1"/>
          <c:order val="1"/>
          <c:tx>
            <c:v>US</c:v>
          </c:tx>
          <c:spPr>
            <a:ln w="28575">
              <a:solidFill>
                <a:srgbClr val="ED7D31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  <c:pt idx="5">
                <c:v>2017</c:v>
              </c:pt>
              <c:pt idx="6">
                <c:v>2018</c:v>
              </c:pt>
              <c:pt idx="7">
                <c:v>2019</c:v>
              </c:pt>
              <c:pt idx="8">
                <c:v>2020</c:v>
              </c:pt>
              <c:pt idx="9">
                <c:v>2021</c:v>
              </c:pt>
              <c:pt idx="10">
                <c:v>2022</c:v>
              </c:pt>
            </c:numLit>
          </c:cat>
          <c:val>
            <c:numLit>
              <c:formatCode>General</c:formatCode>
              <c:ptCount val="11"/>
              <c:pt idx="0">
                <c:v>100</c:v>
              </c:pt>
              <c:pt idx="1">
                <c:v>101.8</c:v>
              </c:pt>
              <c:pt idx="2">
                <c:v>104.345</c:v>
              </c:pt>
              <c:pt idx="3">
                <c:v>107.16231499999998</c:v>
              </c:pt>
              <c:pt idx="4">
                <c:v>108.984074355</c:v>
              </c:pt>
              <c:pt idx="5">
                <c:v>111.38172399081003</c:v>
              </c:pt>
              <c:pt idx="6">
                <c:v>114.6117939865435</c:v>
              </c:pt>
              <c:pt idx="7">
                <c:v>117.24786524823404</c:v>
              </c:pt>
              <c:pt idx="8">
                <c:v>113.96492502128348</c:v>
              </c:pt>
              <c:pt idx="9">
                <c:v>120.68885559753913</c:v>
              </c:pt>
              <c:pt idx="10">
                <c:v>123.82676584307518</c:v>
              </c:pt>
            </c:numLit>
          </c:val>
          <c:smooth val="0"/>
        </c:ser>
        <c:ser>
          <c:idx val="2"/>
          <c:order val="2"/>
          <c:tx>
            <c:v>EU</c:v>
          </c:tx>
          <c:spPr>
            <a:ln w="28575">
              <a:solidFill>
                <a:srgbClr val="A5A5A5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  <c:pt idx="5">
                <c:v>2017</c:v>
              </c:pt>
              <c:pt idx="6">
                <c:v>2018</c:v>
              </c:pt>
              <c:pt idx="7">
                <c:v>2019</c:v>
              </c:pt>
              <c:pt idx="8">
                <c:v>2020</c:v>
              </c:pt>
              <c:pt idx="9">
                <c:v>2021</c:v>
              </c:pt>
              <c:pt idx="10">
                <c:v>2022</c:v>
              </c:pt>
            </c:numLit>
          </c:cat>
          <c:val>
            <c:numLit>
              <c:formatCode>General</c:formatCode>
              <c:ptCount val="11"/>
              <c:pt idx="0">
                <c:v>100</c:v>
              </c:pt>
              <c:pt idx="1">
                <c:v>100</c:v>
              </c:pt>
              <c:pt idx="2">
                <c:v>101.70000000000002</c:v>
              </c:pt>
              <c:pt idx="3">
                <c:v>104.24250000000002</c:v>
              </c:pt>
              <c:pt idx="4">
                <c:v>106.32735000000001</c:v>
              </c:pt>
              <c:pt idx="5">
                <c:v>109.62349784999996</c:v>
              </c:pt>
              <c:pt idx="6">
                <c:v>112.14483830054994</c:v>
              </c:pt>
              <c:pt idx="7">
                <c:v>114.38773506656094</c:v>
              </c:pt>
              <c:pt idx="8">
                <c:v>107.98202190283358</c:v>
              </c:pt>
              <c:pt idx="9">
                <c:v>114.35296119510078</c:v>
              </c:pt>
              <c:pt idx="10">
                <c:v>118.46966779812442</c:v>
              </c:pt>
            </c:numLit>
          </c:val>
          <c:smooth val="0"/>
        </c:ser>
        <c:ser>
          <c:idx val="3"/>
          <c:order val="3"/>
          <c:tx>
            <c:v>KINA</c:v>
          </c:tx>
          <c:spPr>
            <a:ln w="28575">
              <a:solidFill>
                <a:srgbClr val="FFC000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  <c:pt idx="5">
                <c:v>2017</c:v>
              </c:pt>
              <c:pt idx="6">
                <c:v>2018</c:v>
              </c:pt>
              <c:pt idx="7">
                <c:v>2019</c:v>
              </c:pt>
              <c:pt idx="8">
                <c:v>2020</c:v>
              </c:pt>
              <c:pt idx="9">
                <c:v>2021</c:v>
              </c:pt>
              <c:pt idx="10">
                <c:v>2022</c:v>
              </c:pt>
            </c:numLit>
          </c:cat>
          <c:val>
            <c:numLit>
              <c:formatCode>General</c:formatCode>
              <c:ptCount val="11"/>
              <c:pt idx="0">
                <c:v>100</c:v>
              </c:pt>
              <c:pt idx="1">
                <c:v>107.80000000000001</c:v>
              </c:pt>
              <c:pt idx="2">
                <c:v>115.66940000000001</c:v>
              </c:pt>
              <c:pt idx="3">
                <c:v>123.76625800000002</c:v>
              </c:pt>
              <c:pt idx="4">
                <c:v>132.3061298020001</c:v>
              </c:pt>
              <c:pt idx="5">
                <c:v>141.43525275833798</c:v>
              </c:pt>
              <c:pt idx="6">
                <c:v>151.05284994590511</c:v>
              </c:pt>
              <c:pt idx="7">
                <c:v>160.11602094265936</c:v>
              </c:pt>
              <c:pt idx="8">
                <c:v>163.63857340339774</c:v>
              </c:pt>
              <c:pt idx="9">
                <c:v>177.38421356928328</c:v>
              </c:pt>
              <c:pt idx="10">
                <c:v>182.70573997636166</c:v>
              </c:pt>
            </c:numLit>
          </c:val>
          <c:smooth val="0"/>
        </c:ser>
        <c:ser>
          <c:idx val="4"/>
          <c:order val="4"/>
          <c:tx>
            <c:v>HR</c:v>
          </c:tx>
          <c:spPr>
            <a:ln w="38103">
              <a:solidFill>
                <a:srgbClr val="002060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  <c:pt idx="5">
                <c:v>2017</c:v>
              </c:pt>
              <c:pt idx="6">
                <c:v>2018</c:v>
              </c:pt>
              <c:pt idx="7">
                <c:v>2019</c:v>
              </c:pt>
              <c:pt idx="8">
                <c:v>2020</c:v>
              </c:pt>
              <c:pt idx="9">
                <c:v>2021</c:v>
              </c:pt>
              <c:pt idx="10">
                <c:v>2022</c:v>
              </c:pt>
            </c:numLit>
          </c:cat>
          <c:val>
            <c:numLit>
              <c:formatCode>General</c:formatCode>
              <c:ptCount val="11"/>
              <c:pt idx="0">
                <c:v>100</c:v>
              </c:pt>
              <c:pt idx="1">
                <c:v>99.5</c:v>
              </c:pt>
              <c:pt idx="2">
                <c:v>99.400500000000022</c:v>
              </c:pt>
              <c:pt idx="3">
                <c:v>101.88551249999998</c:v>
              </c:pt>
              <c:pt idx="4">
                <c:v>105.55339095000001</c:v>
              </c:pt>
              <c:pt idx="5">
                <c:v>109.14220624230002</c:v>
              </c:pt>
              <c:pt idx="6">
                <c:v>112.19818801708435</c:v>
              </c:pt>
              <c:pt idx="7">
                <c:v>116.01292640966531</c:v>
              </c:pt>
              <c:pt idx="8">
                <c:v>106.15182766484376</c:v>
              </c:pt>
              <c:pt idx="9">
                <c:v>120.05771708893826</c:v>
              </c:pt>
              <c:pt idx="10">
                <c:v>127.50129554845246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773568"/>
        <c:axId val="133772032"/>
      </c:lineChart>
      <c:valAx>
        <c:axId val="133772032"/>
        <c:scaling>
          <c:orientation val="minMax"/>
          <c:max val="140"/>
          <c:min val="98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1000" b="1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773568"/>
        <c:crosses val="autoZero"/>
        <c:crossBetween val="between"/>
        <c:majorUnit val="1"/>
      </c:valAx>
      <c:catAx>
        <c:axId val="133773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1100" b="1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772032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algn="ctr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hr-H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  <a:ea typeface="+mn-ea"/>
                <a:cs typeface="+mn-cs"/>
              </a:rPr>
              <a:t>Naplaćena premija, 000 EUR, 2023.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Skup1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23"/>
              <c:pt idx="0">
                <c:v>Osiguranje od nezgode / Personal accident insurance</c:v>
              </c:pt>
              <c:pt idx="1">
                <c:v>Zdravstveno osiguranje / Health insurance</c:v>
              </c:pt>
              <c:pt idx="2">
                <c:v>Osiguranje cestovnih vozila / Insurance of land motor vehicles</c:v>
              </c:pt>
              <c:pt idx="3">
                <c:v>Osiguranje tračnih vozila / Insurance of railway locomotives and rolling stock</c:v>
              </c:pt>
              <c:pt idx="4">
                <c:v>Osiguranje zračnih letjelica / Insurance of aircrafts</c:v>
              </c:pt>
              <c:pt idx="5">
                <c:v>Osiguranje plovila / Insurance of vessels</c:v>
              </c:pt>
              <c:pt idx="6">
                <c:v>Osiguranje robe u prijevozu / Insurance of goods in transit</c:v>
              </c:pt>
              <c:pt idx="7">
                <c:v>Osiguranje od požara i elementarnih šteta / Insurance against fire and natural disasters</c:v>
              </c:pt>
              <c:pt idx="8">
                <c:v>Ostala osiguranja imovine / Other property insurance lines</c:v>
              </c:pt>
              <c:pt idx="9">
                <c:v>Osiguranje od odgovornosti za upotrebu motornih vozila / Motor vehicle liability insurance</c:v>
              </c:pt>
              <c:pt idx="10">
                <c:v>Osiguranje od odgovornosti za upotrebu zračnih letjelica / Aircraft liability insurance</c:v>
              </c:pt>
              <c:pt idx="11">
                <c:v>Osiguranje od odgovornosti za upotrebu plovila
Insurance of liability arising out of use of vessels</c:v>
              </c:pt>
              <c:pt idx="12">
                <c:v>Ostala osiguranja od odgovornosti / Other liability insurance lines</c:v>
              </c:pt>
              <c:pt idx="13">
                <c:v>Osiguranje kredita / Credit insurance</c:v>
              </c:pt>
              <c:pt idx="14">
                <c:v>Osiguranje jamstava / Suretyship insurance</c:v>
              </c:pt>
              <c:pt idx="15">
                <c:v>Osiguranje raznih financijskih gubitaka / Insurance of miscellaneous financial losses</c:v>
              </c:pt>
              <c:pt idx="16">
                <c:v>Osiguranje troškova pravne zaštite / Insurance of legal protection</c:v>
              </c:pt>
              <c:pt idx="17">
                <c:v>Osiguranje pomoći (asistencija) / Assistance9)</c:v>
              </c:pt>
              <c:pt idx="18">
                <c:v>Životna osiguranja / Life assurance</c:v>
              </c:pt>
              <c:pt idx="19">
                <c:v>Rentno osiguranje / Annuity insurance</c:v>
              </c:pt>
              <c:pt idx="20">
                <c:v>Dopunska osiguranja uz osiguranje života / Supplementary insurance in addition to life assurance policy10)</c:v>
              </c:pt>
              <c:pt idx="21">
                <c:v>Osiguranje za slučaj vjenčanja ili sklapanja životnog partnerstva ili rođenja / Marriage and life partnership and birth assurance11)</c:v>
              </c:pt>
              <c:pt idx="22">
                <c:v>Osiguranje života i rentno osiguranje kod kojih ugovaratelj osiguranja snosi rizik ulaganja / Assurance/insurance linked with units of investment funds - unit-linked12)</c:v>
              </c:pt>
            </c:strLit>
          </c:cat>
          <c:val>
            <c:numLit>
              <c:formatCode>General</c:formatCode>
              <c:ptCount val="23"/>
              <c:pt idx="0">
                <c:v>75314.770850000001</c:v>
              </c:pt>
              <c:pt idx="1">
                <c:v>112271.97537</c:v>
              </c:pt>
              <c:pt idx="2">
                <c:v>259293.24013000005</c:v>
              </c:pt>
              <c:pt idx="3">
                <c:v>663.07558999999992</c:v>
              </c:pt>
              <c:pt idx="4">
                <c:v>2029.01378</c:v>
              </c:pt>
              <c:pt idx="5">
                <c:v>31817.23316</c:v>
              </c:pt>
              <c:pt idx="6">
                <c:v>6897.29061</c:v>
              </c:pt>
              <c:pt idx="7">
                <c:v>128928.65225</c:v>
              </c:pt>
              <c:pt idx="8">
                <c:v>141292.88744999998</c:v>
              </c:pt>
              <c:pt idx="9">
                <c:v>507283.17818999995</c:v>
              </c:pt>
              <c:pt idx="10">
                <c:v>1042.7283600000001</c:v>
              </c:pt>
              <c:pt idx="11">
                <c:v>6209.9010899999994</c:v>
              </c:pt>
              <c:pt idx="12">
                <c:v>83489.782539999956</c:v>
              </c:pt>
              <c:pt idx="13">
                <c:v>19152.375170000003</c:v>
              </c:pt>
              <c:pt idx="14">
                <c:v>1382.91794</c:v>
              </c:pt>
              <c:pt idx="15">
                <c:v>26647.30704</c:v>
              </c:pt>
              <c:pt idx="16">
                <c:v>475.07390000000004</c:v>
              </c:pt>
              <c:pt idx="17">
                <c:v>23646.70912</c:v>
              </c:pt>
              <c:pt idx="18">
                <c:v>246605.16145999994</c:v>
              </c:pt>
              <c:pt idx="19">
                <c:v>1845.4191499999999</c:v>
              </c:pt>
              <c:pt idx="20">
                <c:v>15600.900039999995</c:v>
              </c:pt>
              <c:pt idx="21">
                <c:v>367.80223999999993</c:v>
              </c:pt>
              <c:pt idx="22">
                <c:v>57124.470890000011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4099328"/>
        <c:axId val="133225088"/>
      </c:barChart>
      <c:valAx>
        <c:axId val="133225088"/>
        <c:scaling>
          <c:orientation val="minMax"/>
        </c:scaling>
        <c:delete val="0"/>
        <c:axPos val="b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4099328"/>
        <c:crosses val="autoZero"/>
        <c:crossBetween val="between"/>
      </c:valAx>
      <c:catAx>
        <c:axId val="1340993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22508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algn="ctr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hr-H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  <a:ea typeface="+mn-ea"/>
                <a:cs typeface="+mn-cs"/>
              </a:rPr>
              <a:t>ZBP, 2008. - 2022.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v>Neživotna osiguranja/non-life insurance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15"/>
              <c:pt idx="0">
                <c:v>2008.</c:v>
              </c:pt>
              <c:pt idx="1">
                <c:v>2009.</c:v>
              </c:pt>
              <c:pt idx="2">
                <c:v>2010.</c:v>
              </c:pt>
              <c:pt idx="3">
                <c:v>2011.</c:v>
              </c:pt>
              <c:pt idx="4">
                <c:v>2012.</c:v>
              </c:pt>
              <c:pt idx="5">
                <c:v>2013.</c:v>
              </c:pt>
              <c:pt idx="6">
                <c:v>2014.</c:v>
              </c:pt>
              <c:pt idx="7">
                <c:v>2015.</c:v>
              </c:pt>
              <c:pt idx="8">
                <c:v>2016.</c:v>
              </c:pt>
              <c:pt idx="9">
                <c:v>2017.</c:v>
              </c:pt>
              <c:pt idx="10">
                <c:v>2018.</c:v>
              </c:pt>
              <c:pt idx="11">
                <c:v>2019.</c:v>
              </c:pt>
              <c:pt idx="12">
                <c:v>2020.</c:v>
              </c:pt>
              <c:pt idx="13">
                <c:v>2021.</c:v>
              </c:pt>
              <c:pt idx="14">
                <c:v>2022.</c:v>
              </c:pt>
            </c:strLit>
          </c:cat>
          <c:val>
            <c:numLit>
              <c:formatCode>General</c:formatCode>
              <c:ptCount val="15"/>
              <c:pt idx="0">
                <c:v>947684.22251376975</c:v>
              </c:pt>
              <c:pt idx="1">
                <c:v>918795.01517817995</c:v>
              </c:pt>
              <c:pt idx="2">
                <c:v>900903.78120246867</c:v>
              </c:pt>
              <c:pt idx="3">
                <c:v>891097.94893755403</c:v>
              </c:pt>
              <c:pt idx="4">
                <c:v>872960.55690888572</c:v>
              </c:pt>
              <c:pt idx="5">
                <c:v>867766.41545424412</c:v>
              </c:pt>
              <c:pt idx="6">
                <c:v>786193.27863693691</c:v>
              </c:pt>
              <c:pt idx="7">
                <c:v>768498.49561882007</c:v>
              </c:pt>
              <c:pt idx="8">
                <c:v>768001.63638463081</c:v>
              </c:pt>
              <c:pt idx="9">
                <c:v>811694.15306656051</c:v>
              </c:pt>
              <c:pt idx="10">
                <c:v>892088.16824075906</c:v>
              </c:pt>
              <c:pt idx="11">
                <c:v>984127.61657973309</c:v>
              </c:pt>
              <c:pt idx="12">
                <c:v>1038903.342933174</c:v>
              </c:pt>
              <c:pt idx="13">
                <c:v>1168076.2403371155</c:v>
              </c:pt>
              <c:pt idx="14">
                <c:v>1304665.0230579334</c:v>
              </c:pt>
            </c:numLit>
          </c:val>
        </c:ser>
        <c:ser>
          <c:idx val="1"/>
          <c:order val="1"/>
          <c:tx>
            <c:v>Životna osiguranja / Life assurance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15"/>
              <c:pt idx="0">
                <c:v>2008.</c:v>
              </c:pt>
              <c:pt idx="1">
                <c:v>2009.</c:v>
              </c:pt>
              <c:pt idx="2">
                <c:v>2010.</c:v>
              </c:pt>
              <c:pt idx="3">
                <c:v>2011.</c:v>
              </c:pt>
              <c:pt idx="4">
                <c:v>2012.</c:v>
              </c:pt>
              <c:pt idx="5">
                <c:v>2013.</c:v>
              </c:pt>
              <c:pt idx="6">
                <c:v>2014.</c:v>
              </c:pt>
              <c:pt idx="7">
                <c:v>2015.</c:v>
              </c:pt>
              <c:pt idx="8">
                <c:v>2016.</c:v>
              </c:pt>
              <c:pt idx="9">
                <c:v>2017.</c:v>
              </c:pt>
              <c:pt idx="10">
                <c:v>2018.</c:v>
              </c:pt>
              <c:pt idx="11">
                <c:v>2019.</c:v>
              </c:pt>
              <c:pt idx="12">
                <c:v>2020.</c:v>
              </c:pt>
              <c:pt idx="13">
                <c:v>2021.</c:v>
              </c:pt>
              <c:pt idx="14">
                <c:v>2022.</c:v>
              </c:pt>
            </c:strLit>
          </c:cat>
          <c:val>
            <c:numLit>
              <c:formatCode>General</c:formatCode>
              <c:ptCount val="15"/>
              <c:pt idx="0">
                <c:v>337882.40436658036</c:v>
              </c:pt>
              <c:pt idx="1">
                <c:v>330303.88514168165</c:v>
              </c:pt>
              <c:pt idx="2">
                <c:v>324258.61460716702</c:v>
              </c:pt>
              <c:pt idx="3">
                <c:v>322684.70132722805</c:v>
              </c:pt>
              <c:pt idx="4">
                <c:v>326651.26367244014</c:v>
              </c:pt>
              <c:pt idx="5">
                <c:v>336905.43547680677</c:v>
              </c:pt>
              <c:pt idx="6">
                <c:v>350094.15206052159</c:v>
              </c:pt>
              <c:pt idx="7">
                <c:v>387376.3665180172</c:v>
              </c:pt>
              <c:pt idx="8">
                <c:v>384537.10433472687</c:v>
              </c:pt>
              <c:pt idx="9">
                <c:v>390233.47805561085</c:v>
              </c:pt>
              <c:pt idx="10">
                <c:v>415978.66705819877</c:v>
              </c:pt>
              <c:pt idx="11">
                <c:v>406985.642793815</c:v>
              </c:pt>
              <c:pt idx="12">
                <c:v>351377.4153586835</c:v>
              </c:pt>
              <c:pt idx="13">
                <c:v>384560.44430818217</c:v>
              </c:pt>
              <c:pt idx="14">
                <c:v>377667.05675227277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893120"/>
        <c:axId val="133891584"/>
      </c:barChart>
      <c:valAx>
        <c:axId val="133891584"/>
        <c:scaling>
          <c:orientation val="minMax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893120"/>
        <c:crosses val="autoZero"/>
        <c:crossBetween val="between"/>
      </c:valAx>
      <c:catAx>
        <c:axId val="13389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891584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lang="hr-HR" sz="9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algn="ctr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hr-H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  <a:ea typeface="+mn-ea"/>
                <a:cs typeface="+mn-cs"/>
              </a:rPr>
              <a:t>Insurance penetration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2018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14"/>
              <c:pt idx="0">
                <c:v>Albania</c:v>
              </c:pt>
              <c:pt idx="1">
                <c:v>Bosnia and Herzegovina</c:v>
              </c:pt>
              <c:pt idx="2">
                <c:v>Bulgaria</c:v>
              </c:pt>
              <c:pt idx="3">
                <c:v>Croatia</c:v>
              </c:pt>
              <c:pt idx="4">
                <c:v>Estonia</c:v>
              </c:pt>
              <c:pt idx="5">
                <c:v>North Macedonia</c:v>
              </c:pt>
              <c:pt idx="6">
                <c:v>Poland</c:v>
              </c:pt>
              <c:pt idx="7">
                <c:v>Romania</c:v>
              </c:pt>
              <c:pt idx="8">
                <c:v>Serbia</c:v>
              </c:pt>
              <c:pt idx="9">
                <c:v>Slovakia</c:v>
              </c:pt>
              <c:pt idx="10">
                <c:v>Slovenia</c:v>
              </c:pt>
              <c:pt idx="11">
                <c:v>Austria</c:v>
              </c:pt>
              <c:pt idx="12">
                <c:v>France</c:v>
              </c:pt>
              <c:pt idx="13">
                <c:v>Germany</c:v>
              </c:pt>
            </c:strLit>
          </c:cat>
          <c:val>
            <c:numLit>
              <c:formatCode>General</c:formatCode>
              <c:ptCount val="14"/>
              <c:pt idx="0">
                <c:v>1.0300000000000004E-2</c:v>
              </c:pt>
              <c:pt idx="1">
                <c:v>2.1000000000000008E-2</c:v>
              </c:pt>
              <c:pt idx="2">
                <c:v>2.3099999999999999E-2</c:v>
              </c:pt>
              <c:pt idx="3">
                <c:v>2.5600000000000008E-2</c:v>
              </c:pt>
              <c:pt idx="4">
                <c:v>2.1300000000000006E-2</c:v>
              </c:pt>
              <c:pt idx="5">
                <c:v>1.4999999999999998E-2</c:v>
              </c:pt>
              <c:pt idx="6">
                <c:v>2.9200000000000007E-2</c:v>
              </c:pt>
              <c:pt idx="7">
                <c:v>1.0600000000000004E-2</c:v>
              </c:pt>
              <c:pt idx="8">
                <c:v>1.9699999999999999E-2</c:v>
              </c:pt>
              <c:pt idx="9">
                <c:v>2.5000000000000001E-2</c:v>
              </c:pt>
              <c:pt idx="10">
                <c:v>5.1000000000000004E-2</c:v>
              </c:pt>
              <c:pt idx="11">
                <c:v>4.5000000000000012E-2</c:v>
              </c:pt>
              <c:pt idx="12">
                <c:v>0.10600000000000002</c:v>
              </c:pt>
              <c:pt idx="13">
                <c:v>6.4000000000000029E-2</c:v>
              </c:pt>
            </c:numLit>
          </c:val>
        </c:ser>
        <c:ser>
          <c:idx val="1"/>
          <c:order val="1"/>
          <c:tx>
            <c:v>2019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14"/>
              <c:pt idx="0">
                <c:v>Albania</c:v>
              </c:pt>
              <c:pt idx="1">
                <c:v>Bosnia and Herzegovina</c:v>
              </c:pt>
              <c:pt idx="2">
                <c:v>Bulgaria</c:v>
              </c:pt>
              <c:pt idx="3">
                <c:v>Croatia</c:v>
              </c:pt>
              <c:pt idx="4">
                <c:v>Estonia</c:v>
              </c:pt>
              <c:pt idx="5">
                <c:v>North Macedonia</c:v>
              </c:pt>
              <c:pt idx="6">
                <c:v>Poland</c:v>
              </c:pt>
              <c:pt idx="7">
                <c:v>Romania</c:v>
              </c:pt>
              <c:pt idx="8">
                <c:v>Serbia</c:v>
              </c:pt>
              <c:pt idx="9">
                <c:v>Slovakia</c:v>
              </c:pt>
              <c:pt idx="10">
                <c:v>Slovenia</c:v>
              </c:pt>
              <c:pt idx="11">
                <c:v>Austria</c:v>
              </c:pt>
              <c:pt idx="12">
                <c:v>France</c:v>
              </c:pt>
              <c:pt idx="13">
                <c:v>Germany</c:v>
              </c:pt>
            </c:strLit>
          </c:cat>
          <c:val>
            <c:numLit>
              <c:formatCode>General</c:formatCode>
              <c:ptCount val="14"/>
              <c:pt idx="0">
                <c:v>1.0400000000000001E-2</c:v>
              </c:pt>
              <c:pt idx="1">
                <c:v>2.1300000000000006E-2</c:v>
              </c:pt>
              <c:pt idx="2">
                <c:v>2.4199999999999992E-2</c:v>
              </c:pt>
              <c:pt idx="3">
                <c:v>2.5900000000000006E-2</c:v>
              </c:pt>
              <c:pt idx="4">
                <c:v>1.7800000000000003E-2</c:v>
              </c:pt>
              <c:pt idx="5">
                <c:v>1.5299999999999998E-2</c:v>
              </c:pt>
              <c:pt idx="6">
                <c:v>2.7900000000000008E-2</c:v>
              </c:pt>
              <c:pt idx="7">
                <c:v>1.0300000000000004E-2</c:v>
              </c:pt>
              <c:pt idx="8">
                <c:v>1.9800000000000009E-2</c:v>
              </c:pt>
              <c:pt idx="9">
                <c:v>2.4199999999999992E-2</c:v>
              </c:pt>
              <c:pt idx="10">
                <c:v>5.1900000000000002E-2</c:v>
              </c:pt>
              <c:pt idx="11">
                <c:v>4.4000000000000018E-2</c:v>
              </c:pt>
              <c:pt idx="12">
                <c:v>0.10600000000000002</c:v>
              </c:pt>
              <c:pt idx="13">
                <c:v>6.6000000000000003E-2</c:v>
              </c:pt>
            </c:numLit>
          </c:val>
        </c:ser>
        <c:ser>
          <c:idx val="2"/>
          <c:order val="2"/>
          <c:tx>
            <c:v>2020</c:v>
          </c:tx>
          <c:spPr>
            <a:solidFill>
              <a:srgbClr val="A5A5A5"/>
            </a:solidFill>
            <a:ln>
              <a:noFill/>
            </a:ln>
          </c:spPr>
          <c:invertIfNegative val="0"/>
          <c:cat>
            <c:strLit>
              <c:ptCount val="14"/>
              <c:pt idx="0">
                <c:v>Albania</c:v>
              </c:pt>
              <c:pt idx="1">
                <c:v>Bosnia and Herzegovina</c:v>
              </c:pt>
              <c:pt idx="2">
                <c:v>Bulgaria</c:v>
              </c:pt>
              <c:pt idx="3">
                <c:v>Croatia</c:v>
              </c:pt>
              <c:pt idx="4">
                <c:v>Estonia</c:v>
              </c:pt>
              <c:pt idx="5">
                <c:v>North Macedonia</c:v>
              </c:pt>
              <c:pt idx="6">
                <c:v>Poland</c:v>
              </c:pt>
              <c:pt idx="7">
                <c:v>Romania</c:v>
              </c:pt>
              <c:pt idx="8">
                <c:v>Serbia</c:v>
              </c:pt>
              <c:pt idx="9">
                <c:v>Slovakia</c:v>
              </c:pt>
              <c:pt idx="10">
                <c:v>Slovenia</c:v>
              </c:pt>
              <c:pt idx="11">
                <c:v>Austria</c:v>
              </c:pt>
              <c:pt idx="12">
                <c:v>France</c:v>
              </c:pt>
              <c:pt idx="13">
                <c:v>Germany</c:v>
              </c:pt>
            </c:strLit>
          </c:cat>
          <c:val>
            <c:numLit>
              <c:formatCode>General</c:formatCode>
              <c:ptCount val="14"/>
              <c:pt idx="0">
                <c:v>1.0100000000000001E-2</c:v>
              </c:pt>
              <c:pt idx="1">
                <c:v>2.1800000000000007E-2</c:v>
              </c:pt>
              <c:pt idx="2">
                <c:v>2.3900000000000001E-2</c:v>
              </c:pt>
              <c:pt idx="3">
                <c:v>2.7500000000000007E-2</c:v>
              </c:pt>
              <c:pt idx="4">
                <c:v>1.7100000000000001E-2</c:v>
              </c:pt>
              <c:pt idx="5">
                <c:v>1.4999999999999998E-2</c:v>
              </c:pt>
              <c:pt idx="6">
                <c:v>2.7100000000000006E-2</c:v>
              </c:pt>
              <c:pt idx="7">
                <c:v>1.0800000000000004E-2</c:v>
              </c:pt>
              <c:pt idx="8">
                <c:v>2.0000000000000007E-2</c:v>
              </c:pt>
              <c:pt idx="9">
                <c:v>2.3800000000000002E-2</c:v>
              </c:pt>
              <c:pt idx="10">
                <c:v>5.4600000000000003E-2</c:v>
              </c:pt>
              <c:pt idx="11">
                <c:v>4.7000000000000014E-2</c:v>
              </c:pt>
              <c:pt idx="12">
                <c:v>0.1</c:v>
              </c:pt>
              <c:pt idx="13">
                <c:v>6.9000000000000034E-2</c:v>
              </c:pt>
            </c:numLit>
          </c:val>
        </c:ser>
        <c:ser>
          <c:idx val="3"/>
          <c:order val="3"/>
          <c:tx>
            <c:v>2021</c:v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strLit>
              <c:ptCount val="14"/>
              <c:pt idx="0">
                <c:v>Albania</c:v>
              </c:pt>
              <c:pt idx="1">
                <c:v>Bosnia and Herzegovina</c:v>
              </c:pt>
              <c:pt idx="2">
                <c:v>Bulgaria</c:v>
              </c:pt>
              <c:pt idx="3">
                <c:v>Croatia</c:v>
              </c:pt>
              <c:pt idx="4">
                <c:v>Estonia</c:v>
              </c:pt>
              <c:pt idx="5">
                <c:v>North Macedonia</c:v>
              </c:pt>
              <c:pt idx="6">
                <c:v>Poland</c:v>
              </c:pt>
              <c:pt idx="7">
                <c:v>Romania</c:v>
              </c:pt>
              <c:pt idx="8">
                <c:v>Serbia</c:v>
              </c:pt>
              <c:pt idx="9">
                <c:v>Slovakia</c:v>
              </c:pt>
              <c:pt idx="10">
                <c:v>Slovenia</c:v>
              </c:pt>
              <c:pt idx="11">
                <c:v>Austria</c:v>
              </c:pt>
              <c:pt idx="12">
                <c:v>France</c:v>
              </c:pt>
              <c:pt idx="13">
                <c:v>Germany</c:v>
              </c:pt>
            </c:strLit>
          </c:cat>
          <c:val>
            <c:numLit>
              <c:formatCode>General</c:formatCode>
              <c:ptCount val="14"/>
              <c:pt idx="0">
                <c:v>1.0200000000000001E-2</c:v>
              </c:pt>
              <c:pt idx="1">
                <c:v>2.0900000000000002E-2</c:v>
              </c:pt>
              <c:pt idx="2">
                <c:v>2.3400000000000001E-2</c:v>
              </c:pt>
              <c:pt idx="3">
                <c:v>2.6800000000000008E-2</c:v>
              </c:pt>
              <c:pt idx="4">
                <c:v>1.5500000000000005E-2</c:v>
              </c:pt>
              <c:pt idx="5">
                <c:v>1.6100000000000007E-2</c:v>
              </c:pt>
              <c:pt idx="6">
                <c:v>2.640000000000001E-2</c:v>
              </c:pt>
              <c:pt idx="7">
                <c:v>1.2E-2</c:v>
              </c:pt>
              <c:pt idx="8">
                <c:v>1.9000000000000006E-2</c:v>
              </c:pt>
              <c:pt idx="9">
                <c:v>1.8700000000000008E-2</c:v>
              </c:pt>
              <c:pt idx="10">
                <c:v>5.0100000000000013E-2</c:v>
              </c:pt>
              <c:pt idx="11">
                <c:v>4.5000000000000012E-2</c:v>
              </c:pt>
              <c:pt idx="12">
                <c:v>0.10600000000000002</c:v>
              </c:pt>
              <c:pt idx="13">
                <c:v>6.7000000000000004E-2</c:v>
              </c:pt>
            </c:numLit>
          </c:val>
        </c:ser>
        <c:ser>
          <c:idx val="4"/>
          <c:order val="4"/>
          <c:tx>
            <c:v>2022</c:v>
          </c:tx>
          <c:spPr>
            <a:solidFill>
              <a:srgbClr val="5B9BD5"/>
            </a:solidFill>
            <a:ln>
              <a:noFill/>
            </a:ln>
          </c:spPr>
          <c:invertIfNegative val="0"/>
          <c:cat>
            <c:strLit>
              <c:ptCount val="14"/>
              <c:pt idx="0">
                <c:v>Albania</c:v>
              </c:pt>
              <c:pt idx="1">
                <c:v>Bosnia and Herzegovina</c:v>
              </c:pt>
              <c:pt idx="2">
                <c:v>Bulgaria</c:v>
              </c:pt>
              <c:pt idx="3">
                <c:v>Croatia</c:v>
              </c:pt>
              <c:pt idx="4">
                <c:v>Estonia</c:v>
              </c:pt>
              <c:pt idx="5">
                <c:v>North Macedonia</c:v>
              </c:pt>
              <c:pt idx="6">
                <c:v>Poland</c:v>
              </c:pt>
              <c:pt idx="7">
                <c:v>Romania</c:v>
              </c:pt>
              <c:pt idx="8">
                <c:v>Serbia</c:v>
              </c:pt>
              <c:pt idx="9">
                <c:v>Slovakia</c:v>
              </c:pt>
              <c:pt idx="10">
                <c:v>Slovenia</c:v>
              </c:pt>
              <c:pt idx="11">
                <c:v>Austria</c:v>
              </c:pt>
              <c:pt idx="12">
                <c:v>France</c:v>
              </c:pt>
              <c:pt idx="13">
                <c:v>Germany</c:v>
              </c:pt>
            </c:strLit>
          </c:cat>
          <c:val>
            <c:numLit>
              <c:formatCode>General</c:formatCode>
              <c:ptCount val="14"/>
              <c:pt idx="0">
                <c:v>1.0100000000000001E-2</c:v>
              </c:pt>
              <c:pt idx="1">
                <c:v>1.8599999999999998E-2</c:v>
              </c:pt>
              <c:pt idx="2">
                <c:v>2.1800000000000007E-2</c:v>
              </c:pt>
              <c:pt idx="3">
                <c:v>2.5000000000000001E-2</c:v>
              </c:pt>
              <c:pt idx="4">
                <c:v>1.5200000000000003E-2</c:v>
              </c:pt>
              <c:pt idx="5">
                <c:v>1.6000000000000007E-2</c:v>
              </c:pt>
              <c:pt idx="6">
                <c:v>2.3599999999999993E-2</c:v>
              </c:pt>
              <c:pt idx="7">
                <c:v>1.1700000000000006E-2</c:v>
              </c:pt>
              <c:pt idx="8">
                <c:v>1.8900000000000007E-2</c:v>
              </c:pt>
              <c:pt idx="9">
                <c:v>1.7899999999999999E-2</c:v>
              </c:pt>
              <c:pt idx="10">
                <c:v>4.7400000000000019E-2</c:v>
              </c:pt>
              <c:pt idx="11">
                <c:v>4.3000000000000003E-2</c:v>
              </c:pt>
              <c:pt idx="12">
                <c:v>0.10300000000000002</c:v>
              </c:pt>
              <c:pt idx="13">
                <c:v>6.200000000000002E-2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3944832"/>
        <c:axId val="133943296"/>
      </c:barChart>
      <c:valAx>
        <c:axId val="133943296"/>
        <c:scaling>
          <c:orientation val="minMax"/>
        </c:scaling>
        <c:delete val="0"/>
        <c:axPos val="b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944832"/>
        <c:crosses val="autoZero"/>
        <c:crossBetween val="between"/>
      </c:valAx>
      <c:catAx>
        <c:axId val="1339448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hr-H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r-Latn-RS"/>
          </a:p>
        </c:txPr>
        <c:crossAx val="13394329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lang="hr-HR" sz="9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algn="ctr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sr-Latn-R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zervirano mjesto datuma 2"/>
          <p:cNvSpPr txBox="1">
            <a:spLocks noGrp="1"/>
          </p:cNvSpPr>
          <p:nvPr>
            <p:ph type="dt" sz="quarter" idx="1"/>
          </p:nvPr>
        </p:nvSpPr>
        <p:spPr>
          <a:xfrm>
            <a:off x="3849688" y="0"/>
            <a:ext cx="294639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0A49A6-9858-4A96-A200-501E04BD59A1}" type="datetime1">
              <a:rPr lang="hr-H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10.6.2024.</a:t>
            </a:fld>
            <a:endParaRPr lang="hr-H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Rezervirano mjesto podnožja 3"/>
          <p:cNvSpPr txBox="1">
            <a:spLocks noGrp="1"/>
          </p:cNvSpPr>
          <p:nvPr>
            <p:ph type="ftr" sz="quarter" idx="2"/>
          </p:nvPr>
        </p:nvSpPr>
        <p:spPr>
          <a:xfrm>
            <a:off x="0" y="9378945"/>
            <a:ext cx="294639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zervirano mjesto broja slajda 4"/>
          <p:cNvSpPr txBox="1">
            <a:spLocks noGrp="1"/>
          </p:cNvSpPr>
          <p:nvPr>
            <p:ph type="sldNum" sz="quarter" idx="3"/>
          </p:nvPr>
        </p:nvSpPr>
        <p:spPr>
          <a:xfrm>
            <a:off x="3849688" y="9378945"/>
            <a:ext cx="294639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0E55A7D-6001-49D2-A33C-0E6ED159CBA7}" type="slidenum">
              <a:t>‹#›</a:t>
            </a:fld>
            <a:endParaRPr lang="hr-H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852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hr-HR"/>
          </a:p>
        </p:txBody>
      </p:sp>
      <p:sp>
        <p:nvSpPr>
          <p:cNvPr id="3" name="Rezervirano mjesto datuma 2"/>
          <p:cNvSpPr txBox="1">
            <a:spLocks noGrp="1"/>
          </p:cNvSpPr>
          <p:nvPr>
            <p:ph type="dt" idx="1"/>
          </p:nvPr>
        </p:nvSpPr>
        <p:spPr>
          <a:xfrm>
            <a:off x="3850437" y="0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62D59B1-E933-4568-A713-529BC7BDC51E}" type="datetime1">
              <a:rPr lang="hr-HR"/>
              <a:pPr lvl="0"/>
              <a:t>10.6.2024.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3" y="741358"/>
            <a:ext cx="4937129" cy="37020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Rezervirano mjesto bilježaka 4"/>
          <p:cNvSpPr txBox="1">
            <a:spLocks noGrp="1"/>
          </p:cNvSpPr>
          <p:nvPr>
            <p:ph type="body" sz="quarter" idx="3"/>
          </p:nvPr>
        </p:nvSpPr>
        <p:spPr>
          <a:xfrm>
            <a:off x="679764" y="4690268"/>
            <a:ext cx="5438137" cy="444341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 txBox="1">
            <a:spLocks noGrp="1"/>
          </p:cNvSpPr>
          <p:nvPr>
            <p:ph type="ftr" sz="quarter" idx="4"/>
          </p:nvPr>
        </p:nvSpPr>
        <p:spPr>
          <a:xfrm>
            <a:off x="0" y="9378817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hr-HR"/>
          </a:p>
        </p:txBody>
      </p:sp>
      <p:sp>
        <p:nvSpPr>
          <p:cNvPr id="7" name="Rezervirano mjesto broja slajda 6"/>
          <p:cNvSpPr txBox="1">
            <a:spLocks noGrp="1"/>
          </p:cNvSpPr>
          <p:nvPr>
            <p:ph type="sldNum" sz="quarter" idx="5"/>
          </p:nvPr>
        </p:nvSpPr>
        <p:spPr>
          <a:xfrm>
            <a:off x="3850437" y="9378817"/>
            <a:ext cx="2945657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DFD0D9A-0CFB-49CA-BEA2-6D9A79C1BB04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218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hr-H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hr-H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hr-H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hr-H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hr-H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 trokut 9"/>
          <p:cNvSpPr/>
          <p:nvPr/>
        </p:nvSpPr>
        <p:spPr>
          <a:xfrm>
            <a:off x="0" y="4664144"/>
            <a:ext cx="9151086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gradFill>
            <a:gsLst>
              <a:gs pos="0">
                <a:srgbClr val="007897"/>
              </a:gs>
              <a:gs pos="50000">
                <a:srgbClr val="4ABBE0"/>
              </a:gs>
              <a:gs pos="100000">
                <a:srgbClr val="007897"/>
              </a:gs>
            </a:gsLst>
            <a:lin ang="30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3" name="Naslov 8"/>
          <p:cNvSpPr txBox="1">
            <a:spLocks noGrp="1"/>
          </p:cNvSpPr>
          <p:nvPr>
            <p:ph type="ctrTitle"/>
          </p:nvPr>
        </p:nvSpPr>
        <p:spPr>
          <a:xfrm>
            <a:off x="685800" y="1752603"/>
            <a:ext cx="7772400" cy="1829760"/>
          </a:xfrm>
        </p:spPr>
        <p:txBody>
          <a:bodyPr anchor="b"/>
          <a:lstStyle>
            <a:lvl1pPr algn="r">
              <a:defRPr sz="4800"/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4" name="Podnaslov 16"/>
          <p:cNvSpPr txBox="1">
            <a:spLocks noGrp="1"/>
          </p:cNvSpPr>
          <p:nvPr>
            <p:ph type="subTitle" idx="1"/>
          </p:nvPr>
        </p:nvSpPr>
        <p:spPr>
          <a:xfrm>
            <a:off x="685800" y="3611605"/>
            <a:ext cx="7772400" cy="1199701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rgbClr val="464646"/>
                </a:solidFill>
              </a:defRPr>
            </a:lvl1pPr>
          </a:lstStyle>
          <a:p>
            <a:pPr lvl="0"/>
            <a:r>
              <a:rPr lang="hr-HR"/>
              <a:t>Uredite stil podnaslova matrice</a:t>
            </a:r>
            <a:endParaRPr lang="en-US"/>
          </a:p>
        </p:txBody>
      </p:sp>
      <p:grpSp>
        <p:nvGrpSpPr>
          <p:cNvPr id="5" name="Grupa 1"/>
          <p:cNvGrpSpPr/>
          <p:nvPr/>
        </p:nvGrpSpPr>
        <p:grpSpPr>
          <a:xfrm>
            <a:off x="-3767" y="4953003"/>
            <a:ext cx="9147767" cy="1912092"/>
            <a:chOff x="-3767" y="4953003"/>
            <a:chExt cx="9147767" cy="1912092"/>
          </a:xfrm>
        </p:grpSpPr>
        <p:sp>
          <p:nvSpPr>
            <p:cNvPr id="6" name="Prostoručno 6"/>
            <p:cNvSpPr/>
            <p:nvPr/>
          </p:nvSpPr>
          <p:spPr>
            <a:xfrm>
              <a:off x="1687516" y="4953003"/>
              <a:ext cx="7456483" cy="4881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697"/>
                <a:gd name="f7" fmla="val 367"/>
                <a:gd name="f8" fmla="val 218"/>
                <a:gd name="f9" fmla="+- 0 0 -90"/>
                <a:gd name="f10" fmla="*/ f3 1 4697"/>
                <a:gd name="f11" fmla="*/ f4 1 367"/>
                <a:gd name="f12" fmla="+- f7 0 f5"/>
                <a:gd name="f13" fmla="+- f6 0 f5"/>
                <a:gd name="f14" fmla="*/ f9 f0 1"/>
                <a:gd name="f15" fmla="*/ f13 1 4697"/>
                <a:gd name="f16" fmla="*/ f12 1 367"/>
                <a:gd name="f17" fmla="*/ f14 1 f2"/>
                <a:gd name="f18" fmla="*/ 4697 1 f15"/>
                <a:gd name="f19" fmla="*/ 0 1 f16"/>
                <a:gd name="f20" fmla="*/ 367 1 f16"/>
                <a:gd name="f21" fmla="*/ 0 1 f15"/>
                <a:gd name="f22" fmla="*/ 218 1 f16"/>
                <a:gd name="f23" fmla="+- f17 0 f1"/>
                <a:gd name="f24" fmla="*/ f21 f10 1"/>
                <a:gd name="f25" fmla="*/ f18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4" y="f28"/>
                </a:cxn>
                <a:cxn ang="f23">
                  <a:pos x="f25" y="f27"/>
                </a:cxn>
              </a:cxnLst>
              <a:rect l="f24" t="f27" r="f25" b="f26"/>
              <a:pathLst>
                <a:path w="4697" h="367">
                  <a:moveTo>
                    <a:pt x="f6" y="f5"/>
                  </a:moveTo>
                  <a:lnTo>
                    <a:pt x="f6" y="f7"/>
                  </a:lnTo>
                  <a:lnTo>
                    <a:pt x="f5" y="f8"/>
                  </a:lnTo>
                  <a:lnTo>
                    <a:pt x="f6" y="f5"/>
                  </a:lnTo>
                  <a:close/>
                </a:path>
              </a:pathLst>
            </a:custGeom>
            <a:solidFill>
              <a:srgbClr val="9FCBDC">
                <a:alpha val="40000"/>
              </a:srgb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endParaRPr>
            </a:p>
          </p:txBody>
        </p:sp>
        <p:sp>
          <p:nvSpPr>
            <p:cNvPr id="7" name="Prostoručno 7"/>
            <p:cNvSpPr/>
            <p:nvPr/>
          </p:nvSpPr>
          <p:spPr>
            <a:xfrm>
              <a:off x="35442" y="5237747"/>
              <a:ext cx="9108557" cy="7886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528"/>
                <a:gd name="f8" fmla="val 48"/>
                <a:gd name="f9" fmla="+- 0 0 -90"/>
                <a:gd name="f10" fmla="*/ f3 1 5760"/>
                <a:gd name="f11" fmla="*/ f4 1 528"/>
                <a:gd name="f12" fmla="+- f7 0 f5"/>
                <a:gd name="f13" fmla="+- f6 0 f5"/>
                <a:gd name="f14" fmla="*/ f9 f0 1"/>
                <a:gd name="f15" fmla="*/ f13 1 5760"/>
                <a:gd name="f16" fmla="*/ f12 1 528"/>
                <a:gd name="f17" fmla="*/ f14 1 f2"/>
                <a:gd name="f18" fmla="*/ 0 1 f15"/>
                <a:gd name="f19" fmla="*/ 0 1 f16"/>
                <a:gd name="f20" fmla="*/ 5760 1 f15"/>
                <a:gd name="f21" fmla="*/ 528 1 f16"/>
                <a:gd name="f22" fmla="*/ 48 1 f15"/>
                <a:gd name="f23" fmla="+- f17 0 f1"/>
                <a:gd name="f24" fmla="*/ f18 f10 1"/>
                <a:gd name="f25" fmla="*/ f20 f10 1"/>
                <a:gd name="f26" fmla="*/ f21 f11 1"/>
                <a:gd name="f27" fmla="*/ f19 f11 1"/>
                <a:gd name="f28" fmla="*/ f22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5" y="f27"/>
                </a:cxn>
                <a:cxn ang="f23">
                  <a:pos x="f25" y="f26"/>
                </a:cxn>
                <a:cxn ang="f23">
                  <a:pos x="f28" y="f27"/>
                </a:cxn>
              </a:cxnLst>
              <a:rect l="f24" t="f27" r="f25" b="f26"/>
              <a:pathLst>
                <a:path w="5760" h="52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8" y="f5"/>
                  </a:lnTo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endParaRPr>
            </a:p>
          </p:txBody>
        </p:sp>
        <p:sp>
          <p:nvSpPr>
            <p:cNvPr id="8" name="Prostoručno 10"/>
            <p:cNvSpPr/>
            <p:nvPr/>
          </p:nvSpPr>
          <p:spPr>
            <a:xfrm>
              <a:off x="0" y="5000981"/>
              <a:ext cx="9144000" cy="186411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760"/>
                <a:gd name="f7" fmla="val 1248"/>
                <a:gd name="f8" fmla="val 528"/>
                <a:gd name="f9" fmla="+- 0 0 -90"/>
                <a:gd name="f10" fmla="*/ f3 1 5760"/>
                <a:gd name="f11" fmla="*/ f4 1 1248"/>
                <a:gd name="f12" fmla="+- f7 0 f5"/>
                <a:gd name="f13" fmla="+- f6 0 f5"/>
                <a:gd name="f14" fmla="*/ f9 f0 1"/>
                <a:gd name="f15" fmla="*/ f13 1 5760"/>
                <a:gd name="f16" fmla="*/ f12 1 1248"/>
                <a:gd name="f17" fmla="*/ f14 1 f2"/>
                <a:gd name="f18" fmla="*/ 0 1 f15"/>
                <a:gd name="f19" fmla="*/ 0 1 f16"/>
                <a:gd name="f20" fmla="*/ 1248 1 f16"/>
                <a:gd name="f21" fmla="*/ 5760 1 f15"/>
                <a:gd name="f22" fmla="*/ 528 1 f16"/>
                <a:gd name="f23" fmla="+- f17 0 f1"/>
                <a:gd name="f24" fmla="*/ f18 f10 1"/>
                <a:gd name="f25" fmla="*/ f21 f10 1"/>
                <a:gd name="f26" fmla="*/ f20 f11 1"/>
                <a:gd name="f27" fmla="*/ f19 f11 1"/>
                <a:gd name="f28" fmla="*/ f22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24" y="f27"/>
                </a:cxn>
                <a:cxn ang="f23">
                  <a:pos x="f24" y="f26"/>
                </a:cxn>
                <a:cxn ang="f23">
                  <a:pos x="f25" y="f26"/>
                </a:cxn>
                <a:cxn ang="f23">
                  <a:pos x="f25" y="f28"/>
                </a:cxn>
                <a:cxn ang="f23">
                  <a:pos x="f24" y="f27"/>
                </a:cxn>
              </a:cxnLst>
              <a:rect l="f24" t="f27" r="f25" b="f26"/>
              <a:pathLst>
                <a:path w="5760" h="1248">
                  <a:moveTo>
                    <a:pt x="f5" y="f5"/>
                  </a:moveTo>
                  <a:lnTo>
                    <a:pt x="f5" y="f7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5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sx="49999" sy="49999" algn="t"/>
            </a:blip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Lucida Sans Unicode"/>
              </a:endParaRPr>
            </a:p>
          </p:txBody>
        </p:sp>
        <p:cxnSp>
          <p:nvCxnSpPr>
            <p:cNvPr id="9" name="Ravni poveznik 11"/>
            <p:cNvCxnSpPr/>
            <p:nvPr/>
          </p:nvCxnSpPr>
          <p:spPr>
            <a:xfrm>
              <a:off x="-3767" y="4997671"/>
              <a:ext cx="9147767" cy="790298"/>
            </a:xfrm>
            <a:prstGeom prst="straightConnector1">
              <a:avLst/>
            </a:prstGeom>
            <a:noFill/>
            <a:ln w="12060">
              <a:solidFill>
                <a:srgbClr val="156D83"/>
              </a:solidFill>
              <a:prstDash val="solid"/>
              <a:miter/>
            </a:ln>
          </p:spPr>
        </p:cxnSp>
      </p:grpSp>
      <p:sp>
        <p:nvSpPr>
          <p:cNvPr id="10" name="Rezervirano mjesto datuma 2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11" name="Rezervirano mjesto podnožja 1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12" name="Rezervirano mjesto broja slajda 2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359B1879-6F9E-48A9-B2B0-93758C891C50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3374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 txBox="1">
            <a:spLocks noGrp="1"/>
          </p:cNvSpPr>
          <p:nvPr>
            <p:ph type="body" orient="vert" idx="1"/>
          </p:nvPr>
        </p:nvSpPr>
        <p:spPr>
          <a:xfrm>
            <a:off x="457200" y="1481328"/>
            <a:ext cx="8229600" cy="43860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5" name="Rezervirano mjesto podnožj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6" name="Rezervirano mjesto broja slajd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7E7001-862F-44CD-9C49-4715F41B6B08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861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 txBox="1">
            <a:spLocks noGrp="1"/>
          </p:cNvSpPr>
          <p:nvPr>
            <p:ph type="title" orient="vert"/>
          </p:nvPr>
        </p:nvSpPr>
        <p:spPr>
          <a:xfrm>
            <a:off x="6844009" y="274640"/>
            <a:ext cx="1777465" cy="559276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324603" cy="55927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5" name="Rezervirano mjesto podnožj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6" name="Rezervirano mjesto broja slajd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D6EF8D-3479-4A7F-8B0B-B902B7FC2D7A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1623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3" name="Rezervirano mjesto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4" name="Rezervirano mjesto podnožj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5" name="Rezervirano mjesto broja slajd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8EF349-F190-4D22-87C5-7E0A1B3FFD5B}" type="slidenum">
              <a:t>‹#›</a:t>
            </a:fld>
            <a:endParaRPr lang="hr-HR"/>
          </a:p>
        </p:txBody>
      </p:sp>
      <p:sp>
        <p:nvSpPr>
          <p:cNvPr id="6" name="Naslov 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36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722376" y="1059716"/>
            <a:ext cx="7772400" cy="1828800"/>
          </a:xfr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 txBox="1">
            <a:spLocks noGrp="1"/>
          </p:cNvSpPr>
          <p:nvPr>
            <p:ph type="body" idx="1"/>
          </p:nvPr>
        </p:nvSpPr>
        <p:spPr>
          <a:xfrm>
            <a:off x="3922711" y="2931712"/>
            <a:ext cx="4572000" cy="1454883"/>
          </a:xfrm>
        </p:spPr>
        <p:txBody>
          <a:bodyPr/>
          <a:lstStyle>
            <a:lvl1pPr marL="0" indent="0">
              <a:buNone/>
              <a:defRPr sz="2300"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5" name="Rezervirano mjesto podnožj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6" name="Rezervirano mjesto broja slajd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186C16DD-DADD-4FAE-B449-F68D89B05471}" type="slidenum"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78" y="300546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  <a:miter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8" name="Ševron 7"/>
          <p:cNvSpPr/>
          <p:nvPr/>
        </p:nvSpPr>
        <p:spPr>
          <a:xfrm>
            <a:off x="3450259" y="3005468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  <a:miter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09881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4038603" cy="4525959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3" name="Rezervirano mjesto sadržaja 3"/>
          <p:cNvSpPr txBox="1">
            <a:spLocks noGrp="1"/>
          </p:cNvSpPr>
          <p:nvPr>
            <p:ph idx="2"/>
          </p:nvPr>
        </p:nvSpPr>
        <p:spPr>
          <a:xfrm>
            <a:off x="4648196" y="1481328"/>
            <a:ext cx="4038603" cy="4525959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5" name="Rezervirano mjesto podnožj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6" name="Rezervirano mjesto broja slajd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ABD99C7D-27DD-48C6-AED6-62E85B657737}" type="slidenum">
              <a:t>‹#›</a:t>
            </a:fld>
            <a:endParaRPr lang="hr-HR"/>
          </a:p>
        </p:txBody>
      </p:sp>
      <p:sp>
        <p:nvSpPr>
          <p:cNvPr id="7" name="Naslov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16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Pr>
        <a:blipFill>
          <a:blip r:embed="rId2"/>
          <a:tile sx="57129" sy="57129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 txBox="1">
            <a:spLocks noGrp="1"/>
          </p:cNvSpPr>
          <p:nvPr>
            <p:ph type="body" idx="1"/>
          </p:nvPr>
        </p:nvSpPr>
        <p:spPr>
          <a:xfrm>
            <a:off x="457200" y="5410203"/>
            <a:ext cx="4040184" cy="761996"/>
          </a:xfrm>
          <a:solidFill>
            <a:srgbClr val="2DA2BF"/>
          </a:solidFill>
          <a:ln w="9656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teksta 3"/>
          <p:cNvSpPr txBox="1">
            <a:spLocks noGrp="1"/>
          </p:cNvSpPr>
          <p:nvPr>
            <p:ph type="body" idx="3"/>
          </p:nvPr>
        </p:nvSpPr>
        <p:spPr>
          <a:xfrm>
            <a:off x="4645023" y="5410203"/>
            <a:ext cx="4041776" cy="761996"/>
          </a:xfrm>
          <a:solidFill>
            <a:srgbClr val="2DA2BF"/>
          </a:solidFill>
          <a:ln w="9656">
            <a:solidFill>
              <a:srgbClr val="2DA2BF"/>
            </a:solidFill>
            <a:prstDash val="solid"/>
            <a:miter/>
          </a:ln>
        </p:spPr>
        <p:txBody>
          <a:bodyPr lIns="182880" anchor="ctr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sadržaja 4"/>
          <p:cNvSpPr txBox="1">
            <a:spLocks noGrp="1"/>
          </p:cNvSpPr>
          <p:nvPr>
            <p:ph idx="2"/>
          </p:nvPr>
        </p:nvSpPr>
        <p:spPr>
          <a:xfrm>
            <a:off x="457200" y="1444294"/>
            <a:ext cx="4040184" cy="3941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6" name="Rezervirano mjesto sadržaja 5"/>
          <p:cNvSpPr txBox="1">
            <a:spLocks noGrp="1"/>
          </p:cNvSpPr>
          <p:nvPr>
            <p:ph idx="4"/>
          </p:nvPr>
        </p:nvSpPr>
        <p:spPr>
          <a:xfrm>
            <a:off x="4645023" y="1444294"/>
            <a:ext cx="4041776" cy="3941758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Rezervirano mjesto datum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8" name="Rezervirano mjesto podnožj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9" name="Rezervirano mjesto broja slajd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B80AA2-CA66-4EB7-9572-190783B1E87D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636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3" name="Rezervirano mjesto podnožj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4" name="Rezervirano mjesto broja slajd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BD498CE3-5BD4-44B9-BDAE-D5F40875889E}" type="slidenum">
              <a:t>‹#›</a:t>
            </a:fld>
            <a:endParaRPr lang="hr-HR"/>
          </a:p>
        </p:txBody>
      </p:sp>
      <p:sp>
        <p:nvSpPr>
          <p:cNvPr id="5" name="Naslov 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4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3" name="Rezervirano mjesto podnožj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4" name="Rezervirano mjesto broja slajd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3106C0-1076-42BC-8B56-E578F21AF1E7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7886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Pr>
        <a:blipFill>
          <a:blip r:embed="rId2"/>
          <a:tile sx="57129" sy="57129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914400" y="4876796"/>
            <a:ext cx="7481776" cy="457200"/>
          </a:xfrm>
        </p:spPr>
        <p:txBody>
          <a:bodyPr anchor="t"/>
          <a:lstStyle>
            <a:lvl1pPr algn="r">
              <a:defRPr sz="2500" b="0">
                <a:solidFill>
                  <a:srgbClr val="2DA2BF"/>
                </a:solidFill>
              </a:defRPr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 txBox="1">
            <a:spLocks noGrp="1"/>
          </p:cNvSpPr>
          <p:nvPr>
            <p:ph type="body" idx="2"/>
          </p:nvPr>
        </p:nvSpPr>
        <p:spPr>
          <a:xfrm>
            <a:off x="4419596" y="5355101"/>
            <a:ext cx="3974595" cy="914400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 txBox="1">
            <a:spLocks noGrp="1"/>
          </p:cNvSpPr>
          <p:nvPr>
            <p:ph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5" name="Rezervirano mjesto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6" name="Rezervirano mjesto podnožj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7" name="Rezervirano mjesto broja slajd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DD6162-1CBE-47D5-9099-99A7005585D0}" type="slidenum"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3076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Pr>
        <a:gradFill>
          <a:gsLst>
            <a:gs pos="0">
              <a:srgbClr val="B3B3B3"/>
            </a:gs>
            <a:gs pos="100000">
              <a:srgbClr val="A0A0A0"/>
            </a:gs>
          </a:gsLst>
          <a:path path="circle">
            <a:fillToRect l="65000" r="3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teksta 3"/>
          <p:cNvSpPr txBox="1">
            <a:spLocks noGrp="1"/>
          </p:cNvSpPr>
          <p:nvPr>
            <p:ph type="body" idx="2"/>
          </p:nvPr>
        </p:nvSpPr>
        <p:spPr>
          <a:xfrm>
            <a:off x="1141235" y="5443404"/>
            <a:ext cx="7162796" cy="648236"/>
          </a:xfrm>
        </p:spPr>
        <p:txBody>
          <a:bodyPr tIns="0"/>
          <a:lstStyle>
            <a:lvl1pPr marL="0" marR="18288" indent="0" algn="r"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Rezervirano mjesto slike 2"/>
          <p:cNvSpPr txBox="1">
            <a:spLocks noGrp="1"/>
          </p:cNvSpPr>
          <p:nvPr>
            <p:ph type="pic" idx="1"/>
          </p:nvPr>
        </p:nvSpPr>
        <p:spPr>
          <a:xfrm>
            <a:off x="228600" y="189966"/>
            <a:ext cx="8686800" cy="4389120"/>
          </a:xfrm>
          <a:solidFill>
            <a:srgbClr val="464646"/>
          </a:solidFill>
          <a:ln w="9528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Rezervirano mjesto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5" name="Rezervirano mjesto podnožj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6" name="Rezervirano mjesto broja slajd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97DC4832-3324-4182-821C-66B74DED08DA}" type="slidenum">
              <a:t>‹#›</a:t>
            </a:fld>
            <a:endParaRPr lang="hr-HR"/>
          </a:p>
        </p:txBody>
      </p:sp>
      <p:sp>
        <p:nvSpPr>
          <p:cNvPr id="7" name="Naslov 1"/>
          <p:cNvSpPr txBox="1">
            <a:spLocks noGrp="1"/>
          </p:cNvSpPr>
          <p:nvPr>
            <p:ph type="title"/>
          </p:nvPr>
        </p:nvSpPr>
        <p:spPr>
          <a:xfrm>
            <a:off x="228600" y="4865120"/>
            <a:ext cx="8075432" cy="562676"/>
          </a:xfrm>
        </p:spPr>
        <p:txBody>
          <a:bodyPr anchor="t"/>
          <a:lstStyle>
            <a:lvl1pPr algn="r">
              <a:defRPr sz="3000" b="0">
                <a:solidFill>
                  <a:srgbClr val="2DA2BF"/>
                </a:solidFill>
                <a:effectLst>
                  <a:outerShdw dist="24999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8" name="Prostoručno 7"/>
          <p:cNvSpPr/>
          <p:nvPr/>
        </p:nvSpPr>
        <p:spPr>
          <a:xfrm>
            <a:off x="499271" y="5944935"/>
            <a:ext cx="4940622" cy="9210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-9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9" name="Prostoručno 8"/>
          <p:cNvSpPr/>
          <p:nvPr/>
        </p:nvSpPr>
        <p:spPr>
          <a:xfrm>
            <a:off x="485720" y="5939009"/>
            <a:ext cx="3690454" cy="93344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-9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10" name="Pravokutni trokut 9"/>
          <p:cNvSpPr/>
          <p:nvPr/>
        </p:nvSpPr>
        <p:spPr>
          <a:xfrm>
            <a:off x="-6044" y="5791251"/>
            <a:ext cx="3402317" cy="10808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blipFill>
            <a:blip r:embed="rId2">
              <a:alphaModFix/>
            </a:blip>
            <a:stretch>
              <a:fillRect/>
            </a:stretch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cxnSp>
        <p:nvCxnSpPr>
          <p:cNvPr id="11" name="Ravni poveznik 10"/>
          <p:cNvCxnSpPr/>
          <p:nvPr/>
        </p:nvCxnSpPr>
        <p:spPr>
          <a:xfrm>
            <a:off x="-9235" y="5787740"/>
            <a:ext cx="3405508" cy="1084378"/>
          </a:xfrm>
          <a:prstGeom prst="straightConnector1">
            <a:avLst/>
          </a:prstGeom>
          <a:noFill/>
          <a:ln w="12060">
            <a:solidFill>
              <a:srgbClr val="156D83"/>
            </a:solidFill>
            <a:prstDash val="solid"/>
            <a:miter/>
          </a:ln>
        </p:spPr>
      </p:cxnSp>
      <p:sp>
        <p:nvSpPr>
          <p:cNvPr id="12" name="Ševron 11"/>
          <p:cNvSpPr/>
          <p:nvPr/>
        </p:nvSpPr>
        <p:spPr>
          <a:xfrm>
            <a:off x="8664113" y="4988436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  <a:miter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sp>
        <p:nvSpPr>
          <p:cNvPr id="13" name="Ševron 12"/>
          <p:cNvSpPr/>
          <p:nvPr/>
        </p:nvSpPr>
        <p:spPr>
          <a:xfrm>
            <a:off x="8477695" y="4988436"/>
            <a:ext cx="182880" cy="228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abs f3"/>
              <a:gd name="f12" fmla="abs f4"/>
              <a:gd name="f13" fmla="abs f5"/>
              <a:gd name="f14" fmla="*/ f8 f0 1"/>
              <a:gd name="f15" fmla="*/ f9 f0 1"/>
              <a:gd name="f16" fmla="*/ f10 f0 1"/>
              <a:gd name="f17" fmla="?: f11 f3 1"/>
              <a:gd name="f18" fmla="?: f12 f4 1"/>
              <a:gd name="f19" fmla="?: f13 f5 1"/>
              <a:gd name="f20" fmla="*/ f14 1 f2"/>
              <a:gd name="f21" fmla="*/ f15 1 f2"/>
              <a:gd name="f22" fmla="*/ f16 1 f2"/>
              <a:gd name="f23" fmla="*/ f17 1 21600"/>
              <a:gd name="f24" fmla="*/ f18 1 21600"/>
              <a:gd name="f25" fmla="*/ 21600 f17 1"/>
              <a:gd name="f26" fmla="*/ 21600 f18 1"/>
              <a:gd name="f27" fmla="+- f20 0 f1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val f31"/>
              <a:gd name="f34" fmla="val f32"/>
              <a:gd name="f35" fmla="*/ f6 f30 1"/>
              <a:gd name="f36" fmla="+- f34 0 f6"/>
              <a:gd name="f37" fmla="+- f33 0 f6"/>
              <a:gd name="f38" fmla="*/ f34 f30 1"/>
              <a:gd name="f39" fmla="*/ f33 f30 1"/>
              <a:gd name="f40" fmla="*/ f36 1 2"/>
              <a:gd name="f41" fmla="min f37 f36"/>
              <a:gd name="f42" fmla="+- f6 f40 0"/>
              <a:gd name="f43" fmla="*/ f41 f7 1"/>
              <a:gd name="f44" fmla="*/ f43 1 100000"/>
              <a:gd name="f45" fmla="*/ f42 f30 1"/>
              <a:gd name="f46" fmla="+- f33 0 f44"/>
              <a:gd name="f47" fmla="*/ f44 f30 1"/>
              <a:gd name="f48" fmla="*/ f46 1 2"/>
              <a:gd name="f49" fmla="+- f46 0 f44"/>
              <a:gd name="f50" fmla="*/ f46 f30 1"/>
              <a:gd name="f51" fmla="?: f49 f44 f6"/>
              <a:gd name="f52" fmla="?: f49 f46 f33"/>
              <a:gd name="f53" fmla="*/ f48 f30 1"/>
              <a:gd name="f54" fmla="*/ f51 f30 1"/>
              <a:gd name="f55" fmla="*/ f52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53" y="f35"/>
              </a:cxn>
              <a:cxn ang="f28">
                <a:pos x="f47" y="f45"/>
              </a:cxn>
              <a:cxn ang="f29">
                <a:pos x="f53" y="f38"/>
              </a:cxn>
            </a:cxnLst>
            <a:rect l="f54" t="f35" r="f55" b="f38"/>
            <a:pathLst>
              <a:path>
                <a:moveTo>
                  <a:pt x="f35" y="f35"/>
                </a:moveTo>
                <a:lnTo>
                  <a:pt x="f50" y="f35"/>
                </a:lnTo>
                <a:lnTo>
                  <a:pt x="f39" y="f45"/>
                </a:lnTo>
                <a:lnTo>
                  <a:pt x="f50" y="f38"/>
                </a:lnTo>
                <a:lnTo>
                  <a:pt x="f35" y="f38"/>
                </a:lnTo>
                <a:lnTo>
                  <a:pt x="f47" y="f45"/>
                </a:lnTo>
                <a:close/>
              </a:path>
            </a:pathLst>
          </a:custGeom>
          <a:gradFill>
            <a:gsLst>
              <a:gs pos="0">
                <a:srgbClr val="1389A6"/>
              </a:gs>
              <a:gs pos="100000">
                <a:srgbClr val="50B8DA"/>
              </a:gs>
            </a:gsLst>
            <a:lin ang="16200000"/>
          </a:gradFill>
          <a:ln w="3172">
            <a:solidFill>
              <a:srgbClr val="1E768C"/>
            </a:solidFill>
            <a:prstDash val="solid"/>
            <a:miter/>
          </a:ln>
          <a:effectLst>
            <a:outerShdw dist="25402" dir="5400000" algn="tl">
              <a:srgbClr val="000000">
                <a:alpha val="46000"/>
              </a:srgbClr>
            </a:outerShdw>
          </a:effectLst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77299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ručno 12"/>
          <p:cNvSpPr/>
          <p:nvPr/>
        </p:nvSpPr>
        <p:spPr>
          <a:xfrm>
            <a:off x="499271" y="5944935"/>
            <a:ext cx="4940622" cy="92107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485"/>
              <a:gd name="f7" fmla="val 337"/>
              <a:gd name="f8" fmla="val 2"/>
              <a:gd name="f9" fmla="val 5558"/>
              <a:gd name="f10" fmla="val 1"/>
              <a:gd name="f11" fmla="+- 0 0 -90"/>
              <a:gd name="f12" fmla="*/ f3 1 7485"/>
              <a:gd name="f13" fmla="*/ f4 1 337"/>
              <a:gd name="f14" fmla="+- f7 0 f5"/>
              <a:gd name="f15" fmla="+- f6 0 f5"/>
              <a:gd name="f16" fmla="*/ f11 f0 1"/>
              <a:gd name="f17" fmla="*/ f15 1 7485"/>
              <a:gd name="f18" fmla="*/ f14 1 337"/>
              <a:gd name="f19" fmla="*/ f16 1 f2"/>
              <a:gd name="f20" fmla="*/ 0 1 f17"/>
              <a:gd name="f21" fmla="*/ 0 1 f18"/>
              <a:gd name="f22" fmla="*/ 5760 1 f17"/>
              <a:gd name="f23" fmla="*/ 528 1 f18"/>
              <a:gd name="f24" fmla="*/ 48 1 f17"/>
              <a:gd name="f25" fmla="*/ 7485 1 f17"/>
              <a:gd name="f26" fmla="*/ 337 1 f18"/>
              <a:gd name="f27" fmla="+- f19 0 f1"/>
              <a:gd name="f28" fmla="*/ f20 f12 1"/>
              <a:gd name="f29" fmla="*/ f25 f12 1"/>
              <a:gd name="f30" fmla="*/ f26 f13 1"/>
              <a:gd name="f31" fmla="*/ f21 f13 1"/>
              <a:gd name="f32" fmla="*/ f22 f12 1"/>
              <a:gd name="f33" fmla="*/ f23 f13 1"/>
              <a:gd name="f34" fmla="*/ f24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28" y="f31"/>
              </a:cxn>
              <a:cxn ang="f27">
                <a:pos x="f32" y="f31"/>
              </a:cxn>
              <a:cxn ang="f27">
                <a:pos x="f32" y="f33"/>
              </a:cxn>
              <a:cxn ang="f27">
                <a:pos x="f34" y="f31"/>
              </a:cxn>
            </a:cxnLst>
            <a:rect l="f28" t="f31" r="f29" b="f30"/>
            <a:pathLst>
              <a:path w="7485" h="337">
                <a:moveTo>
                  <a:pt x="f5" y="f8"/>
                </a:moveTo>
                <a:lnTo>
                  <a:pt x="f6" y="f7"/>
                </a:lnTo>
                <a:lnTo>
                  <a:pt x="f9" y="f7"/>
                </a:lnTo>
                <a:lnTo>
                  <a:pt x="f10" y="f5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3" name="Prostoručno 11"/>
          <p:cNvSpPr/>
          <p:nvPr/>
        </p:nvSpPr>
        <p:spPr>
          <a:xfrm>
            <a:off x="485720" y="5939009"/>
            <a:ext cx="3690454" cy="93344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591"/>
              <a:gd name="f7" fmla="val 588"/>
              <a:gd name="f8" fmla="val 585"/>
              <a:gd name="f9" fmla="val 4415"/>
              <a:gd name="f10" fmla="val 12"/>
              <a:gd name="f11" fmla="val 4"/>
              <a:gd name="f12" fmla="+- 0 0 -90"/>
              <a:gd name="f13" fmla="*/ f3 1 5591"/>
              <a:gd name="f14" fmla="*/ f4 1 588"/>
              <a:gd name="f15" fmla="+- f7 0 f5"/>
              <a:gd name="f16" fmla="+- f6 0 f5"/>
              <a:gd name="f17" fmla="*/ f12 f0 1"/>
              <a:gd name="f18" fmla="*/ f16 1 5591"/>
              <a:gd name="f19" fmla="*/ f15 1 588"/>
              <a:gd name="f20" fmla="*/ f17 1 f2"/>
              <a:gd name="f21" fmla="*/ 0 1 f18"/>
              <a:gd name="f22" fmla="*/ 0 1 f19"/>
              <a:gd name="f23" fmla="*/ 5760 1 f18"/>
              <a:gd name="f24" fmla="*/ 528 1 f19"/>
              <a:gd name="f25" fmla="*/ 48 1 f18"/>
              <a:gd name="f26" fmla="*/ 5591 1 f18"/>
              <a:gd name="f27" fmla="*/ 588 1 f19"/>
              <a:gd name="f28" fmla="+- f20 0 f1"/>
              <a:gd name="f29" fmla="*/ f21 f13 1"/>
              <a:gd name="f30" fmla="*/ f26 f13 1"/>
              <a:gd name="f31" fmla="*/ f27 f14 1"/>
              <a:gd name="f32" fmla="*/ f22 f14 1"/>
              <a:gd name="f33" fmla="*/ f23 f13 1"/>
              <a:gd name="f34" fmla="*/ f24 f14 1"/>
              <a:gd name="f35" fmla="*/ f2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29" y="f32"/>
              </a:cxn>
              <a:cxn ang="f28">
                <a:pos x="f33" y="f32"/>
              </a:cxn>
              <a:cxn ang="f28">
                <a:pos x="f33" y="f34"/>
              </a:cxn>
              <a:cxn ang="f28">
                <a:pos x="f35" y="f32"/>
              </a:cxn>
            </a:cxnLst>
            <a:rect l="f29" t="f32" r="f30" b="f31"/>
            <a:pathLst>
              <a:path w="5591" h="588">
                <a:moveTo>
                  <a:pt x="f5" y="f5"/>
                </a:moveTo>
                <a:lnTo>
                  <a:pt x="f6" y="f8"/>
                </a:lnTo>
                <a:lnTo>
                  <a:pt x="f9" y="f7"/>
                </a:lnTo>
                <a:lnTo>
                  <a:pt x="f10" y="f11"/>
                </a:lnTo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4" name="Pravokutni trokut 13"/>
          <p:cNvSpPr/>
          <p:nvPr/>
        </p:nvSpPr>
        <p:spPr>
          <a:xfrm>
            <a:off x="-6044" y="5791251"/>
            <a:ext cx="3402317" cy="10808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blipFill>
            <a:blip r:embed="rId13">
              <a:alphaModFix/>
            </a:blip>
            <a:stretch>
              <a:fillRect/>
            </a:stretch>
          </a:blip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  <p:cxnSp>
        <p:nvCxnSpPr>
          <p:cNvPr id="5" name="Ravni poveznik 14"/>
          <p:cNvCxnSpPr/>
          <p:nvPr/>
        </p:nvCxnSpPr>
        <p:spPr>
          <a:xfrm>
            <a:off x="-9235" y="5787740"/>
            <a:ext cx="3405508" cy="1084378"/>
          </a:xfrm>
          <a:prstGeom prst="straightConnector1">
            <a:avLst/>
          </a:prstGeom>
          <a:noFill/>
          <a:ln w="12060">
            <a:solidFill>
              <a:srgbClr val="156D83"/>
            </a:solidFill>
            <a:prstDash val="solid"/>
            <a:miter/>
          </a:ln>
        </p:spPr>
      </p:cxnSp>
      <p:sp>
        <p:nvSpPr>
          <p:cNvPr id="6" name="Rezervirano mjesto naslova 8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hr-HR"/>
              <a:t>Uredite stil naslova matrice</a:t>
            </a:r>
            <a:endParaRPr lang="en-US"/>
          </a:p>
        </p:txBody>
      </p:sp>
      <p:sp>
        <p:nvSpPr>
          <p:cNvPr id="7" name="Rezervirano mjesto teksta 29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8" name="Rezervirano mjesto datuma 9"/>
          <p:cNvSpPr txBox="1">
            <a:spLocks noGrp="1"/>
          </p:cNvSpPr>
          <p:nvPr>
            <p:ph type="dt" sz="half" idx="2"/>
          </p:nvPr>
        </p:nvSpPr>
        <p:spPr>
          <a:xfrm>
            <a:off x="6727030" y="6407941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r>
              <a:rPr lang="en-US"/>
              <a:t>22.5.2024.</a:t>
            </a:r>
            <a:endParaRPr lang="hr-HR"/>
          </a:p>
        </p:txBody>
      </p:sp>
      <p:sp>
        <p:nvSpPr>
          <p:cNvPr id="9" name="Rezervirano mjesto podnožja 21"/>
          <p:cNvSpPr txBox="1">
            <a:spLocks noGrp="1"/>
          </p:cNvSpPr>
          <p:nvPr>
            <p:ph type="ftr" sz="quarter" idx="3"/>
          </p:nvPr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r>
              <a:rPr lang="hr-HR"/>
              <a:t>Prof.dr.sc. Drago Jakovčević</a:t>
            </a:r>
          </a:p>
        </p:txBody>
      </p:sp>
      <p:sp>
        <p:nvSpPr>
          <p:cNvPr id="10" name="Rezervirano mjesto broja slajda 17"/>
          <p:cNvSpPr txBox="1">
            <a:spLocks noGrp="1"/>
          </p:cNvSpPr>
          <p:nvPr>
            <p:ph type="sldNum" sz="quarter" idx="4"/>
          </p:nvPr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defRPr>
            </a:lvl1pPr>
          </a:lstStyle>
          <a:p>
            <a:pPr lvl="0"/>
            <a:fld id="{847C6217-6A43-4551-84F1-FCBB6801FF89}" type="slidenum"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hr-HR" sz="4100" b="1" i="0" u="none" strike="noStrike" kern="1200" cap="none" spc="0" baseline="0">
          <a:solidFill>
            <a:srgbClr val="464646"/>
          </a:solidFill>
          <a:effectLst>
            <a:outerShdw dist="25402" dir="5400000">
              <a:srgbClr val="000000"/>
            </a:outerShdw>
          </a:effectLst>
          <a:uFillTx/>
          <a:latin typeface="Lucida Sans Unicode"/>
        </a:defRPr>
      </a:lvl1pPr>
    </p:titleStyle>
    <p:bodyStyle>
      <a:lvl1pPr marL="365760" marR="0" lvl="0" indent="-256032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2DA2BF"/>
        </a:buClr>
        <a:buSzPct val="68000"/>
        <a:buFont typeface="Wingdings 3"/>
        <a:buChar char=""/>
        <a:tabLst/>
        <a:defRPr lang="hr-HR" sz="27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1pPr>
      <a:lvl2pPr marL="621792" marR="0" lvl="1" indent="-228600" algn="l" defTabSz="914400" rtl="0" fontAlgn="auto" hangingPunct="1">
        <a:lnSpc>
          <a:spcPct val="100000"/>
        </a:lnSpc>
        <a:spcBef>
          <a:spcPts val="325"/>
        </a:spcBef>
        <a:spcAft>
          <a:spcPts val="0"/>
        </a:spcAft>
        <a:buClr>
          <a:srgbClr val="2DA2BF"/>
        </a:buClr>
        <a:buSzPct val="100000"/>
        <a:buFont typeface="Verdana"/>
        <a:buChar char="◦"/>
        <a:tabLst/>
        <a:defRPr lang="hr-HR" sz="23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2pPr>
      <a:lvl3pPr marL="859536" marR="0" lvl="2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hr-HR" sz="21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3pPr>
      <a:lvl4pPr marL="1143000" marR="0" lvl="3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hr-HR" sz="19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50"/>
        </a:spcBef>
        <a:spcAft>
          <a:spcPts val="0"/>
        </a:spcAft>
        <a:buClr>
          <a:srgbClr val="DA1F28"/>
        </a:buClr>
        <a:buSzPct val="100000"/>
        <a:buFont typeface="Wingdings 2"/>
        <a:buChar char=""/>
        <a:tabLst/>
        <a:defRPr lang="hr-HR" sz="1800" b="0" i="0" u="none" strike="noStrike" kern="1200" cap="none" spc="0" baseline="0">
          <a:solidFill>
            <a:srgbClr val="000000"/>
          </a:solidFill>
          <a:uFillTx/>
          <a:latin typeface="Lucida Sans Unicode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hr-HR"/>
              <a:t>ZAROBLJENI U ILUZIJAMA</a:t>
            </a:r>
            <a:br>
              <a:rPr lang="hr-HR"/>
            </a:br>
            <a:r>
              <a:rPr lang="hr-HR"/>
              <a:t>GLOBALIZACIJE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hr-HR"/>
              <a:t>Prof.dr.sc. Drago Jakovčević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 txBox="1">
            <a:spLocks noGrp="1"/>
          </p:cNvSpPr>
          <p:nvPr>
            <p:ph idx="1"/>
          </p:nvPr>
        </p:nvSpPr>
        <p:spPr>
          <a:xfrm>
            <a:off x="457200" y="1390281"/>
            <a:ext cx="8229600" cy="4525959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Naslov 2"/>
          <p:cNvSpPr txBox="1">
            <a:spLocks noGrp="1"/>
          </p:cNvSpPr>
          <p:nvPr>
            <p:ph type="title"/>
          </p:nvPr>
        </p:nvSpPr>
        <p:spPr>
          <a:xfrm>
            <a:off x="457200" y="149083"/>
            <a:ext cx="8229600" cy="1268556"/>
          </a:xfrm>
        </p:spPr>
        <p:txBody>
          <a:bodyPr anchorCtr="1"/>
          <a:lstStyle/>
          <a:p>
            <a:pPr lvl="0" algn="ctr"/>
            <a:r>
              <a:rPr lang="hr-HR"/>
              <a:t>RANJIVOST HRVATSKE EKONOMIJE</a:t>
            </a:r>
            <a:endParaRPr lang="en-US"/>
          </a:p>
        </p:txBody>
      </p:sp>
      <p:sp>
        <p:nvSpPr>
          <p:cNvPr id="4" name="Trapez 9"/>
          <p:cNvSpPr/>
          <p:nvPr/>
        </p:nvSpPr>
        <p:spPr>
          <a:xfrm>
            <a:off x="3478697" y="3160641"/>
            <a:ext cx="1252334" cy="278995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+- 0 0 -270"/>
              <a:gd name="f9" fmla="+- 0 0 -90"/>
              <a:gd name="f10" fmla="abs f3"/>
              <a:gd name="f11" fmla="abs f4"/>
              <a:gd name="f12" fmla="abs f5"/>
              <a:gd name="f13" fmla="*/ f8 f0 1"/>
              <a:gd name="f14" fmla="*/ f9 f0 1"/>
              <a:gd name="f15" fmla="?: f10 f3 1"/>
              <a:gd name="f16" fmla="?: f11 f4 1"/>
              <a:gd name="f17" fmla="?: f12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+- f30 0 f6"/>
              <a:gd name="f33" fmla="+- f29 0 f6"/>
              <a:gd name="f34" fmla="*/ f30 f26 1"/>
              <a:gd name="f35" fmla="*/ f29 f26 1"/>
              <a:gd name="f36" fmla="*/ f32 1 2"/>
              <a:gd name="f37" fmla="*/ f32 1 3"/>
              <a:gd name="f38" fmla="*/ f33 1 4"/>
              <a:gd name="f39" fmla="min f33 f32"/>
              <a:gd name="f40" fmla="*/ 50000 f33 1"/>
              <a:gd name="f41" fmla="+- f6 f36 0"/>
              <a:gd name="f42" fmla="*/ f40 1 f39"/>
              <a:gd name="f43" fmla="*/ f39 f7 1"/>
              <a:gd name="f44" fmla="*/ f38 f7 1"/>
              <a:gd name="f45" fmla="*/ f37 f7 1"/>
              <a:gd name="f46" fmla="*/ f43 1 200000"/>
              <a:gd name="f47" fmla="*/ f43 1 100000"/>
              <a:gd name="f48" fmla="*/ f44 1 f42"/>
              <a:gd name="f49" fmla="*/ f45 1 f42"/>
              <a:gd name="f50" fmla="*/ f41 f26 1"/>
              <a:gd name="f51" fmla="+- f29 0 f47"/>
              <a:gd name="f52" fmla="+- f29 0 f46"/>
              <a:gd name="f53" fmla="+- f29 0 f48"/>
              <a:gd name="f54" fmla="*/ f48 f26 1"/>
              <a:gd name="f55" fmla="*/ f49 f26 1"/>
              <a:gd name="f56" fmla="*/ f47 f26 1"/>
              <a:gd name="f57" fmla="*/ f46 f26 1"/>
              <a:gd name="f58" fmla="*/ f53 f26 1"/>
              <a:gd name="f59" fmla="*/ f51 f26 1"/>
              <a:gd name="f60" fmla="*/ f52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57" y="f50"/>
              </a:cxn>
              <a:cxn ang="f25">
                <a:pos x="f60" y="f50"/>
              </a:cxn>
            </a:cxnLst>
            <a:rect l="f54" t="f55" r="f58" b="f34"/>
            <a:pathLst>
              <a:path>
                <a:moveTo>
                  <a:pt x="f31" y="f34"/>
                </a:moveTo>
                <a:lnTo>
                  <a:pt x="f56" y="f31"/>
                </a:lnTo>
                <a:lnTo>
                  <a:pt x="f59" y="f31"/>
                </a:lnTo>
                <a:lnTo>
                  <a:pt x="f35" y="f34"/>
                </a:lnTo>
                <a:close/>
              </a:path>
            </a:pathLst>
          </a:custGeom>
          <a:solidFill>
            <a:srgbClr val="4472C4"/>
          </a:solidFill>
          <a:ln w="12701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rapez 10"/>
          <p:cNvSpPr/>
          <p:nvPr/>
        </p:nvSpPr>
        <p:spPr>
          <a:xfrm>
            <a:off x="1933178" y="2901830"/>
            <a:ext cx="1545518" cy="278040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+- 0 0 -270"/>
              <a:gd name="f9" fmla="+- 0 0 -90"/>
              <a:gd name="f10" fmla="abs f3"/>
              <a:gd name="f11" fmla="abs f4"/>
              <a:gd name="f12" fmla="abs f5"/>
              <a:gd name="f13" fmla="*/ f8 f0 1"/>
              <a:gd name="f14" fmla="*/ f9 f0 1"/>
              <a:gd name="f15" fmla="?: f10 f3 1"/>
              <a:gd name="f16" fmla="?: f11 f4 1"/>
              <a:gd name="f17" fmla="?: f12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+- f30 0 f6"/>
              <a:gd name="f33" fmla="+- f29 0 f6"/>
              <a:gd name="f34" fmla="*/ f30 f26 1"/>
              <a:gd name="f35" fmla="*/ f29 f26 1"/>
              <a:gd name="f36" fmla="*/ f32 1 2"/>
              <a:gd name="f37" fmla="*/ f32 1 3"/>
              <a:gd name="f38" fmla="*/ f33 1 4"/>
              <a:gd name="f39" fmla="min f33 f32"/>
              <a:gd name="f40" fmla="*/ 50000 f33 1"/>
              <a:gd name="f41" fmla="+- f6 f36 0"/>
              <a:gd name="f42" fmla="*/ f40 1 f39"/>
              <a:gd name="f43" fmla="*/ f39 f7 1"/>
              <a:gd name="f44" fmla="*/ f38 f7 1"/>
              <a:gd name="f45" fmla="*/ f37 f7 1"/>
              <a:gd name="f46" fmla="*/ f43 1 200000"/>
              <a:gd name="f47" fmla="*/ f43 1 100000"/>
              <a:gd name="f48" fmla="*/ f44 1 f42"/>
              <a:gd name="f49" fmla="*/ f45 1 f42"/>
              <a:gd name="f50" fmla="*/ f41 f26 1"/>
              <a:gd name="f51" fmla="+- f29 0 f47"/>
              <a:gd name="f52" fmla="+- f29 0 f46"/>
              <a:gd name="f53" fmla="+- f29 0 f48"/>
              <a:gd name="f54" fmla="*/ f48 f26 1"/>
              <a:gd name="f55" fmla="*/ f49 f26 1"/>
              <a:gd name="f56" fmla="*/ f47 f26 1"/>
              <a:gd name="f57" fmla="*/ f46 f26 1"/>
              <a:gd name="f58" fmla="*/ f53 f26 1"/>
              <a:gd name="f59" fmla="*/ f51 f26 1"/>
              <a:gd name="f60" fmla="*/ f52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57" y="f50"/>
              </a:cxn>
              <a:cxn ang="f25">
                <a:pos x="f60" y="f50"/>
              </a:cxn>
            </a:cxnLst>
            <a:rect l="f54" t="f55" r="f58" b="f34"/>
            <a:pathLst>
              <a:path>
                <a:moveTo>
                  <a:pt x="f31" y="f34"/>
                </a:moveTo>
                <a:lnTo>
                  <a:pt x="f56" y="f31"/>
                </a:lnTo>
                <a:lnTo>
                  <a:pt x="f59" y="f31"/>
                </a:lnTo>
                <a:lnTo>
                  <a:pt x="f35" y="f34"/>
                </a:lnTo>
                <a:close/>
              </a:path>
            </a:pathLst>
          </a:custGeom>
          <a:solidFill>
            <a:srgbClr val="4472C4"/>
          </a:solidFill>
          <a:ln w="12701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rapez 11"/>
          <p:cNvSpPr/>
          <p:nvPr/>
        </p:nvSpPr>
        <p:spPr>
          <a:xfrm>
            <a:off x="4979502" y="2892283"/>
            <a:ext cx="1545518" cy="278995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+- 0 0 -270"/>
              <a:gd name="f9" fmla="+- 0 0 -90"/>
              <a:gd name="f10" fmla="abs f3"/>
              <a:gd name="f11" fmla="abs f4"/>
              <a:gd name="f12" fmla="abs f5"/>
              <a:gd name="f13" fmla="*/ f8 f0 1"/>
              <a:gd name="f14" fmla="*/ f9 f0 1"/>
              <a:gd name="f15" fmla="?: f10 f3 1"/>
              <a:gd name="f16" fmla="?: f11 f4 1"/>
              <a:gd name="f17" fmla="?: f12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+- f30 0 f6"/>
              <a:gd name="f33" fmla="+- f29 0 f6"/>
              <a:gd name="f34" fmla="*/ f30 f26 1"/>
              <a:gd name="f35" fmla="*/ f29 f26 1"/>
              <a:gd name="f36" fmla="*/ f32 1 2"/>
              <a:gd name="f37" fmla="*/ f32 1 3"/>
              <a:gd name="f38" fmla="*/ f33 1 4"/>
              <a:gd name="f39" fmla="min f33 f32"/>
              <a:gd name="f40" fmla="*/ 50000 f33 1"/>
              <a:gd name="f41" fmla="+- f6 f36 0"/>
              <a:gd name="f42" fmla="*/ f40 1 f39"/>
              <a:gd name="f43" fmla="*/ f39 f7 1"/>
              <a:gd name="f44" fmla="*/ f38 f7 1"/>
              <a:gd name="f45" fmla="*/ f37 f7 1"/>
              <a:gd name="f46" fmla="*/ f43 1 200000"/>
              <a:gd name="f47" fmla="*/ f43 1 100000"/>
              <a:gd name="f48" fmla="*/ f44 1 f42"/>
              <a:gd name="f49" fmla="*/ f45 1 f42"/>
              <a:gd name="f50" fmla="*/ f41 f26 1"/>
              <a:gd name="f51" fmla="+- f29 0 f47"/>
              <a:gd name="f52" fmla="+- f29 0 f46"/>
              <a:gd name="f53" fmla="+- f29 0 f48"/>
              <a:gd name="f54" fmla="*/ f48 f26 1"/>
              <a:gd name="f55" fmla="*/ f49 f26 1"/>
              <a:gd name="f56" fmla="*/ f47 f26 1"/>
              <a:gd name="f57" fmla="*/ f46 f26 1"/>
              <a:gd name="f58" fmla="*/ f53 f26 1"/>
              <a:gd name="f59" fmla="*/ f51 f26 1"/>
              <a:gd name="f60" fmla="*/ f52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57" y="f50"/>
              </a:cxn>
              <a:cxn ang="f25">
                <a:pos x="f60" y="f50"/>
              </a:cxn>
            </a:cxnLst>
            <a:rect l="f54" t="f55" r="f58" b="f34"/>
            <a:pathLst>
              <a:path>
                <a:moveTo>
                  <a:pt x="f31" y="f34"/>
                </a:moveTo>
                <a:lnTo>
                  <a:pt x="f56" y="f31"/>
                </a:lnTo>
                <a:lnTo>
                  <a:pt x="f59" y="f31"/>
                </a:lnTo>
                <a:lnTo>
                  <a:pt x="f35" y="f34"/>
                </a:lnTo>
                <a:close/>
              </a:path>
            </a:pathLst>
          </a:custGeom>
          <a:solidFill>
            <a:srgbClr val="4472C4"/>
          </a:solidFill>
          <a:ln w="12701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Elipsa 3"/>
          <p:cNvSpPr/>
          <p:nvPr/>
        </p:nvSpPr>
        <p:spPr>
          <a:xfrm>
            <a:off x="2251216" y="2263377"/>
            <a:ext cx="3747046" cy="148092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12701">
            <a:solidFill>
              <a:srgbClr val="70AD4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1" i="0" u="none" strike="noStrike" kern="1200" cap="none" spc="0" baseline="0">
              <a:solidFill>
                <a:srgbClr val="F8CBAD"/>
              </a:solidFill>
              <a:uFillTx/>
              <a:latin typeface="Calibri"/>
            </a:endParaRPr>
          </a:p>
        </p:txBody>
      </p:sp>
      <p:sp>
        <p:nvSpPr>
          <p:cNvPr id="8" name="TekstniOkvir 12"/>
          <p:cNvSpPr txBox="1"/>
          <p:nvPr/>
        </p:nvSpPr>
        <p:spPr>
          <a:xfrm>
            <a:off x="2251216" y="3836502"/>
            <a:ext cx="1088328" cy="16312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Turizam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15 mlrd Eura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20% BDP</a:t>
            </a:r>
            <a:endParaRPr lang="en-US" sz="20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kstniOkvir 13"/>
          <p:cNvSpPr txBox="1"/>
          <p:nvPr/>
        </p:nvSpPr>
        <p:spPr>
          <a:xfrm>
            <a:off x="3727167" y="3963924"/>
            <a:ext cx="979011" cy="175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EU fondovi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2,5 mlrd Eura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3,3%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BDP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TekstniOkvir 14"/>
          <p:cNvSpPr txBox="1"/>
          <p:nvPr/>
        </p:nvSpPr>
        <p:spPr>
          <a:xfrm>
            <a:off x="5223025" y="3521189"/>
            <a:ext cx="1138025" cy="22159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Doznake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Iseljenih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5 mlrd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Eura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6,6 %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BDP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kstniOkvir 15"/>
          <p:cNvSpPr txBox="1"/>
          <p:nvPr/>
        </p:nvSpPr>
        <p:spPr>
          <a:xfrm>
            <a:off x="3061246" y="2431069"/>
            <a:ext cx="2385395" cy="1200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hr-H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ROBNI IZVOZ 30% BDP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OSOBNA POTROŠNJA I TURIZAM GENERIRAJU SVE VEĆI UVOZ  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Rezervirano mjesto podnožja 16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13" name="Rezervirano mjesto broja slajda 17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357F82-47AA-4CEC-9554-2ED616D6B34B}" type="slidenum">
              <a:t>10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 idx="4294967295"/>
          </p:nvPr>
        </p:nvSpPr>
        <p:spPr>
          <a:xfrm>
            <a:off x="379951" y="982897"/>
            <a:ext cx="7809305" cy="432200"/>
          </a:xfrm>
        </p:spPr>
        <p:txBody>
          <a:bodyPr/>
          <a:lstStyle/>
          <a:p>
            <a:pPr lvl="0"/>
            <a:r>
              <a:rPr lang="hr-HR" sz="2700">
                <a:solidFill>
                  <a:srgbClr val="C00000"/>
                </a:solidFill>
                <a:latin typeface="Calibri"/>
              </a:rPr>
              <a:t>Rast  BDP 2012-2022</a:t>
            </a:r>
          </a:p>
        </p:txBody>
      </p:sp>
      <p:grpSp>
        <p:nvGrpSpPr>
          <p:cNvPr id="3" name="Grafikon 10"/>
          <p:cNvGrpSpPr/>
          <p:nvPr/>
        </p:nvGrpSpPr>
        <p:grpSpPr>
          <a:xfrm>
            <a:off x="719422" y="1415088"/>
            <a:ext cx="7809305" cy="4081387"/>
            <a:chOff x="719422" y="1415088"/>
            <a:chExt cx="7809305" cy="4081387"/>
          </a:xfrm>
        </p:grpSpPr>
        <p:graphicFrame>
          <p:nvGraphicFramePr>
            <p:cNvPr id="4" name="Grafikon 3"/>
            <p:cNvGraphicFramePr/>
            <p:nvPr/>
          </p:nvGraphicFramePr>
          <p:xfrm>
            <a:off x="719422" y="1415088"/>
            <a:ext cx="7809305" cy="40813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kstniOkvir 5"/>
            <p:cNvSpPr txBox="1"/>
            <p:nvPr/>
          </p:nvSpPr>
          <p:spPr>
            <a:xfrm>
              <a:off x="7336871" y="3015490"/>
              <a:ext cx="677616" cy="221906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hr-HR" sz="1400" b="1" i="0" u="none" strike="noStrike" kern="0" cap="none" spc="0" baseline="0">
                  <a:solidFill>
                    <a:srgbClr val="000000"/>
                  </a:solidFill>
                  <a:uFillTx/>
                  <a:latin typeface="Calibri"/>
                </a:rPr>
                <a:t>US123%</a:t>
              </a:r>
            </a:p>
          </p:txBody>
        </p:sp>
        <p:sp>
          <p:nvSpPr>
            <p:cNvPr id="6" name="TekstniOkvir 6"/>
            <p:cNvSpPr txBox="1"/>
            <p:nvPr/>
          </p:nvSpPr>
          <p:spPr>
            <a:xfrm>
              <a:off x="7187476" y="3601986"/>
              <a:ext cx="840434" cy="19345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hr-HR" sz="1400" b="1" i="0" u="none" strike="noStrike" kern="0" cap="none" spc="0" baseline="0">
                  <a:solidFill>
                    <a:srgbClr val="000000"/>
                  </a:solidFill>
                  <a:uFillTx/>
                  <a:latin typeface="Calibri"/>
                </a:rPr>
                <a:t>EU 118%</a:t>
              </a:r>
            </a:p>
          </p:txBody>
        </p:sp>
      </p:grpSp>
      <p:sp>
        <p:nvSpPr>
          <p:cNvPr id="7" name="TekstniOkvir 11"/>
          <p:cNvSpPr txBox="1"/>
          <p:nvPr/>
        </p:nvSpPr>
        <p:spPr>
          <a:xfrm>
            <a:off x="3099550" y="1570289"/>
            <a:ext cx="907679" cy="3000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Kina 182%</a:t>
            </a:r>
          </a:p>
        </p:txBody>
      </p:sp>
      <p:sp>
        <p:nvSpPr>
          <p:cNvPr id="8" name="TekstniOkvir 12"/>
          <p:cNvSpPr txBox="1"/>
          <p:nvPr/>
        </p:nvSpPr>
        <p:spPr>
          <a:xfrm>
            <a:off x="6387349" y="1738448"/>
            <a:ext cx="1042141" cy="3000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Svijet 135 %</a:t>
            </a:r>
          </a:p>
        </p:txBody>
      </p:sp>
      <p:sp>
        <p:nvSpPr>
          <p:cNvPr id="9" name="TekstniOkvir 13"/>
          <p:cNvSpPr txBox="1"/>
          <p:nvPr/>
        </p:nvSpPr>
        <p:spPr>
          <a:xfrm>
            <a:off x="6958849" y="2370042"/>
            <a:ext cx="1230407" cy="3000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Hrvatska 127%</a:t>
            </a:r>
          </a:p>
        </p:txBody>
      </p:sp>
      <p:sp>
        <p:nvSpPr>
          <p:cNvPr id="10" name="Rezervirano mjesto podnožja 10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11" name="Rezervirano mjesto broja slajda 11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358204-F510-452C-83A6-06AC1F49B479}" type="slidenum">
              <a:t>11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719422" y="958108"/>
            <a:ext cx="7795927" cy="524435"/>
          </a:xfrm>
        </p:spPr>
        <p:txBody>
          <a:bodyPr anchorCtr="1"/>
          <a:lstStyle/>
          <a:p>
            <a:pPr lvl="0" algn="ctr"/>
            <a:r>
              <a:rPr lang="hr-HR" sz="2700">
                <a:solidFill>
                  <a:srgbClr val="C00000"/>
                </a:solidFill>
                <a:latin typeface="Calibri"/>
              </a:rPr>
              <a:t>Prosječna godišnja stopa rasta 2005-2022      %</a:t>
            </a:r>
          </a:p>
        </p:txBody>
      </p:sp>
      <p:pic>
        <p:nvPicPr>
          <p:cNvPr id="3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393" y="1569942"/>
            <a:ext cx="3802166" cy="3947163"/>
          </a:xfrm>
        </p:spPr>
      </p:pic>
      <p:sp>
        <p:nvSpPr>
          <p:cNvPr id="4" name="TekstniOkvir 4"/>
          <p:cNvSpPr txBox="1"/>
          <p:nvPr/>
        </p:nvSpPr>
        <p:spPr>
          <a:xfrm>
            <a:off x="5573807" y="3190314"/>
            <a:ext cx="3267635" cy="415494"/>
          </a:xfrm>
          <a:prstGeom prst="rect">
            <a:avLst/>
          </a:prstGeom>
          <a:noFill/>
          <a:ln w="9528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Prosječna stopa rasta  2,5%</a:t>
            </a:r>
          </a:p>
        </p:txBody>
      </p:sp>
      <p:sp>
        <p:nvSpPr>
          <p:cNvPr id="5" name="Rezervirano mjesto podnožja 4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6" name="Rezervirano mjesto broja slajda 5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2F6DED-32A7-41ED-A9A5-881F905F22CB}" type="slidenum">
              <a:t>12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06820" y="951378"/>
            <a:ext cx="7708529" cy="437028"/>
          </a:xfrm>
        </p:spPr>
        <p:txBody>
          <a:bodyPr/>
          <a:lstStyle/>
          <a:p>
            <a:pPr lvl="0"/>
            <a:r>
              <a:rPr lang="hr-HR" sz="2700">
                <a:solidFill>
                  <a:srgbClr val="C00000"/>
                </a:solidFill>
                <a:latin typeface="Calibri"/>
              </a:rPr>
              <a:t>Inflacija ide svome kraju</a:t>
            </a:r>
          </a:p>
        </p:txBody>
      </p:sp>
      <p:pic>
        <p:nvPicPr>
          <p:cNvPr id="3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rcRect t="12369"/>
          <a:stretch>
            <a:fillRect/>
          </a:stretch>
        </p:blipFill>
        <p:spPr>
          <a:xfrm>
            <a:off x="712692" y="1448921"/>
            <a:ext cx="8189256" cy="4020671"/>
          </a:xfrm>
          <a:ln w="9528">
            <a:solidFill>
              <a:srgbClr val="BF9000"/>
            </a:solidFill>
            <a:prstDash val="solid"/>
          </a:ln>
        </p:spPr>
      </p:pic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3B6AA3D-E599-48FD-94D8-ED246B52B046}" type="slidenum">
              <a:t>13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4"/>
          <p:cNvSpPr txBox="1">
            <a:spLocks noGrp="1"/>
          </p:cNvSpPr>
          <p:nvPr>
            <p:ph type="title"/>
          </p:nvPr>
        </p:nvSpPr>
        <p:spPr>
          <a:xfrm>
            <a:off x="640336" y="654810"/>
            <a:ext cx="7938875" cy="537886"/>
          </a:xfrm>
        </p:spPr>
        <p:txBody>
          <a:bodyPr/>
          <a:lstStyle/>
          <a:p>
            <a:pPr lvl="0"/>
            <a:r>
              <a:rPr lang="hr-HR" sz="2700">
                <a:solidFill>
                  <a:srgbClr val="C00000"/>
                </a:solidFill>
                <a:latin typeface="Calibri"/>
              </a:rPr>
              <a:t>EU: Stope rasta BDP 2005 – 2022.</a:t>
            </a:r>
          </a:p>
        </p:txBody>
      </p:sp>
      <p:pic>
        <p:nvPicPr>
          <p:cNvPr id="3" name="Content Placeholder 2" descr="https://ec.europa.eu/eurostat/statistics-explained/images/e/e2/Real_GDP_rate_of_change%2C_2005%E2%80%932022_NA2023.png"/>
          <p:cNvPicPr>
            <a:picLocks noGrp="1" noChangeAspect="1"/>
          </p:cNvPicPr>
          <p:nvPr>
            <p:ph idx="1"/>
          </p:nvPr>
        </p:nvPicPr>
        <p:blipFill>
          <a:blip r:embed="rId2"/>
          <a:srcRect t="6338" b="18453"/>
          <a:stretch>
            <a:fillRect/>
          </a:stretch>
        </p:blipFill>
        <p:spPr>
          <a:xfrm>
            <a:off x="258308" y="1192697"/>
            <a:ext cx="8658901" cy="4373218"/>
          </a:xfrm>
        </p:spPr>
      </p:pic>
      <p:cxnSp>
        <p:nvCxnSpPr>
          <p:cNvPr id="4" name="Ravni poveznik 2"/>
          <p:cNvCxnSpPr/>
          <p:nvPr/>
        </p:nvCxnSpPr>
        <p:spPr>
          <a:xfrm>
            <a:off x="705971" y="4837596"/>
            <a:ext cx="8014451" cy="0"/>
          </a:xfrm>
          <a:prstGeom prst="straightConnector1">
            <a:avLst/>
          </a:prstGeom>
          <a:noFill/>
          <a:ln w="6345">
            <a:solidFill>
              <a:srgbClr val="C00000"/>
            </a:solidFill>
            <a:prstDash val="solid"/>
            <a:miter/>
          </a:ln>
        </p:spPr>
      </p:cxnSp>
      <p:sp>
        <p:nvSpPr>
          <p:cNvPr id="5" name="Rezervirano mjesto podnožja 4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6" name="Rezervirano mjesto broja slajda 5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91142A-5FD3-4057-A30B-2565F0C3F1E4}" type="slidenum">
              <a:t>14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4"/>
          <p:cNvSpPr txBox="1">
            <a:spLocks noGrp="1"/>
          </p:cNvSpPr>
          <p:nvPr>
            <p:ph type="title"/>
          </p:nvPr>
        </p:nvSpPr>
        <p:spPr>
          <a:xfrm>
            <a:off x="712692" y="1018614"/>
            <a:ext cx="7802657" cy="584950"/>
          </a:xfrm>
        </p:spPr>
        <p:txBody>
          <a:bodyPr/>
          <a:lstStyle/>
          <a:p>
            <a:pPr lvl="0"/>
            <a:r>
              <a:rPr lang="hr-HR" sz="2700">
                <a:solidFill>
                  <a:srgbClr val="C00000"/>
                </a:solidFill>
                <a:latin typeface="Calibri"/>
              </a:rPr>
              <a:t>Inflacija rujan 2023</a:t>
            </a:r>
          </a:p>
        </p:txBody>
      </p:sp>
      <p:pic>
        <p:nvPicPr>
          <p:cNvPr id="3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rcRect b="12752"/>
          <a:stretch>
            <a:fillRect/>
          </a:stretch>
        </p:blipFill>
        <p:spPr>
          <a:xfrm>
            <a:off x="773207" y="1603564"/>
            <a:ext cx="8088407" cy="3845856"/>
          </a:xfrm>
          <a:ln w="9528">
            <a:solidFill>
              <a:srgbClr val="7F6000"/>
            </a:solidFill>
            <a:prstDash val="solid"/>
          </a:ln>
        </p:spPr>
      </p:pic>
      <p:sp>
        <p:nvSpPr>
          <p:cNvPr id="4" name="Strelica: gore 1"/>
          <p:cNvSpPr/>
          <p:nvPr/>
        </p:nvSpPr>
        <p:spPr>
          <a:xfrm>
            <a:off x="7100050" y="5039285"/>
            <a:ext cx="188256" cy="329449"/>
          </a:xfrm>
          <a:custGeom>
            <a:avLst>
              <a:gd name="f0" fmla="val 617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*/ f20 f19 1"/>
              <a:gd name="f28" fmla="*/ 21600 f21 1"/>
              <a:gd name="f29" fmla="*/ 0 f21 1"/>
              <a:gd name="f30" fmla="*/ f19 f12 1"/>
              <a:gd name="f31" fmla="*/ f20 f13 1"/>
              <a:gd name="f32" fmla="+- f24 0 f3"/>
              <a:gd name="f33" fmla="+- f25 0 f3"/>
              <a:gd name="f34" fmla="*/ f27 1 10800"/>
              <a:gd name="f35" fmla="*/ f29 1 f21"/>
              <a:gd name="f36" fmla="*/ f28 1 f21"/>
              <a:gd name="f37" fmla="*/ f26 f12 1"/>
              <a:gd name="f38" fmla="+- f20 0 f34"/>
              <a:gd name="f39" fmla="*/ f36 f13 1"/>
              <a:gd name="f40" fmla="*/ f35 f12 1"/>
              <a:gd name="f41" fmla="*/ f36 f12 1"/>
              <a:gd name="f42" fmla="*/ f38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42" r="f37" b="f39"/>
            <a:pathLst>
              <a:path w="21600" h="21600">
                <a:moveTo>
                  <a:pt x="f19" y="f8"/>
                </a:moveTo>
                <a:lnTo>
                  <a:pt x="f19" y="f20"/>
                </a:lnTo>
                <a:lnTo>
                  <a:pt x="f7" y="f20"/>
                </a:lnTo>
                <a:lnTo>
                  <a:pt x="f9" y="f7"/>
                </a:lnTo>
                <a:lnTo>
                  <a:pt x="f8" y="f20"/>
                </a:lnTo>
                <a:lnTo>
                  <a:pt x="f26" y="f20"/>
                </a:lnTo>
                <a:lnTo>
                  <a:pt x="f26" y="f8"/>
                </a:lnTo>
                <a:close/>
              </a:path>
            </a:pathLst>
          </a:custGeom>
          <a:solidFill>
            <a:srgbClr val="C00000"/>
          </a:solidFill>
          <a:ln w="12701">
            <a:solidFill>
              <a:srgbClr val="C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3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zervirano mjesto podnožja 4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6" name="Rezervirano mjesto broja slajda 5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049666-204C-4B14-A57D-9197AD92FFC1}" type="slidenum">
              <a:t>15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712692" y="1065678"/>
            <a:ext cx="7802657" cy="504264"/>
          </a:xfrm>
        </p:spPr>
        <p:txBody>
          <a:bodyPr/>
          <a:lstStyle/>
          <a:p>
            <a:pPr lvl="0"/>
            <a:r>
              <a:rPr lang="hr-HR" sz="3300"/>
              <a:t> </a:t>
            </a:r>
            <a:r>
              <a:rPr lang="hr-HR" sz="2400">
                <a:solidFill>
                  <a:srgbClr val="C00000"/>
                </a:solidFill>
                <a:latin typeface="Calibri"/>
              </a:rPr>
              <a:t>EU:  Proizvodnost rada    i    cijena rada(2022)  </a:t>
            </a:r>
          </a:p>
        </p:txBody>
      </p:sp>
      <p:sp>
        <p:nvSpPr>
          <p:cNvPr id="3" name="Rezervirano mjesto sadržaja 2"/>
          <p:cNvSpPr txBox="1">
            <a:spLocks noGrp="1"/>
          </p:cNvSpPr>
          <p:nvPr>
            <p:ph idx="1"/>
          </p:nvPr>
        </p:nvSpPr>
        <p:spPr>
          <a:xfrm>
            <a:off x="766477" y="1832164"/>
            <a:ext cx="7748872" cy="3657810"/>
          </a:xfrm>
        </p:spPr>
        <p:txBody>
          <a:bodyPr/>
          <a:lstStyle/>
          <a:p>
            <a:pPr marL="0" lvl="0" indent="0">
              <a:buNone/>
            </a:pPr>
            <a:r>
              <a:rPr lang="hr-HR"/>
              <a:t>.</a:t>
            </a:r>
          </a:p>
        </p:txBody>
      </p:sp>
      <p:pic>
        <p:nvPicPr>
          <p:cNvPr id="4" name="Tablic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82" y="1832164"/>
            <a:ext cx="3859307" cy="402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Tablic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513" y="1891317"/>
            <a:ext cx="3859307" cy="35966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zervirano mjesto podnožja 5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7" name="Rezervirano mjesto broja slajda 6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6CEBF8-FAAC-4EA8-9182-CAB364B3940D}" type="slidenum">
              <a:t>16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628650" y="79516"/>
            <a:ext cx="7886700" cy="679079"/>
          </a:xfrm>
        </p:spPr>
        <p:txBody>
          <a:bodyPr/>
          <a:lstStyle/>
          <a:p>
            <a:pPr lvl="0"/>
            <a:r>
              <a:rPr lang="hr-HR" sz="2700">
                <a:solidFill>
                  <a:srgbClr val="C00000"/>
                </a:solidFill>
                <a:latin typeface="Calibri"/>
              </a:rPr>
              <a:t>Razlozi Hrvatskog  stagniranja ?</a:t>
            </a:r>
            <a:endParaRPr lang="hr-HR" sz="2700">
              <a:latin typeface="Calibri"/>
            </a:endParaRPr>
          </a:p>
        </p:txBody>
      </p:sp>
      <p:sp>
        <p:nvSpPr>
          <p:cNvPr id="3" name="Rezervirano mjesto sadržaja 2"/>
          <p:cNvSpPr txBox="1">
            <a:spLocks noGrp="1"/>
          </p:cNvSpPr>
          <p:nvPr>
            <p:ph idx="1"/>
          </p:nvPr>
        </p:nvSpPr>
        <p:spPr>
          <a:xfrm>
            <a:off x="854762" y="526776"/>
            <a:ext cx="7142725" cy="5297558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hr-HR" sz="2000" b="1"/>
              <a:t>Nije problem što stare tvornice propadaju, problem je što nema dovoljno novih</a:t>
            </a:r>
          </a:p>
          <a:p>
            <a:pPr lvl="0">
              <a:lnSpc>
                <a:spcPct val="150000"/>
              </a:lnSpc>
            </a:pPr>
            <a:r>
              <a:rPr lang="hr-HR" sz="2000" b="1" u="sng"/>
              <a:t>Nije problem što nam  dolaze manje obrazovani strani radnici, problem je što naši visoko obrazovani napuštaju zemlju.</a:t>
            </a:r>
          </a:p>
          <a:p>
            <a:pPr lvl="0">
              <a:lnSpc>
                <a:spcPct val="150000"/>
              </a:lnSpc>
            </a:pPr>
            <a:r>
              <a:rPr lang="hr-HR" sz="2000" b="1"/>
              <a:t>Dostizanje prosjeka BDP EU za 10 godina, znači udvostručiti BDP za 10 godina - za to trebaju prosječne stope </a:t>
            </a:r>
            <a:r>
              <a:rPr lang="hr-HR" b="1" u="sng"/>
              <a:t>rasta od 7% godišnje?</a:t>
            </a:r>
          </a:p>
          <a:p>
            <a:pPr marL="0" lvl="0" indent="0" algn="ctr">
              <a:lnSpc>
                <a:spcPct val="150000"/>
              </a:lnSpc>
              <a:buNone/>
            </a:pPr>
            <a:r>
              <a:rPr lang="hr-HR" b="1">
                <a:solidFill>
                  <a:srgbClr val="C00000"/>
                </a:solidFill>
              </a:rPr>
              <a:t>Problem koji se može riješiti samo novcem, nije problem (za državu)</a:t>
            </a:r>
          </a:p>
          <a:p>
            <a:pPr marL="0" lvl="0" indent="0">
              <a:buNone/>
            </a:pPr>
            <a:endParaRPr lang="hr-HR"/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D31247-5128-4D83-BBCD-5D9708A4932C}" type="slidenum">
              <a:t>17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3"/>
          <p:cNvGraphicFramePr/>
          <p:nvPr/>
        </p:nvGraphicFramePr>
        <p:xfrm>
          <a:off x="596353" y="586404"/>
          <a:ext cx="7084972" cy="5267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niOkvir 4"/>
          <p:cNvSpPr txBox="1"/>
          <p:nvPr/>
        </p:nvSpPr>
        <p:spPr>
          <a:xfrm>
            <a:off x="1574797" y="5422904"/>
            <a:ext cx="1587498" cy="2539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Izvor: HANFA</a:t>
            </a:r>
          </a:p>
        </p:txBody>
      </p:sp>
      <p:sp>
        <p:nvSpPr>
          <p:cNvPr id="4" name="Rezervirano mjesto podnožja 1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2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A19CD37-C582-4633-8921-CD0F9DF69855}" type="slidenum">
              <a:t>18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1334054" y="1287667"/>
          <a:ext cx="6163732" cy="3810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zervirano mjesto podnožja 2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4" name="Rezervirano mjesto broja slajda 3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868EB5-7C18-4006-BAD1-0A5EEFDE77BC}" type="slidenum">
              <a:t>19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hr-HR" u="sng"/>
              <a:t>Zagovornici i promotori globalizacije</a:t>
            </a:r>
          </a:p>
          <a:p>
            <a:pPr marL="0" lvl="0" indent="0" algn="ctr">
              <a:buNone/>
            </a:pPr>
            <a:endParaRPr lang="hr-HR" u="sng"/>
          </a:p>
          <a:p>
            <a:pPr marL="0" lvl="0" indent="0" algn="ctr">
              <a:buNone/>
            </a:pPr>
            <a:r>
              <a:rPr lang="hr-HR" u="sng"/>
              <a:t>WORRLD BANK</a:t>
            </a:r>
          </a:p>
          <a:p>
            <a:pPr marL="0" lvl="0" indent="0" algn="ctr">
              <a:buNone/>
            </a:pPr>
            <a:r>
              <a:rPr lang="hr-HR" u="sng"/>
              <a:t>IMF</a:t>
            </a:r>
          </a:p>
          <a:p>
            <a:pPr marL="0" lvl="0" indent="0" algn="ctr">
              <a:buNone/>
            </a:pPr>
            <a:r>
              <a:rPr lang="hr-HR" u="sng"/>
              <a:t>WTO</a:t>
            </a:r>
          </a:p>
          <a:p>
            <a:pPr marL="0" lvl="0" indent="0" algn="ctr">
              <a:buNone/>
            </a:pPr>
            <a:r>
              <a:rPr lang="hr-HR" u="sng"/>
              <a:t>EUROPSKA KOMISIJA</a:t>
            </a:r>
          </a:p>
        </p:txBody>
      </p:sp>
      <p:sp>
        <p:nvSpPr>
          <p:cNvPr id="3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sz="3700"/>
              <a:t>Tko su zagovornici globalizacije a tko zarobljenici njenih iluzija?</a:t>
            </a:r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CC7F9B-7CF1-4582-B375-79C1E07B1F55}" type="slidenum">
              <a:t>2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6" name="Rezervirano mjesto podnožja 5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7" name="Rezervirano mjesto broja slajda 6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DFA074-26D0-497A-9F2F-82905A79D8A9}" type="slidenum">
              <a:t>2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165789" y="689896"/>
          <a:ext cx="8829126" cy="5253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zervirano mjesto podnožja 2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4" name="Rezervirano mjesto broja slajda 3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30AA99-132F-4285-9333-4361F08A34AB}" type="slidenum">
              <a:t>20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426942" y="3255730"/>
            <a:ext cx="7886700" cy="994172"/>
          </a:xfrm>
        </p:spPr>
        <p:txBody>
          <a:bodyPr anchorCtr="1"/>
          <a:lstStyle/>
          <a:p>
            <a:pPr lvl="0" algn="ctr"/>
            <a:r>
              <a:rPr lang="hr-HR"/>
              <a:t/>
            </a:r>
            <a:br>
              <a:rPr lang="hr-HR"/>
            </a:br>
            <a:r>
              <a:rPr lang="hr-HR"/>
              <a:t> </a:t>
            </a:r>
            <a:r>
              <a:rPr lang="hr-HR" i="1" u="sng">
                <a:solidFill>
                  <a:srgbClr val="C00000"/>
                </a:solidFill>
              </a:rPr>
              <a:t>ZAHVALJUJEM NA PAŽNJI</a:t>
            </a:r>
          </a:p>
        </p:txBody>
      </p:sp>
      <p:sp>
        <p:nvSpPr>
          <p:cNvPr id="3" name="Rezervirano mjesto podnožja 2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FFFFFF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4" name="Rezervirano mjesto broja slajda 3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B1DDA2-1F47-4A93-9F46-C37DD6EEC86D}" type="slidenum">
              <a:t>21</a:t>
            </a:fld>
            <a:endParaRPr lang="hr-HR" sz="1000" b="0" i="0" u="none" strike="noStrike" kern="1200" cap="none" spc="0" baseline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WASHINGTONSKI KONCENZUS JE UDARIO TEMELJE NOVOM GOSPODARSKOM MODELU RAZVOJA SVJETSKE EKONOMIJE</a:t>
            </a:r>
          </a:p>
          <a:p>
            <a:pPr lvl="0"/>
            <a:r>
              <a:rPr lang="hr-HR"/>
              <a:t>PROMOVIRAO GA JE JOHN WILLIAMSON  </a:t>
            </a:r>
            <a:r>
              <a:rPr lang="hr-HR" sz="3600" b="1"/>
              <a:t>1989</a:t>
            </a:r>
            <a:r>
              <a:rPr lang="hr-HR"/>
              <a:t>  KAD JE „INSTITUT ZA MEĐUNARODNU EKONOMIJU” IZ WASGINGTONA ORGANIZIRAO KONFERENCIJU O LATINSKOJ AMERICI S CILJEM RAZRJEŠENJA DUŽNIČKE KRIZE</a:t>
            </a:r>
          </a:p>
        </p:txBody>
      </p:sp>
      <p:sp>
        <p:nvSpPr>
          <p:cNvPr id="3" name="Naslov 1"/>
          <p:cNvSpPr txBox="1">
            <a:spLocks noGrp="1"/>
          </p:cNvSpPr>
          <p:nvPr>
            <p:ph type="title"/>
          </p:nvPr>
        </p:nvSpPr>
        <p:spPr>
          <a:xfrm>
            <a:off x="251524" y="332658"/>
            <a:ext cx="8856988" cy="1143000"/>
          </a:xfrm>
        </p:spPr>
        <p:txBody>
          <a:bodyPr/>
          <a:lstStyle/>
          <a:p>
            <a:pPr lvl="0"/>
            <a:r>
              <a:rPr lang="hr-HR" sz="3200"/>
              <a:t>GLOBALIZACIJA U SUVREMENIM UVJETIMA ZNAČI NOVI GLOBALNI POREDAK</a:t>
            </a:r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A0B94C-C5F3-4E61-B7D0-1157B7086D0A}" type="slidenum">
              <a:t>3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6" name="Rezervirano mjesto podnožja 5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7" name="Rezervirano mjesto broja slajda 6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CA34243-2872-42F9-845F-F443D31E7BD0}" type="slidenum">
              <a:t>3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>
          <a:xfrm>
            <a:off x="107506" y="1412775"/>
            <a:ext cx="8579293" cy="4594512"/>
          </a:xfrm>
        </p:spPr>
        <p:txBody>
          <a:bodyPr/>
          <a:lstStyle/>
          <a:p>
            <a:pPr marL="514350" lvl="0" indent="-514350">
              <a:buFont typeface="Lucida Sans Unicode"/>
              <a:buAutoNum type="arabicPeriod"/>
            </a:pPr>
            <a:r>
              <a:rPr lang="hr-HR"/>
              <a:t>FISKALNA DISCIPLINA-</a:t>
            </a:r>
            <a:r>
              <a:rPr lang="hr-HR" b="1"/>
              <a:t>smanjenje javnog duga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/>
              <a:t>POREZNA REFORMA –proširenje osnovice za oporezivanje uz umjerene stope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/>
              <a:t>KONKURENTSKI TEČAJ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/>
              <a:t>TRŽIŠNO UVJETOVANE KAMATNE STOPE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/>
              <a:t>PREUSMJERAVANJE JAVNIH </a:t>
            </a:r>
            <a:r>
              <a:rPr lang="hr-HR" sz="2400"/>
              <a:t>RASHODA</a:t>
            </a:r>
            <a:r>
              <a:rPr lang="hr-HR" sz="1900"/>
              <a:t>(SOCIJALNA I ZDRAVSTVENA ZAŠTITA, OBRAZOVANJE I INFRASTRUKTURA-POMOĆ NAJSIROMAŠNIOJIM SLOJEVIMA DRUŠTVA)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 b="1" u="sng"/>
              <a:t>LIBERALIZACIJA TRGOVINE</a:t>
            </a:r>
          </a:p>
          <a:p>
            <a:pPr marL="514350" lvl="0" indent="-514350">
              <a:buFont typeface="Lucida Sans Unicode"/>
              <a:buAutoNum type="arabicPeriod"/>
            </a:pPr>
            <a:r>
              <a:rPr lang="hr-HR" u="sng"/>
              <a:t>LIBERALIZACIJA  INOZEMNIH IZRAVNIH ULAGANJA</a:t>
            </a:r>
          </a:p>
        </p:txBody>
      </p:sp>
      <p:sp>
        <p:nvSpPr>
          <p:cNvPr id="3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sz="3700"/>
              <a:t>ODREDNICE WASHINGTONSKOG KONCENZUSA („10 ZAPOVIJEDI”)</a:t>
            </a:r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D39AB2-B7C2-40FF-BC3B-74D4030216BA}" type="slidenum">
              <a:t>4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6" name="Rezervirano mjesto podnožja 5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7" name="Rezervirano mjesto broja slajda 6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E1E6E6-662F-4C97-9C90-8A376FE29CA2}" type="slidenum">
              <a:t>4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/>
              <a:t>8. </a:t>
            </a:r>
            <a:r>
              <a:rPr lang="hr-HR" b="1" u="sng"/>
              <a:t>DEREGULACIJA</a:t>
            </a:r>
            <a:r>
              <a:rPr lang="hr-HR"/>
              <a:t>-STAVLJANJE IZVAN SNAGE PROPISA KOJI SMANJUJU ILI ISKLJUČUJU TRŽIŠNO NATJECANJE</a:t>
            </a:r>
          </a:p>
          <a:p>
            <a:pPr marL="0" lvl="0" indent="0">
              <a:buNone/>
            </a:pPr>
            <a:r>
              <a:rPr lang="hr-HR" b="1"/>
              <a:t>9.</a:t>
            </a:r>
            <a:r>
              <a:rPr lang="hr-HR" b="1" u="sng"/>
              <a:t>PRIVATIZACIJA DRŽAVNIH PODUZEĆA</a:t>
            </a:r>
          </a:p>
          <a:p>
            <a:pPr marL="0" lvl="0" indent="0">
              <a:buNone/>
            </a:pPr>
            <a:r>
              <a:rPr lang="hr-HR"/>
              <a:t>10. PRAVNA SIGURNOST ZA IMOVINSKA PRAVA –USPOSTAVA PRAVNE DRŽAVE</a:t>
            </a:r>
          </a:p>
          <a:p>
            <a:pPr marL="0" lvl="0" indent="0">
              <a:buNone/>
            </a:pPr>
            <a:r>
              <a:rPr lang="hr-HR"/>
              <a:t>„Misli globalno djeluj lokalno”</a:t>
            </a:r>
          </a:p>
          <a:p>
            <a:pPr marL="0" lvl="0" indent="0">
              <a:buNone/>
            </a:pPr>
            <a:r>
              <a:rPr lang="hr-HR"/>
              <a:t>DRŽAVNE GRANICE SU PREPREKA KOLANJU DOBARA, USLUGA I KAPITALA</a:t>
            </a:r>
          </a:p>
        </p:txBody>
      </p:sp>
      <p:sp>
        <p:nvSpPr>
          <p:cNvPr id="3" name="Naslov 1"/>
          <p:cNvSpPr txBox="1">
            <a:spLocks noGrp="1"/>
          </p:cNvSpPr>
          <p:nvPr>
            <p:ph type="title"/>
          </p:nvPr>
        </p:nvSpPr>
        <p:spPr>
          <a:xfrm>
            <a:off x="107506" y="188640"/>
            <a:ext cx="8579293" cy="1584179"/>
          </a:xfrm>
        </p:spPr>
        <p:txBody>
          <a:bodyPr/>
          <a:lstStyle/>
          <a:p>
            <a:pPr lvl="0"/>
            <a:r>
              <a:rPr lang="hr-HR" sz="3200"/>
              <a:t>ODREDNICE WASHINGTONSKOG KONCENZUSA („10 ZAPOVIJEDI”)-</a:t>
            </a:r>
            <a:r>
              <a:rPr lang="hr-HR" sz="2500"/>
              <a:t>NASTAVAK</a:t>
            </a:r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AD9AA4-0E1F-4F6C-A4B7-F0AC99AF8A95}" type="slidenum">
              <a:t>5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  <p:sp>
        <p:nvSpPr>
          <p:cNvPr id="6" name="Rezervirano mjesto podnožja 5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7" name="Rezervirano mjesto broja slajda 6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C5A9E9-E811-4DBE-9F18-14E97A6F7C2E}" type="slidenum">
              <a:t>5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 txBox="1">
            <a:spLocks noGrp="1"/>
          </p:cNvSpPr>
          <p:nvPr>
            <p:ph idx="1"/>
          </p:nvPr>
        </p:nvSpPr>
        <p:spPr>
          <a:xfrm>
            <a:off x="367744" y="1262667"/>
            <a:ext cx="8229600" cy="5098374"/>
          </a:xfrm>
        </p:spPr>
        <p:txBody>
          <a:bodyPr/>
          <a:lstStyle/>
          <a:p>
            <a:pPr lvl="0"/>
            <a:r>
              <a:rPr lang="hr-HR"/>
              <a:t>UMJESTO „PRAVEDNOG TRŽIŠTA” REALNOST SU KARTELI, MONOPOLI I OLIGOPOLI</a:t>
            </a:r>
          </a:p>
          <a:p>
            <a:pPr lvl="0"/>
            <a:r>
              <a:rPr lang="hr-HR"/>
              <a:t>Znanost je postala ideologija?!-institucije zagovaraju interese bogatih zemalja u širenju ideje neoliberalizma ! (Stiglitz, Krugman)</a:t>
            </a:r>
          </a:p>
          <a:p>
            <a:pPr lvl="0"/>
            <a:r>
              <a:rPr lang="hr-HR"/>
              <a:t>Rast nejednakosti –skandalozna koncentracija gdje najbogatijih </a:t>
            </a:r>
            <a:r>
              <a:rPr lang="en-US"/>
              <a:t>20% </a:t>
            </a:r>
            <a:r>
              <a:rPr lang="hr-HR"/>
              <a:t>uzimaju </a:t>
            </a:r>
            <a:r>
              <a:rPr lang="en-US"/>
              <a:t> 82.7% </a:t>
            </a:r>
            <a:r>
              <a:rPr lang="hr-HR"/>
              <a:t>globalnog dohotka(2022)</a:t>
            </a:r>
          </a:p>
          <a:p>
            <a:pPr lvl="0"/>
            <a:r>
              <a:rPr lang="hr-HR"/>
              <a:t>Neadekvatne politike u krizama? (Austerity-štednja, fiskalna konsolidacija)</a:t>
            </a:r>
            <a:endParaRPr lang="en-US"/>
          </a:p>
        </p:txBody>
      </p:sp>
      <p:sp>
        <p:nvSpPr>
          <p:cNvPr id="3" name="Naslov 2"/>
          <p:cNvSpPr txBox="1">
            <a:spLocks noGrp="1"/>
          </p:cNvSpPr>
          <p:nvPr>
            <p:ph type="title"/>
          </p:nvPr>
        </p:nvSpPr>
        <p:spPr>
          <a:xfrm>
            <a:off x="457200" y="119667"/>
            <a:ext cx="8229600" cy="1143000"/>
          </a:xfrm>
        </p:spPr>
        <p:txBody>
          <a:bodyPr anchorCtr="1"/>
          <a:lstStyle/>
          <a:p>
            <a:pPr lvl="0" algn="ctr"/>
            <a:r>
              <a:rPr lang="hr-HR"/>
              <a:t>Kritika washingtonskog konsensusa</a:t>
            </a:r>
            <a:endParaRPr lang="en-US"/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4BF96C-43C8-4F8B-8C1D-3797F88C7373}" type="slidenum">
              <a:t>6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UNIŠTENA BRODOGRADNJA</a:t>
            </a:r>
          </a:p>
          <a:p>
            <a:pPr lvl="0"/>
            <a:r>
              <a:rPr lang="hr-HR"/>
              <a:t>RASPRODANE BANKE</a:t>
            </a:r>
          </a:p>
          <a:p>
            <a:pPr lvl="0"/>
            <a:r>
              <a:rPr lang="hr-HR"/>
              <a:t>PRIVATIZIRANE TELEKOMUNIKACIJE</a:t>
            </a:r>
          </a:p>
          <a:p>
            <a:pPr lvl="0"/>
            <a:r>
              <a:rPr lang="hr-HR"/>
              <a:t>RASPRODAN ENERGETSKI SUSTAV</a:t>
            </a:r>
          </a:p>
          <a:p>
            <a:pPr lvl="0"/>
            <a:r>
              <a:rPr lang="hr-HR"/>
              <a:t>ZNAČAJNO SMANJENJE :</a:t>
            </a:r>
          </a:p>
          <a:p>
            <a:pPr lvl="0"/>
            <a:r>
              <a:rPr lang="hr-HR"/>
              <a:t>prehrambene industrije</a:t>
            </a:r>
          </a:p>
          <a:p>
            <a:pPr lvl="0"/>
            <a:r>
              <a:rPr lang="hr-HR"/>
              <a:t>metaloprerađivačke industrije</a:t>
            </a:r>
          </a:p>
          <a:p>
            <a:pPr lvl="0"/>
            <a:r>
              <a:rPr lang="hr-HR"/>
              <a:t>tekstilne industrije</a:t>
            </a:r>
            <a:endParaRPr lang="en-US"/>
          </a:p>
        </p:txBody>
      </p:sp>
      <p:sp>
        <p:nvSpPr>
          <p:cNvPr id="3" name="Naslov 2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hr-HR"/>
              <a:t>Utjecaj globalizacije na RH</a:t>
            </a:r>
            <a:br>
              <a:rPr lang="hr-HR"/>
            </a:br>
            <a:r>
              <a:rPr lang="hr-HR"/>
              <a:t>UMIRANJE INDUSTRIJE</a:t>
            </a:r>
            <a:endParaRPr lang="en-US"/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699060D-9EED-4A3B-B113-3BA2F7F36D06}" type="slidenum">
              <a:t>7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hr-HR"/>
          </a:p>
          <a:p>
            <a:pPr marL="109728" lvl="0" indent="0" algn="ctr">
              <a:buNone/>
            </a:pPr>
            <a:r>
              <a:rPr lang="hr-HR" sz="2800" b="1"/>
              <a:t>„SAMODOSTATNOST</a:t>
            </a:r>
            <a:r>
              <a:rPr lang="hr-HR" b="1"/>
              <a:t>”</a:t>
            </a:r>
          </a:p>
          <a:p>
            <a:pPr lvl="0"/>
            <a:r>
              <a:rPr lang="hr-HR" u="sng"/>
              <a:t>U POLJOPRIVREDNOJ PROIZVODNJI 50% </a:t>
            </a:r>
            <a:r>
              <a:rPr lang="hr-HR"/>
              <a:t>(DEFICIT 1,5 mlrd Eura)</a:t>
            </a:r>
          </a:p>
          <a:p>
            <a:pPr lvl="0"/>
            <a:r>
              <a:rPr lang="hr-HR" u="sng"/>
              <a:t>ENERGETIKA</a:t>
            </a:r>
          </a:p>
          <a:p>
            <a:pPr lvl="0"/>
            <a:r>
              <a:rPr lang="en-US"/>
              <a:t>91 posto struje</a:t>
            </a:r>
            <a:endParaRPr lang="hr-HR"/>
          </a:p>
          <a:p>
            <a:pPr lvl="0"/>
            <a:r>
              <a:rPr lang="hr-HR"/>
              <a:t>22% plina</a:t>
            </a:r>
          </a:p>
          <a:p>
            <a:pPr lvl="0"/>
            <a:r>
              <a:rPr lang="hr-HR"/>
              <a:t>20 % nafte</a:t>
            </a:r>
          </a:p>
          <a:p>
            <a:pPr lvl="0"/>
            <a:endParaRPr lang="en-US"/>
          </a:p>
        </p:txBody>
      </p:sp>
      <p:sp>
        <p:nvSpPr>
          <p:cNvPr id="3" name="Naslov 2"/>
          <p:cNvSpPr txBox="1">
            <a:spLocks noGrp="1"/>
          </p:cNvSpPr>
          <p:nvPr>
            <p:ph type="title"/>
          </p:nvPr>
        </p:nvSpPr>
        <p:spPr>
          <a:xfrm>
            <a:off x="248479" y="208720"/>
            <a:ext cx="8696739" cy="1560441"/>
          </a:xfrm>
        </p:spPr>
        <p:txBody>
          <a:bodyPr anchorCtr="1"/>
          <a:lstStyle/>
          <a:p>
            <a:pPr lvl="0" algn="ctr"/>
            <a:r>
              <a:rPr lang="hr-HR" sz="3600"/>
              <a:t>NOVA PARADIGMA </a:t>
            </a:r>
            <a:br>
              <a:rPr lang="hr-HR" sz="3600"/>
            </a:br>
            <a:r>
              <a:rPr lang="hr-HR" sz="3600"/>
              <a:t>Umjesto suverenosti</a:t>
            </a:r>
            <a:endParaRPr lang="en-US"/>
          </a:p>
        </p:txBody>
      </p:sp>
      <p:sp>
        <p:nvSpPr>
          <p:cNvPr id="4" name="Rezervirano mjesto podnožja 3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5" name="Rezervirano mjesto broja slajda 4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0B4138-3CDD-4876-8557-BBDA8FABD8A4}" type="slidenum">
              <a:t>8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692520" y="998442"/>
            <a:ext cx="7853086" cy="423586"/>
          </a:xfrm>
        </p:spPr>
        <p:txBody>
          <a:bodyPr anchorCtr="1"/>
          <a:lstStyle/>
          <a:p>
            <a:pPr lvl="0" algn="ctr"/>
            <a:r>
              <a:rPr lang="hr-HR" sz="2400">
                <a:solidFill>
                  <a:srgbClr val="C00000"/>
                </a:solidFill>
                <a:latin typeface="Calibri"/>
              </a:rPr>
              <a:t>Najbogatije i najsiromašnije  EU zemlje   BDP per capita</a:t>
            </a:r>
          </a:p>
        </p:txBody>
      </p:sp>
      <p:pic>
        <p:nvPicPr>
          <p:cNvPr id="3" name="Rezervirano mjesto sadržaja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770" y="2542470"/>
            <a:ext cx="2881027" cy="3101343"/>
          </a:xfrm>
        </p:spPr>
      </p:pic>
      <p:pic>
        <p:nvPicPr>
          <p:cNvPr id="4" name="Tablica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7258" y="2584387"/>
            <a:ext cx="2911285" cy="31013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niOkvir 11"/>
          <p:cNvSpPr txBox="1"/>
          <p:nvPr/>
        </p:nvSpPr>
        <p:spPr>
          <a:xfrm>
            <a:off x="564770" y="2135910"/>
            <a:ext cx="2881027" cy="32316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10. NAJBOGATIJIH EU ZEMALJA</a:t>
            </a:r>
          </a:p>
        </p:txBody>
      </p:sp>
      <p:sp>
        <p:nvSpPr>
          <p:cNvPr id="6" name="TekstniOkvir 12"/>
          <p:cNvSpPr txBox="1"/>
          <p:nvPr/>
        </p:nvSpPr>
        <p:spPr>
          <a:xfrm>
            <a:off x="5496485" y="2242392"/>
            <a:ext cx="3092829" cy="32316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10. NAJSIROMAŠNIJIH  EU ZEMALJA</a:t>
            </a:r>
          </a:p>
        </p:txBody>
      </p:sp>
      <p:sp>
        <p:nvSpPr>
          <p:cNvPr id="7" name="TekstniOkvir 13"/>
          <p:cNvSpPr txBox="1"/>
          <p:nvPr/>
        </p:nvSpPr>
        <p:spPr>
          <a:xfrm>
            <a:off x="3161739" y="1842900"/>
            <a:ext cx="2881027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hr-HR" sz="1800" b="1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PROSJEK  EMU 31,800 eura </a:t>
            </a:r>
          </a:p>
        </p:txBody>
      </p:sp>
      <p:sp>
        <p:nvSpPr>
          <p:cNvPr id="8" name="TekstniOkvir 14"/>
          <p:cNvSpPr txBox="1"/>
          <p:nvPr/>
        </p:nvSpPr>
        <p:spPr>
          <a:xfrm>
            <a:off x="3131481" y="1528511"/>
            <a:ext cx="2881027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5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hr-HR" sz="1800" b="1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PROSJEK   EU 28.950  eura</a:t>
            </a:r>
          </a:p>
        </p:txBody>
      </p:sp>
      <p:sp>
        <p:nvSpPr>
          <p:cNvPr id="9" name="Rezervirano mjesto podnožja 8"/>
          <p:cNvSpPr txBox="1"/>
          <p:nvPr/>
        </p:nvSpPr>
        <p:spPr>
          <a:xfrm>
            <a:off x="4380067" y="6407941"/>
            <a:ext cx="235068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1000" b="0" i="0" u="none" strike="noStrike" kern="1200" cap="none" spc="0" baseline="0">
                <a:solidFill>
                  <a:srgbClr val="000000"/>
                </a:solidFill>
                <a:uFillTx/>
                <a:latin typeface="Lucida Sans Unicode"/>
              </a:rPr>
              <a:t>Prof.dr.sc. Drago Jakovčević</a:t>
            </a:r>
          </a:p>
        </p:txBody>
      </p:sp>
      <p:sp>
        <p:nvSpPr>
          <p:cNvPr id="10" name="Rezervirano mjesto broja slajda 9"/>
          <p:cNvSpPr txBox="1"/>
          <p:nvPr/>
        </p:nvSpPr>
        <p:spPr>
          <a:xfrm>
            <a:off x="8647270" y="6407941"/>
            <a:ext cx="3657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870ECB9-1E43-42BE-8DC5-62545F804308}" type="slidenum">
              <a:t>9</a:t>
            </a:fld>
            <a:endParaRPr lang="hr-HR" sz="1000" b="0" i="0" u="none" strike="noStrike" kern="1200" cap="none" spc="0" baseline="0">
              <a:solidFill>
                <a:srgbClr val="000000"/>
              </a:solidFill>
              <a:uFillTx/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mila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200649</TotalTime>
  <Words>617</Words>
  <Application>Microsoft Office PowerPoint</Application>
  <PresentationFormat>On-screen Show (4:3)</PresentationFormat>
  <Paragraphs>141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Gomilanje</vt:lpstr>
      <vt:lpstr>ZAROBLJENI U ILUZIJAMA GLOBALIZACIJE</vt:lpstr>
      <vt:lpstr>Tko su zagovornici globalizacije a tko zarobljenici njenih iluzija?</vt:lpstr>
      <vt:lpstr>GLOBALIZACIJA U SUVREMENIM UVJETIMA ZNAČI NOVI GLOBALNI POREDAK</vt:lpstr>
      <vt:lpstr>ODREDNICE WASHINGTONSKOG KONCENZUSA („10 ZAPOVIJEDI”)</vt:lpstr>
      <vt:lpstr>ODREDNICE WASHINGTONSKOG KONCENZUSA („10 ZAPOVIJEDI”)-NASTAVAK</vt:lpstr>
      <vt:lpstr>Kritika washingtonskog konsensusa</vt:lpstr>
      <vt:lpstr>Utjecaj globalizacije na RH UMIRANJE INDUSTRIJE</vt:lpstr>
      <vt:lpstr>NOVA PARADIGMA  Umjesto suverenosti</vt:lpstr>
      <vt:lpstr>Najbogatije i najsiromašnije  EU zemlje   BDP per capita</vt:lpstr>
      <vt:lpstr>RANJIVOST HRVATSKE EKONOMIJE</vt:lpstr>
      <vt:lpstr>Rast  BDP 2012-2022</vt:lpstr>
      <vt:lpstr>Prosječna godišnja stopa rasta 2005-2022      %</vt:lpstr>
      <vt:lpstr>Inflacija ide svome kraju</vt:lpstr>
      <vt:lpstr>EU: Stope rasta BDP 2005 – 2022.</vt:lpstr>
      <vt:lpstr>Inflacija rujan 2023</vt:lpstr>
      <vt:lpstr> EU:  Proizvodnost rada    i    cijena rada(2022)  </vt:lpstr>
      <vt:lpstr>Razlozi Hrvatskog  stagniranja ?</vt:lpstr>
      <vt:lpstr>PowerPoint Presentation</vt:lpstr>
      <vt:lpstr>PowerPoint Presentation</vt:lpstr>
      <vt:lpstr>PowerPoint Presentation</vt:lpstr>
      <vt:lpstr>  ZAHVALJUJEM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ZAROBLJENI U ILUZIJAMA GLOBALIZACIJE</dc:title>
  <dc:creator>Drago Jakovčević</dc:creator>
  <cp:lastModifiedBy>Branko</cp:lastModifiedBy>
  <cp:revision>105</cp:revision>
  <cp:lastPrinted>2019-10-30T10:27:34Z</cp:lastPrinted>
  <dcterms:created xsi:type="dcterms:W3CDTF">2017-09-06T10:33:26Z</dcterms:created>
  <dcterms:modified xsi:type="dcterms:W3CDTF">2024-06-10T21:29:29Z</dcterms:modified>
</cp:coreProperties>
</file>