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ink/ink1.xml" ContentType="application/inkml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5" r:id="rId3"/>
    <p:sldId id="331" r:id="rId4"/>
    <p:sldId id="258" r:id="rId5"/>
    <p:sldId id="336" r:id="rId6"/>
    <p:sldId id="337" r:id="rId7"/>
    <p:sldId id="332" r:id="rId8"/>
    <p:sldId id="335" r:id="rId9"/>
  </p:sldIdLst>
  <p:sldSz cx="9144000" cy="6858000" type="screen4x3"/>
  <p:notesSz cx="7053263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7354" autoAdjust="0"/>
  </p:normalViewPr>
  <p:slideViewPr>
    <p:cSldViewPr>
      <p:cViewPr varScale="1">
        <p:scale>
          <a:sx n="81" d="100"/>
          <a:sy n="81" d="100"/>
        </p:scale>
        <p:origin x="-1430" y="2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7F626CC-B35E-AD41-0E58-EB8414647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71CF9D-B9CC-C979-1D04-6DD3081258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pPr>
              <a:defRPr/>
            </a:pPr>
            <a:fld id="{0935D0FB-6E75-4B6E-8E44-A944CE7B5316}" type="datetimeFigureOut">
              <a:rPr lang="en-US"/>
              <a:pPr>
                <a:defRPr/>
              </a:pPr>
              <a:t>6/5/2024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B5236A-F322-3FC4-057D-94A3718F88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9AC9F70-E1ED-9421-D2AE-E2051A1E5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A75B9A-A16D-4C41-87A4-70F7D75A817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02T20:30:28.468"/>
    </inkml:context>
    <inkml:brush xml:id="br0">
      <inkml:brushProperty name="width" value="0.035" units="cm"/>
      <inkml:brushProperty name="height" value="0.03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155C4650-022B-81AC-5F8A-464134BC07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F5065A57-E405-0B29-B195-95A48E9BAC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95738" y="0"/>
            <a:ext cx="305593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8BA22B7D-13D1-0396-F8F5-5780F937788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xmlns="" id="{17019E5B-FFA4-0808-FAD3-AF2FA1C0FB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21188"/>
            <a:ext cx="5643563" cy="418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xmlns="" id="{CB937653-DC4B-32DA-E089-1F2B2D1413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5593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xmlns="" id="{30E212C3-7BF5-31C5-A527-AA8A98BE0B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738" y="8842375"/>
            <a:ext cx="305593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3969D79-7875-4AF2-924C-CEC4416BFF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C7733375-96FF-EE3A-F285-EE8479101A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8C0F8D71-BDB4-EE87-3037-5B813FF088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F39077A5-62F4-306A-69D7-F7364AEDBB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54FB42-E3AA-4167-B1FC-4DB1ED32E05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xmlns="" id="{3ED4F7CA-503D-ED3F-B3AE-43A89C363C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  <p:sp>
        <p:nvSpPr>
          <p:cNvPr id="6150" name="Header Placeholder 5">
            <a:extLst>
              <a:ext uri="{FF2B5EF4-FFF2-40B4-BE49-F238E27FC236}">
                <a16:creationId xmlns:a16="http://schemas.microsoft.com/office/drawing/2014/main" xmlns="" id="{720D7F2D-4B04-35C1-6349-164190E997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6143A98E-2A8D-619D-55FE-7CBBCE39A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DC1AD734-1958-373D-5690-DD58D52E2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8B9318FE-E8F7-FF9D-4775-04AEB047E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AE5B20-800D-4AA2-A8FD-E2437912636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xmlns="" id="{B58AD03C-93F3-EBA7-554C-4F43C0AF91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  <p:sp>
        <p:nvSpPr>
          <p:cNvPr id="10246" name="Header Placeholder 5">
            <a:extLst>
              <a:ext uri="{FF2B5EF4-FFF2-40B4-BE49-F238E27FC236}">
                <a16:creationId xmlns:a16="http://schemas.microsoft.com/office/drawing/2014/main" xmlns="" id="{2F187932-BB67-09B0-276A-9E2634FE5C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439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6143A98E-2A8D-619D-55FE-7CBBCE39A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DC1AD734-1958-373D-5690-DD58D52E2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8B9318FE-E8F7-FF9D-4775-04AEB047E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AE5B20-800D-4AA2-A8FD-E2437912636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xmlns="" id="{B58AD03C-93F3-EBA7-554C-4F43C0AF91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  <p:sp>
        <p:nvSpPr>
          <p:cNvPr id="10246" name="Header Placeholder 5">
            <a:extLst>
              <a:ext uri="{FF2B5EF4-FFF2-40B4-BE49-F238E27FC236}">
                <a16:creationId xmlns:a16="http://schemas.microsoft.com/office/drawing/2014/main" xmlns="" id="{2F187932-BB67-09B0-276A-9E2634FE5C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442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6143A98E-2A8D-619D-55FE-7CBBCE39A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DC1AD734-1958-373D-5690-DD58D52E2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8B9318FE-E8F7-FF9D-4775-04AEB047E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AE5B20-800D-4AA2-A8FD-E2437912636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xmlns="" id="{B58AD03C-93F3-EBA7-554C-4F43C0AF91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  <p:sp>
        <p:nvSpPr>
          <p:cNvPr id="10246" name="Header Placeholder 5">
            <a:extLst>
              <a:ext uri="{FF2B5EF4-FFF2-40B4-BE49-F238E27FC236}">
                <a16:creationId xmlns:a16="http://schemas.microsoft.com/office/drawing/2014/main" xmlns="" id="{2F187932-BB67-09B0-276A-9E2634FE5C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606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6143A98E-2A8D-619D-55FE-7CBBCE39A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DC1AD734-1958-373D-5690-DD58D52E2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R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8B9318FE-E8F7-FF9D-4775-04AEB047E5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AE5B20-800D-4AA2-A8FD-E2437912636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5" name="Footer Placeholder 4">
            <a:extLst>
              <a:ext uri="{FF2B5EF4-FFF2-40B4-BE49-F238E27FC236}">
                <a16:creationId xmlns:a16="http://schemas.microsoft.com/office/drawing/2014/main" xmlns="" id="{B58AD03C-93F3-EBA7-554C-4F43C0AF91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  <p:sp>
        <p:nvSpPr>
          <p:cNvPr id="10246" name="Header Placeholder 5">
            <a:extLst>
              <a:ext uri="{FF2B5EF4-FFF2-40B4-BE49-F238E27FC236}">
                <a16:creationId xmlns:a16="http://schemas.microsoft.com/office/drawing/2014/main" xmlns="" id="{2F187932-BB67-09B0-276A-9E2634FE5CC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7586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xmlns="" id="{00877E7E-7D24-FE64-952D-1D9B0B8EA91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xmlns="" id="{FD78F3FF-81F4-C578-CFC9-39448D1E404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4" name="Rectangle 4">
              <a:extLst>
                <a:ext uri="{FF2B5EF4-FFF2-40B4-BE49-F238E27FC236}">
                  <a16:creationId xmlns:a16="http://schemas.microsoft.com/office/drawing/2014/main" xmlns="" id="{7199861B-E432-C4DD-DF50-CD10BCE195F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xmlns="" id="{49162ADF-D822-780F-FA47-6AAB7EE97E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6" name="Rectangle 6">
                <a:extLst>
                  <a:ext uri="{FF2B5EF4-FFF2-40B4-BE49-F238E27FC236}">
                    <a16:creationId xmlns:a16="http://schemas.microsoft.com/office/drawing/2014/main" xmlns="" id="{DEC618AA-41DA-CE92-9ABA-7817654E18D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xmlns="" id="{CDA986BA-8DDF-38FA-2020-FFD9E49B67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xmlns="" id="{46FF66D0-CCD4-0709-EC1B-15EA1981C6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9">
                <a:extLst>
                  <a:ext uri="{FF2B5EF4-FFF2-40B4-BE49-F238E27FC236}">
                    <a16:creationId xmlns:a16="http://schemas.microsoft.com/office/drawing/2014/main" xmlns="" id="{61FDD68B-4598-30FA-3841-7F5DE87EFA1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10">
                <a:extLst>
                  <a:ext uri="{FF2B5EF4-FFF2-40B4-BE49-F238E27FC236}">
                    <a16:creationId xmlns:a16="http://schemas.microsoft.com/office/drawing/2014/main" xmlns="" id="{7C5EDB07-AAB8-CA54-D8D5-F78141569E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11">
                <a:extLst>
                  <a:ext uri="{FF2B5EF4-FFF2-40B4-BE49-F238E27FC236}">
                    <a16:creationId xmlns:a16="http://schemas.microsoft.com/office/drawing/2014/main" xmlns="" id="{0AF9AB13-C837-D8D2-F9F1-FA786F06C44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xmlns="" id="{EDFDF771-59BC-CFE8-76D4-84791DDB0A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3">
                <a:extLst>
                  <a:ext uri="{FF2B5EF4-FFF2-40B4-BE49-F238E27FC236}">
                    <a16:creationId xmlns:a16="http://schemas.microsoft.com/office/drawing/2014/main" xmlns="" id="{CC5FBD67-2B35-767B-B88B-E0F2C004132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4">
                <a:extLst>
                  <a:ext uri="{FF2B5EF4-FFF2-40B4-BE49-F238E27FC236}">
                    <a16:creationId xmlns:a16="http://schemas.microsoft.com/office/drawing/2014/main" xmlns="" id="{D2F503B8-1DAA-CA2E-095A-2183445135F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5">
                <a:extLst>
                  <a:ext uri="{FF2B5EF4-FFF2-40B4-BE49-F238E27FC236}">
                    <a16:creationId xmlns:a16="http://schemas.microsoft.com/office/drawing/2014/main" xmlns="" id="{386F455A-9550-FDF7-AE4F-A3B36D13C0A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814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814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xmlns="" id="{82D7450B-6C04-29B4-0E40-C8FB39CC4F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7">
            <a:extLst>
              <a:ext uri="{FF2B5EF4-FFF2-40B4-BE49-F238E27FC236}">
                <a16:creationId xmlns:a16="http://schemas.microsoft.com/office/drawing/2014/main" xmlns="" id="{7DA3C13E-C65D-DF1E-AF37-BFC410B7C4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xmlns="" id="{4577F94E-B33A-A6AF-7AF3-756F04902F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8BDA3-70E8-4ED7-8A16-533E9A902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2945181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51254BB1-0834-FBEA-06A0-1B3CACE6DFC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A6D08BD3-8F6B-F8CA-C42C-43E9C52959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CB0B8-BBDF-4DAA-BFEC-4D93AEF3CF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xmlns="" id="{6F3F29F0-6466-59ED-4B55-225B4F63B92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10103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C5D2EABB-1CCF-B3D0-DBF0-3B8C6228225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1812CA7-6294-6D77-2B36-581915F2EE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EFE4A-FE16-434D-BC57-CC7127D0E8A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xmlns="" id="{CEA87839-713C-5E53-4D3E-6F0DF009BD2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50114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5E06AEA5-C7C3-E083-4DC0-FC85EBC4183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5CE7C7F1-AAC8-CC31-D6A8-CD2350F684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61A31-A822-4433-AD2D-35E1DB7DDC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xmlns="" id="{1ACB3340-BD5E-FD1B-AA98-D24064CD07A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053060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BE128FAF-F434-DF5E-EAF4-18EDBA32692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3BB96306-F5FF-108A-D407-799ED1FDD1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8CED1-BFFB-4927-938D-C30ABC57CD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xmlns="" id="{99247578-07B1-B818-BDA3-01AD9855A44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416463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188D9D4F-97D6-F654-79A4-41E780FA334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FF16BF8F-CB58-A38E-B4D3-C3B732F5AC3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3780AF-BF3E-499E-9A0F-AA7C0070F18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xmlns="" id="{EB654C0F-497F-A97A-B1F2-0B45C00E869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26975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0DEF710-3C35-C71C-D0C1-B8A769A0208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520BE261-A78E-0106-5E4F-72D0BBB7822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CF508-7ADC-4DC2-85E1-16DDD0D082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xmlns="" id="{DCFCFAEB-A2A1-FCC0-BB64-B12990FE9D7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656871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63D8F33-65EA-24BF-A86B-1280727758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D2EC654-3475-8D80-83FC-CC70EC817E4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D7E050-41D5-465F-9444-8AFE5002B3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xmlns="" id="{065F7BBF-7615-72F5-F781-8FBB1837C6A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33670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05B2310E-6729-21CD-E21F-F0198D0219B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xmlns="" id="{31033245-3D7F-57B1-13AA-2BAD6DFA706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175BD8-C8E2-4AA4-9B26-6C52AECE157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xmlns="" id="{D6398740-77D3-6544-2645-08C774ED84C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60108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D4015689-6DEB-0E60-A8A2-3C24131D7B8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6FC5305A-AAEE-D74D-E700-19F2770712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977AF-C311-4B34-B509-62E323E498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xmlns="" id="{7E469DAB-A526-1CC1-5DAC-F31F95C26EE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972622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3824BB28-C00B-B396-FC82-7F28F48D1B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7E23C457-9C1E-1A53-D9E7-63A0943C67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BB177-49DC-4A51-8666-C5BEC1DDE1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xmlns="" id="{E85E08C4-39C0-A2D1-73B1-5492F80BAD4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586780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B7958877-ACA4-9241-D3EC-9EB8FB2B132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xmlns="" id="{3C6082EC-749F-9CB7-8003-2096495B0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C94D8625-FE9B-495F-B718-0EE45DD820C4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xmlns="" id="{D58540FD-7B6A-E226-9349-A5A56382F84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" name="Rectangle 5">
              <a:extLst>
                <a:ext uri="{FF2B5EF4-FFF2-40B4-BE49-F238E27FC236}">
                  <a16:creationId xmlns:a16="http://schemas.microsoft.com/office/drawing/2014/main" xmlns="" id="{2E5FE537-CA33-4A94-D3DA-39FA42361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xmlns="" id="{088CD215-C790-7F26-B070-4B21BBFD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xmlns="" id="{812299B9-89C0-0BF1-0B2E-5E2048299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xmlns="" id="{98C76488-47C7-DFE2-554A-DEB4985150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xmlns="" id="{53B8F0A7-3467-011A-B5CF-88DD3EE4A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xmlns="" id="{F3C71FAE-EB29-E835-2063-EB8BA7AC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xmlns="" id="{CA645C92-09C2-69AB-5BF9-8A3F34DD5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xmlns="" id="{1F906283-DECA-9236-00D8-F3A56BE2F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xmlns="" id="{F542BB38-981A-402C-4C42-56DC2CC93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xmlns="" id="{C0CD20FF-02FE-1033-5761-A56C604EB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xmlns="" id="{B4BDFE72-5A32-D0A4-85A8-4F2BD1262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120" name="Rectangle 16">
            <a:extLst>
              <a:ext uri="{FF2B5EF4-FFF2-40B4-BE49-F238E27FC236}">
                <a16:creationId xmlns:a16="http://schemas.microsoft.com/office/drawing/2014/main" xmlns="" id="{5586DF02-9BF9-1CAC-B525-3ED3F374E8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JS SlideHeader">
            <a:extLst>
              <a:ext uri="{FF2B5EF4-FFF2-40B4-BE49-F238E27FC236}">
                <a16:creationId xmlns:a16="http://schemas.microsoft.com/office/drawing/2014/main" xmlns="" id="{23F733E0-1270-C7F8-E5B9-3ED66CDC7DF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4400" y="63500"/>
            <a:ext cx="7315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endParaRPr lang="sr-Latn-RS" altLang="en-US" sz="10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>
            <a:extLst>
              <a:ext uri="{FF2B5EF4-FFF2-40B4-BE49-F238E27FC236}">
                <a16:creationId xmlns:a16="http://schemas.microsoft.com/office/drawing/2014/main" xmlns="" id="{6DDCE511-1CA7-3522-3234-83A59053D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7E9C33-FF22-4087-9D8A-AD531B47420E}" type="slidenum">
              <a:rPr lang="en-US" altLang="en-US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xmlns="" id="{A59A9513-B045-8613-2806-A0A417C45C6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560" y="1828800"/>
            <a:ext cx="8380041" cy="2320925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  </a:t>
            </a:r>
            <a:r>
              <a:rPr lang="en-US" altLang="en-US" sz="4400" dirty="0"/>
              <a:t>30 </a:t>
            </a:r>
            <a:r>
              <a:rPr lang="sr-Latn-RS" altLang="en-US" sz="4400" dirty="0"/>
              <a:t>godina drugog penzijskog stuba u Istočnoj Evropi:</a:t>
            </a:r>
            <a:br>
              <a:rPr lang="sr-Latn-RS" altLang="en-US" sz="4400" dirty="0"/>
            </a:br>
            <a:r>
              <a:rPr lang="sr-Latn-RS" altLang="en-US" sz="4400" dirty="0"/>
              <a:t>Opcije za Srbiju</a:t>
            </a:r>
            <a:r>
              <a:rPr lang="sr-Latn-RS" altLang="en-US" sz="4800" dirty="0"/>
              <a:t/>
            </a:r>
            <a:br>
              <a:rPr lang="sr-Latn-RS" altLang="en-US" sz="4800" dirty="0"/>
            </a:br>
            <a:endParaRPr lang="sr-Latn-CS" altLang="en-US" sz="2400" dirty="0"/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xmlns="" id="{3567232F-B7EF-A75F-8F9E-4DF71CBC6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872" y="4941168"/>
            <a:ext cx="5400675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r-Latn-RS" altLang="en-US" dirty="0"/>
              <a:t>Dr </a:t>
            </a:r>
            <a:r>
              <a:rPr lang="en-US" altLang="en-US" dirty="0"/>
              <a:t>Nikola</a:t>
            </a:r>
            <a:r>
              <a:rPr lang="sr-Latn-RS" altLang="en-US" dirty="0"/>
              <a:t> </a:t>
            </a:r>
            <a:r>
              <a:rPr lang="sr-Latn-RS" altLang="en-US" dirty="0" err="1"/>
              <a:t>Altiparmakov</a:t>
            </a:r>
            <a:endParaRPr lang="en-US" altLang="en-US" sz="2400" dirty="0"/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sr-Latn-RS" altLang="en-US" sz="1800" dirty="0"/>
              <a:t>Aranđelovac, 8. jun 2024. godine</a:t>
            </a:r>
            <a:endParaRPr lang="en-US" alt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8F356C4-485F-816A-3A66-9CB02A1402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187" y="152400"/>
            <a:ext cx="4503420" cy="752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xmlns="" id="{B5D90CC3-59AF-EABB-0ABF-CB441E1C7A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B59397-F6BA-4500-A5A3-0109ABFCFBCE}" type="slidenum">
              <a:rPr lang="en-US" altLang="en-US" sz="1200">
                <a:latin typeface="Arial Black" panose="020B0A040201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D8B4887A-6681-98FB-392D-C82B20DBE6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7" y="476672"/>
            <a:ext cx="8785225" cy="720725"/>
          </a:xfrm>
        </p:spPr>
        <p:txBody>
          <a:bodyPr/>
          <a:lstStyle/>
          <a:p>
            <a:pPr algn="ctr" eaLnBrk="1" hangingPunct="1"/>
            <a:r>
              <a:rPr lang="sr-Latn-RS" altLang="en-US" sz="4000" dirty="0"/>
              <a:t>Koncept 2. penzijskog stuba</a:t>
            </a:r>
            <a:endParaRPr lang="en-US" altLang="en-US" sz="3200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121D7780-EDCD-70D2-87BF-7F55A8D763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784"/>
            <a:ext cx="9144000" cy="5184576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1994. </a:t>
            </a:r>
            <a:r>
              <a:rPr lang="en-US" altLang="en-US" sz="2400" dirty="0" err="1"/>
              <a:t>godine</a:t>
            </a:r>
            <a:r>
              <a:rPr lang="en-US" altLang="en-US" sz="2400" dirty="0"/>
              <a:t> </a:t>
            </a:r>
            <a:r>
              <a:rPr lang="sr-Latn-RS" altLang="en-US" sz="2400" dirty="0"/>
              <a:t>studija Svetske banke „</a:t>
            </a:r>
            <a:r>
              <a:rPr lang="sr-Latn-RS" altLang="en-US" sz="2400" i="1" dirty="0" err="1"/>
              <a:t>Averting</a:t>
            </a:r>
            <a:r>
              <a:rPr lang="sr-Latn-RS" altLang="en-US" sz="2400" i="1" dirty="0"/>
              <a:t> </a:t>
            </a:r>
            <a:r>
              <a:rPr lang="sr-Latn-RS" altLang="en-US" sz="2400" i="1" dirty="0" err="1"/>
              <a:t>the</a:t>
            </a:r>
            <a:r>
              <a:rPr lang="sr-Latn-RS" altLang="en-US" sz="2400" i="1" dirty="0"/>
              <a:t> </a:t>
            </a:r>
            <a:r>
              <a:rPr lang="sr-Latn-RS" altLang="en-US" sz="2400" i="1" dirty="0" err="1"/>
              <a:t>old</a:t>
            </a:r>
            <a:r>
              <a:rPr lang="sr-Latn-RS" altLang="en-US" sz="2400" i="1" dirty="0"/>
              <a:t>-age </a:t>
            </a:r>
            <a:r>
              <a:rPr lang="sr-Latn-RS" altLang="en-US" sz="2400" i="1" dirty="0" err="1"/>
              <a:t>crisis</a:t>
            </a:r>
            <a:r>
              <a:rPr lang="sr-Latn-RS" altLang="en-US" sz="2400" i="1" dirty="0"/>
              <a:t>“</a:t>
            </a:r>
            <a:r>
              <a:rPr lang="sr-Latn-RS" altLang="en-US" sz="2400" dirty="0"/>
              <a:t> promoviše model tri penzijski stuba</a:t>
            </a:r>
          </a:p>
          <a:p>
            <a:pPr lvl="1" eaLnBrk="1" hangingPunct="1"/>
            <a:r>
              <a:rPr lang="sr-Latn-RS" altLang="en-US" sz="2000" dirty="0"/>
              <a:t>Prvi i treći stub nesporni, ali 2. stub stvara velike kontroverze</a:t>
            </a:r>
          </a:p>
          <a:p>
            <a:pPr lvl="1" eaLnBrk="1" hangingPunct="1"/>
            <a:r>
              <a:rPr lang="sr-Latn-RS" altLang="en-US" sz="2000" dirty="0"/>
              <a:t>2. stub kritikuju vodeći stručnjaci i relevantne organizacije</a:t>
            </a:r>
          </a:p>
          <a:p>
            <a:pPr lvl="1" eaLnBrk="1" hangingPunct="1"/>
            <a:r>
              <a:rPr lang="sr-Latn-RS" altLang="en-US" sz="2000" dirty="0"/>
              <a:t>2. stub odbačen u svim razvijenim zemljama Zapadne Evrope</a:t>
            </a:r>
          </a:p>
          <a:p>
            <a:pPr lvl="1" eaLnBrk="1" hangingPunct="1"/>
            <a:endParaRPr lang="sr-Latn-RS" altLang="en-US" sz="800" dirty="0"/>
          </a:p>
          <a:p>
            <a:pPr eaLnBrk="1" hangingPunct="1"/>
            <a:r>
              <a:rPr lang="sr-Latn-RS" altLang="en-US" sz="2400" dirty="0"/>
              <a:t>Velika očekivanja od </a:t>
            </a:r>
            <a:r>
              <a:rPr lang="sr-Latn-RS" altLang="en-US" sz="2400" dirty="0" err="1"/>
              <a:t>uvodjenja</a:t>
            </a:r>
            <a:r>
              <a:rPr lang="sr-Latn-RS" altLang="en-US" sz="2400" dirty="0"/>
              <a:t> 2. stuba</a:t>
            </a:r>
          </a:p>
          <a:p>
            <a:pPr lvl="1" eaLnBrk="1" hangingPunct="1"/>
            <a:r>
              <a:rPr lang="sr-Latn-RS" altLang="en-US" sz="2000" dirty="0"/>
              <a:t>Povećanje štednje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 </a:t>
            </a:r>
            <a:r>
              <a:rPr lang="sr-Latn-RS" altLang="en-US" sz="2000" dirty="0"/>
              <a:t>privrednog rasta, smanjenje sive ekonomije</a:t>
            </a:r>
            <a:endParaRPr lang="sr-Latn-RS" altLang="en-US" sz="1600" dirty="0"/>
          </a:p>
          <a:p>
            <a:pPr lvl="1" eaLnBrk="1" hangingPunct="1"/>
            <a:r>
              <a:rPr lang="sr-Latn-RS" altLang="en-US" sz="2000" dirty="0"/>
              <a:t>Povećanje penzija za buduće generacije penzionera</a:t>
            </a:r>
          </a:p>
          <a:p>
            <a:pPr lvl="1" eaLnBrk="1" hangingPunct="1"/>
            <a:endParaRPr lang="en-GB" altLang="en-US" sz="800" dirty="0"/>
          </a:p>
          <a:p>
            <a:pPr eaLnBrk="1" hangingPunct="1"/>
            <a:r>
              <a:rPr lang="sr-Latn-CS" altLang="en-US" sz="2400" dirty="0"/>
              <a:t>Nerealnost širih makroekonomskih unapređenja naknadno konstatuje i nezavisna komisija Svetske banke 2006. godine</a:t>
            </a:r>
          </a:p>
          <a:p>
            <a:pPr lvl="1" eaLnBrk="1" hangingPunct="1"/>
            <a:r>
              <a:rPr lang="sr-Latn-CS" altLang="en-US" sz="2000" dirty="0"/>
              <a:t>Ostaje mogućnost da </a:t>
            </a:r>
            <a:r>
              <a:rPr lang="sr-Latn-CS" altLang="en-US" sz="2000" dirty="0" err="1"/>
              <a:t>kapitalisani</a:t>
            </a:r>
            <a:r>
              <a:rPr lang="sr-Latn-CS" altLang="en-US" sz="2000" dirty="0"/>
              <a:t> 2. stub pruža više iznose penzija za buduće generacije osiguranika od tekućeg (PAYG) finansiranja 1. stuba</a:t>
            </a:r>
          </a:p>
          <a:p>
            <a:pPr marL="0" indent="0" eaLnBrk="1" hangingPunct="1">
              <a:buNone/>
            </a:pPr>
            <a:endParaRPr lang="sr-Latn-CS" altLang="en-US" sz="2000" dirty="0"/>
          </a:p>
          <a:p>
            <a:pPr eaLnBrk="1" hangingPunct="1"/>
            <a:endParaRPr lang="sr-Latn-CS" altLang="en-US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1000" dirty="0"/>
          </a:p>
          <a:p>
            <a:pPr lvl="1" eaLnBrk="1" hangingPunct="1"/>
            <a:endParaRPr lang="sr-Latn-CS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961076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BF7FDB-D080-C212-597E-C1D61C8F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67544"/>
          </a:xfrm>
        </p:spPr>
        <p:txBody>
          <a:bodyPr/>
          <a:lstStyle/>
          <a:p>
            <a:pPr algn="ctr"/>
            <a:r>
              <a:rPr lang="sr-Latn-RS" sz="3600" dirty="0"/>
              <a:t>Razočaravajuće performanse 2. stuba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883C58-6F7F-4627-2FC8-4637ADA1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061A31-A822-4433-AD2D-35E1DB7DDC3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14D2FAA-567A-35E4-9473-56CF4DAB0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0568"/>
            <a:ext cx="9144000" cy="5305032"/>
          </a:xfrm>
        </p:spPr>
        <p:txBody>
          <a:bodyPr/>
          <a:lstStyle/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sz="2400" dirty="0"/>
              <a:t>Osiguranici ostvarivali niže penzije iz 2. stuba nego iz 1. stuba!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xmlns="" id="{825E8D9D-3A9F-0762-1013-1DAB105A17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72234823"/>
              </p:ext>
            </p:extLst>
          </p:nvPr>
        </p:nvGraphicFramePr>
        <p:xfrm>
          <a:off x="7221" y="1440165"/>
          <a:ext cx="9144001" cy="45487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443">
                  <a:extLst>
                    <a:ext uri="{9D8B030D-6E8A-4147-A177-3AD203B41FA5}">
                      <a16:colId xmlns:a16="http://schemas.microsoft.com/office/drawing/2014/main" xmlns="" val="1705706893"/>
                    </a:ext>
                  </a:extLst>
                </a:gridCol>
                <a:gridCol w="969317">
                  <a:extLst>
                    <a:ext uri="{9D8B030D-6E8A-4147-A177-3AD203B41FA5}">
                      <a16:colId xmlns:a16="http://schemas.microsoft.com/office/drawing/2014/main" xmlns="" val="3388995062"/>
                    </a:ext>
                  </a:extLst>
                </a:gridCol>
                <a:gridCol w="1680186">
                  <a:extLst>
                    <a:ext uri="{9D8B030D-6E8A-4147-A177-3AD203B41FA5}">
                      <a16:colId xmlns:a16="http://schemas.microsoft.com/office/drawing/2014/main" xmlns="" val="1236523246"/>
                    </a:ext>
                  </a:extLst>
                </a:gridCol>
                <a:gridCol w="1280142">
                  <a:extLst>
                    <a:ext uri="{9D8B030D-6E8A-4147-A177-3AD203B41FA5}">
                      <a16:colId xmlns:a16="http://schemas.microsoft.com/office/drawing/2014/main" xmlns="" val="2210413640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xmlns="" val="2930565569"/>
                    </a:ext>
                  </a:extLst>
                </a:gridCol>
                <a:gridCol w="1280142">
                  <a:extLst>
                    <a:ext uri="{9D8B030D-6E8A-4147-A177-3AD203B41FA5}">
                      <a16:colId xmlns:a16="http://schemas.microsoft.com/office/drawing/2014/main" xmlns="" val="2780823852"/>
                    </a:ext>
                  </a:extLst>
                </a:gridCol>
                <a:gridCol w="1291637">
                  <a:extLst>
                    <a:ext uri="{9D8B030D-6E8A-4147-A177-3AD203B41FA5}">
                      <a16:colId xmlns:a16="http://schemas.microsoft.com/office/drawing/2014/main" xmlns="" val="4189075149"/>
                    </a:ext>
                  </a:extLst>
                </a:gridCol>
              </a:tblGrid>
              <a:tr h="29034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Država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r-Latn-RS" sz="1600" u="none" strike="noStrike" dirty="0">
                          <a:effectLst/>
                        </a:rPr>
                        <a:t>Početak 2. stuba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Performanse od uvodjenja do kraja 2023. godine</a:t>
                      </a:r>
                      <a:endParaRPr lang="pl-PL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62585"/>
                  </a:ext>
                </a:extLst>
              </a:tr>
              <a:tr h="884855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Realna stopa prinosa </a:t>
                      </a:r>
                      <a:r>
                        <a:rPr lang="sr-Latn-RS" sz="1200" b="1" u="none" strike="noStrike" dirty="0">
                          <a:effectLst/>
                        </a:rPr>
                        <a:t>(%)</a:t>
                      </a:r>
                      <a:endParaRPr lang="sr-Latn-R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Stopa rasta BDP-a </a:t>
                      </a:r>
                      <a:r>
                        <a:rPr lang="sr-Latn-RS" sz="1200" b="1" u="none" strike="noStrike" dirty="0">
                          <a:effectLst/>
                        </a:rPr>
                        <a:t>(%)</a:t>
                      </a:r>
                      <a:endParaRPr lang="sr-Latn-R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Razlika     </a:t>
                      </a:r>
                      <a:r>
                        <a:rPr lang="sr-Latn-RS" sz="1200" b="1" u="none" strike="noStrike" dirty="0">
                          <a:effectLst/>
                        </a:rPr>
                        <a:t>(%)</a:t>
                      </a:r>
                      <a:endParaRPr lang="sr-Latn-R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err="1">
                          <a:effectLst/>
                        </a:rPr>
                        <a:t>Std</a:t>
                      </a:r>
                      <a:r>
                        <a:rPr lang="sr-Latn-RS" sz="1400" u="none" strike="noStrike" dirty="0">
                          <a:effectLst/>
                        </a:rPr>
                        <a:t> devijacija prinosa </a:t>
                      </a:r>
                      <a:r>
                        <a:rPr lang="sr-Latn-RS" sz="1200" u="none" strike="noStrike" dirty="0">
                          <a:effectLst/>
                        </a:rPr>
                        <a:t>(%)</a:t>
                      </a:r>
                      <a:endParaRPr lang="sr-Latn-R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err="1">
                          <a:effectLst/>
                        </a:rPr>
                        <a:t>Std</a:t>
                      </a:r>
                      <a:r>
                        <a:rPr lang="sr-Latn-RS" sz="1400" u="none" strike="noStrike" dirty="0">
                          <a:effectLst/>
                        </a:rPr>
                        <a:t> devijacija BDP-a </a:t>
                      </a:r>
                      <a:r>
                        <a:rPr lang="sr-Latn-RS" sz="1200" u="none" strike="noStrike" dirty="0">
                          <a:effectLst/>
                        </a:rPr>
                        <a:t>(%)</a:t>
                      </a:r>
                      <a:endParaRPr lang="sr-Latn-R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8168318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Mađarska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1998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1,6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2,5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-0,9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9,3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3,2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272912604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Poljska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1999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3,8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3,6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0" u="none" strike="noStrike" dirty="0">
                          <a:effectLst/>
                        </a:rPr>
                        <a:t>0,3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9,0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2,1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662295868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b="0" i="0" u="none" strike="noStrike" dirty="0">
                          <a:effectLst/>
                          <a:latin typeface="Arial" panose="020B0604020202020204" pitchFamily="34" charset="0"/>
                        </a:rPr>
                        <a:t>Letonija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2001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-1,3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-4,4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9,3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5,7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80860283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Bugarska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2002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0,1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3,1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-3,0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8,7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3,2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42392238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>
                          <a:effectLst/>
                        </a:rPr>
                        <a:t>Hrvatska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2002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2,4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2,1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0,4</a:t>
                      </a:r>
                      <a:endParaRPr lang="sr-Latn-R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6,9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4,6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13534161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Estonija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2002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-0,3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2,8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-3,1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9,9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5,5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715243489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>
                          <a:effectLst/>
                        </a:rPr>
                        <a:t>Litvanija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2004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0,9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3,0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-2,1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11,6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5,1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8006293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Slovačka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2005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-0,9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3,1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-4,0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6,1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3,8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000440565"/>
                  </a:ext>
                </a:extLst>
              </a:tr>
              <a:tr h="304169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S. Makedonija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2006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2,3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2,6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-0,3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7,7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2,5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607497364"/>
                  </a:ext>
                </a:extLst>
              </a:tr>
              <a:tr h="317995">
                <a:tc>
                  <a:txBody>
                    <a:bodyPr/>
                    <a:lstStyle/>
                    <a:p>
                      <a:pPr algn="l" fontAlgn="b"/>
                      <a:r>
                        <a:rPr lang="sr-Latn-RS" sz="1600" u="none" strike="noStrike" dirty="0">
                          <a:effectLst/>
                        </a:rPr>
                        <a:t>Rumunija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2008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3,6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2,5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1,1</a:t>
                      </a:r>
                      <a:endParaRPr lang="sr-Latn-RS" sz="1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6,7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4,2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92836790"/>
                  </a:ext>
                </a:extLst>
              </a:tr>
              <a:tr h="31799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P R O S E K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u="none" strike="noStrike" dirty="0">
                          <a:effectLst/>
                        </a:rPr>
                        <a:t>1,2</a:t>
                      </a:r>
                      <a:endParaRPr lang="sr-Latn-R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u="none" strike="noStrike" dirty="0">
                          <a:effectLst/>
                        </a:rPr>
                        <a:t>2,8</a:t>
                      </a:r>
                      <a:endParaRPr lang="sr-Latn-R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b="1" u="none" strike="noStrike" dirty="0">
                          <a:effectLst/>
                        </a:rPr>
                        <a:t>-1,6</a:t>
                      </a:r>
                      <a:endParaRPr lang="sr-Latn-R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>
                          <a:effectLst/>
                        </a:rPr>
                        <a:t>8,5</a:t>
                      </a:r>
                      <a:endParaRPr lang="sr-Latn-R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600" u="none" strike="noStrike" dirty="0">
                          <a:effectLst/>
                        </a:rPr>
                        <a:t>4,0</a:t>
                      </a:r>
                      <a:endParaRPr lang="sr-Latn-R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83853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636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xmlns="" id="{2FF83BAF-9528-9FBF-0299-13E5144C51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36AE3D-D463-4CEB-BFD5-652A359D6974}" type="slidenum">
              <a:rPr lang="en-US" altLang="sr-Latn-RS">
                <a:latin typeface="Arial Black" panose="020B0A04020102020204" pitchFamily="34" charset="0"/>
              </a:rPr>
              <a:pPr/>
              <a:t>4</a:t>
            </a:fld>
            <a:endParaRPr lang="en-US" altLang="sr-Latn-RS">
              <a:latin typeface="Arial Black" panose="020B0A040201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xmlns="" id="{5380453A-8F0B-3993-A9B6-3F5A0CD65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68338"/>
          </a:xfrm>
        </p:spPr>
        <p:txBody>
          <a:bodyPr/>
          <a:lstStyle/>
          <a:p>
            <a:pPr algn="ctr" eaLnBrk="1" hangingPunct="1"/>
            <a:r>
              <a:rPr lang="sr-Latn-RS" altLang="sr-Latn-RS" sz="4000" dirty="0"/>
              <a:t>1. stub: Tekuće </a:t>
            </a:r>
            <a:r>
              <a:rPr lang="sr-Latn-CS" altLang="sr-Latn-RS" sz="4000" dirty="0"/>
              <a:t>PAYG finansiranje</a:t>
            </a:r>
            <a:endParaRPr lang="en-US" altLang="sr-Latn-RS" sz="4000" dirty="0"/>
          </a:p>
        </p:txBody>
      </p:sp>
      <p:sp>
        <p:nvSpPr>
          <p:cNvPr id="8196" name="Text Box 12">
            <a:extLst>
              <a:ext uri="{FF2B5EF4-FFF2-40B4-BE49-F238E27FC236}">
                <a16:creationId xmlns:a16="http://schemas.microsoft.com/office/drawing/2014/main" xmlns="" id="{F5D35501-7FC9-F87B-B944-1C518CBEE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06057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sr-Latn-RS" altLang="sr-Latn-RS"/>
          </a:p>
        </p:txBody>
      </p:sp>
      <p:sp>
        <p:nvSpPr>
          <p:cNvPr id="8197" name="Oval 14">
            <a:extLst>
              <a:ext uri="{FF2B5EF4-FFF2-40B4-BE49-F238E27FC236}">
                <a16:creationId xmlns:a16="http://schemas.microsoft.com/office/drawing/2014/main" xmlns="" id="{26ECF9D2-E017-2A5C-5AAF-CE6EC09A3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268413"/>
            <a:ext cx="1295400" cy="1079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8198" name="Text Box 15">
            <a:extLst>
              <a:ext uri="{FF2B5EF4-FFF2-40B4-BE49-F238E27FC236}">
                <a16:creationId xmlns:a16="http://schemas.microsoft.com/office/drawing/2014/main" xmlns="" id="{F4CDCDC8-54CC-1E40-048B-6A04ADBF7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6287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DRŽAVA</a:t>
            </a:r>
            <a:endParaRPr lang="en-US" altLang="sr-Latn-RS"/>
          </a:p>
        </p:txBody>
      </p:sp>
      <p:sp>
        <p:nvSpPr>
          <p:cNvPr id="8199" name="AutoShape 16">
            <a:extLst>
              <a:ext uri="{FF2B5EF4-FFF2-40B4-BE49-F238E27FC236}">
                <a16:creationId xmlns:a16="http://schemas.microsoft.com/office/drawing/2014/main" xmlns="" id="{42678056-9F65-2581-9D67-14070AF82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1341438"/>
            <a:ext cx="1800225" cy="936625"/>
          </a:xfrm>
          <a:prstGeom prst="rightArrow">
            <a:avLst>
              <a:gd name="adj1" fmla="val 50000"/>
              <a:gd name="adj2" fmla="val 4805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r-Latn-CS" altLang="sr-Latn-RS"/>
              <a:t>Penzije</a:t>
            </a:r>
            <a:endParaRPr lang="en-US" altLang="sr-Latn-RS"/>
          </a:p>
        </p:txBody>
      </p:sp>
      <p:sp>
        <p:nvSpPr>
          <p:cNvPr id="8200" name="Text Box 17">
            <a:extLst>
              <a:ext uri="{FF2B5EF4-FFF2-40B4-BE49-F238E27FC236}">
                <a16:creationId xmlns:a16="http://schemas.microsoft.com/office/drawing/2014/main" xmlns="" id="{F6991167-3843-6C20-3CC8-3B043A3FA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1628775"/>
            <a:ext cx="1727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PENZIONERI</a:t>
            </a:r>
            <a:endParaRPr lang="en-US" altLang="sr-Latn-RS"/>
          </a:p>
        </p:txBody>
      </p:sp>
      <p:sp>
        <p:nvSpPr>
          <p:cNvPr id="8201" name="Text Box 19">
            <a:extLst>
              <a:ext uri="{FF2B5EF4-FFF2-40B4-BE49-F238E27FC236}">
                <a16:creationId xmlns:a16="http://schemas.microsoft.com/office/drawing/2014/main" xmlns="" id="{5D321D30-B2AC-F14D-C146-7C4E35863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628775"/>
            <a:ext cx="1582737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RADNICI</a:t>
            </a:r>
            <a:endParaRPr lang="en-US" altLang="sr-Latn-RS"/>
          </a:p>
        </p:txBody>
      </p:sp>
      <p:sp>
        <p:nvSpPr>
          <p:cNvPr id="8202" name="Rectangle 20">
            <a:extLst>
              <a:ext uri="{FF2B5EF4-FFF2-40B4-BE49-F238E27FC236}">
                <a16:creationId xmlns:a16="http://schemas.microsoft.com/office/drawing/2014/main" xmlns="" id="{CF80262C-1F7E-A46C-5FB6-C11CFBC9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068638"/>
            <a:ext cx="878363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sr-Latn-RS" sz="4000" dirty="0"/>
              <a:t>2. stub: Prikriveno-PAYG finansiranje</a:t>
            </a:r>
            <a:endParaRPr lang="en-US" altLang="sr-Latn-RS" sz="4000" dirty="0"/>
          </a:p>
        </p:txBody>
      </p:sp>
      <p:sp>
        <p:nvSpPr>
          <p:cNvPr id="8203" name="Text Box 21">
            <a:extLst>
              <a:ext uri="{FF2B5EF4-FFF2-40B4-BE49-F238E27FC236}">
                <a16:creationId xmlns:a16="http://schemas.microsoft.com/office/drawing/2014/main" xmlns="" id="{9C19CD06-1F0F-63C5-1D4B-0A0D1C2DA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221163"/>
            <a:ext cx="1582737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RADNICI</a:t>
            </a:r>
            <a:endParaRPr lang="en-US" altLang="sr-Latn-RS"/>
          </a:p>
        </p:txBody>
      </p:sp>
      <p:sp>
        <p:nvSpPr>
          <p:cNvPr id="8204" name="AutoShape 22">
            <a:extLst>
              <a:ext uri="{FF2B5EF4-FFF2-40B4-BE49-F238E27FC236}">
                <a16:creationId xmlns:a16="http://schemas.microsoft.com/office/drawing/2014/main" xmlns="" id="{E5FF95C9-3680-13F0-1726-DFE5972B20E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39750" y="5013325"/>
            <a:ext cx="3024188" cy="1844675"/>
          </a:xfrm>
          <a:custGeom>
            <a:avLst/>
            <a:gdLst>
              <a:gd name="T0" fmla="*/ 2117772 w 21600"/>
              <a:gd name="T1" fmla="*/ 0 h 21600"/>
              <a:gd name="T2" fmla="*/ 2117772 w 21600"/>
              <a:gd name="T3" fmla="*/ 1038313 h 21600"/>
              <a:gd name="T4" fmla="*/ 453208 w 21600"/>
              <a:gd name="T5" fmla="*/ 1844675 h 21600"/>
              <a:gd name="T6" fmla="*/ 3024188 w 21600"/>
              <a:gd name="T7" fmla="*/ 51915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r-Latn-RS"/>
          </a:p>
        </p:txBody>
      </p:sp>
      <p:sp>
        <p:nvSpPr>
          <p:cNvPr id="8205" name="Text Box 23">
            <a:extLst>
              <a:ext uri="{FF2B5EF4-FFF2-40B4-BE49-F238E27FC236}">
                <a16:creationId xmlns:a16="http://schemas.microsoft.com/office/drawing/2014/main" xmlns="" id="{0884AA23-9E1B-0FF0-4F43-4056856B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6092825"/>
            <a:ext cx="1439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sr-Latn-RS"/>
              <a:t>Doprinosi</a:t>
            </a:r>
            <a:endParaRPr lang="en-US" altLang="sr-Latn-RS"/>
          </a:p>
        </p:txBody>
      </p:sp>
      <p:sp>
        <p:nvSpPr>
          <p:cNvPr id="8206" name="Oval 24">
            <a:extLst>
              <a:ext uri="{FF2B5EF4-FFF2-40B4-BE49-F238E27FC236}">
                <a16:creationId xmlns:a16="http://schemas.microsoft.com/office/drawing/2014/main" xmlns="" id="{8CC725C0-A9F9-B43A-B4CC-6CE319DD3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778500"/>
            <a:ext cx="1295400" cy="1079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8207" name="Oval 25">
            <a:extLst>
              <a:ext uri="{FF2B5EF4-FFF2-40B4-BE49-F238E27FC236}">
                <a16:creationId xmlns:a16="http://schemas.microsoft.com/office/drawing/2014/main" xmlns="" id="{1384324A-1C31-6C92-BB4C-1B6264572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3789363"/>
            <a:ext cx="1295400" cy="1079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sr-Latn-RS" altLang="sr-Latn-RS"/>
          </a:p>
        </p:txBody>
      </p:sp>
      <p:sp>
        <p:nvSpPr>
          <p:cNvPr id="8208" name="Text Box 26">
            <a:extLst>
              <a:ext uri="{FF2B5EF4-FFF2-40B4-BE49-F238E27FC236}">
                <a16:creationId xmlns:a16="http://schemas.microsoft.com/office/drawing/2014/main" xmlns="" id="{71D14E2F-9BC9-0EAB-B3A8-654A7C926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92825"/>
            <a:ext cx="108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2. STUB</a:t>
            </a:r>
            <a:endParaRPr lang="en-US" altLang="sr-Latn-RS"/>
          </a:p>
        </p:txBody>
      </p:sp>
      <p:sp>
        <p:nvSpPr>
          <p:cNvPr id="8209" name="Text Box 27">
            <a:extLst>
              <a:ext uri="{FF2B5EF4-FFF2-40B4-BE49-F238E27FC236}">
                <a16:creationId xmlns:a16="http://schemas.microsoft.com/office/drawing/2014/main" xmlns="" id="{AD8D57F6-086C-5BF7-4947-4F5645EFD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414972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/>
              <a:t>DRŽAVA</a:t>
            </a:r>
            <a:endParaRPr lang="en-US" altLang="sr-Latn-RS"/>
          </a:p>
        </p:txBody>
      </p:sp>
      <p:sp>
        <p:nvSpPr>
          <p:cNvPr id="8210" name="AutoShape 28">
            <a:extLst>
              <a:ext uri="{FF2B5EF4-FFF2-40B4-BE49-F238E27FC236}">
                <a16:creationId xmlns:a16="http://schemas.microsoft.com/office/drawing/2014/main" xmlns="" id="{8782A3D1-C9B7-A676-EF7B-712F92E03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41888"/>
            <a:ext cx="2303463" cy="792162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r-Latn-CS" altLang="sr-Latn-RS"/>
              <a:t>Pozajmica</a:t>
            </a:r>
            <a:endParaRPr lang="en-US" altLang="sr-Latn-RS"/>
          </a:p>
        </p:txBody>
      </p:sp>
      <p:sp>
        <p:nvSpPr>
          <p:cNvPr id="8211" name="AutoShape 34">
            <a:extLst>
              <a:ext uri="{FF2B5EF4-FFF2-40B4-BE49-F238E27FC236}">
                <a16:creationId xmlns:a16="http://schemas.microsoft.com/office/drawing/2014/main" xmlns="" id="{4CD89C9C-3869-A562-1C76-12338A1ED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341438"/>
            <a:ext cx="1800225" cy="936625"/>
          </a:xfrm>
          <a:prstGeom prst="rightArrow">
            <a:avLst>
              <a:gd name="adj1" fmla="val 50000"/>
              <a:gd name="adj2" fmla="val 4805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r-Latn-CS" altLang="sr-Latn-RS"/>
              <a:t>Doprinosi</a:t>
            </a:r>
            <a:endParaRPr lang="en-US" altLang="sr-Latn-RS"/>
          </a:p>
        </p:txBody>
      </p:sp>
      <p:sp>
        <p:nvSpPr>
          <p:cNvPr id="8212" name="AutoShape 35">
            <a:extLst>
              <a:ext uri="{FF2B5EF4-FFF2-40B4-BE49-F238E27FC236}">
                <a16:creationId xmlns:a16="http://schemas.microsoft.com/office/drawing/2014/main" xmlns="" id="{2BD50382-F833-FE53-255E-F531AB596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860800"/>
            <a:ext cx="1800225" cy="936625"/>
          </a:xfrm>
          <a:prstGeom prst="rightArrow">
            <a:avLst>
              <a:gd name="adj1" fmla="val 50000"/>
              <a:gd name="adj2" fmla="val 4805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r-Latn-CS" altLang="sr-Latn-RS"/>
              <a:t>Penzije</a:t>
            </a:r>
            <a:endParaRPr lang="en-US" altLang="sr-Latn-RS"/>
          </a:p>
        </p:txBody>
      </p:sp>
      <p:sp>
        <p:nvSpPr>
          <p:cNvPr id="8213" name="AutoShape 36">
            <a:extLst>
              <a:ext uri="{FF2B5EF4-FFF2-40B4-BE49-F238E27FC236}">
                <a16:creationId xmlns:a16="http://schemas.microsoft.com/office/drawing/2014/main" xmlns="" id="{7AE8D635-F093-82BF-8D69-693324698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4" y="6022975"/>
            <a:ext cx="1666875" cy="546100"/>
          </a:xfrm>
          <a:prstGeom prst="rightArrow">
            <a:avLst>
              <a:gd name="adj1" fmla="val 50000"/>
              <a:gd name="adj2" fmla="val 7175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r-Latn-CS" altLang="sr-Latn-RS" dirty="0"/>
              <a:t>Naknade</a:t>
            </a:r>
            <a:endParaRPr lang="en-US" altLang="sr-Latn-RS" dirty="0"/>
          </a:p>
        </p:txBody>
      </p:sp>
      <p:sp>
        <p:nvSpPr>
          <p:cNvPr id="8214" name="Text Box 38">
            <a:extLst>
              <a:ext uri="{FF2B5EF4-FFF2-40B4-BE49-F238E27FC236}">
                <a16:creationId xmlns:a16="http://schemas.microsoft.com/office/drawing/2014/main" xmlns="" id="{07F7590A-9D59-B191-E2CE-32AE3A78B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4149725"/>
            <a:ext cx="172720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CS" altLang="sr-Latn-RS" dirty="0"/>
              <a:t>PENZIONERI</a:t>
            </a:r>
            <a:endParaRPr lang="en-US" altLang="sr-Latn-RS" dirty="0"/>
          </a:p>
        </p:txBody>
      </p:sp>
      <p:sp>
        <p:nvSpPr>
          <p:cNvPr id="2" name="Text Box 38">
            <a:extLst>
              <a:ext uri="{FF2B5EF4-FFF2-40B4-BE49-F238E27FC236}">
                <a16:creationId xmlns:a16="http://schemas.microsoft.com/office/drawing/2014/main" xmlns="" id="{B0E72189-3C56-D62C-91CD-4BCA17D8E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438" y="6024562"/>
            <a:ext cx="1727200" cy="64633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r-Latn-RS" altLang="sr-Latn-RS" dirty="0"/>
              <a:t>Gubitak za društvo!</a:t>
            </a:r>
            <a:endParaRPr lang="en-US" altLang="sr-Latn-R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1D31ABB-6BCE-5DB6-1797-00DF49C16684}"/>
              </a:ext>
            </a:extLst>
          </p:cNvPr>
          <p:cNvSpPr txBox="1"/>
          <p:nvPr/>
        </p:nvSpPr>
        <p:spPr>
          <a:xfrm>
            <a:off x="7056437" y="5013325"/>
            <a:ext cx="19800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200" dirty="0">
                <a:solidFill>
                  <a:srgbClr val="FF0000"/>
                </a:solidFill>
              </a:rPr>
              <a:t>Deficit</a:t>
            </a:r>
          </a:p>
          <a:p>
            <a:r>
              <a:rPr lang="sr-Latn-RS" sz="2200" dirty="0">
                <a:solidFill>
                  <a:srgbClr val="FF0000"/>
                </a:solidFill>
              </a:rPr>
              <a:t>Javni dug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xmlns="" id="{74C2223E-A933-0E50-C3ED-D3789B69A136}"/>
              </a:ext>
            </a:extLst>
          </p:cNvPr>
          <p:cNvCxnSpPr>
            <a:cxnSpLocks/>
          </p:cNvCxnSpPr>
          <p:nvPr/>
        </p:nvCxnSpPr>
        <p:spPr bwMode="auto">
          <a:xfrm flipV="1">
            <a:off x="8100392" y="4941888"/>
            <a:ext cx="0" cy="44076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7DD54325-C2F0-CD6C-C0FB-857392C6039D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2440" y="5293281"/>
            <a:ext cx="0" cy="44076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xmlns="" id="{B5D90CC3-59AF-EABB-0ABF-CB441E1C7A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B59397-F6BA-4500-A5A3-0109ABFCFBCE}" type="slidenum">
              <a:rPr lang="en-US" altLang="en-US" sz="1200">
                <a:latin typeface="Arial Black" panose="020B0A040201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D8B4887A-6681-98FB-392D-C82B20DBE6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5" y="476672"/>
            <a:ext cx="9001000" cy="720725"/>
          </a:xfrm>
        </p:spPr>
        <p:txBody>
          <a:bodyPr/>
          <a:lstStyle/>
          <a:p>
            <a:pPr algn="ctr" eaLnBrk="1" hangingPunct="1"/>
            <a:r>
              <a:rPr lang="sr-Latn-RS" altLang="en-US" sz="3600" dirty="0"/>
              <a:t>Svetska banka prikriva neuspeh 2. stuba</a:t>
            </a:r>
            <a:endParaRPr lang="en-US" altLang="en-US" sz="2800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121D7780-EDCD-70D2-87BF-7F55A8D763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484784"/>
            <a:ext cx="8928992" cy="5184576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eaLnBrk="1" hangingPunct="1"/>
            <a:r>
              <a:rPr lang="sr-Latn-RS" altLang="en-US" sz="2400" dirty="0"/>
              <a:t>Od 2009. do 2014. godine Svetska banka objavljuje netačne podatke koji prikrivaju razočaravajuće performanse 2. stuba</a:t>
            </a:r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000" dirty="0"/>
          </a:p>
          <a:p>
            <a:pPr lvl="1" eaLnBrk="1" hangingPunct="1"/>
            <a:endParaRPr lang="sr-Latn-RS" altLang="en-US" sz="8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lvl="1" eaLnBrk="1" hangingPunct="1"/>
            <a:endParaRPr lang="sr-Latn-CS" altLang="en-US" sz="2000" dirty="0"/>
          </a:p>
          <a:p>
            <a:pPr marL="0" indent="0" eaLnBrk="1" hangingPunct="1">
              <a:buNone/>
            </a:pPr>
            <a:endParaRPr lang="sr-Latn-CS" altLang="en-US" sz="2000" dirty="0"/>
          </a:p>
          <a:p>
            <a:pPr eaLnBrk="1" hangingPunct="1"/>
            <a:endParaRPr lang="sr-Latn-CS" altLang="en-US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1000" dirty="0"/>
          </a:p>
          <a:p>
            <a:pPr lvl="1" eaLnBrk="1" hangingPunct="1"/>
            <a:endParaRPr lang="sr-Latn-CS" altLang="en-US" sz="1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B715693-07AE-4801-E966-8DEAC006E6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29126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21166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xmlns="" id="{B5D90CC3-59AF-EABB-0ABF-CB441E1C7A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B59397-F6BA-4500-A5A3-0109ABFCFBCE}" type="slidenum">
              <a:rPr lang="en-US" altLang="en-US" sz="1200">
                <a:latin typeface="Arial Black" panose="020B0A040201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D8B4887A-6681-98FB-392D-C82B20DBE6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5" y="476672"/>
            <a:ext cx="9001000" cy="720725"/>
          </a:xfrm>
        </p:spPr>
        <p:txBody>
          <a:bodyPr/>
          <a:lstStyle/>
          <a:p>
            <a:pPr algn="ctr" eaLnBrk="1" hangingPunct="1"/>
            <a:r>
              <a:rPr lang="sr-Latn-RS" altLang="en-US" sz="3600" dirty="0"/>
              <a:t>Svetska banka prikriva neuspeh 2. stuba</a:t>
            </a:r>
            <a:endParaRPr lang="en-US" altLang="en-US" sz="2800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121D7780-EDCD-70D2-87BF-7F55A8D763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7505" y="1484784"/>
            <a:ext cx="8928992" cy="5184576"/>
          </a:xfrm>
        </p:spPr>
        <p:txBody>
          <a:bodyPr/>
          <a:lstStyle/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marL="457200" lvl="1" indent="0" eaLnBrk="1" hangingPunct="1">
              <a:buNone/>
            </a:pPr>
            <a:endParaRPr lang="sr-Latn-RS" altLang="en-US" sz="2000" dirty="0"/>
          </a:p>
          <a:p>
            <a:pPr eaLnBrk="1" hangingPunct="1"/>
            <a:r>
              <a:rPr lang="sr-Latn-RS" altLang="en-US" sz="2400" dirty="0"/>
              <a:t>Od 2015. godine Svetska banka ne koriguje podatke u svojim publikacijama niti objavljuje performanse 2. stuba</a:t>
            </a:r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000" dirty="0"/>
          </a:p>
          <a:p>
            <a:pPr lvl="1" eaLnBrk="1" hangingPunct="1"/>
            <a:endParaRPr lang="sr-Latn-RS" altLang="en-US" sz="8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lvl="1" eaLnBrk="1" hangingPunct="1"/>
            <a:endParaRPr lang="sr-Latn-CS" altLang="en-US" sz="2000" dirty="0"/>
          </a:p>
          <a:p>
            <a:pPr marL="0" indent="0" eaLnBrk="1" hangingPunct="1">
              <a:buNone/>
            </a:pPr>
            <a:endParaRPr lang="sr-Latn-CS" altLang="en-US" sz="2000" dirty="0"/>
          </a:p>
          <a:p>
            <a:pPr eaLnBrk="1" hangingPunct="1"/>
            <a:endParaRPr lang="sr-Latn-CS" altLang="en-US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1000" dirty="0"/>
          </a:p>
          <a:p>
            <a:pPr lvl="1" eaLnBrk="1" hangingPunct="1"/>
            <a:endParaRPr lang="sr-Latn-CS" altLang="en-US" sz="1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B715693-07AE-4801-E966-8DEAC006E6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6480720" cy="36004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55FDFFA1-42E7-5B27-8EA7-38A7116C3017}"/>
                  </a:ext>
                </a:extLst>
              </p14:cNvPr>
              <p14:cNvContentPartPr/>
              <p14:nvPr/>
            </p14:nvContentPartPr>
            <p14:xfrm>
              <a:off x="7187594" y="2969148"/>
              <a:ext cx="360" cy="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55FDFFA1-42E7-5B27-8EA7-38A7116C3017}"/>
                  </a:ext>
                </a:extLst>
              </p:cNvPr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7181474" y="2963028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C6C43965-C3C7-C1DD-86B8-E8A23B7F89A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2276872"/>
            <a:ext cx="2195264" cy="2448272"/>
          </a:xfrm>
          <a:prstGeom prst="rect">
            <a:avLst/>
          </a:prstGeom>
        </p:spPr>
      </p:pic>
      <p:sp>
        <p:nvSpPr>
          <p:cNvPr id="39" name="Arrow: Down 38">
            <a:extLst>
              <a:ext uri="{FF2B5EF4-FFF2-40B4-BE49-F238E27FC236}">
                <a16:creationId xmlns:a16="http://schemas.microsoft.com/office/drawing/2014/main" xmlns="" id="{AFFB73C5-B41A-9992-D902-D923FAAAD546}"/>
              </a:ext>
            </a:extLst>
          </p:cNvPr>
          <p:cNvSpPr/>
          <p:nvPr/>
        </p:nvSpPr>
        <p:spPr bwMode="auto">
          <a:xfrm>
            <a:off x="5580112" y="1844824"/>
            <a:ext cx="432048" cy="504056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xmlns="" id="{7B76D398-6CAA-9660-5123-311936FC0B3D}"/>
              </a:ext>
            </a:extLst>
          </p:cNvPr>
          <p:cNvSpPr/>
          <p:nvPr/>
        </p:nvSpPr>
        <p:spPr bwMode="auto">
          <a:xfrm>
            <a:off x="8010128" y="1844823"/>
            <a:ext cx="432048" cy="515789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743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BEE2E0-1E8F-FB2F-B1C0-AE4D15586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39552"/>
          </a:xfrm>
        </p:spPr>
        <p:txBody>
          <a:bodyPr/>
          <a:lstStyle/>
          <a:p>
            <a:pPr algn="ctr"/>
            <a:r>
              <a:rPr lang="sr-Latn-RS" sz="4000" dirty="0"/>
              <a:t>Napuštanje reforme 2. stuba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AF794D3-7BD3-E986-C16A-51E262E9E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061A31-A822-4433-AD2D-35E1DB7DDC36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xmlns="" id="{D7A850B1-CF05-64B5-04FC-63E41B034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2550195"/>
              </p:ext>
            </p:extLst>
          </p:nvPr>
        </p:nvGraphicFramePr>
        <p:xfrm>
          <a:off x="0" y="1556792"/>
          <a:ext cx="9144000" cy="48440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6572">
                  <a:extLst>
                    <a:ext uri="{9D8B030D-6E8A-4147-A177-3AD203B41FA5}">
                      <a16:colId xmlns:a16="http://schemas.microsoft.com/office/drawing/2014/main" xmlns="" val="1575777047"/>
                    </a:ext>
                  </a:extLst>
                </a:gridCol>
                <a:gridCol w="1202612">
                  <a:extLst>
                    <a:ext uri="{9D8B030D-6E8A-4147-A177-3AD203B41FA5}">
                      <a16:colId xmlns:a16="http://schemas.microsoft.com/office/drawing/2014/main" xmlns="" val="1690480393"/>
                    </a:ext>
                  </a:extLst>
                </a:gridCol>
                <a:gridCol w="6344816">
                  <a:extLst>
                    <a:ext uri="{9D8B030D-6E8A-4147-A177-3AD203B41FA5}">
                      <a16:colId xmlns:a16="http://schemas.microsoft.com/office/drawing/2014/main" xmlns="" val="2474110420"/>
                    </a:ext>
                  </a:extLst>
                </a:gridCol>
              </a:tblGrid>
              <a:tr h="756373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b="1" u="none" strike="noStrike" dirty="0">
                          <a:effectLst/>
                        </a:rPr>
                        <a:t>Država</a:t>
                      </a:r>
                      <a:endParaRPr lang="sr-Latn-RS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1" u="none" strike="noStrike" dirty="0">
                          <a:effectLst/>
                        </a:rPr>
                        <a:t>Reforma    2. stuba</a:t>
                      </a:r>
                      <a:endParaRPr lang="sr-Latn-RS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b="1" u="none" strike="noStrike" dirty="0">
                          <a:effectLst/>
                        </a:rPr>
                        <a:t>Napuštanje reforme drugog stuba</a:t>
                      </a:r>
                      <a:endParaRPr lang="sr-Latn-RS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98969721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Mađarska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1998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Ukidanje drugog stuba, 2010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298796040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Poljska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1999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Ukidanje drugog stuba, 2014, 2019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7723906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Letonija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2001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Smanjenje drugog stuba, 2009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832337071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Bugarska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>
                          <a:effectLst/>
                        </a:rPr>
                        <a:t>2002</a:t>
                      </a:r>
                      <a:endParaRPr lang="sr-Latn-R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i povratak u prvi stub, 2011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041572561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Hrvatska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2002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effectLst/>
                        </a:rPr>
                        <a:t>Povratak u prvi stub 2011, 2019</a:t>
                      </a:r>
                      <a:endParaRPr lang="pl-PL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6455695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>
                          <a:effectLst/>
                        </a:rPr>
                        <a:t>Estonija</a:t>
                      </a:r>
                      <a:endParaRPr lang="sr-Latn-R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>
                          <a:effectLst/>
                        </a:rPr>
                        <a:t>2002</a:t>
                      </a:r>
                      <a:endParaRPr lang="sr-Latn-R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i dobrovoljno članstvo, 2020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369233599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Litvanija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2004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2009, Prelazak na treći stub 2019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350909756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Slovačka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2005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i povratak u prvi stub, 2009, 2023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952049236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S. Makedonija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>
                          <a:effectLst/>
                        </a:rPr>
                        <a:t>2006</a:t>
                      </a:r>
                      <a:endParaRPr lang="sr-Latn-RS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2014, Povratak u prvi stub 2019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70575806"/>
                  </a:ext>
                </a:extLst>
              </a:tr>
              <a:tr h="370141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Rumunija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2008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 Smanjenje drugog stuba i dobrovoljno članstvo, 2018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151497328"/>
                  </a:ext>
                </a:extLst>
              </a:tr>
              <a:tr h="386232">
                <a:tc>
                  <a:txBody>
                    <a:bodyPr/>
                    <a:lstStyle/>
                    <a:p>
                      <a:pPr algn="l" fontAlgn="ctr"/>
                      <a:r>
                        <a:rPr lang="sr-Latn-RS" sz="1800" u="none" strike="noStrike" dirty="0">
                          <a:effectLst/>
                        </a:rPr>
                        <a:t>Češka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2013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effectLst/>
                        </a:rPr>
                        <a:t>Ukidanje drugog stuba, 2014</a:t>
                      </a:r>
                      <a:endParaRPr lang="sr-Latn-RS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35725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3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xmlns="" id="{B5D90CC3-59AF-EABB-0ABF-CB441E1C7A2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ACB59397-F6BA-4500-A5A3-0109ABFCFBCE}" type="slidenum">
              <a:rPr lang="en-US" altLang="en-US" sz="1200">
                <a:latin typeface="Arial Black" panose="020B0A04020102020204" pitchFamily="34" charset="0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Arial Black" panose="020B0A040201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D8B4887A-6681-98FB-392D-C82B20DBE6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7" y="476672"/>
            <a:ext cx="8785225" cy="720725"/>
          </a:xfrm>
        </p:spPr>
        <p:txBody>
          <a:bodyPr/>
          <a:lstStyle/>
          <a:p>
            <a:pPr algn="ctr" eaLnBrk="1" hangingPunct="1"/>
            <a:r>
              <a:rPr lang="sr-Latn-RS" altLang="en-US" sz="3600" dirty="0"/>
              <a:t>Opcije za unapređenje 3. stuba u Srbiji</a:t>
            </a:r>
            <a:endParaRPr lang="en-US" altLang="en-US" sz="2800" dirty="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121D7780-EDCD-70D2-87BF-7F55A8D763B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784"/>
            <a:ext cx="9144000" cy="5184576"/>
          </a:xfrm>
        </p:spPr>
        <p:txBody>
          <a:bodyPr/>
          <a:lstStyle/>
          <a:p>
            <a:pPr eaLnBrk="1" hangingPunct="1"/>
            <a:r>
              <a:rPr lang="sr-Latn-RS" altLang="en-US" sz="2400" dirty="0"/>
              <a:t>Svega 3% zaposlenih redovno štedi u trećem stubu, realni prinos od 2007. do 2023. godine iznosi samo 0,4% godišnje</a:t>
            </a:r>
          </a:p>
          <a:p>
            <a:pPr lvl="1" eaLnBrk="1" hangingPunct="1"/>
            <a:endParaRPr lang="sr-Latn-RS" altLang="en-US" sz="2000" dirty="0"/>
          </a:p>
          <a:p>
            <a:pPr eaLnBrk="1" hangingPunct="1"/>
            <a:r>
              <a:rPr lang="sr-Latn-RS" altLang="en-US" sz="2400" dirty="0"/>
              <a:t>Opcije za unapređenje:</a:t>
            </a:r>
          </a:p>
          <a:p>
            <a:pPr lvl="1" eaLnBrk="1" hangingPunct="1"/>
            <a:r>
              <a:rPr lang="sr-Latn-RS" altLang="en-US" sz="2000" dirty="0"/>
              <a:t>Proširiti poreske olakšice na životno osiguranje</a:t>
            </a:r>
          </a:p>
          <a:p>
            <a:pPr lvl="1" eaLnBrk="1" hangingPunct="1"/>
            <a:r>
              <a:rPr lang="sr-Latn-RS" altLang="en-US" sz="2000" dirty="0"/>
              <a:t>Smanjiti godišnje naknade, omogućiti slobodno inostrano investiranje</a:t>
            </a:r>
          </a:p>
          <a:p>
            <a:pPr lvl="1" eaLnBrk="1" hangingPunct="1"/>
            <a:endParaRPr lang="sr-Latn-RS" altLang="en-US" sz="2000" dirty="0"/>
          </a:p>
          <a:p>
            <a:pPr eaLnBrk="1" hangingPunct="1"/>
            <a:r>
              <a:rPr lang="sr-Latn-RS" altLang="en-US" sz="2400" dirty="0"/>
              <a:t>Opcija sistemske reforme: javno-privatno partnerstvo sa ciljem pasivnog investiranja u međunarodne berzanske indekse</a:t>
            </a:r>
          </a:p>
          <a:p>
            <a:pPr lvl="1" eaLnBrk="1" hangingPunct="1"/>
            <a:r>
              <a:rPr lang="sr-Latn-RS" altLang="en-US" sz="2000" dirty="0"/>
              <a:t>Realni prinosi S&amp;P indeksa preko 6% tokom prethodnih decenija</a:t>
            </a:r>
          </a:p>
          <a:p>
            <a:pPr lvl="1" eaLnBrk="1" hangingPunct="1"/>
            <a:r>
              <a:rPr lang="sr-Latn-RS" altLang="en-US" sz="2000" dirty="0"/>
              <a:t>Minimalni operativni troškovi</a:t>
            </a:r>
          </a:p>
          <a:p>
            <a:pPr lvl="1" eaLnBrk="1" hangingPunct="1"/>
            <a:r>
              <a:rPr lang="sr-Latn-RS" altLang="en-US" sz="2000" dirty="0"/>
              <a:t>Pred penzionisanje, štednja se konvertuje u državne obveznice</a:t>
            </a:r>
          </a:p>
          <a:p>
            <a:pPr lvl="1" eaLnBrk="1" hangingPunct="1"/>
            <a:r>
              <a:rPr lang="sr-Latn-RS" altLang="en-US" sz="2000" dirty="0"/>
              <a:t>Mogućnost državnih garancija za ne-negativne nominalne prinose</a:t>
            </a:r>
          </a:p>
          <a:p>
            <a:pPr marL="0" indent="0" eaLnBrk="1" hangingPunct="1">
              <a:buNone/>
            </a:pPr>
            <a:endParaRPr lang="sr-Latn-RS" altLang="en-US" sz="2400" dirty="0"/>
          </a:p>
          <a:p>
            <a:pPr eaLnBrk="1" hangingPunct="1"/>
            <a:endParaRPr lang="sr-Latn-RS" altLang="en-US" sz="2000" dirty="0"/>
          </a:p>
          <a:p>
            <a:pPr lvl="1" eaLnBrk="1" hangingPunct="1"/>
            <a:endParaRPr lang="sr-Latn-RS" altLang="en-US" sz="8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eaLnBrk="1" hangingPunct="1"/>
            <a:endParaRPr lang="sr-Latn-RS" altLang="en-US" sz="2400" dirty="0"/>
          </a:p>
          <a:p>
            <a:pPr lvl="1" eaLnBrk="1" hangingPunct="1"/>
            <a:endParaRPr lang="sr-Latn-CS" altLang="en-US" sz="2000" dirty="0"/>
          </a:p>
          <a:p>
            <a:pPr marL="0" indent="0" eaLnBrk="1" hangingPunct="1">
              <a:buNone/>
            </a:pPr>
            <a:endParaRPr lang="sr-Latn-CS" altLang="en-US" sz="2000" dirty="0"/>
          </a:p>
          <a:p>
            <a:pPr eaLnBrk="1" hangingPunct="1"/>
            <a:endParaRPr lang="sr-Latn-CS" altLang="en-US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eaLnBrk="1" hangingPunct="1"/>
            <a:endParaRPr lang="sr-Latn-CS" altLang="en-US" sz="3000" dirty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sr-Latn-CS" altLang="en-US" sz="2600" dirty="0"/>
          </a:p>
          <a:p>
            <a:pPr eaLnBrk="1" hangingPunct="1"/>
            <a:endParaRPr lang="sr-Latn-CS" altLang="en-US" sz="1000" dirty="0"/>
          </a:p>
          <a:p>
            <a:pPr lvl="1" eaLnBrk="1" hangingPunct="1"/>
            <a:endParaRPr lang="sr-Latn-CS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531162462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3408</TotalTime>
  <Words>602</Words>
  <Application>Microsoft Office PowerPoint</Application>
  <PresentationFormat>On-screen Show (4:3)</PresentationFormat>
  <Paragraphs>270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Pixel</vt:lpstr>
      <vt:lpstr>  30 godina drugog penzijskog stuba u Istočnoj Evropi: Opcije za Srbiju </vt:lpstr>
      <vt:lpstr>Koncept 2. penzijskog stuba</vt:lpstr>
      <vt:lpstr>Razočaravajuće performanse 2. stuba</vt:lpstr>
      <vt:lpstr>1. stub: Tekuće PAYG finansiranje</vt:lpstr>
      <vt:lpstr>Svetska banka prikriva neuspeh 2. stuba</vt:lpstr>
      <vt:lpstr>Svetska banka prikriva neuspeh 2. stuba</vt:lpstr>
      <vt:lpstr>Napuštanje reforme 2. stuba</vt:lpstr>
      <vt:lpstr>Opcije za unapređenje 3. stuba u Srbiji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Altiparmakov, Javne Finansije u Srbiji</dc:title>
  <dc:creator>no name</dc:creator>
  <cp:keywords>[SEC=JAVNO]</cp:keywords>
  <cp:lastModifiedBy>Marija</cp:lastModifiedBy>
  <cp:revision>360</cp:revision>
  <cp:lastPrinted>2019-09-25T13:13:02Z</cp:lastPrinted>
  <dcterms:created xsi:type="dcterms:W3CDTF">2008-10-16T10:08:52Z</dcterms:created>
  <dcterms:modified xsi:type="dcterms:W3CDTF">2024-06-04T22:01:08Z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Footer">
    <vt:lpwstr>ЈАВНО</vt:lpwstr>
  </property>
  <property fmtid="{D5CDD505-2E9C-101B-9397-08002B2CF9AE}" pid="3" name="PM_Caveats_Count">
    <vt:lpwstr>0</vt:lpwstr>
  </property>
  <property fmtid="{D5CDD505-2E9C-101B-9397-08002B2CF9AE}" pid="4" name="PM_Originator_Hash_SHA1">
    <vt:lpwstr>88646C3DA7EF12450BF800BF33F90651166A27D4</vt:lpwstr>
  </property>
  <property fmtid="{D5CDD505-2E9C-101B-9397-08002B2CF9AE}" pid="5" name="PM_SecurityClassification">
    <vt:lpwstr>JAVNO</vt:lpwstr>
  </property>
  <property fmtid="{D5CDD505-2E9C-101B-9397-08002B2CF9AE}" pid="6" name="PM_DisplayValueSecClassificationWithQualifier">
    <vt:lpwstr>ЈАВНО</vt:lpwstr>
  </property>
  <property fmtid="{D5CDD505-2E9C-101B-9397-08002B2CF9AE}" pid="7" name="PM_Qualifier">
    <vt:lpwstr/>
  </property>
  <property fmtid="{D5CDD505-2E9C-101B-9397-08002B2CF9AE}" pid="8" name="PM_Hash_SHA1">
    <vt:lpwstr>B98EA5A7B39643CD7DDCAF42D2DAFBBAD63EB8CB</vt:lpwstr>
  </property>
  <property fmtid="{D5CDD505-2E9C-101B-9397-08002B2CF9AE}" pid="9" name="PM_ProtectiveMarkingImage_Header">
    <vt:lpwstr>C:\Program Files\Common Files\janusNET Shared\janusSEAL\Images\DocumentSlashBlue.png</vt:lpwstr>
  </property>
  <property fmtid="{D5CDD505-2E9C-101B-9397-08002B2CF9AE}" pid="10" name="PM_InsertionValue">
    <vt:lpwstr>JAVNO</vt:lpwstr>
  </property>
  <property fmtid="{D5CDD505-2E9C-101B-9397-08002B2CF9AE}" pid="11" name="PM_ProtectiveMarkingValue_Header">
    <vt:lpwstr>ЈАВНО</vt:lpwstr>
  </property>
  <property fmtid="{D5CDD505-2E9C-101B-9397-08002B2CF9AE}" pid="12" name="PM_ProtectiveMarkingImage_Footer">
    <vt:lpwstr>C:\Program Files\Common Files\janusNET Shared\janusSEAL\Images\DocumentSlashBlue.png</vt:lpwstr>
  </property>
  <property fmtid="{D5CDD505-2E9C-101B-9397-08002B2CF9AE}" pid="13" name="PM_Namespace">
    <vt:lpwstr>NBS</vt:lpwstr>
  </property>
  <property fmtid="{D5CDD505-2E9C-101B-9397-08002B2CF9AE}" pid="14" name="PM_Version">
    <vt:lpwstr>v2</vt:lpwstr>
  </property>
  <property fmtid="{D5CDD505-2E9C-101B-9397-08002B2CF9AE}" pid="15" name="PM_Originating_FileId">
    <vt:lpwstr>B5D178E996BF4087B8A1F2357C4FE968</vt:lpwstr>
  </property>
  <property fmtid="{D5CDD505-2E9C-101B-9397-08002B2CF9AE}" pid="16" name="PM_OriginationTimeStamp">
    <vt:lpwstr>2022-10-07T11:37:51Z</vt:lpwstr>
  </property>
  <property fmtid="{D5CDD505-2E9C-101B-9397-08002B2CF9AE}" pid="17" name="PM_Hash_Version">
    <vt:lpwstr>2016.1</vt:lpwstr>
  </property>
  <property fmtid="{D5CDD505-2E9C-101B-9397-08002B2CF9AE}" pid="18" name="PM_Hash_Salt_Prev">
    <vt:lpwstr>D43A7EF6F5DD6EFD5AA81DE100038F49</vt:lpwstr>
  </property>
  <property fmtid="{D5CDD505-2E9C-101B-9397-08002B2CF9AE}" pid="19" name="PM_Hash_Salt">
    <vt:lpwstr>D43A7EF6F5DD6EFD5AA81DE100038F49</vt:lpwstr>
  </property>
  <property fmtid="{D5CDD505-2E9C-101B-9397-08002B2CF9AE}" pid="20" name="PM_PrintOutPlacement_PPT">
    <vt:lpwstr/>
  </property>
</Properties>
</file>