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48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2971800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i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OTVORENI PROBLEMI SISTEMA ZDRAVSTVENOG OSIGURANJA U SRBIJI </a:t>
            </a:r>
            <a:r>
              <a:rPr lang="en-US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en-US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en-US" b="1" dirty="0">
              <a:ln w="18000">
                <a:solidFill>
                  <a:srgbClr val="00B05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76600" y="5029200"/>
            <a:ext cx="533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</a:rPr>
              <a:t>       </a:t>
            </a:r>
            <a:r>
              <a:rPr lang="sr-Latn-R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 Aleksandra Ješić</a:t>
            </a:r>
            <a:endParaRPr lang="en-US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r-Latn-R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specijalista opšte medicine</a:t>
            </a:r>
            <a:endParaRPr lang="en-US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762000"/>
            <a:ext cx="8382000" cy="541537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4400" b="1" dirty="0" smtClean="0">
                <a:latin typeface="NSimSun" pitchFamily="49" charset="-122"/>
                <a:ea typeface="NSimSun" pitchFamily="49" charset="-122"/>
              </a:rPr>
              <a:t>“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Ako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nemate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sada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dovoljno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vremena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za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svoje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 </a:t>
            </a:r>
          </a:p>
          <a:p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zdravlje,kasnije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cete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morati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da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odvojite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mnogo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 vise</a:t>
            </a:r>
          </a:p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vremena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i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novca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za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svoju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bolest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”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SimSun" pitchFamily="49" charset="-122"/>
              <a:ea typeface="NSimSun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Win-10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729343"/>
            <a:ext cx="7467600" cy="5214257"/>
          </a:xfrm>
          <a:prstGeom prst="rect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838200"/>
            <a:ext cx="8686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Problemi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zdravstvenom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sistemu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mogu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svrstati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cetiri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grupe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endParaRPr lang="en-US" sz="2400" b="1" i="1" dirty="0" smtClean="0"/>
          </a:p>
          <a:p>
            <a:endParaRPr lang="en-US" sz="2400" b="1" i="1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</a:t>
            </a:r>
            <a:r>
              <a:rPr 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1.   Oblast </a:t>
            </a:r>
            <a:r>
              <a:rPr lang="en-US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finansiranja</a:t>
            </a:r>
            <a:r>
              <a:rPr 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</a:t>
            </a:r>
            <a:r>
              <a:rPr 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potrosnje</a:t>
            </a:r>
            <a:r>
              <a:rPr 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u </a:t>
            </a:r>
            <a:r>
              <a:rPr lang="en-US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zdravstvenom</a:t>
            </a:r>
            <a:r>
              <a:rPr 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sistemu</a:t>
            </a:r>
            <a:endParaRPr lang="en-US" sz="2400" b="1" dirty="0" smtClean="0">
              <a:solidFill>
                <a:schemeClr val="tx2"/>
              </a:solidFill>
            </a:endParaRPr>
          </a:p>
          <a:p>
            <a:endParaRPr lang="en-US" sz="2400" b="1" dirty="0" smtClean="0"/>
          </a:p>
          <a:p>
            <a:r>
              <a:rPr lang="en-US" sz="2400" b="1" dirty="0" smtClean="0"/>
              <a:t>   </a:t>
            </a:r>
            <a:r>
              <a:rPr lang="en-US" sz="2400" b="1" dirty="0" smtClean="0">
                <a:ln w="18000">
                  <a:solidFill>
                    <a:srgbClr val="FFC000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2.   </a:t>
            </a:r>
            <a:r>
              <a:rPr lang="en-US" sz="2400" b="1" dirty="0" err="1" smtClean="0">
                <a:ln w="18000">
                  <a:solidFill>
                    <a:srgbClr val="FFC000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Organizacija</a:t>
            </a:r>
            <a:r>
              <a:rPr lang="en-US" sz="2400" b="1" dirty="0" smtClean="0">
                <a:ln w="18000">
                  <a:solidFill>
                    <a:srgbClr val="FFC000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8000">
                  <a:solidFill>
                    <a:srgbClr val="FFC000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zdravstvenog</a:t>
            </a:r>
            <a:r>
              <a:rPr lang="en-US" sz="2400" b="1" dirty="0" smtClean="0">
                <a:ln w="18000">
                  <a:solidFill>
                    <a:srgbClr val="FFC000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8000">
                  <a:solidFill>
                    <a:srgbClr val="FFC000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sistema</a:t>
            </a:r>
            <a:endParaRPr lang="en-US" sz="2400" b="1" dirty="0" smtClean="0">
              <a:ln w="18000">
                <a:solidFill>
                  <a:srgbClr val="FFC000"/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en-US" sz="2400" b="1" dirty="0" smtClean="0"/>
          </a:p>
          <a:p>
            <a:r>
              <a:rPr lang="en-US" sz="2400" dirty="0" smtClean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chemeClr val="tx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</a:t>
            </a:r>
            <a:r>
              <a:rPr lang="en-US" sz="2400" dirty="0" smtClean="0">
                <a:ln w="18415" cmpd="sng">
                  <a:solidFill>
                    <a:srgbClr val="92D050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   </a:t>
            </a:r>
            <a:r>
              <a:rPr lang="en-US" sz="2400" dirty="0" err="1" smtClean="0">
                <a:ln w="18415" cmpd="sng">
                  <a:solidFill>
                    <a:srgbClr val="92D050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Rukovodjenje</a:t>
            </a:r>
            <a:r>
              <a:rPr lang="en-US" sz="2400" dirty="0" smtClean="0">
                <a:ln w="18415" cmpd="sng">
                  <a:solidFill>
                    <a:srgbClr val="92D050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92D050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zdravstvenim</a:t>
            </a:r>
            <a:r>
              <a:rPr lang="en-US" sz="2400" dirty="0" smtClean="0">
                <a:ln w="18415" cmpd="sng">
                  <a:solidFill>
                    <a:srgbClr val="92D050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92D050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sistemom</a:t>
            </a:r>
            <a:endParaRPr lang="en-US" sz="2400" dirty="0" smtClean="0">
              <a:ln w="18415" cmpd="sng">
                <a:solidFill>
                  <a:srgbClr val="92D050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en-US" sz="2400" b="1" dirty="0" smtClean="0"/>
          </a:p>
          <a:p>
            <a:r>
              <a:rPr lang="en-US" sz="2400" b="1" dirty="0" smtClean="0"/>
              <a:t>   </a:t>
            </a:r>
            <a:r>
              <a:rPr lang="en-US" sz="2400" dirty="0" smtClean="0">
                <a:ln w="18415" cmpd="sng">
                  <a:solidFill>
                    <a:srgbClr val="0070C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   </a:t>
            </a:r>
            <a:r>
              <a:rPr lang="en-US" sz="2400" dirty="0" err="1" smtClean="0">
                <a:ln w="18415" cmpd="sng">
                  <a:solidFill>
                    <a:srgbClr val="0070C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Izazovi</a:t>
            </a:r>
            <a:r>
              <a:rPr lang="en-US" sz="2400" dirty="0" smtClean="0">
                <a:ln w="18415" cmpd="sng">
                  <a:solidFill>
                    <a:srgbClr val="0070C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u </a:t>
            </a:r>
            <a:r>
              <a:rPr lang="en-US" sz="2400" dirty="0" err="1" smtClean="0">
                <a:ln w="18415" cmpd="sng">
                  <a:solidFill>
                    <a:srgbClr val="0070C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primarnoj</a:t>
            </a:r>
            <a:r>
              <a:rPr lang="en-US" sz="2400" dirty="0" smtClean="0">
                <a:ln w="18415" cmpd="sng">
                  <a:solidFill>
                    <a:srgbClr val="0070C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0070C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zdravstvenoj</a:t>
            </a:r>
            <a:r>
              <a:rPr lang="en-US" sz="2400" dirty="0" smtClean="0">
                <a:ln w="18415" cmpd="sng">
                  <a:solidFill>
                    <a:srgbClr val="0070C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0070C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zastiti</a:t>
            </a:r>
            <a:endParaRPr lang="en-US" sz="2400" b="1" dirty="0">
              <a:ln w="18415" cmpd="sng">
                <a:solidFill>
                  <a:srgbClr val="0070C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612844"/>
            <a:ext cx="8305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</a:t>
            </a:r>
            <a:r>
              <a:rPr lang="en-US" sz="2400" b="1" dirty="0" err="1" smtClean="0"/>
              <a:t>Sistem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zdravstene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zastite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cini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jedan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od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stubova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drustvenog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sistema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merilo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njegovog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kvaliteta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dostignutog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nivoa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ukupne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drustvene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perpektive</a:t>
            </a:r>
            <a:r>
              <a:rPr lang="en-US" sz="2400" b="1" dirty="0" smtClean="0"/>
              <a:t>.</a:t>
            </a:r>
          </a:p>
          <a:p>
            <a:r>
              <a:rPr lang="en-US" sz="2400" b="1" dirty="0" smtClean="0"/>
              <a:t>  U </a:t>
            </a:r>
            <a:r>
              <a:rPr lang="en-US" sz="2400" b="1" dirty="0" err="1" smtClean="0"/>
              <a:t>poslednjih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nekoliko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decenija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zdravstveni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sistem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Srbije</a:t>
            </a:r>
            <a:r>
              <a:rPr lang="en-US" sz="2400" b="1" dirty="0" smtClean="0"/>
              <a:t> je </a:t>
            </a:r>
            <a:r>
              <a:rPr lang="en-US" sz="2400" b="1" dirty="0" err="1" smtClean="0"/>
              <a:t>delio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sudbinu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ukupnog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privrednog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sistema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koji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pokazuje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tendenciju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stagnacije</a:t>
            </a:r>
            <a:r>
              <a:rPr lang="en-US" sz="2400" b="1" dirty="0" smtClean="0"/>
              <a:t> pa </a:t>
            </a:r>
            <a:r>
              <a:rPr lang="en-US" sz="2400" b="1" dirty="0" err="1" smtClean="0"/>
              <a:t>cak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nazadovanja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sto</a:t>
            </a:r>
            <a:r>
              <a:rPr lang="en-US" sz="2400" b="1" dirty="0" smtClean="0"/>
              <a:t> se </a:t>
            </a:r>
            <a:r>
              <a:rPr lang="en-US" sz="2400" b="1" dirty="0" err="1" smtClean="0"/>
              <a:t>posebno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odnosi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na</a:t>
            </a:r>
            <a:r>
              <a:rPr lang="en-US" sz="2400" b="1" dirty="0" smtClean="0"/>
              <a:t> period </a:t>
            </a:r>
            <a:r>
              <a:rPr lang="en-US" sz="2400" b="1" dirty="0" err="1" smtClean="0"/>
              <a:t>poslednjih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nekoliko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godina</a:t>
            </a:r>
            <a:r>
              <a:rPr lang="en-US" sz="2400" b="1" dirty="0" smtClean="0"/>
              <a:t> ,a </a:t>
            </a:r>
            <a:r>
              <a:rPr lang="en-US" sz="2400" b="1" dirty="0" err="1" smtClean="0"/>
              <a:t>kao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posledica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negativnih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pokazatelja</a:t>
            </a:r>
            <a:r>
              <a:rPr lang="en-US" sz="2400" b="1" dirty="0" smtClean="0"/>
              <a:t> u </a:t>
            </a:r>
            <a:r>
              <a:rPr lang="en-US" sz="2400" b="1" dirty="0" err="1" smtClean="0"/>
              <a:t>svim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oblastima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privrede,hronicnom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budzetskom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deficitu,starosnoj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strukturi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stanovnistva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Srbije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stanovnistvo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Srbije</a:t>
            </a:r>
            <a:r>
              <a:rPr lang="en-US" sz="2400" b="1" dirty="0" smtClean="0"/>
              <a:t> je </a:t>
            </a:r>
            <a:r>
              <a:rPr lang="en-US" sz="2400" b="1" dirty="0" err="1" smtClean="0"/>
              <a:t>jedno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od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najstarijih</a:t>
            </a:r>
            <a:r>
              <a:rPr lang="en-US" sz="2400" b="1" dirty="0" smtClean="0"/>
              <a:t> u </a:t>
            </a:r>
            <a:r>
              <a:rPr lang="en-US" sz="2400" b="1" dirty="0" err="1" smtClean="0"/>
              <a:t>Evropi</a:t>
            </a:r>
            <a:r>
              <a:rPr lang="en-US" sz="2400" b="1" dirty="0" smtClean="0"/>
              <a:t> - a </a:t>
            </a:r>
            <a:r>
              <a:rPr lang="en-US" sz="2400" b="1" dirty="0" err="1" smtClean="0"/>
              <a:t>sto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samo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sebi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zahteva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veca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ulaganja</a:t>
            </a:r>
            <a:r>
              <a:rPr lang="en-US" sz="2400" b="1" dirty="0" smtClean="0"/>
              <a:t> u </a:t>
            </a:r>
            <a:r>
              <a:rPr lang="en-US" sz="2400" b="1" dirty="0" err="1" smtClean="0"/>
              <a:t>zdravstvo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zdravstvene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ustanove</a:t>
            </a:r>
            <a:r>
              <a:rPr lang="en-US" sz="2400" b="1" dirty="0" smtClean="0"/>
              <a:t>),</a:t>
            </a:r>
            <a:r>
              <a:rPr lang="en-US" sz="2400" b="1" dirty="0" err="1" smtClean="0"/>
              <a:t>realno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smanjenja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zarada,penzija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slicno</a:t>
            </a:r>
            <a:r>
              <a:rPr lang="en-US" sz="2400" b="1" dirty="0" smtClean="0"/>
              <a:t>.</a:t>
            </a:r>
          </a:p>
          <a:p>
            <a:r>
              <a:rPr lang="en-US" sz="2400" b="1" dirty="0" smtClean="0"/>
              <a:t>  </a:t>
            </a:r>
            <a:r>
              <a:rPr lang="en-US" sz="2400" b="1" dirty="0" err="1" smtClean="0"/>
              <a:t>Zdravstvena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zastita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predstavlja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kombinaciju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licne</a:t>
            </a:r>
            <a:r>
              <a:rPr lang="en-US" sz="2400" b="1" dirty="0" smtClean="0"/>
              <a:t> I </a:t>
            </a:r>
            <a:r>
              <a:rPr lang="en-US" sz="2400" b="1" dirty="0" err="1" smtClean="0"/>
              <a:t>kolektivne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odgovornosti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371600"/>
            <a:ext cx="8305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 smtClean="0"/>
              <a:t>Veliki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broj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propisa</a:t>
            </a:r>
            <a:r>
              <a:rPr lang="en-US" sz="2000" b="1" dirty="0" smtClean="0"/>
              <a:t> ,</a:t>
            </a:r>
            <a:r>
              <a:rPr lang="en-US" sz="2000" b="1" dirty="0" err="1" smtClean="0"/>
              <a:t>nejasnih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ugovori</a:t>
            </a:r>
            <a:r>
              <a:rPr lang="en-US" sz="2000" b="1" dirty="0" smtClean="0"/>
              <a:t> RFZO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zdravstvenih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ustanova</a:t>
            </a:r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err="1" smtClean="0"/>
              <a:t>Losa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komunikacija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Ministarstva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zdravlja</a:t>
            </a:r>
            <a:r>
              <a:rPr lang="en-US" sz="2000" b="1" dirty="0" smtClean="0"/>
              <a:t> I </a:t>
            </a:r>
            <a:r>
              <a:rPr lang="en-US" sz="2000" b="1" dirty="0" err="1" smtClean="0"/>
              <a:t>zdravstvenih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ustanova</a:t>
            </a:r>
            <a:r>
              <a:rPr lang="en-US" sz="2000" b="1" dirty="0" smtClean="0"/>
              <a:t>-problem </a:t>
            </a:r>
            <a:r>
              <a:rPr lang="en-US" sz="2000" b="1" dirty="0" err="1" smtClean="0"/>
              <a:t>javnih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nabavki</a:t>
            </a:r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err="1" smtClean="0"/>
              <a:t>Potreba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za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zdravstvenom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kartom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stanovnistva-predvidjanje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trosenje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resursa</a:t>
            </a:r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err="1" smtClean="0"/>
              <a:t>Uredjenje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zdravstvenih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ustanova</a:t>
            </a:r>
            <a:r>
              <a:rPr lang="en-US" sz="2000" b="1" dirty="0" smtClean="0"/>
              <a:t> u </a:t>
            </a:r>
            <a:r>
              <a:rPr lang="en-US" sz="2000" b="1" dirty="0" err="1" smtClean="0"/>
              <a:t>skladu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potrebama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odredjenoj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teritoriji</a:t>
            </a:r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Mala </a:t>
            </a:r>
            <a:r>
              <a:rPr lang="en-US" sz="2000" b="1" dirty="0" err="1" smtClean="0"/>
              <a:t>izdvajanja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nisu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prepreka-pristojan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zdravstveni</a:t>
            </a:r>
            <a:r>
              <a:rPr lang="en-US" sz="2000" b="1" dirty="0" smtClean="0"/>
              <a:t> system </a:t>
            </a:r>
            <a:r>
              <a:rPr lang="en-US" sz="2000" b="1" dirty="0" err="1" smtClean="0"/>
              <a:t>za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jednaku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zdravstvenu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uslugu</a:t>
            </a:r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err="1" smtClean="0"/>
              <a:t>Jedinstven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zdravstveni</a:t>
            </a:r>
            <a:r>
              <a:rPr lang="en-US" sz="2000" b="1" dirty="0" smtClean="0"/>
              <a:t> system </a:t>
            </a:r>
            <a:r>
              <a:rPr lang="en-US" sz="2000" b="1" dirty="0" err="1" smtClean="0"/>
              <a:t>povezan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funkcionalno,doktrinarno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ekonomski</a:t>
            </a:r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228600" y="152400"/>
            <a:ext cx="8915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Oblast </a:t>
            </a:r>
            <a:r>
              <a:rPr lang="en-US" sz="2800" b="1" i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finansiranja</a:t>
            </a:r>
            <a:r>
              <a:rPr lang="en-US" sz="28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2800" b="1" i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</a:t>
            </a:r>
            <a:r>
              <a:rPr lang="en-US" sz="28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2800" b="1" i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potrosnje</a:t>
            </a:r>
            <a:r>
              <a:rPr lang="en-US" sz="28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u </a:t>
            </a:r>
            <a:r>
              <a:rPr lang="en-US" sz="2800" b="1" i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zdravstvenom</a:t>
            </a:r>
            <a:r>
              <a:rPr lang="en-US" sz="28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2800" b="1" i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sistemu</a:t>
            </a:r>
            <a:endParaRPr lang="en-US" sz="2800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599" y="152400"/>
            <a:ext cx="60263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err="1" smtClean="0">
                <a:ln w="18415" cmpd="sng">
                  <a:solidFill>
                    <a:srgbClr val="FFC000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Organizacija</a:t>
            </a:r>
            <a:r>
              <a:rPr lang="en-US" sz="2800" i="1" dirty="0" smtClean="0">
                <a:ln w="18415" cmpd="sng">
                  <a:solidFill>
                    <a:srgbClr val="FFC000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ln w="18415" cmpd="sng">
                  <a:solidFill>
                    <a:srgbClr val="FFC000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zdravstvenog</a:t>
            </a:r>
            <a:r>
              <a:rPr lang="en-US" sz="2800" i="1" dirty="0" smtClean="0">
                <a:ln w="18415" cmpd="sng">
                  <a:solidFill>
                    <a:srgbClr val="FFC000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ln w="18415" cmpd="sng">
                  <a:solidFill>
                    <a:srgbClr val="FFC000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sistema</a:t>
            </a:r>
            <a:endParaRPr lang="en-US" sz="2800" i="1" dirty="0">
              <a:ln w="18415" cmpd="sng">
                <a:solidFill>
                  <a:srgbClr val="FFC000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Picture 2" descr="C:\Users\Win-10\Desktop\zdravstvena zasti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838200"/>
            <a:ext cx="85344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04800" y="457200"/>
            <a:ext cx="86106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Sva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 tri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nivoa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su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funkcionalno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povezani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 u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jedinstven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sistem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 u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kome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visi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nivo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pruza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podrsku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nizem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obezbedjuje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nesmetanu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prohodnost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u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skladu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sa</a:t>
            </a:r>
            <a:r>
              <a:rPr lang="en-US" sz="3200" b="1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potrebama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ima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jedinstvenu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medicinsku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dokumentaciju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informise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nizi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nivo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o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tretmanu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61964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err="1" smtClean="0">
                <a:ln w="18415" cmpd="sng">
                  <a:solidFill>
                    <a:srgbClr val="92D050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Rukovodjenje</a:t>
            </a:r>
            <a:r>
              <a:rPr lang="en-US" sz="2800" i="1" dirty="0" smtClean="0">
                <a:ln w="18415" cmpd="sng">
                  <a:solidFill>
                    <a:srgbClr val="92D050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ln w="18415" cmpd="sng">
                  <a:solidFill>
                    <a:srgbClr val="92D050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zdravstvenim</a:t>
            </a:r>
            <a:r>
              <a:rPr lang="en-US" sz="2800" i="1" dirty="0" smtClean="0">
                <a:ln w="18415" cmpd="sng">
                  <a:solidFill>
                    <a:srgbClr val="92D050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ln w="18415" cmpd="sng">
                  <a:solidFill>
                    <a:srgbClr val="92D050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sistemom</a:t>
            </a:r>
            <a:endParaRPr lang="en-US" sz="2800" i="1" dirty="0">
              <a:ln w="18415" cmpd="sng">
                <a:solidFill>
                  <a:srgbClr val="92D050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04799" y="914400"/>
            <a:ext cx="8610601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Pred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zdravstvenim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sistemom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Srbije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u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svim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nivoima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zdravstvene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za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tite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nameće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se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potreba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obaveza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njegove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reforme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Unapređenje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menadzmenta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u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zdravstvu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posebno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u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delu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podrske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koriscenja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visokostrucnih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kadrova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iz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oblasti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menadzmenta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, 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predstavlja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 instrument 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za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unapređenje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organizovanja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, 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funkcionisanja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poslovanja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zdravstvenih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ustanova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, 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ali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znacajan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faktor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za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podsticaj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primenu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tehnologije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znanja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vestina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.  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Kao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kljucnu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odrednicu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razvoja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unapređenja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zdravstvenog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sistema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treba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istaci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da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na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nivou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menadzmenta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zdravstvenih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ustanova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budu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menadzeri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rukovodioci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sposobni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da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pravljaju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ogranicenim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resursima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da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prakticno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uvode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promene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u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nacin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funkcionisanja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unutrasnjoj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reorganizaciji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sistema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pruzanja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zdravstvenih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usluga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Fokusiranjem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paznje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na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izgradnju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strucnih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kapaciteta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jacanje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menadzerskih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veština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sposobnosti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kao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koriscenje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pozitivnih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primera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iskustva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tzv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.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najbolje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prakse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posebno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iz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razvijenih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zemalja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, 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itav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zdravstveni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sistem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dobija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mogucnost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da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se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modernizuje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unapredi</a:t>
            </a:r>
            <a:r>
              <a:rPr lang="en-US" sz="20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5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7848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err="1" smtClean="0">
                <a:ln w="18415" cmpd="sng">
                  <a:solidFill>
                    <a:srgbClr val="0070C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Izazovi</a:t>
            </a:r>
            <a:r>
              <a:rPr lang="en-US" sz="2800" i="1" dirty="0" smtClean="0">
                <a:ln w="18415" cmpd="sng">
                  <a:solidFill>
                    <a:srgbClr val="0070C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u </a:t>
            </a:r>
            <a:r>
              <a:rPr lang="en-US" sz="2800" i="1" dirty="0" err="1" smtClean="0">
                <a:ln w="18415" cmpd="sng">
                  <a:solidFill>
                    <a:srgbClr val="0070C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primarnoj</a:t>
            </a:r>
            <a:r>
              <a:rPr lang="en-US" sz="2800" i="1" dirty="0" smtClean="0">
                <a:ln w="18415" cmpd="sng">
                  <a:solidFill>
                    <a:srgbClr val="0070C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ln w="18415" cmpd="sng">
                  <a:solidFill>
                    <a:srgbClr val="0070C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zdravstvenoj</a:t>
            </a:r>
            <a:r>
              <a:rPr lang="en-US" sz="2800" i="1" dirty="0" smtClean="0">
                <a:ln w="18415" cmpd="sng">
                  <a:solidFill>
                    <a:srgbClr val="0070C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ln w="18415" cmpd="sng">
                  <a:solidFill>
                    <a:srgbClr val="0070C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zastiti</a:t>
            </a:r>
            <a:endParaRPr lang="en-US" sz="2800" i="1" dirty="0">
              <a:ln w="18415" cmpd="sng">
                <a:solidFill>
                  <a:srgbClr val="0070C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305342"/>
            <a:ext cx="8610600" cy="7325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b="1" dirty="0" err="1" smtClean="0"/>
              <a:t>Pronalazenje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unapredjenje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ocuvanje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zdravlja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pojedinca</a:t>
            </a:r>
            <a:r>
              <a:rPr lang="en-US" sz="2400" b="1" dirty="0" smtClean="0"/>
              <a:t>.</a:t>
            </a:r>
            <a:endParaRPr lang="en-US" sz="1200" b="1" dirty="0" smtClean="0"/>
          </a:p>
          <a:p>
            <a:endParaRPr lang="en-US" sz="1200" b="1" dirty="0" smtClean="0"/>
          </a:p>
          <a:p>
            <a:pPr>
              <a:buFont typeface="Wingdings" pitchFamily="2" charset="2"/>
              <a:buChar char="Ø"/>
            </a:pPr>
            <a:r>
              <a:rPr lang="en-US" sz="2400" b="1" dirty="0" smtClean="0"/>
              <a:t> </a:t>
            </a:r>
            <a:r>
              <a:rPr lang="en-US" sz="2400" b="1" dirty="0" err="1" smtClean="0"/>
              <a:t>Prevencija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zdravih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stilova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zivota</a:t>
            </a:r>
            <a:r>
              <a:rPr lang="en-US" sz="2400" b="1" dirty="0" smtClean="0"/>
              <a:t> ,</a:t>
            </a:r>
            <a:r>
              <a:rPr lang="en-US" sz="2400" b="1" dirty="0" err="1" smtClean="0"/>
              <a:t>osnazivanje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savetovalista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mlade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savetovalista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dijabetes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odvikavanje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pusenje</a:t>
            </a:r>
            <a:r>
              <a:rPr lang="en-US" sz="2400" b="1" dirty="0" smtClean="0"/>
              <a:t>.</a:t>
            </a:r>
          </a:p>
          <a:p>
            <a:endParaRPr lang="en-US" sz="2400" b="1" dirty="0" smtClean="0"/>
          </a:p>
          <a:p>
            <a:pPr>
              <a:buFont typeface="Wingdings" pitchFamily="2" charset="2"/>
              <a:buChar char="Ø"/>
            </a:pPr>
            <a:r>
              <a:rPr lang="en-US" sz="2400" b="1" dirty="0" smtClean="0"/>
              <a:t>  </a:t>
            </a:r>
            <a:r>
              <a:rPr lang="en-US" sz="2400" b="1" dirty="0" err="1" smtClean="0"/>
              <a:t>Intenzivnija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sprovodjenja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sistematskih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pregleda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spajanje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porodica</a:t>
            </a:r>
            <a:r>
              <a:rPr lang="en-US" sz="2400" b="1" dirty="0" smtClean="0"/>
              <a:t> u </a:t>
            </a:r>
            <a:r>
              <a:rPr lang="en-US" sz="2400" b="1" dirty="0" err="1" smtClean="0"/>
              <a:t>okviru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rada</a:t>
            </a:r>
            <a:r>
              <a:rPr lang="en-US" sz="2400" b="1" dirty="0" smtClean="0"/>
              <a:t> GP.</a:t>
            </a:r>
          </a:p>
          <a:p>
            <a:endParaRPr lang="en-US" sz="2400" b="1" dirty="0" smtClean="0"/>
          </a:p>
          <a:p>
            <a:pPr>
              <a:buFont typeface="Wingdings" pitchFamily="2" charset="2"/>
              <a:buChar char="Ø"/>
            </a:pPr>
            <a:r>
              <a:rPr lang="en-US" sz="2400" b="1" dirty="0" smtClean="0"/>
              <a:t>  </a:t>
            </a:r>
            <a:r>
              <a:rPr lang="en-US" sz="2400" b="1" dirty="0" err="1" smtClean="0"/>
              <a:t>Kontrola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faktora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rizika</a:t>
            </a:r>
            <a:r>
              <a:rPr lang="en-US" sz="2400" b="1" dirty="0" smtClean="0"/>
              <a:t> u </a:t>
            </a:r>
            <a:r>
              <a:rPr lang="en-US" sz="2400" b="1" dirty="0" err="1" smtClean="0"/>
              <a:t>cilju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smanjenja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nastanka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bolesti</a:t>
            </a:r>
            <a:r>
              <a:rPr lang="en-US" sz="2400" b="1" dirty="0" smtClean="0"/>
              <a:t> 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komplikacija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istih</a:t>
            </a:r>
            <a:r>
              <a:rPr lang="en-US" sz="2400" b="1" dirty="0" smtClean="0"/>
              <a:t>.</a:t>
            </a:r>
          </a:p>
          <a:p>
            <a:endParaRPr lang="en-US" sz="2400" b="1" dirty="0" smtClean="0"/>
          </a:p>
          <a:p>
            <a:pPr>
              <a:buFont typeface="Wingdings" pitchFamily="2" charset="2"/>
              <a:buChar char="Ø"/>
            </a:pPr>
            <a:r>
              <a:rPr lang="en-US" sz="2400" b="1" dirty="0" smtClean="0"/>
              <a:t> </a:t>
            </a:r>
            <a:r>
              <a:rPr lang="en-US" sz="2400" b="1" dirty="0" err="1" smtClean="0"/>
              <a:t>Pravovremena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prevencija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bolesti</a:t>
            </a:r>
            <a:r>
              <a:rPr lang="en-US" sz="2400" b="1" dirty="0" smtClean="0"/>
              <a:t> 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800" b="1" dirty="0" smtClean="0"/>
          </a:p>
          <a:p>
            <a:r>
              <a:rPr lang="en-US" sz="2800" b="1" dirty="0" smtClean="0"/>
              <a:t> </a:t>
            </a:r>
            <a:endParaRPr lang="en-US" sz="2800" b="1" dirty="0">
              <a:latin typeface="Informal Roman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500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OTVORENI PROBLEMI SISTEMA ZDRAVSTVENOG OSIGURANJA U SRBIJI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OTVORENI PROBLEMI SISTEMA ZDRAVSTVENOG OSIGURANJA U SRBIJI</dc:title>
  <dc:creator>Win-10</dc:creator>
  <cp:lastModifiedBy>Marija</cp:lastModifiedBy>
  <cp:revision>20</cp:revision>
  <dcterms:created xsi:type="dcterms:W3CDTF">2006-08-16T00:00:00Z</dcterms:created>
  <dcterms:modified xsi:type="dcterms:W3CDTF">2024-06-06T16:48:47Z</dcterms:modified>
</cp:coreProperties>
</file>