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  <p:sldMasterId id="2147483648" r:id="rId2"/>
  </p:sldMasterIdLst>
  <p:sldIdLst>
    <p:sldId id="260" r:id="rId3"/>
    <p:sldId id="277" r:id="rId4"/>
    <p:sldId id="261" r:id="rId5"/>
    <p:sldId id="262" r:id="rId6"/>
    <p:sldId id="278" r:id="rId7"/>
    <p:sldId id="263" r:id="rId8"/>
    <p:sldId id="267" r:id="rId9"/>
    <p:sldId id="272" r:id="rId10"/>
    <p:sldId id="273" r:id="rId11"/>
    <p:sldId id="274" r:id="rId12"/>
    <p:sldId id="275" r:id="rId13"/>
    <p:sldId id="265" r:id="rId14"/>
    <p:sldId id="266" r:id="rId15"/>
    <p:sldId id="276" r:id="rId16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ja" initials="m" lastIdx="1" clrIdx="0">
    <p:extLst>
      <p:ext uri="{19B8F6BF-5375-455C-9EA6-DF929625EA0E}">
        <p15:presenceInfo xmlns:p15="http://schemas.microsoft.com/office/powerpoint/2012/main" xmlns="" userId="50508056642e6e2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5B85"/>
    <a:srgbClr val="20689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802" y="-72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4923" y="3335221"/>
            <a:ext cx="8714154" cy="952500"/>
          </a:xfrm>
          <a:prstGeom prst="rect">
            <a:avLst/>
          </a:prstGeom>
        </p:spPr>
        <p:txBody>
          <a:bodyPr vert="horz"/>
          <a:lstStyle>
            <a:lvl1pPr>
              <a:defRPr sz="3200" baseline="0">
                <a:latin typeface="Roboto Condensed Regular"/>
                <a:cs typeface="Roboto Condensed Regular"/>
              </a:defRPr>
            </a:lvl1pPr>
          </a:lstStyle>
          <a:p>
            <a:r>
              <a:rPr lang="sr-Cyrl-CS" dirty="0"/>
              <a:t>OVDE UPISATI NASLOV PREZENTACIJE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4923" y="4287720"/>
            <a:ext cx="8714154" cy="4698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tint val="75000"/>
                  </a:schemeClr>
                </a:solidFill>
                <a:latin typeface="Roboto Slab Regular"/>
                <a:cs typeface="Roboto Slab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 dirty="0"/>
              <a:t>Ovde upisati Ime i Prezime predavača i datum prezentacije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239751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20077" y="1775355"/>
            <a:ext cx="8303846" cy="1225021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4108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63853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287199"/>
            <a:ext cx="7772400" cy="113506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4124011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471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888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363748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4923" y="3335221"/>
            <a:ext cx="8714154" cy="952500"/>
          </a:xfrm>
          <a:prstGeom prst="rect">
            <a:avLst/>
          </a:prstGeom>
        </p:spPr>
        <p:txBody>
          <a:bodyPr vert="horz"/>
          <a:lstStyle>
            <a:lvl1pPr>
              <a:defRPr sz="3200" baseline="0">
                <a:latin typeface="Roboto Condensed Regular"/>
                <a:cs typeface="Roboto Condensed Regular"/>
              </a:defRPr>
            </a:lvl1pPr>
          </a:lstStyle>
          <a:p>
            <a:r>
              <a:rPr lang="sr-Cyrl-CS" dirty="0"/>
              <a:t>OVDE UPISATI NASLOV PREZENTACIJE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14923" y="4287720"/>
            <a:ext cx="8714154" cy="46989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aseline="0">
                <a:solidFill>
                  <a:schemeClr val="tx1">
                    <a:tint val="75000"/>
                  </a:schemeClr>
                </a:solidFill>
                <a:latin typeface="Roboto Slab Regular"/>
                <a:cs typeface="Roboto Slab Regular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r-Cyrl-CS" dirty="0"/>
              <a:t>Ovde upisati Ime i Prezime predavača i datum prezentacije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842824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19340" y="-271852"/>
            <a:ext cx="4931350" cy="348624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5557108"/>
            <a:ext cx="9144000" cy="157892"/>
          </a:xfrm>
          <a:prstGeom prst="rect">
            <a:avLst/>
          </a:prstGeom>
          <a:solidFill>
            <a:srgbClr val="1D5B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80128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3228" t="38830" b="40660"/>
          <a:stretch/>
        </p:blipFill>
        <p:spPr>
          <a:xfrm>
            <a:off x="183668" y="5114906"/>
            <a:ext cx="2556555" cy="48286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1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7892"/>
          </a:xfrm>
          <a:prstGeom prst="rect">
            <a:avLst/>
          </a:prstGeom>
          <a:solidFill>
            <a:srgbClr val="1D5B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535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8" r:id="rId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Roboto Condensed Bold"/>
          <a:ea typeface="+mj-ea"/>
          <a:cs typeface="Roboto Condensed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Roboto Condensed Regular"/>
          <a:ea typeface="+mn-ea"/>
          <a:cs typeface="Roboto Condensed Regular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Roboto Condensed Regular"/>
          <a:ea typeface="+mn-ea"/>
          <a:cs typeface="Roboto Condensed Regular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Roboto Condensed Regular"/>
          <a:ea typeface="+mn-ea"/>
          <a:cs typeface="Roboto Condensed Regular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Roboto Condensed Regular"/>
          <a:ea typeface="+mn-ea"/>
          <a:cs typeface="Roboto Condensed Regular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Roboto Condensed Regular"/>
          <a:ea typeface="+mn-ea"/>
          <a:cs typeface="Roboto Condensed Regular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14923" y="2532216"/>
            <a:ext cx="8714154" cy="952500"/>
          </a:xfrm>
        </p:spPr>
        <p:txBody>
          <a:bodyPr/>
          <a:lstStyle/>
          <a:p>
            <a:r>
              <a:rPr lang="sr-Latn-RS" sz="3600" dirty="0">
                <a:solidFill>
                  <a:srgbClr val="002060"/>
                </a:solidFill>
              </a:rPr>
              <a:t>Marketing u osiguranju – odgovor na zahteve potrošača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17231" y="4287720"/>
            <a:ext cx="8940800" cy="850895"/>
          </a:xfrm>
        </p:spPr>
        <p:txBody>
          <a:bodyPr/>
          <a:lstStyle/>
          <a:p>
            <a:pPr algn="l"/>
            <a:r>
              <a:rPr lang="sr-Latn-RS" sz="1500" dirty="0">
                <a:solidFill>
                  <a:srgbClr val="002060"/>
                </a:solidFill>
              </a:rPr>
              <a:t>XXII Međunarodni simpozijum: Transformacija tržišta osiguranja – odgovori na nove izazove 2024. </a:t>
            </a:r>
          </a:p>
          <a:p>
            <a:pPr algn="l"/>
            <a:endParaRPr lang="sr-Latn-RS" sz="1500" dirty="0">
              <a:solidFill>
                <a:srgbClr val="002060"/>
              </a:solidFill>
            </a:endParaRPr>
          </a:p>
          <a:p>
            <a:pPr algn="l"/>
            <a:r>
              <a:rPr lang="sr-Latn-RS" sz="1600" dirty="0">
                <a:solidFill>
                  <a:srgbClr val="002060"/>
                </a:solidFill>
              </a:rPr>
              <a:t>													Prof. dr Mirjana Gligorijević</a:t>
            </a:r>
            <a:endParaRPr lang="en-US" sz="1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07644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337D5-93F0-4874-A445-C6CB4601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78941" y="2299943"/>
            <a:ext cx="3322101" cy="380997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2060"/>
                </a:solidFill>
              </a:rPr>
              <a:t>Marketing 4.0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3BB2B45-9649-4673-B8E8-E3581BF8A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93941270"/>
              </p:ext>
            </p:extLst>
          </p:nvPr>
        </p:nvGraphicFramePr>
        <p:xfrm>
          <a:off x="3129573" y="267126"/>
          <a:ext cx="5953467" cy="5379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60521">
                  <a:extLst>
                    <a:ext uri="{9D8B030D-6E8A-4147-A177-3AD203B41FA5}">
                      <a16:colId xmlns:a16="http://schemas.microsoft.com/office/drawing/2014/main" xmlns="" val="2426467202"/>
                    </a:ext>
                  </a:extLst>
                </a:gridCol>
                <a:gridCol w="2992946">
                  <a:extLst>
                    <a:ext uri="{9D8B030D-6E8A-4147-A177-3AD203B41FA5}">
                      <a16:colId xmlns:a16="http://schemas.microsoft.com/office/drawing/2014/main" xmlns="" val="1142503440"/>
                    </a:ext>
                  </a:extLst>
                </a:gridCol>
              </a:tblGrid>
              <a:tr h="200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Odlike: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Marketing 4.0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202622683"/>
                  </a:ext>
                </a:extLst>
              </a:tr>
              <a:tr h="281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Vreme</a:t>
                      </a:r>
                      <a:r>
                        <a:rPr lang="sr-Latn-RS" sz="1100" dirty="0">
                          <a:effectLst/>
                        </a:rPr>
                        <a:t> nastanka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Sredina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2010-tih 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99782555"/>
                  </a:ext>
                </a:extLst>
              </a:tr>
              <a:tr h="4361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Fokus</a:t>
                      </a: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orijentisan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digitalne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tehnologije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koje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poboljšavaju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interakciju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kupcima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670630669"/>
                  </a:ext>
                </a:extLst>
              </a:tr>
              <a:tr h="733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Cilj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Inspirisanje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klijenta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da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zajednički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kreira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nove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sadržaje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proizvode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(ko-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kreacija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),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prikupljanje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podataka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o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kupcima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radi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pružanja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personalizovanog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iskustva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061183818"/>
                  </a:ext>
                </a:extLst>
              </a:tr>
              <a:tr h="36286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Tehnološki faktori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koj</a:t>
                      </a:r>
                      <a:r>
                        <a:rPr lang="sr-Latn-RS" sz="1100" dirty="0">
                          <a:effectLst/>
                        </a:rPr>
                        <a:t>i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su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dovel</a:t>
                      </a:r>
                      <a:r>
                        <a:rPr lang="sr-Latn-RS" sz="1100" dirty="0">
                          <a:effectLst/>
                        </a:rPr>
                        <a:t>i</a:t>
                      </a:r>
                      <a:r>
                        <a:rPr lang="en-US" sz="1100" dirty="0">
                          <a:effectLst/>
                        </a:rPr>
                        <a:t> do </a:t>
                      </a:r>
                      <a:r>
                        <a:rPr lang="sr-Latn-RS" sz="1100" dirty="0">
                          <a:effectLst/>
                        </a:rPr>
                        <a:t>nastanka koncepta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Digitalna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ekonomija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831312364"/>
                  </a:ext>
                </a:extLst>
              </a:tr>
              <a:tr h="7339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Trendovi</a:t>
                      </a:r>
                      <a:r>
                        <a:rPr lang="en-US" sz="1100" dirty="0">
                          <a:effectLst/>
                        </a:rPr>
                        <a:t> (</a:t>
                      </a:r>
                      <a:r>
                        <a:rPr lang="sr-Latn-RS" sz="1100" dirty="0">
                          <a:effectLst/>
                        </a:rPr>
                        <a:t>f</a:t>
                      </a:r>
                      <a:r>
                        <a:rPr lang="en-US" sz="1100" dirty="0" err="1">
                          <a:effectLst/>
                        </a:rPr>
                        <a:t>aktori</a:t>
                      </a:r>
                      <a:r>
                        <a:rPr lang="en-US" sz="1100" dirty="0">
                          <a:effectLst/>
                        </a:rPr>
                        <a:t>) </a:t>
                      </a:r>
                      <a:r>
                        <a:rPr lang="en-US" sz="1100" dirty="0" err="1">
                          <a:effectLst/>
                        </a:rPr>
                        <a:t>koji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su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izazvali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evoluciju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Digitalizacija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digitalni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kanali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komunikacije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mobilni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internet,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društveni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mediji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e-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trgovina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ekonomija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deljenja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Big Data,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povezani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zahtevniji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bolje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informisani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kupci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kao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aktivni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medij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komunikacije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601736143"/>
                  </a:ext>
                </a:extLst>
              </a:tr>
              <a:tr h="3900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Kako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kompanije</a:t>
                      </a:r>
                      <a:r>
                        <a:rPr lang="en-US" sz="1100" dirty="0">
                          <a:effectLst/>
                        </a:rPr>
                        <a:t> vide </a:t>
                      </a:r>
                      <a:r>
                        <a:rPr lang="en-US" sz="1100" dirty="0" err="1">
                          <a:effectLst/>
                        </a:rPr>
                        <a:t>tržište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Mladi, žene i netizensi (aktivni korisnici interneta) su glavni tržišni segmenti u digitalnoj eri 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538258677"/>
                  </a:ext>
                </a:extLst>
              </a:tr>
              <a:tr h="2816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Dominantne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generacije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Y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rana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Z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4230366365"/>
                  </a:ext>
                </a:extLst>
              </a:tr>
              <a:tr h="7515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Ključni</a:t>
                      </a:r>
                      <a:r>
                        <a:rPr lang="en-US" sz="1100" dirty="0">
                          <a:effectLst/>
                        </a:rPr>
                        <a:t> marketing </a:t>
                      </a:r>
                      <a:r>
                        <a:rPr lang="en-US" sz="1100" dirty="0" err="1">
                          <a:effectLst/>
                        </a:rPr>
                        <a:t>koncept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Humanizacija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brenda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ljudskim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atributima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digitalno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angažovanje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potrošača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marketing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sadržaja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 s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egmentirane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grupe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jedinstvenih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pojedinaca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1038608"/>
                  </a:ext>
                </a:extLst>
              </a:tr>
              <a:tr h="3553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Marketing </a:t>
                      </a:r>
                      <a:r>
                        <a:rPr lang="en-US" sz="1100" dirty="0" err="1">
                          <a:effectLst/>
                        </a:rPr>
                        <a:t>smernice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kompanije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Promovisanje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sadržaja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stvaranje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brendova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128604254"/>
                  </a:ext>
                </a:extLst>
              </a:tr>
              <a:tr h="4257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Predlog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vrednosti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samostvaralački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 (p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osvećenost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poverenje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235483941"/>
                  </a:ext>
                </a:extLst>
              </a:tr>
              <a:tr h="4257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effectLst/>
                        </a:rPr>
                        <a:t>Komunika</a:t>
                      </a:r>
                      <a:r>
                        <a:rPr lang="en-US" sz="1100" dirty="0" err="1">
                          <a:effectLst/>
                        </a:rPr>
                        <a:t>cija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sa</a:t>
                      </a:r>
                      <a:r>
                        <a:rPr lang="en-US" sz="1100" dirty="0">
                          <a:effectLst/>
                        </a:rPr>
                        <a:t> </a:t>
                      </a:r>
                      <a:r>
                        <a:rPr lang="en-US" sz="1100" dirty="0" err="1">
                          <a:effectLst/>
                        </a:rPr>
                        <a:t>potrošačima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Odnosi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zasnovani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umrežavanju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omnikanalna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 interakcija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kao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kombinacija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onlajn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oflajn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44936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44279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337D5-93F0-4874-A445-C6CB4601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99943"/>
            <a:ext cx="3516923" cy="380997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2060"/>
                </a:solidFill>
              </a:rPr>
              <a:t>Marketing 5.0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3BB2B45-9649-4673-B8E8-E3581BF8A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8792568"/>
              </p:ext>
            </p:extLst>
          </p:nvPr>
        </p:nvGraphicFramePr>
        <p:xfrm>
          <a:off x="3322321" y="171321"/>
          <a:ext cx="5774788" cy="55436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70185">
                  <a:extLst>
                    <a:ext uri="{9D8B030D-6E8A-4147-A177-3AD203B41FA5}">
                      <a16:colId xmlns:a16="http://schemas.microsoft.com/office/drawing/2014/main" xmlns="" val="2426467202"/>
                    </a:ext>
                  </a:extLst>
                </a:gridCol>
                <a:gridCol w="3104603">
                  <a:extLst>
                    <a:ext uri="{9D8B030D-6E8A-4147-A177-3AD203B41FA5}">
                      <a16:colId xmlns:a16="http://schemas.microsoft.com/office/drawing/2014/main" xmlns="" val="1142503440"/>
                    </a:ext>
                  </a:extLst>
                </a:gridCol>
              </a:tblGrid>
              <a:tr h="2868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 </a:t>
                      </a:r>
                      <a:endParaRPr lang="sr-Latn-R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Marketing 5.0</a:t>
                      </a:r>
                      <a:endParaRPr lang="sr-Latn-R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202622683"/>
                  </a:ext>
                </a:extLst>
              </a:tr>
              <a:tr h="280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Vreme</a:t>
                      </a:r>
                      <a:r>
                        <a:rPr lang="sr-Latn-RS" sz="1200" dirty="0">
                          <a:effectLst/>
                        </a:rPr>
                        <a:t> nastanka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Početak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2020-tih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99782555"/>
                  </a:ext>
                </a:extLst>
              </a:tr>
              <a:tr h="6064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Fokus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naprednom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tehnologijom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koje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imitiraju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ljudsko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ponašanje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stvaraju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vrednost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za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društvo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dobrobit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ljudi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670630669"/>
                  </a:ext>
                </a:extLst>
              </a:tr>
              <a:tr h="42234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Cilj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Povećati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pove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zanost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ljudi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pomoć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naprednih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061183818"/>
                  </a:ext>
                </a:extLst>
              </a:tr>
              <a:tr h="3817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Snage koje su dovele do promena</a:t>
                      </a:r>
                      <a:endParaRPr lang="sr-Latn-R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Uvođenje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novih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: AI, NLP,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robotika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senzori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AR, VR, IoT, Big Data, blockchain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831312364"/>
                  </a:ext>
                </a:extLst>
              </a:tr>
              <a:tr h="5834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Trendovi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sr-Latn-RS" sz="1200" dirty="0">
                          <a:effectLst/>
                        </a:rPr>
                        <a:t>f</a:t>
                      </a:r>
                      <a:r>
                        <a:rPr lang="en-US" sz="1200" dirty="0" err="1">
                          <a:effectLst/>
                        </a:rPr>
                        <a:t>aktori</a:t>
                      </a:r>
                      <a:r>
                        <a:rPr lang="en-US" sz="1200" dirty="0">
                          <a:effectLst/>
                        </a:rPr>
                        <a:t>) </a:t>
                      </a:r>
                      <a:r>
                        <a:rPr lang="en-US" sz="1200" dirty="0" err="1">
                          <a:effectLst/>
                        </a:rPr>
                        <a:t>koji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izazvali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evoluciju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Pandemija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Covid-19,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generacijski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digitalni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jaz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Interes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briga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potrošača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po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pitanju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humanosti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poboljšanja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kvaliteta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života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ljudi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601736143"/>
                  </a:ext>
                </a:extLst>
              </a:tr>
              <a:tr h="55103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Kako kompanije vide tržište</a:t>
                      </a:r>
                      <a:endParaRPr lang="sr-Latn-R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Međusobno povezani kupci, dobavljači i partneri uz stvaranje vrednosti za sve stejkholdere, jedan potrošač kao segment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538258677"/>
                  </a:ext>
                </a:extLst>
              </a:tr>
              <a:tr h="2802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Dominantne generacije</a:t>
                      </a:r>
                      <a:endParaRPr lang="sr-Latn-R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Z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Alfa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4230366365"/>
                  </a:ext>
                </a:extLst>
              </a:tr>
              <a:tr h="73746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Ključni</a:t>
                      </a:r>
                      <a:r>
                        <a:rPr lang="en-US" sz="1200" dirty="0">
                          <a:effectLst/>
                        </a:rPr>
                        <a:t> marketing </a:t>
                      </a:r>
                      <a:r>
                        <a:rPr lang="en-US" sz="1200" dirty="0" err="1">
                          <a:effectLst/>
                        </a:rPr>
                        <a:t>koncept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Integrisano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angažovanje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potrošača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dubljem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nivou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zajedničko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kreiranje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vrednosti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diferencijacija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putem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korisničkog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iskustva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u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svim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tačkama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dodira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putu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kupovine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Marketing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1038608"/>
                  </a:ext>
                </a:extLst>
              </a:tr>
              <a:tr h="56679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</a:t>
                      </a:r>
                      <a:r>
                        <a:rPr lang="en-US" sz="1200" dirty="0" err="1">
                          <a:effectLst/>
                        </a:rPr>
                        <a:t>smernice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kompanije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Stvaranje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brenda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svrhom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usklađenog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vrednostima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kupca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bavi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se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društvenim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ekološkim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pitanjima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128604254"/>
                  </a:ext>
                </a:extLst>
              </a:tr>
              <a:tr h="4235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Predlog vrednosti</a:t>
                      </a:r>
                      <a:endParaRPr lang="sr-Latn-R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samostvaralački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sr-Latn-RS" sz="1100" dirty="0">
                          <a:solidFill>
                            <a:srgbClr val="002060"/>
                          </a:solidFill>
                          <a:effectLst/>
                        </a:rPr>
                        <a:t>interpersonalni predlog vrednosti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235483941"/>
                  </a:ext>
                </a:extLst>
              </a:tr>
              <a:tr h="4235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Komunika</a:t>
                      </a:r>
                      <a:r>
                        <a:rPr lang="en-US" sz="1200" dirty="0" err="1">
                          <a:effectLst/>
                        </a:rPr>
                        <a:t>cija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potrošačima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Omnikanalna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personalizovano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iskustvo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u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svim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tačkama</a:t>
                      </a:r>
                      <a:r>
                        <a:rPr lang="en-US" sz="11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100" dirty="0" err="1">
                          <a:solidFill>
                            <a:srgbClr val="002060"/>
                          </a:solidFill>
                          <a:effectLst/>
                        </a:rPr>
                        <a:t>dodira</a:t>
                      </a:r>
                      <a:endParaRPr lang="sr-Latn-RS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44936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4509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50F711-0AB8-459F-9BBE-96E517EF1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26986"/>
            <a:ext cx="8229600" cy="952500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2060"/>
                </a:solidFill>
              </a:rPr>
              <a:t>Digitalna transformacija u osiguranju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50694D9-4378-42ED-9060-695C27FB5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0540" y="1645919"/>
            <a:ext cx="8229600" cy="3565897"/>
          </a:xfrm>
        </p:spPr>
        <p:txBody>
          <a:bodyPr>
            <a:normAutofit fontScale="85000" lnSpcReduction="10000"/>
          </a:bodyPr>
          <a:lstStyle/>
          <a:p>
            <a:r>
              <a:rPr lang="sr-Latn-RS" dirty="0"/>
              <a:t>Budućnost osiguranja je digitalna: algoritmi, veb stranice, digitalna komunikacija, internet stvari i telematika, veliki podaci, veštačka inteligencija …</a:t>
            </a:r>
          </a:p>
          <a:p>
            <a:r>
              <a:rPr lang="sr-Latn-RS" dirty="0"/>
              <a:t>Uticaj digitalne transformacije na lanac vrednosti osiguranja: preciznije računanje premija, bolje upravljanje rizikom, lojalnost kupaca, digitalna komunikacija u realnom vremenu i podrška, smanjenje operativnih rizika…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329866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C7B84F-FC27-4543-89EE-EB87C4F57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Zaključak: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5BA173F-E5A6-4AFF-951C-D32C9E414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33501"/>
            <a:ext cx="8427720" cy="3771636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U </a:t>
            </a:r>
            <a:r>
              <a:rPr lang="en-GB" dirty="0" err="1"/>
              <a:t>ovom</a:t>
            </a:r>
            <a:r>
              <a:rPr lang="en-GB" dirty="0"/>
              <a:t> </a:t>
            </a:r>
            <a:r>
              <a:rPr lang="en-GB" dirty="0" err="1"/>
              <a:t>radu</a:t>
            </a:r>
            <a:r>
              <a:rPr lang="en-GB" dirty="0"/>
              <a:t> </a:t>
            </a:r>
            <a:r>
              <a:rPr lang="en-GB" dirty="0" err="1"/>
              <a:t>smo</a:t>
            </a:r>
            <a:r>
              <a:rPr lang="en-GB" dirty="0"/>
              <a:t> </a:t>
            </a:r>
            <a:r>
              <a:rPr lang="sr-Latn-RS" dirty="0"/>
              <a:t>predstavili</a:t>
            </a:r>
            <a:r>
              <a:rPr lang="en-GB" dirty="0"/>
              <a:t> </a:t>
            </a:r>
            <a:r>
              <a:rPr lang="en-GB" dirty="0" err="1"/>
              <a:t>razvoj</a:t>
            </a:r>
            <a:r>
              <a:rPr lang="en-GB" dirty="0"/>
              <a:t> </a:t>
            </a:r>
            <a:r>
              <a:rPr lang="en-GB" dirty="0" err="1"/>
              <a:t>koncepta</a:t>
            </a:r>
            <a:r>
              <a:rPr lang="en-GB" dirty="0"/>
              <a:t> </a:t>
            </a:r>
            <a:r>
              <a:rPr lang="en-GB" dirty="0" err="1"/>
              <a:t>marketinga</a:t>
            </a:r>
            <a:r>
              <a:rPr lang="en-GB" dirty="0"/>
              <a:t> po </a:t>
            </a:r>
            <a:r>
              <a:rPr lang="en-GB" dirty="0" err="1"/>
              <a:t>fazama</a:t>
            </a:r>
            <a:r>
              <a:rPr lang="en-GB" dirty="0"/>
              <a:t> od 1.0 do 5.0, </a:t>
            </a:r>
            <a:r>
              <a:rPr lang="en-GB" dirty="0" err="1"/>
              <a:t>analizirali</a:t>
            </a:r>
            <a:r>
              <a:rPr lang="en-GB" dirty="0"/>
              <a:t> </a:t>
            </a:r>
            <a:r>
              <a:rPr lang="en-GB" dirty="0" err="1"/>
              <a:t>karakteristike</a:t>
            </a:r>
            <a:r>
              <a:rPr lang="en-GB" dirty="0"/>
              <a:t> </a:t>
            </a:r>
            <a:r>
              <a:rPr lang="en-GB" dirty="0" err="1"/>
              <a:t>svake</a:t>
            </a:r>
            <a:r>
              <a:rPr lang="en-GB" dirty="0"/>
              <a:t> faze, </a:t>
            </a:r>
            <a:r>
              <a:rPr lang="sr-Latn-RS" dirty="0"/>
              <a:t>ukazali na </a:t>
            </a:r>
            <a:r>
              <a:rPr lang="en-GB" dirty="0" err="1"/>
              <a:t>razlike</a:t>
            </a:r>
            <a:r>
              <a:rPr lang="en-GB" dirty="0"/>
              <a:t> </a:t>
            </a:r>
            <a:r>
              <a:rPr lang="en-GB" dirty="0" err="1"/>
              <a:t>među</a:t>
            </a:r>
            <a:r>
              <a:rPr lang="en-GB" dirty="0"/>
              <a:t> </a:t>
            </a:r>
            <a:r>
              <a:rPr lang="en-GB" dirty="0" err="1"/>
              <a:t>njima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identifikovali</a:t>
            </a:r>
            <a:r>
              <a:rPr lang="en-GB" dirty="0"/>
              <a:t> </a:t>
            </a:r>
            <a:r>
              <a:rPr lang="en-GB" dirty="0" err="1"/>
              <a:t>faktore</a:t>
            </a:r>
            <a:r>
              <a:rPr lang="en-GB" dirty="0"/>
              <a:t> </a:t>
            </a:r>
            <a:r>
              <a:rPr lang="en-GB" dirty="0" err="1"/>
              <a:t>koji</a:t>
            </a:r>
            <a:r>
              <a:rPr lang="en-GB" dirty="0"/>
              <a:t> </a:t>
            </a:r>
            <a:r>
              <a:rPr lang="en-GB" dirty="0" err="1"/>
              <a:t>dovode</a:t>
            </a:r>
            <a:r>
              <a:rPr lang="en-GB" dirty="0"/>
              <a:t> do </a:t>
            </a:r>
            <a:r>
              <a:rPr lang="en-GB" dirty="0" err="1"/>
              <a:t>prelaska</a:t>
            </a:r>
            <a:r>
              <a:rPr lang="en-GB" dirty="0"/>
              <a:t> </a:t>
            </a:r>
            <a:r>
              <a:rPr lang="en-GB" dirty="0" err="1"/>
              <a:t>iz</a:t>
            </a:r>
            <a:r>
              <a:rPr lang="en-GB" dirty="0"/>
              <a:t> </a:t>
            </a:r>
            <a:r>
              <a:rPr lang="en-GB" dirty="0" err="1"/>
              <a:t>jedne</a:t>
            </a:r>
            <a:r>
              <a:rPr lang="en-GB" dirty="0"/>
              <a:t> faze </a:t>
            </a:r>
            <a:r>
              <a:rPr lang="en-GB" dirty="0" err="1"/>
              <a:t>evolucije</a:t>
            </a:r>
            <a:r>
              <a:rPr lang="en-GB" dirty="0"/>
              <a:t> u </a:t>
            </a:r>
            <a:r>
              <a:rPr lang="en-GB" dirty="0" err="1"/>
              <a:t>drugu</a:t>
            </a:r>
            <a:r>
              <a:rPr lang="en-GB" dirty="0"/>
              <a:t>. </a:t>
            </a:r>
            <a:endParaRPr lang="sr-Latn-RS" dirty="0"/>
          </a:p>
          <a:p>
            <a:r>
              <a:rPr lang="en-GB" dirty="0" err="1"/>
              <a:t>Posebno</a:t>
            </a:r>
            <a:r>
              <a:rPr lang="en-GB" dirty="0"/>
              <a:t> </a:t>
            </a:r>
            <a:r>
              <a:rPr lang="en-GB" dirty="0" err="1"/>
              <a:t>smo</a:t>
            </a:r>
            <a:r>
              <a:rPr lang="en-GB" dirty="0"/>
              <a:t> </a:t>
            </a:r>
            <a:r>
              <a:rPr lang="en-GB" dirty="0" err="1"/>
              <a:t>analizirali</a:t>
            </a:r>
            <a:r>
              <a:rPr lang="en-GB" dirty="0"/>
              <a:t> </a:t>
            </a:r>
            <a:r>
              <a:rPr lang="en-GB" dirty="0" err="1"/>
              <a:t>digitalnu</a:t>
            </a:r>
            <a:r>
              <a:rPr lang="en-GB" dirty="0"/>
              <a:t> </a:t>
            </a:r>
            <a:r>
              <a:rPr lang="en-GB" dirty="0" err="1"/>
              <a:t>transformaciju</a:t>
            </a:r>
            <a:r>
              <a:rPr lang="en-GB" dirty="0"/>
              <a:t> u </a:t>
            </a:r>
            <a:r>
              <a:rPr lang="en-GB" dirty="0" err="1"/>
              <a:t>osiguranju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kako</a:t>
            </a:r>
            <a:r>
              <a:rPr lang="en-GB" dirty="0"/>
              <a:t> </a:t>
            </a:r>
            <a:r>
              <a:rPr lang="en-GB" dirty="0" err="1"/>
              <a:t>digitalizacija</a:t>
            </a:r>
            <a:r>
              <a:rPr lang="en-GB" dirty="0"/>
              <a:t> </a:t>
            </a:r>
            <a:r>
              <a:rPr lang="en-GB" dirty="0" err="1"/>
              <a:t>utiče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poslovanje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primenu</a:t>
            </a:r>
            <a:r>
              <a:rPr lang="en-GB" dirty="0"/>
              <a:t> </a:t>
            </a:r>
            <a:r>
              <a:rPr lang="en-GB" dirty="0" err="1"/>
              <a:t>marketinga</a:t>
            </a:r>
            <a:r>
              <a:rPr lang="en-GB" dirty="0"/>
              <a:t> u </a:t>
            </a:r>
            <a:r>
              <a:rPr lang="en-GB" dirty="0" err="1"/>
              <a:t>ovoj</a:t>
            </a:r>
            <a:r>
              <a:rPr lang="en-GB" dirty="0"/>
              <a:t> </a:t>
            </a:r>
            <a:r>
              <a:rPr lang="en-GB" dirty="0" err="1"/>
              <a:t>oblasti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70477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30554" y="1506421"/>
            <a:ext cx="8714154" cy="952500"/>
          </a:xfrm>
        </p:spPr>
        <p:txBody>
          <a:bodyPr>
            <a:normAutofit fontScale="90000"/>
          </a:bodyPr>
          <a:lstStyle/>
          <a:p>
            <a:r>
              <a:rPr lang="sr-Latn-RS" sz="3600" dirty="0">
                <a:solidFill>
                  <a:srgbClr val="002060"/>
                </a:solidFill>
              </a:rPr>
              <a:t>Marketing u osiguranju – odgovor na zahteve potrošača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117231" y="4287720"/>
            <a:ext cx="8940800" cy="850895"/>
          </a:xfrm>
        </p:spPr>
        <p:txBody>
          <a:bodyPr>
            <a:normAutofit lnSpcReduction="10000"/>
          </a:bodyPr>
          <a:lstStyle/>
          <a:p>
            <a:pPr algn="l"/>
            <a:r>
              <a:rPr lang="sr-Latn-RS" sz="1500" dirty="0">
                <a:solidFill>
                  <a:srgbClr val="002060"/>
                </a:solidFill>
              </a:rPr>
              <a:t>XXII Međunarodni simpozijum: Transformacija tržišta osiguranja – odgovori na nove izazove 2024. </a:t>
            </a:r>
          </a:p>
          <a:p>
            <a:pPr algn="l"/>
            <a:endParaRPr lang="sr-Latn-RS" sz="1500" dirty="0">
              <a:solidFill>
                <a:srgbClr val="002060"/>
              </a:solidFill>
            </a:endParaRPr>
          </a:p>
          <a:p>
            <a:pPr algn="l"/>
            <a:r>
              <a:rPr lang="sr-Latn-RS" sz="1600" dirty="0">
                <a:solidFill>
                  <a:srgbClr val="002060"/>
                </a:solidFill>
              </a:rPr>
              <a:t>													Prof. dr Mirjana Gligorijević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4" name="Title 6">
            <a:extLst>
              <a:ext uri="{FF2B5EF4-FFF2-40B4-BE49-F238E27FC236}">
                <a16:creationId xmlns:a16="http://schemas.microsoft.com/office/drawing/2014/main" xmlns="" id="{D9357D0D-F957-458A-B82E-A93C4B23AE76}"/>
              </a:ext>
            </a:extLst>
          </p:cNvPr>
          <p:cNvSpPr txBox="1">
            <a:spLocks/>
          </p:cNvSpPr>
          <p:nvPr/>
        </p:nvSpPr>
        <p:spPr>
          <a:xfrm>
            <a:off x="367323" y="2928456"/>
            <a:ext cx="8714154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3200" kern="1200" baseline="0">
                <a:solidFill>
                  <a:schemeClr val="tx1"/>
                </a:solidFill>
                <a:latin typeface="Roboto Condensed Regular"/>
                <a:ea typeface="+mj-ea"/>
                <a:cs typeface="Roboto Condensed Regular"/>
              </a:defRPr>
            </a:lvl1pPr>
          </a:lstStyle>
          <a:p>
            <a:r>
              <a:rPr lang="sr-Latn-RS" sz="3600" dirty="0">
                <a:solidFill>
                  <a:srgbClr val="002060"/>
                </a:solidFill>
              </a:rPr>
              <a:t>HVALA NA PAŽNJI!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66282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DB14E88-F36F-48BF-9E21-FBC114C96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769354"/>
          </a:xfrm>
        </p:spPr>
        <p:txBody>
          <a:bodyPr>
            <a:normAutofit/>
          </a:bodyPr>
          <a:lstStyle/>
          <a:p>
            <a:r>
              <a:rPr lang="sr-Latn-RS" sz="3600" dirty="0">
                <a:solidFill>
                  <a:srgbClr val="002060"/>
                </a:solidFill>
              </a:rPr>
              <a:t>Cilj rada</a:t>
            </a:r>
            <a:endParaRPr lang="en-GB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4EB64D4-1D84-4644-91D9-9C44614B50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81100"/>
            <a:ext cx="8229600" cy="3924037"/>
          </a:xfrm>
        </p:spPr>
        <p:txBody>
          <a:bodyPr>
            <a:normAutofit fontScale="70000" lnSpcReduction="20000"/>
          </a:bodyPr>
          <a:lstStyle/>
          <a:p>
            <a:r>
              <a:rPr lang="sr-Latn-RS" sz="3100" dirty="0">
                <a:solidFill>
                  <a:srgbClr val="002060"/>
                </a:solidFill>
              </a:rPr>
              <a:t>analiza razvoja marketinga u osiguranju kao odgovor na zahteve potrošača</a:t>
            </a:r>
          </a:p>
          <a:p>
            <a:r>
              <a:rPr lang="sr-Latn-RS" sz="3100" dirty="0">
                <a:solidFill>
                  <a:srgbClr val="002060"/>
                </a:solidFill>
              </a:rPr>
              <a:t>Fokus analize: evolucija ciljeva marketinga i kritičkih karakteristika faza u njegovom razvoju</a:t>
            </a:r>
          </a:p>
          <a:p>
            <a:r>
              <a:rPr lang="sr-Latn-RS" sz="3100" dirty="0">
                <a:solidFill>
                  <a:srgbClr val="002060"/>
                </a:solidFill>
              </a:rPr>
              <a:t>Ciljevi istraživanja: </a:t>
            </a:r>
          </a:p>
          <a:p>
            <a:r>
              <a:rPr lang="en-GB" sz="3100" dirty="0">
                <a:solidFill>
                  <a:srgbClr val="002060"/>
                </a:solidFill>
              </a:rPr>
              <a:t>1. </a:t>
            </a:r>
            <a:r>
              <a:rPr lang="en-GB" sz="3100" dirty="0" err="1">
                <a:solidFill>
                  <a:srgbClr val="002060"/>
                </a:solidFill>
              </a:rPr>
              <a:t>Analiza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evolucije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koncepta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marketinga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i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različitih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faza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marketinga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osiguranja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kao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odgovor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na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zahteve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potrošača</a:t>
            </a:r>
            <a:r>
              <a:rPr lang="en-GB" sz="3100" dirty="0">
                <a:solidFill>
                  <a:srgbClr val="002060"/>
                </a:solidFill>
              </a:rPr>
              <a:t>.</a:t>
            </a:r>
          </a:p>
          <a:p>
            <a:r>
              <a:rPr lang="en-GB" sz="3100" dirty="0">
                <a:solidFill>
                  <a:srgbClr val="002060"/>
                </a:solidFill>
              </a:rPr>
              <a:t>2. </a:t>
            </a:r>
            <a:r>
              <a:rPr lang="en-GB" sz="3100" dirty="0" err="1">
                <a:solidFill>
                  <a:srgbClr val="002060"/>
                </a:solidFill>
              </a:rPr>
              <a:t>Tumačenje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fundamentalnih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razlika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između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svake</a:t>
            </a:r>
            <a:r>
              <a:rPr lang="en-GB" sz="3100" dirty="0">
                <a:solidFill>
                  <a:srgbClr val="002060"/>
                </a:solidFill>
              </a:rPr>
              <a:t> faze.</a:t>
            </a:r>
          </a:p>
          <a:p>
            <a:r>
              <a:rPr lang="en-GB" sz="3100" dirty="0">
                <a:solidFill>
                  <a:srgbClr val="002060"/>
                </a:solidFill>
              </a:rPr>
              <a:t>3. </a:t>
            </a:r>
            <a:r>
              <a:rPr lang="en-GB" sz="3100" dirty="0" err="1">
                <a:solidFill>
                  <a:srgbClr val="002060"/>
                </a:solidFill>
              </a:rPr>
              <a:t>Analiza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kako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digitalizacija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utiče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na</a:t>
            </a:r>
            <a:r>
              <a:rPr lang="en-GB" sz="3100" dirty="0">
                <a:solidFill>
                  <a:srgbClr val="002060"/>
                </a:solidFill>
              </a:rPr>
              <a:t> marketing u</a:t>
            </a:r>
            <a:r>
              <a:rPr lang="sr-Latn-RS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osiguravajućim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društvima</a:t>
            </a:r>
            <a:r>
              <a:rPr lang="en-GB" sz="3100" dirty="0">
                <a:solidFill>
                  <a:srgbClr val="002060"/>
                </a:solidFill>
              </a:rPr>
              <a:t>.</a:t>
            </a:r>
            <a:endParaRPr lang="sr-Latn-RS" sz="3100" dirty="0">
              <a:solidFill>
                <a:srgbClr val="002060"/>
              </a:solidFill>
            </a:endParaRPr>
          </a:p>
          <a:p>
            <a:r>
              <a:rPr lang="en-GB" sz="3100" dirty="0" err="1">
                <a:solidFill>
                  <a:srgbClr val="002060"/>
                </a:solidFill>
              </a:rPr>
              <a:t>Metod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istraživanja</a:t>
            </a:r>
            <a:r>
              <a:rPr lang="sr-Latn-RS" sz="3100" dirty="0">
                <a:solidFill>
                  <a:srgbClr val="002060"/>
                </a:solidFill>
              </a:rPr>
              <a:t>:</a:t>
            </a:r>
            <a:r>
              <a:rPr lang="en-GB" sz="3100" dirty="0">
                <a:solidFill>
                  <a:srgbClr val="002060"/>
                </a:solidFill>
              </a:rPr>
              <a:t>  </a:t>
            </a:r>
            <a:r>
              <a:rPr lang="en-GB" sz="3100" dirty="0" err="1">
                <a:solidFill>
                  <a:srgbClr val="002060"/>
                </a:solidFill>
              </a:rPr>
              <a:t>sekundarn</a:t>
            </a:r>
            <a:r>
              <a:rPr lang="sr-Latn-RS" sz="3100" dirty="0">
                <a:solidFill>
                  <a:srgbClr val="002060"/>
                </a:solidFill>
              </a:rPr>
              <a:t>o</a:t>
            </a:r>
            <a:r>
              <a:rPr lang="en-GB" sz="3100" dirty="0">
                <a:solidFill>
                  <a:srgbClr val="002060"/>
                </a:solidFill>
              </a:rPr>
              <a:t> </a:t>
            </a:r>
            <a:r>
              <a:rPr lang="en-GB" sz="3100" dirty="0" err="1">
                <a:solidFill>
                  <a:srgbClr val="002060"/>
                </a:solidFill>
              </a:rPr>
              <a:t>istraživa</a:t>
            </a:r>
            <a:r>
              <a:rPr lang="sr-Latn-RS" sz="3100" dirty="0">
                <a:solidFill>
                  <a:srgbClr val="002060"/>
                </a:solidFill>
              </a:rPr>
              <a:t>nje</a:t>
            </a:r>
            <a:r>
              <a:rPr lang="en-GB" sz="3100" dirty="0">
                <a:solidFill>
                  <a:srgbClr val="00206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xmlns="" val="242367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rgbClr val="002060"/>
                </a:solidFill>
              </a:rPr>
              <a:t>SADRŽAJ: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33501"/>
            <a:ext cx="8311662" cy="3771636"/>
          </a:xfrm>
        </p:spPr>
        <p:txBody>
          <a:bodyPr/>
          <a:lstStyle/>
          <a:p>
            <a:r>
              <a:rPr lang="sr-Latn-RS" dirty="0">
                <a:solidFill>
                  <a:srgbClr val="002060"/>
                </a:solidFill>
              </a:rPr>
              <a:t>Marketing koncept – odgovor na zahteve potrošača</a:t>
            </a:r>
          </a:p>
          <a:p>
            <a:r>
              <a:rPr lang="sr-Latn-RS" dirty="0">
                <a:solidFill>
                  <a:srgbClr val="002060"/>
                </a:solidFill>
              </a:rPr>
              <a:t>Evolucija marketing koncepta od 1.0 do 5.0</a:t>
            </a:r>
          </a:p>
          <a:p>
            <a:r>
              <a:rPr lang="sr-Latn-RS" dirty="0">
                <a:solidFill>
                  <a:srgbClr val="002060"/>
                </a:solidFill>
              </a:rPr>
              <a:t>Digitalna transformacija u osiguranju</a:t>
            </a:r>
          </a:p>
          <a:p>
            <a:r>
              <a:rPr lang="sr-Latn-RS" dirty="0">
                <a:solidFill>
                  <a:srgbClr val="002060"/>
                </a:solidFill>
              </a:rPr>
              <a:t>Zaključak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83174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C1BB1A-8AB1-435F-97BC-7E1AA6429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r-Latn-RS" sz="3600" dirty="0">
                <a:solidFill>
                  <a:srgbClr val="002060"/>
                </a:solidFill>
              </a:rPr>
              <a:t>Marketing koncept kao odgovor na zahteve potrošača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D4E6C6-3A0E-4CE8-B80E-19A5D1F74A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39239"/>
            <a:ext cx="8229600" cy="3565897"/>
          </a:xfrm>
        </p:spPr>
        <p:txBody>
          <a:bodyPr>
            <a:normAutofit/>
          </a:bodyPr>
          <a:lstStyle/>
          <a:p>
            <a:r>
              <a:rPr lang="sr-Latn-RS" sz="2800" dirty="0">
                <a:solidFill>
                  <a:srgbClr val="002060"/>
                </a:solidFill>
              </a:rPr>
              <a:t>Potrebe i zahtevi potrošača    kvalitetne odluke i efikasne marketing strategije    poslovni ciljevi kompanije i širi društveni interesi</a:t>
            </a:r>
          </a:p>
          <a:p>
            <a:r>
              <a:rPr lang="sr-Latn-RS" sz="2800" dirty="0">
                <a:solidFill>
                  <a:srgbClr val="002060"/>
                </a:solidFill>
              </a:rPr>
              <a:t>Menadžerski i društveni aspekt marketinga</a:t>
            </a:r>
          </a:p>
          <a:p>
            <a:r>
              <a:rPr lang="sr-Latn-RS" sz="2800" dirty="0">
                <a:solidFill>
                  <a:srgbClr val="002060"/>
                </a:solidFill>
              </a:rPr>
              <a:t>Dinamički karakter marketinga</a:t>
            </a:r>
          </a:p>
          <a:p>
            <a:r>
              <a:rPr lang="sr-Latn-RS" sz="2800" dirty="0">
                <a:solidFill>
                  <a:srgbClr val="002060"/>
                </a:solidFill>
              </a:rPr>
              <a:t>Tržišne sile    novi poslovni modeli</a:t>
            </a:r>
          </a:p>
          <a:p>
            <a:pPr marL="0" indent="0">
              <a:buNone/>
            </a:pPr>
            <a:endParaRPr lang="en-GB" sz="2800" dirty="0">
              <a:solidFill>
                <a:srgbClr val="002060"/>
              </a:solidFill>
            </a:endParaRP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6ED0DF52-37AC-4DD1-B776-87EE9E82B6CA}"/>
              </a:ext>
            </a:extLst>
          </p:cNvPr>
          <p:cNvSpPr/>
          <p:nvPr/>
        </p:nvSpPr>
        <p:spPr>
          <a:xfrm>
            <a:off x="5280660" y="1790700"/>
            <a:ext cx="228600" cy="457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0EB81F46-70D6-4B2D-B302-A27237CD940C}"/>
              </a:ext>
            </a:extLst>
          </p:cNvPr>
          <p:cNvSpPr/>
          <p:nvPr/>
        </p:nvSpPr>
        <p:spPr>
          <a:xfrm>
            <a:off x="5509260" y="2225041"/>
            <a:ext cx="228600" cy="457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F13499E2-27B5-47DB-8797-BAC4EC3D0619}"/>
              </a:ext>
            </a:extLst>
          </p:cNvPr>
          <p:cNvSpPr/>
          <p:nvPr/>
        </p:nvSpPr>
        <p:spPr>
          <a:xfrm>
            <a:off x="2735580" y="4191000"/>
            <a:ext cx="228600" cy="4571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99733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5DDF83-00AB-42AB-99AC-CA5DEF61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dirty="0">
                <a:solidFill>
                  <a:srgbClr val="002060"/>
                </a:solidFill>
              </a:rPr>
              <a:t>Evolucija marketing koncepta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C65D063-8890-4531-9C40-C4CBBB19C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sz="2800" dirty="0"/>
              <a:t>Proizvodni koncept, koncept proizvoda, prodajni koncept, marketing koncept i društveni marketing, holistički marketing.</a:t>
            </a:r>
          </a:p>
          <a:p>
            <a:r>
              <a:rPr lang="sr-Latn-RS" dirty="0"/>
              <a:t>Novi pristup evoluciji marketinga: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/>
              <a:t>Marketing vođen proizvodima (1.0)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/>
              <a:t>Marketing orijentisan na kupca (2.0)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/>
              <a:t>Marketing orijentisan na ljude i na vrednost (3.0)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/>
              <a:t>Era kombinovanja oflajn i onlajn marketinga (4.0)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800" dirty="0"/>
              <a:t>Era dominacije digitalnog okruženja (5.0)</a:t>
            </a:r>
          </a:p>
          <a:p>
            <a:pPr>
              <a:buFont typeface="Wingdings" panose="05000000000000000000" pitchFamily="2" charset="2"/>
              <a:buChar char="Ø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4015800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337D5-93F0-4874-A445-C6CB4601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866"/>
            <a:ext cx="8229600" cy="380997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3BB2B45-9649-4673-B8E8-E3581BF8A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4094893"/>
              </p:ext>
            </p:extLst>
          </p:nvPr>
        </p:nvGraphicFramePr>
        <p:xfrm>
          <a:off x="0" y="1"/>
          <a:ext cx="9144000" cy="5164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144">
                  <a:extLst>
                    <a:ext uri="{9D8B030D-6E8A-4147-A177-3AD203B41FA5}">
                      <a16:colId xmlns:a16="http://schemas.microsoft.com/office/drawing/2014/main" xmlns="" val="2426467202"/>
                    </a:ext>
                  </a:extLst>
                </a:gridCol>
                <a:gridCol w="1420938">
                  <a:extLst>
                    <a:ext uri="{9D8B030D-6E8A-4147-A177-3AD203B41FA5}">
                      <a16:colId xmlns:a16="http://schemas.microsoft.com/office/drawing/2014/main" xmlns="" val="1142503440"/>
                    </a:ext>
                  </a:extLst>
                </a:gridCol>
                <a:gridCol w="1486722">
                  <a:extLst>
                    <a:ext uri="{9D8B030D-6E8A-4147-A177-3AD203B41FA5}">
                      <a16:colId xmlns:a16="http://schemas.microsoft.com/office/drawing/2014/main" xmlns="" val="3791674712"/>
                    </a:ext>
                  </a:extLst>
                </a:gridCol>
                <a:gridCol w="1508177">
                  <a:extLst>
                    <a:ext uri="{9D8B030D-6E8A-4147-A177-3AD203B41FA5}">
                      <a16:colId xmlns:a16="http://schemas.microsoft.com/office/drawing/2014/main" xmlns="" val="829320595"/>
                    </a:ext>
                  </a:extLst>
                </a:gridCol>
                <a:gridCol w="1636307">
                  <a:extLst>
                    <a:ext uri="{9D8B030D-6E8A-4147-A177-3AD203B41FA5}">
                      <a16:colId xmlns:a16="http://schemas.microsoft.com/office/drawing/2014/main" xmlns="" val="3881907748"/>
                    </a:ext>
                  </a:extLst>
                </a:gridCol>
                <a:gridCol w="1611712">
                  <a:extLst>
                    <a:ext uri="{9D8B030D-6E8A-4147-A177-3AD203B41FA5}">
                      <a16:colId xmlns:a16="http://schemas.microsoft.com/office/drawing/2014/main" xmlns="" val="1798394335"/>
                    </a:ext>
                  </a:extLst>
                </a:gridCol>
              </a:tblGrid>
              <a:tr h="30798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800" dirty="0">
                          <a:effectLst/>
                        </a:rPr>
                        <a:t>Razlike:</a:t>
                      </a:r>
                      <a:endParaRPr lang="sr-Latn-R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1.0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2.0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3.0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4.0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5.0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202622683"/>
                  </a:ext>
                </a:extLst>
              </a:tr>
              <a:tr h="2767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Vreme</a:t>
                      </a:r>
                      <a:r>
                        <a:rPr lang="sr-Latn-RS" sz="850" dirty="0">
                          <a:effectLst/>
                        </a:rPr>
                        <a:t> nastanka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Po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četak 1950-tih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Početak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19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0-tih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1990-tih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Sredina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2010-tih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Početak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2020-tih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99782555"/>
                  </a:ext>
                </a:extLst>
              </a:tr>
              <a:tr h="59683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85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Fokus</a:t>
                      </a: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koncentrisan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b="1" dirty="0" err="1">
                          <a:solidFill>
                            <a:srgbClr val="002060"/>
                          </a:solidFill>
                          <a:effectLst/>
                        </a:rPr>
                        <a:t>proizvod</a:t>
                      </a:r>
                      <a:endParaRPr lang="sr-Latn-RS" sz="8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orijentisan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b="1" dirty="0" err="1">
                          <a:solidFill>
                            <a:srgbClr val="002060"/>
                          </a:solidFill>
                          <a:effectLst/>
                        </a:rPr>
                        <a:t>potrošače</a:t>
                      </a:r>
                      <a:endParaRPr lang="sr-Latn-RS" sz="8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pokretan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b="1" dirty="0" err="1">
                          <a:solidFill>
                            <a:srgbClr val="002060"/>
                          </a:solidFill>
                          <a:effectLst/>
                        </a:rPr>
                        <a:t>vrednostima</a:t>
                      </a:r>
                      <a:endParaRPr lang="sr-Latn-RS" sz="850" b="1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orijentisan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b="1" dirty="0" err="1">
                          <a:solidFill>
                            <a:srgbClr val="002060"/>
                          </a:solidFill>
                          <a:effectLst/>
                        </a:rPr>
                        <a:t>digitalne</a:t>
                      </a:r>
                      <a:r>
                        <a:rPr lang="en-US" sz="850" b="1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b="1" dirty="0" err="1">
                          <a:solidFill>
                            <a:srgbClr val="002060"/>
                          </a:solidFill>
                          <a:effectLst/>
                        </a:rPr>
                        <a:t>tehnologije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koje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poboljšavaju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interakciju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kupcima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naprednom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tehnologijom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sr-Latn-RS" sz="850" b="1" dirty="0">
                          <a:solidFill>
                            <a:srgbClr val="002060"/>
                          </a:solidFill>
                          <a:effectLst/>
                        </a:rPr>
                        <a:t>AI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koje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imitiraju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ljudsko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ponašanje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stvaraju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vrednost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za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društvo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dobrobit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ljudi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670630669"/>
                  </a:ext>
                </a:extLst>
              </a:tr>
              <a:tr h="67436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Cilj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Prodati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proizvode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zadovoljstvo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kupca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Zadovoljiti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zadržati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potrošače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Učiniti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svet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boljim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mestom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primenu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etičkih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društveno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odgovornih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marketinških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praksi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Inspirisanje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klijenta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da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zajednički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kreira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nove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sadržaje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proizvode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/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usluge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prikupljanje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podataka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o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kupcima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radi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pružanja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personalizovanog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iskustva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Povećati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pove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zanost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ljudi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pomoć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naprednih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061183818"/>
                  </a:ext>
                </a:extLst>
              </a:tr>
              <a:tr h="53829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850" dirty="0">
                          <a:effectLst/>
                        </a:rPr>
                        <a:t>Tehnološki faktori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koj</a:t>
                      </a:r>
                      <a:r>
                        <a:rPr lang="sr-Latn-RS" sz="850" dirty="0">
                          <a:effectLst/>
                        </a:rPr>
                        <a:t>i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su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dovel</a:t>
                      </a:r>
                      <a:r>
                        <a:rPr lang="sr-Latn-RS" sz="850" dirty="0">
                          <a:effectLst/>
                        </a:rPr>
                        <a:t>i</a:t>
                      </a:r>
                      <a:r>
                        <a:rPr lang="en-US" sz="850" dirty="0">
                          <a:effectLst/>
                        </a:rPr>
                        <a:t> do </a:t>
                      </a:r>
                      <a:r>
                        <a:rPr lang="sr-Latn-RS" sz="850" dirty="0">
                          <a:effectLst/>
                        </a:rPr>
                        <a:t>nastanka koncepta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Industrijska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revolucija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razvoj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proizvodne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tehnologije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Informaciona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internet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novog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talasa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društveni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mediji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globalizacija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kreativno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društvo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marketing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Digitalna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ekonomija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Uvođenje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novih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: AI, NLP,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robotika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senzori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AR, VR, IoT, Big Data, blockchain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831312364"/>
                  </a:ext>
                </a:extLst>
              </a:tr>
              <a:tr h="56222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Kako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kompanije</a:t>
                      </a:r>
                      <a:r>
                        <a:rPr lang="en-US" sz="850" dirty="0">
                          <a:effectLst/>
                        </a:rPr>
                        <a:t> vide </a:t>
                      </a:r>
                      <a:r>
                        <a:rPr lang="en-US" sz="850" dirty="0" err="1">
                          <a:effectLst/>
                        </a:rPr>
                        <a:t>tržište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Masovn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o tržište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Pametni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potrošači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umom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srcem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Celokupan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čovek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umom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srcem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duhom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Mladi, žene i netizensi (aktivni građani interneta) su glavni tržišni segmenti u digitalnoj eri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Međusobno povezani kupci, dobavljači i partneri uz stvaranje vrednosti za sve stejkholdere -  potrošač kao segment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538258677"/>
                  </a:ext>
                </a:extLst>
              </a:tr>
              <a:tr h="27671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Dominantne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generacije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i="1" dirty="0">
                          <a:solidFill>
                            <a:srgbClr val="002060"/>
                          </a:solidFill>
                          <a:effectLst/>
                        </a:rPr>
                        <a:t>Baby Boom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eri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njihovi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roditelji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Kasni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i="1" dirty="0">
                          <a:solidFill>
                            <a:srgbClr val="002060"/>
                          </a:solidFill>
                          <a:effectLst/>
                        </a:rPr>
                        <a:t>Baby Boom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eri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X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Y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Y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rana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Z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Z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Alfa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4230366365"/>
                  </a:ext>
                </a:extLst>
              </a:tr>
              <a:tr h="87475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Ključni</a:t>
                      </a:r>
                      <a:r>
                        <a:rPr lang="en-US" sz="850" dirty="0">
                          <a:effectLst/>
                        </a:rPr>
                        <a:t> marketing </a:t>
                      </a:r>
                      <a:r>
                        <a:rPr lang="en-US" sz="850" dirty="0" err="1">
                          <a:effectLst/>
                        </a:rPr>
                        <a:t>koncept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Razvoj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proizvoda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upravljanje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životnim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ciklusom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kreiranje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najboljih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4P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Diferencijacija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segmentacija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targetiranje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pozicioniranje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Vrednosti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etičke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društveno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odgovorne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marketinške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prakse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(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ljudske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vrednosti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Humanizacija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brenda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ljudskim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atributima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digitalno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angažovanje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potrošača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marketing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sadržaja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Segmentirane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grupe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jedinstvenih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pojedinaca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Integrisano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angažovanje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potrošača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dubljem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nivou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zajedničko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kreiranje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vrednosti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diferencijacija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putem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korisničkog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iskustva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u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svim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tačkama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dodira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putu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kupovine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Marketing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1038608"/>
                  </a:ext>
                </a:extLst>
              </a:tr>
              <a:tr h="492177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effectLst/>
                        </a:rPr>
                        <a:t>Predlog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vrednosti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samostvaralački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samostvaralački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sr-Latn-RS" sz="900" dirty="0">
                          <a:solidFill>
                            <a:srgbClr val="002060"/>
                          </a:solidFill>
                          <a:effectLst/>
                        </a:rPr>
                        <a:t>interpersonalni predlog vrednosti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235483941"/>
                  </a:ext>
                </a:extLst>
              </a:tr>
              <a:tr h="528186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850" dirty="0">
                          <a:effectLst/>
                        </a:rPr>
                        <a:t>Komunika</a:t>
                      </a:r>
                      <a:r>
                        <a:rPr lang="en-US" sz="850" dirty="0" err="1">
                          <a:effectLst/>
                        </a:rPr>
                        <a:t>cija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sa</a:t>
                      </a:r>
                      <a:r>
                        <a:rPr lang="en-US" sz="850" dirty="0">
                          <a:effectLst/>
                        </a:rPr>
                        <a:t> </a:t>
                      </a:r>
                      <a:r>
                        <a:rPr lang="en-US" sz="850" dirty="0" err="1">
                          <a:effectLst/>
                        </a:rPr>
                        <a:t>potrošačima</a:t>
                      </a:r>
                      <a:endParaRPr lang="sr-Latn-RS" sz="8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Jedna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prema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mnogo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transakcija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Odnos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85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Saradnja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svih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svima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Odnosi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zasnovani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umrežavanju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omnikanalna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 interakcija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kao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kombinacija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onlajn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oflajn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Omnikanalna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 interakcija 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personalizovano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sr-Latn-R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iskustvo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u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svim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tačkama</a:t>
                      </a:r>
                      <a:r>
                        <a:rPr lang="en-US" sz="85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850" dirty="0" err="1">
                          <a:solidFill>
                            <a:srgbClr val="002060"/>
                          </a:solidFill>
                          <a:effectLst/>
                        </a:rPr>
                        <a:t>dodira</a:t>
                      </a:r>
                      <a:endParaRPr lang="sr-Latn-RS" sz="85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44936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28418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337D5-93F0-4874-A445-C6CB4601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99943"/>
            <a:ext cx="3516923" cy="380997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2060"/>
                </a:solidFill>
              </a:rPr>
              <a:t>Marketing 1.0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3BB2B45-9649-4673-B8E8-E3581BF8A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77118528"/>
              </p:ext>
            </p:extLst>
          </p:nvPr>
        </p:nvGraphicFramePr>
        <p:xfrm>
          <a:off x="3516923" y="261916"/>
          <a:ext cx="5283200" cy="5429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7213">
                  <a:extLst>
                    <a:ext uri="{9D8B030D-6E8A-4147-A177-3AD203B41FA5}">
                      <a16:colId xmlns:a16="http://schemas.microsoft.com/office/drawing/2014/main" xmlns="" val="2426467202"/>
                    </a:ext>
                  </a:extLst>
                </a:gridCol>
                <a:gridCol w="2655987">
                  <a:extLst>
                    <a:ext uri="{9D8B030D-6E8A-4147-A177-3AD203B41FA5}">
                      <a16:colId xmlns:a16="http://schemas.microsoft.com/office/drawing/2014/main" xmlns="" val="1142503440"/>
                    </a:ext>
                  </a:extLst>
                </a:gridCol>
              </a:tblGrid>
              <a:tr h="27969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Odlike: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Marketing 1.0</a:t>
                      </a:r>
                      <a:endParaRPr lang="sr-Latn-RS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202622683"/>
                  </a:ext>
                </a:extLst>
              </a:tr>
              <a:tr h="3651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Vreme</a:t>
                      </a:r>
                      <a:r>
                        <a:rPr lang="sr-Latn-RS" sz="1200" dirty="0">
                          <a:effectLst/>
                        </a:rPr>
                        <a:t> nastanka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Po</a:t>
                      </a:r>
                      <a:r>
                        <a:rPr lang="sr-Latn-RS" sz="1200" dirty="0">
                          <a:solidFill>
                            <a:srgbClr val="002060"/>
                          </a:solidFill>
                          <a:effectLst/>
                        </a:rPr>
                        <a:t>četak 1950-tih do kraja 1990-tih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99782555"/>
                  </a:ext>
                </a:extLst>
              </a:tr>
              <a:tr h="3834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Fokus</a:t>
                      </a: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koncentrisan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proizvod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670630669"/>
                  </a:ext>
                </a:extLst>
              </a:tr>
              <a:tr h="552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Cilj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Prodati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proizvod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zadovoljstvo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kupca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061183818"/>
                  </a:ext>
                </a:extLst>
              </a:tr>
              <a:tr h="552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Tehnološki faktori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koj</a:t>
                      </a:r>
                      <a:r>
                        <a:rPr lang="sr-Latn-RS" sz="1200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dovel</a:t>
                      </a:r>
                      <a:r>
                        <a:rPr lang="sr-Latn-RS" sz="1200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do </a:t>
                      </a:r>
                      <a:r>
                        <a:rPr lang="sr-Latn-RS" sz="1200" dirty="0">
                          <a:effectLst/>
                        </a:rPr>
                        <a:t>nastanka koncepta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Industrijska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revolucija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razvoj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proizvodne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tehnologije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831312364"/>
                  </a:ext>
                </a:extLst>
              </a:tr>
              <a:tr h="5689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Trendovi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sr-Latn-RS" sz="1200" dirty="0">
                          <a:effectLst/>
                        </a:rPr>
                        <a:t>f</a:t>
                      </a:r>
                      <a:r>
                        <a:rPr lang="en-US" sz="1200" dirty="0" err="1">
                          <a:effectLst/>
                        </a:rPr>
                        <a:t>aktori</a:t>
                      </a:r>
                      <a:r>
                        <a:rPr lang="en-US" sz="1200" dirty="0">
                          <a:effectLst/>
                        </a:rPr>
                        <a:t>) </a:t>
                      </a:r>
                      <a:r>
                        <a:rPr lang="en-US" sz="1200" dirty="0" err="1">
                          <a:effectLst/>
                        </a:rPr>
                        <a:t>koji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izazvali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evoluciju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Opslužiti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bogate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bejbi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bumere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njihove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roditelje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601736143"/>
                  </a:ext>
                </a:extLst>
              </a:tr>
              <a:tr h="4363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Kako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kompanije</a:t>
                      </a:r>
                      <a:r>
                        <a:rPr lang="en-US" sz="1200" dirty="0">
                          <a:effectLst/>
                        </a:rPr>
                        <a:t> vide </a:t>
                      </a:r>
                      <a:r>
                        <a:rPr lang="en-US" sz="1200" dirty="0" err="1">
                          <a:effectLst/>
                        </a:rPr>
                        <a:t>tržište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Masovn</a:t>
                      </a:r>
                      <a:r>
                        <a:rPr lang="sr-Latn-RS" sz="1200" dirty="0">
                          <a:solidFill>
                            <a:srgbClr val="002060"/>
                          </a:solidFill>
                          <a:effectLst/>
                        </a:rPr>
                        <a:t>o tržišt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kupci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fizičkim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potrebama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538258677"/>
                  </a:ext>
                </a:extLst>
              </a:tr>
              <a:tr h="2732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Dominantne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generacije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i="1" dirty="0">
                          <a:solidFill>
                            <a:srgbClr val="002060"/>
                          </a:solidFill>
                          <a:effectLst/>
                        </a:rPr>
                        <a:t>Baby Boom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eri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njihovi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roditelji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4230366365"/>
                  </a:ext>
                </a:extLst>
              </a:tr>
              <a:tr h="55184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Ključni</a:t>
                      </a:r>
                      <a:r>
                        <a:rPr lang="en-US" sz="1200" dirty="0">
                          <a:effectLst/>
                        </a:rPr>
                        <a:t> marketing </a:t>
                      </a:r>
                      <a:r>
                        <a:rPr lang="en-US" sz="1200" dirty="0" err="1">
                          <a:effectLst/>
                        </a:rPr>
                        <a:t>koncept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Razvoj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proizvoda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upravljanje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životnim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ciklusom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kreiranje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najboljih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4P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1038608"/>
                  </a:ext>
                </a:extLst>
              </a:tr>
              <a:tr h="55271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</a:t>
                      </a:r>
                      <a:r>
                        <a:rPr lang="en-US" sz="1200" dirty="0" err="1">
                          <a:effectLst/>
                        </a:rPr>
                        <a:t>smernice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kompanije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Specifikacija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proizvoda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128604254"/>
                  </a:ext>
                </a:extLst>
              </a:tr>
              <a:tr h="413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Predlog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vrednosti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235483941"/>
                  </a:ext>
                </a:extLst>
              </a:tr>
              <a:tr h="41300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Komunika</a:t>
                      </a:r>
                      <a:r>
                        <a:rPr lang="en-US" sz="1200" dirty="0" err="1">
                          <a:effectLst/>
                        </a:rPr>
                        <a:t>cija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potrošačima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Jedna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prema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mnogo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transakcija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44936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96825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337D5-93F0-4874-A445-C6CB4601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99943"/>
            <a:ext cx="3516923" cy="380997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2060"/>
                </a:solidFill>
              </a:rPr>
              <a:t>Marketing 2.0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3BB2B45-9649-4673-B8E8-E3581BF8A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87755609"/>
              </p:ext>
            </p:extLst>
          </p:nvPr>
        </p:nvGraphicFramePr>
        <p:xfrm>
          <a:off x="3516923" y="213065"/>
          <a:ext cx="5283200" cy="52531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7213">
                  <a:extLst>
                    <a:ext uri="{9D8B030D-6E8A-4147-A177-3AD203B41FA5}">
                      <a16:colId xmlns:a16="http://schemas.microsoft.com/office/drawing/2014/main" xmlns="" val="2426467202"/>
                    </a:ext>
                  </a:extLst>
                </a:gridCol>
                <a:gridCol w="2655987">
                  <a:extLst>
                    <a:ext uri="{9D8B030D-6E8A-4147-A177-3AD203B41FA5}">
                      <a16:colId xmlns:a16="http://schemas.microsoft.com/office/drawing/2014/main" xmlns="" val="1142503440"/>
                    </a:ext>
                  </a:extLst>
                </a:gridCol>
              </a:tblGrid>
              <a:tr h="26873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Odlike: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202622683"/>
                  </a:ext>
                </a:extLst>
              </a:tr>
              <a:tr h="262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Vreme</a:t>
                      </a:r>
                      <a:r>
                        <a:rPr lang="sr-Latn-RS" sz="1200" dirty="0">
                          <a:effectLst/>
                        </a:rPr>
                        <a:t> nastanka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Početak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19</a:t>
                      </a:r>
                      <a:r>
                        <a:rPr lang="sr-Latn-RS" sz="1200" dirty="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0-tih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99782555"/>
                  </a:ext>
                </a:extLst>
              </a:tr>
              <a:tr h="468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Fokus</a:t>
                      </a: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orijentisan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potrošače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670630669"/>
                  </a:ext>
                </a:extLst>
              </a:tr>
              <a:tr h="531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Cilj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Zadovoljiti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zadržati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potrošače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061183818"/>
                  </a:ext>
                </a:extLst>
              </a:tr>
              <a:tr h="531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Tehnološki faktori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koj</a:t>
                      </a:r>
                      <a:r>
                        <a:rPr lang="sr-Latn-RS" sz="1200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dovel</a:t>
                      </a:r>
                      <a:r>
                        <a:rPr lang="sr-Latn-RS" sz="1200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do </a:t>
                      </a:r>
                      <a:r>
                        <a:rPr lang="sr-Latn-RS" sz="1200" dirty="0">
                          <a:effectLst/>
                        </a:rPr>
                        <a:t>nastanka koncepta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Informaciona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internet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831312364"/>
                  </a:ext>
                </a:extLst>
              </a:tr>
              <a:tr h="54667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Trendovi</a:t>
                      </a:r>
                      <a:r>
                        <a:rPr lang="en-US" sz="1200" dirty="0">
                          <a:effectLst/>
                        </a:rPr>
                        <a:t> (</a:t>
                      </a:r>
                      <a:r>
                        <a:rPr lang="en-US" sz="1200" dirty="0" err="1">
                          <a:effectLst/>
                        </a:rPr>
                        <a:t>Faktori</a:t>
                      </a:r>
                      <a:r>
                        <a:rPr lang="en-US" sz="1200" dirty="0">
                          <a:effectLst/>
                        </a:rPr>
                        <a:t>) </a:t>
                      </a:r>
                      <a:r>
                        <a:rPr lang="en-US" sz="1200" dirty="0" err="1">
                          <a:effectLst/>
                        </a:rPr>
                        <a:t>koji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izazvali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evoluciju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Anti-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konzumerizam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recesija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1980-tih,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manja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kupovna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moć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štedljivost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potrošača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601736143"/>
                  </a:ext>
                </a:extLst>
              </a:tr>
              <a:tr h="4192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Kako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kompanije</a:t>
                      </a:r>
                      <a:r>
                        <a:rPr lang="en-US" sz="1200" dirty="0">
                          <a:effectLst/>
                        </a:rPr>
                        <a:t> vide </a:t>
                      </a:r>
                      <a:r>
                        <a:rPr lang="en-US" sz="1200" dirty="0" err="1">
                          <a:effectLst/>
                        </a:rPr>
                        <a:t>tržište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Pametni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potrošači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umom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srcem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538258677"/>
                  </a:ext>
                </a:extLst>
              </a:tr>
              <a:tr h="26259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Dominantne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generacije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Kasni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i="1" dirty="0">
                          <a:solidFill>
                            <a:srgbClr val="002060"/>
                          </a:solidFill>
                          <a:effectLst/>
                        </a:rPr>
                        <a:t>Baby Boom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-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eri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X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4230366365"/>
                  </a:ext>
                </a:extLst>
              </a:tr>
              <a:tr h="4122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Ključni</a:t>
                      </a:r>
                      <a:r>
                        <a:rPr lang="en-US" sz="1200" dirty="0">
                          <a:effectLst/>
                        </a:rPr>
                        <a:t> marketing </a:t>
                      </a:r>
                      <a:r>
                        <a:rPr lang="en-US" sz="1200" dirty="0" err="1">
                          <a:effectLst/>
                        </a:rPr>
                        <a:t>koncept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Diferencijacija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segmentacija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targetiranje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pozicioniranje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1038608"/>
                  </a:ext>
                </a:extLst>
              </a:tr>
              <a:tr h="5310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</a:t>
                      </a:r>
                      <a:r>
                        <a:rPr lang="en-US" sz="1200" dirty="0" err="1">
                          <a:effectLst/>
                        </a:rPr>
                        <a:t>smernice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kompanije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Pozicioniranje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korporacije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proizvoda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128604254"/>
                  </a:ext>
                </a:extLst>
              </a:tr>
              <a:tr h="396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Predlog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vrednosti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235483941"/>
                  </a:ext>
                </a:extLst>
              </a:tr>
              <a:tr h="3968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Komunika</a:t>
                      </a:r>
                      <a:r>
                        <a:rPr lang="en-US" sz="1200" dirty="0" err="1">
                          <a:effectLst/>
                        </a:rPr>
                        <a:t>cija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sa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potrošačima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Odnos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jedan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44936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309616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0337D5-93F0-4874-A445-C6CB46010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99943"/>
            <a:ext cx="3516923" cy="380997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002060"/>
                </a:solidFill>
              </a:rPr>
              <a:t>Marketing 3.0</a:t>
            </a:r>
            <a:endParaRPr lang="en-GB" dirty="0">
              <a:solidFill>
                <a:srgbClr val="00206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B3BB2B45-9649-4673-B8E8-E3581BF8A8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30259547"/>
              </p:ext>
            </p:extLst>
          </p:nvPr>
        </p:nvGraphicFramePr>
        <p:xfrm>
          <a:off x="3356903" y="243656"/>
          <a:ext cx="5521822" cy="5493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5874">
                  <a:extLst>
                    <a:ext uri="{9D8B030D-6E8A-4147-A177-3AD203B41FA5}">
                      <a16:colId xmlns:a16="http://schemas.microsoft.com/office/drawing/2014/main" xmlns="" val="2426467202"/>
                    </a:ext>
                  </a:extLst>
                </a:gridCol>
                <a:gridCol w="2775948">
                  <a:extLst>
                    <a:ext uri="{9D8B030D-6E8A-4147-A177-3AD203B41FA5}">
                      <a16:colId xmlns:a16="http://schemas.microsoft.com/office/drawing/2014/main" xmlns="" val="1142503440"/>
                    </a:ext>
                  </a:extLst>
                </a:gridCol>
              </a:tblGrid>
              <a:tr h="2724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Odlike: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3.0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202622683"/>
                  </a:ext>
                </a:extLst>
              </a:tr>
              <a:tr h="3557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Vreme</a:t>
                      </a:r>
                      <a:r>
                        <a:rPr lang="sr-Latn-RS" sz="1200" dirty="0">
                          <a:effectLst/>
                        </a:rPr>
                        <a:t> nastanka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solidFill>
                            <a:srgbClr val="002060"/>
                          </a:solidFill>
                          <a:effectLst/>
                        </a:rPr>
                        <a:t>1990-tih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99782555"/>
                  </a:ext>
                </a:extLst>
              </a:tr>
              <a:tr h="3659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Fokus</a:t>
                      </a: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Marketing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pokretan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vrednostima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670630669"/>
                  </a:ext>
                </a:extLst>
              </a:tr>
              <a:tr h="538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Cilj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Učiniti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svet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boljim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mestom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primenu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etičkih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društveno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odgovornih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marketinških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praksi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061183818"/>
                  </a:ext>
                </a:extLst>
              </a:tr>
              <a:tr h="5384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Tehnološki faktori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koj</a:t>
                      </a:r>
                      <a:r>
                        <a:rPr lang="sr-Latn-RS" sz="1200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dovel</a:t>
                      </a:r>
                      <a:r>
                        <a:rPr lang="sr-Latn-RS" sz="1200" dirty="0">
                          <a:effectLst/>
                        </a:rPr>
                        <a:t>i</a:t>
                      </a:r>
                      <a:r>
                        <a:rPr lang="en-US" sz="1200" dirty="0">
                          <a:effectLst/>
                        </a:rPr>
                        <a:t> do </a:t>
                      </a:r>
                      <a:r>
                        <a:rPr lang="sr-Latn-RS" sz="1200" dirty="0">
                          <a:effectLst/>
                        </a:rPr>
                        <a:t>nastanka koncepta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Tehnologija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novog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talasa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društveni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mediji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globalizacija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kreativno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društvo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marketing 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831312364"/>
                  </a:ext>
                </a:extLst>
              </a:tr>
              <a:tr h="55427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Trendovi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sr-Latn-RS" sz="1200" dirty="0">
                          <a:effectLst/>
                        </a:rPr>
                        <a:t>(f</a:t>
                      </a:r>
                      <a:r>
                        <a:rPr lang="en-US" sz="1200" dirty="0" err="1">
                          <a:effectLst/>
                        </a:rPr>
                        <a:t>aktori</a:t>
                      </a:r>
                      <a:r>
                        <a:rPr lang="en-US" sz="1200" dirty="0">
                          <a:effectLst/>
                        </a:rPr>
                        <a:t>) </a:t>
                      </a:r>
                      <a:r>
                        <a:rPr lang="en-US" sz="1200" dirty="0" err="1">
                          <a:effectLst/>
                        </a:rPr>
                        <a:t>koji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su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izazvali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evoluciju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Slobodniji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pristup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informacijama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fokus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profit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skandali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na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finansijskom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tržištu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smanjili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su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poverenje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potrošača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prema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kompanijama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601736143"/>
                  </a:ext>
                </a:extLst>
              </a:tr>
              <a:tr h="314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Kako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kompanije</a:t>
                      </a:r>
                      <a:r>
                        <a:rPr lang="en-US" sz="1200" dirty="0">
                          <a:effectLst/>
                        </a:rPr>
                        <a:t> vide </a:t>
                      </a:r>
                      <a:r>
                        <a:rPr lang="en-US" sz="1200" dirty="0" err="1">
                          <a:effectLst/>
                        </a:rPr>
                        <a:t>tržište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Celokupan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čovek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umom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srcem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duhom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538258677"/>
                  </a:ext>
                </a:extLst>
              </a:tr>
              <a:tr h="26624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Dominantne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generacije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Generacija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Y 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4230366365"/>
                  </a:ext>
                </a:extLst>
              </a:tr>
              <a:tr h="4179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Ključni</a:t>
                      </a:r>
                      <a:r>
                        <a:rPr lang="en-US" sz="1200" dirty="0">
                          <a:effectLst/>
                        </a:rPr>
                        <a:t> marketing </a:t>
                      </a:r>
                      <a:r>
                        <a:rPr lang="en-US" sz="1200" dirty="0" err="1">
                          <a:effectLst/>
                        </a:rPr>
                        <a:t>koncept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Vrednosti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uz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etičke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društveno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odgovorne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marketinške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prakse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(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ljudske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vrednosti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)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31038608"/>
                  </a:ext>
                </a:extLst>
              </a:tr>
              <a:tr h="41642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Marketing </a:t>
                      </a:r>
                      <a:r>
                        <a:rPr lang="en-US" sz="1200" dirty="0" err="1">
                          <a:effectLst/>
                        </a:rPr>
                        <a:t>smernice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kompanije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Misija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vizija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vrednosti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korporacije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128604254"/>
                  </a:ext>
                </a:extLst>
              </a:tr>
              <a:tr h="1594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</a:rPr>
                        <a:t>Predlog</a:t>
                      </a:r>
                      <a:r>
                        <a:rPr lang="en-US" sz="1200" dirty="0">
                          <a:effectLst/>
                        </a:rPr>
                        <a:t> </a:t>
                      </a:r>
                      <a:r>
                        <a:rPr lang="en-US" sz="1200" dirty="0" err="1">
                          <a:effectLst/>
                        </a:rPr>
                        <a:t>vrednosti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Funkcionalni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emocionalni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duhovni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1235483941"/>
                  </a:ext>
                </a:extLst>
              </a:tr>
              <a:tr h="4023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r-Latn-RS" sz="1200" dirty="0">
                          <a:effectLst/>
                        </a:rPr>
                        <a:t>Komunika</a:t>
                      </a:r>
                      <a:r>
                        <a:rPr lang="en-US" sz="1200" dirty="0" err="1">
                          <a:effectLst/>
                        </a:rPr>
                        <a:t>cija</a:t>
                      </a:r>
                      <a:r>
                        <a:rPr lang="sr-Latn-RS" sz="1200" dirty="0">
                          <a:effectLst/>
                        </a:rPr>
                        <a:t> sa </a:t>
                      </a:r>
                      <a:r>
                        <a:rPr lang="en-US" sz="1200" dirty="0" err="1">
                          <a:effectLst/>
                        </a:rPr>
                        <a:t>potrošačima</a:t>
                      </a:r>
                      <a:endParaRPr lang="sr-Latn-R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r-Latn-RS" sz="12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Saradnja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svih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effectLst/>
                        </a:rPr>
                        <a:t>svima</a:t>
                      </a:r>
                      <a:endParaRPr lang="sr-Latn-RS" sz="12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980" marR="19980" marT="0" marB="0"/>
                </a:tc>
                <a:extLst>
                  <a:ext uri="{0D108BD9-81ED-4DB2-BD59-A6C34878D82A}">
                    <a16:rowId xmlns:a16="http://schemas.microsoft.com/office/drawing/2014/main" xmlns="" val="24493611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337980"/>
      </p:ext>
    </p:extLst>
  </p:cSld>
  <p:clrMapOvr>
    <a:masterClrMapping/>
  </p:clrMapOvr>
</p:sld>
</file>

<file path=ppt/theme/theme1.xml><?xml version="1.0" encoding="utf-8"?>
<a:theme xmlns:a="http://schemas.openxmlformats.org/drawingml/2006/main" name="EKOF template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Sadrza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EKOF template5lat</Template>
  <TotalTime>889</TotalTime>
  <Words>1472</Words>
  <Application>Microsoft Office PowerPoint</Application>
  <PresentationFormat>On-screen Show (16:10)</PresentationFormat>
  <Paragraphs>329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EKOF template3</vt:lpstr>
      <vt:lpstr>Sadrzaj</vt:lpstr>
      <vt:lpstr>Marketing u osiguranju – odgovor na zahteve potrošača</vt:lpstr>
      <vt:lpstr>Cilj rada</vt:lpstr>
      <vt:lpstr>SADRŽAJ:</vt:lpstr>
      <vt:lpstr>Marketing koncept kao odgovor na zahteve potrošača</vt:lpstr>
      <vt:lpstr>Evolucija marketing koncepta</vt:lpstr>
      <vt:lpstr>Slide 6</vt:lpstr>
      <vt:lpstr>Marketing 1.0</vt:lpstr>
      <vt:lpstr>Marketing 2.0</vt:lpstr>
      <vt:lpstr>Marketing 3.0</vt:lpstr>
      <vt:lpstr>Marketing 4.0</vt:lpstr>
      <vt:lpstr>Marketing 5.0</vt:lpstr>
      <vt:lpstr>Digitalna transformacija u osiguranju</vt:lpstr>
      <vt:lpstr>Zaključak:</vt:lpstr>
      <vt:lpstr>Marketing u osiguranju – odgovor na zahteve potrošača</vt:lpstr>
    </vt:vector>
  </TitlesOfParts>
  <Company>KIDE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U OSIGURANJU – odgovor na zahteve potrošača</dc:title>
  <dc:creator>mirja</dc:creator>
  <cp:lastModifiedBy>Marija</cp:lastModifiedBy>
  <cp:revision>36</cp:revision>
  <dcterms:created xsi:type="dcterms:W3CDTF">2024-06-04T17:35:39Z</dcterms:created>
  <dcterms:modified xsi:type="dcterms:W3CDTF">2024-06-06T16:59:36Z</dcterms:modified>
</cp:coreProperties>
</file>