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317" r:id="rId2"/>
    <p:sldId id="264" r:id="rId3"/>
    <p:sldId id="360" r:id="rId4"/>
    <p:sldId id="359" r:id="rId5"/>
    <p:sldId id="339" r:id="rId6"/>
    <p:sldId id="334" r:id="rId7"/>
    <p:sldId id="340" r:id="rId8"/>
    <p:sldId id="341" r:id="rId9"/>
    <p:sldId id="342" r:id="rId10"/>
    <p:sldId id="343" r:id="rId11"/>
    <p:sldId id="344" r:id="rId12"/>
    <p:sldId id="345" r:id="rId13"/>
    <p:sldId id="346" r:id="rId14"/>
    <p:sldId id="348" r:id="rId15"/>
    <p:sldId id="350" r:id="rId16"/>
    <p:sldId id="351" r:id="rId17"/>
    <p:sldId id="352" r:id="rId18"/>
    <p:sldId id="353" r:id="rId19"/>
    <p:sldId id="355" r:id="rId20"/>
    <p:sldId id="364" r:id="rId21"/>
    <p:sldId id="356" r:id="rId22"/>
    <p:sldId id="357" r:id="rId23"/>
    <p:sldId id="361" r:id="rId24"/>
    <p:sldId id="358" r:id="rId25"/>
    <p:sldId id="36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ko Urošević" initials="BU" lastIdx="3" clrIdx="0">
    <p:extLst>
      <p:ext uri="{19B8F6BF-5375-455C-9EA6-DF929625EA0E}">
        <p15:presenceInfo xmlns:p15="http://schemas.microsoft.com/office/powerpoint/2012/main" xmlns="" userId="71108106aa064b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9ADE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660"/>
  </p:normalViewPr>
  <p:slideViewPr>
    <p:cSldViewPr snapToGrid="0">
      <p:cViewPr varScale="1">
        <p:scale>
          <a:sx n="83" d="100"/>
          <a:sy n="83" d="100"/>
        </p:scale>
        <p:origin x="-706" y="-7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704455-AAAC-4471-AD3D-478D40400B6E}" type="datetimeFigureOut">
              <a:rPr lang="en-US" smtClean="0"/>
              <a:pPr/>
              <a:t>6/4/2024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22E65D-A873-4AF3-A979-ABB53F775E2D}" type="slidenum">
              <a:rPr lang="en-US" smtClean="0"/>
              <a:pPr/>
              <a:t>‹#›</a:t>
            </a:fld>
            <a:endParaRPr lang="en-US"/>
          </a:p>
        </p:txBody>
      </p:sp>
    </p:spTree>
    <p:extLst>
      <p:ext uri="{BB962C8B-B14F-4D97-AF65-F5344CB8AC3E}">
        <p14:creationId xmlns:p14="http://schemas.microsoft.com/office/powerpoint/2010/main" xmlns="" val="4216461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7B7A27-93D4-404C-8191-7419926EBC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89C94F0-5357-4E72-AC82-6CABD4CE21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6585A45-4C4B-42C7-8786-7B2E827FAEF0}"/>
              </a:ext>
            </a:extLst>
          </p:cNvPr>
          <p:cNvSpPr>
            <a:spLocks noGrp="1"/>
          </p:cNvSpPr>
          <p:nvPr>
            <p:ph type="dt" sz="half" idx="10"/>
          </p:nvPr>
        </p:nvSpPr>
        <p:spPr/>
        <p:txBody>
          <a:bodyPr/>
          <a:lstStyle/>
          <a:p>
            <a:fld id="{BE990278-7D58-4F6E-8580-447BC2FE8310}" type="datetime1">
              <a:rPr lang="en-US" smtClean="0"/>
              <a:pPr/>
              <a:t>6/4/2024</a:t>
            </a:fld>
            <a:endParaRPr lang="en-US"/>
          </a:p>
        </p:txBody>
      </p:sp>
      <p:sp>
        <p:nvSpPr>
          <p:cNvPr id="5" name="Footer Placeholder 4">
            <a:extLst>
              <a:ext uri="{FF2B5EF4-FFF2-40B4-BE49-F238E27FC236}">
                <a16:creationId xmlns:a16="http://schemas.microsoft.com/office/drawing/2014/main" xmlns="" id="{282DC4F1-95F6-465C-A321-F1B7F1D96FC7}"/>
              </a:ext>
            </a:extLst>
          </p:cNvPr>
          <p:cNvSpPr>
            <a:spLocks noGrp="1"/>
          </p:cNvSpPr>
          <p:nvPr>
            <p:ph type="ftr" sz="quarter" idx="11"/>
          </p:nvPr>
        </p:nvSpPr>
        <p:spPr/>
        <p:txBody>
          <a:bodyPr/>
          <a:lstStyle/>
          <a:p>
            <a:r>
              <a:rPr lang="en-US"/>
              <a:t>Aranđelovac, Hotel „Izvor“, 7-9. jun 2024</a:t>
            </a:r>
          </a:p>
        </p:txBody>
      </p:sp>
      <p:sp>
        <p:nvSpPr>
          <p:cNvPr id="6" name="Slide Number Placeholder 5">
            <a:extLst>
              <a:ext uri="{FF2B5EF4-FFF2-40B4-BE49-F238E27FC236}">
                <a16:creationId xmlns:a16="http://schemas.microsoft.com/office/drawing/2014/main" xmlns="" id="{97A6F163-0FE4-4FB3-AB1F-3B240B4BC201}"/>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2796114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620695-CAFC-4D7D-965E-BD71677000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93D08BD5-6FD6-414F-9623-0E927947E9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9C59735-EF04-41F5-AFCA-0A2F2C773E8F}"/>
              </a:ext>
            </a:extLst>
          </p:cNvPr>
          <p:cNvSpPr>
            <a:spLocks noGrp="1"/>
          </p:cNvSpPr>
          <p:nvPr>
            <p:ph type="dt" sz="half" idx="10"/>
          </p:nvPr>
        </p:nvSpPr>
        <p:spPr/>
        <p:txBody>
          <a:bodyPr/>
          <a:lstStyle/>
          <a:p>
            <a:fld id="{1B2326BB-63A3-4BB0-B9A2-5E28B05A4A89}" type="datetime1">
              <a:rPr lang="en-US" smtClean="0"/>
              <a:pPr/>
              <a:t>6/4/2024</a:t>
            </a:fld>
            <a:endParaRPr lang="en-US"/>
          </a:p>
        </p:txBody>
      </p:sp>
      <p:sp>
        <p:nvSpPr>
          <p:cNvPr id="5" name="Footer Placeholder 4">
            <a:extLst>
              <a:ext uri="{FF2B5EF4-FFF2-40B4-BE49-F238E27FC236}">
                <a16:creationId xmlns:a16="http://schemas.microsoft.com/office/drawing/2014/main" xmlns="" id="{2E21C186-330F-48D0-B787-3C0AB67BF175}"/>
              </a:ext>
            </a:extLst>
          </p:cNvPr>
          <p:cNvSpPr>
            <a:spLocks noGrp="1"/>
          </p:cNvSpPr>
          <p:nvPr>
            <p:ph type="ftr" sz="quarter" idx="11"/>
          </p:nvPr>
        </p:nvSpPr>
        <p:spPr/>
        <p:txBody>
          <a:bodyPr/>
          <a:lstStyle/>
          <a:p>
            <a:r>
              <a:rPr lang="en-US"/>
              <a:t>Aranđelovac, Hotel „Izvor“, 7-9. jun 2024</a:t>
            </a:r>
          </a:p>
        </p:txBody>
      </p:sp>
      <p:sp>
        <p:nvSpPr>
          <p:cNvPr id="6" name="Slide Number Placeholder 5">
            <a:extLst>
              <a:ext uri="{FF2B5EF4-FFF2-40B4-BE49-F238E27FC236}">
                <a16:creationId xmlns:a16="http://schemas.microsoft.com/office/drawing/2014/main" xmlns="" id="{2C22B0D3-31BA-40D5-8EBD-0F53E4AAB21C}"/>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295509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3146475-94B3-41FC-BA20-FE166D586C8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9103EEF-F0B7-41F2-A378-CD960144A5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06717F-4C6A-4F57-A6A9-DEB16BAC0E28}"/>
              </a:ext>
            </a:extLst>
          </p:cNvPr>
          <p:cNvSpPr>
            <a:spLocks noGrp="1"/>
          </p:cNvSpPr>
          <p:nvPr>
            <p:ph type="dt" sz="half" idx="10"/>
          </p:nvPr>
        </p:nvSpPr>
        <p:spPr/>
        <p:txBody>
          <a:bodyPr/>
          <a:lstStyle/>
          <a:p>
            <a:fld id="{B765838E-5852-4D02-A0EF-2055609F673F}" type="datetime1">
              <a:rPr lang="en-US" smtClean="0"/>
              <a:pPr/>
              <a:t>6/4/2024</a:t>
            </a:fld>
            <a:endParaRPr lang="en-US"/>
          </a:p>
        </p:txBody>
      </p:sp>
      <p:sp>
        <p:nvSpPr>
          <p:cNvPr id="5" name="Footer Placeholder 4">
            <a:extLst>
              <a:ext uri="{FF2B5EF4-FFF2-40B4-BE49-F238E27FC236}">
                <a16:creationId xmlns:a16="http://schemas.microsoft.com/office/drawing/2014/main" xmlns="" id="{2943EC64-F05F-435D-B830-4FEB5482AC73}"/>
              </a:ext>
            </a:extLst>
          </p:cNvPr>
          <p:cNvSpPr>
            <a:spLocks noGrp="1"/>
          </p:cNvSpPr>
          <p:nvPr>
            <p:ph type="ftr" sz="quarter" idx="11"/>
          </p:nvPr>
        </p:nvSpPr>
        <p:spPr/>
        <p:txBody>
          <a:bodyPr/>
          <a:lstStyle/>
          <a:p>
            <a:r>
              <a:rPr lang="en-US"/>
              <a:t>Aranđelovac, Hotel „Izvor“, 7-9. jun 2024</a:t>
            </a:r>
          </a:p>
        </p:txBody>
      </p:sp>
      <p:sp>
        <p:nvSpPr>
          <p:cNvPr id="6" name="Slide Number Placeholder 5">
            <a:extLst>
              <a:ext uri="{FF2B5EF4-FFF2-40B4-BE49-F238E27FC236}">
                <a16:creationId xmlns:a16="http://schemas.microsoft.com/office/drawing/2014/main" xmlns="" id="{B95CEF5E-C13A-46B6-87F8-DBC9E3E7C9D0}"/>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1898567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F1255E-A02C-4130-992B-156A2CA50F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A252EB0-F8C7-4D03-9EB5-313B2CCA0E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032CE67-CBDD-4B46-BC5E-62F455BAD435}"/>
              </a:ext>
            </a:extLst>
          </p:cNvPr>
          <p:cNvSpPr>
            <a:spLocks noGrp="1"/>
          </p:cNvSpPr>
          <p:nvPr>
            <p:ph type="dt" sz="half" idx="10"/>
          </p:nvPr>
        </p:nvSpPr>
        <p:spPr/>
        <p:txBody>
          <a:bodyPr/>
          <a:lstStyle/>
          <a:p>
            <a:fld id="{B2D8279E-5827-43CC-98F3-A05940660A69}" type="datetime1">
              <a:rPr lang="en-US" smtClean="0"/>
              <a:pPr/>
              <a:t>6/4/2024</a:t>
            </a:fld>
            <a:endParaRPr lang="en-US"/>
          </a:p>
        </p:txBody>
      </p:sp>
      <p:sp>
        <p:nvSpPr>
          <p:cNvPr id="5" name="Footer Placeholder 4">
            <a:extLst>
              <a:ext uri="{FF2B5EF4-FFF2-40B4-BE49-F238E27FC236}">
                <a16:creationId xmlns:a16="http://schemas.microsoft.com/office/drawing/2014/main" xmlns="" id="{B63DBB2F-03A7-4850-870C-8FE5B0B69D74}"/>
              </a:ext>
            </a:extLst>
          </p:cNvPr>
          <p:cNvSpPr>
            <a:spLocks noGrp="1"/>
          </p:cNvSpPr>
          <p:nvPr>
            <p:ph type="ftr" sz="quarter" idx="11"/>
          </p:nvPr>
        </p:nvSpPr>
        <p:spPr/>
        <p:txBody>
          <a:bodyPr/>
          <a:lstStyle/>
          <a:p>
            <a:r>
              <a:rPr lang="en-US"/>
              <a:t>Aranđelovac, Hotel „Izvor“, 7-9. jun 2024</a:t>
            </a:r>
          </a:p>
        </p:txBody>
      </p:sp>
      <p:sp>
        <p:nvSpPr>
          <p:cNvPr id="6" name="Slide Number Placeholder 5">
            <a:extLst>
              <a:ext uri="{FF2B5EF4-FFF2-40B4-BE49-F238E27FC236}">
                <a16:creationId xmlns:a16="http://schemas.microsoft.com/office/drawing/2014/main" xmlns="" id="{D03A060D-9AB6-493D-9980-D785802B930F}"/>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1372287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F17F8D-7D9E-4B76-9DFF-26D2384D24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AB6A138-2492-46CC-A29F-309FF7DB60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97EF4CB-4B2B-41BF-9889-329494599371}"/>
              </a:ext>
            </a:extLst>
          </p:cNvPr>
          <p:cNvSpPr>
            <a:spLocks noGrp="1"/>
          </p:cNvSpPr>
          <p:nvPr>
            <p:ph type="dt" sz="half" idx="10"/>
          </p:nvPr>
        </p:nvSpPr>
        <p:spPr/>
        <p:txBody>
          <a:bodyPr/>
          <a:lstStyle/>
          <a:p>
            <a:fld id="{388B37FF-3502-4889-A1C4-CD397CFF4B80}" type="datetime1">
              <a:rPr lang="en-US" smtClean="0"/>
              <a:pPr/>
              <a:t>6/4/2024</a:t>
            </a:fld>
            <a:endParaRPr lang="en-US"/>
          </a:p>
        </p:txBody>
      </p:sp>
      <p:sp>
        <p:nvSpPr>
          <p:cNvPr id="5" name="Footer Placeholder 4">
            <a:extLst>
              <a:ext uri="{FF2B5EF4-FFF2-40B4-BE49-F238E27FC236}">
                <a16:creationId xmlns:a16="http://schemas.microsoft.com/office/drawing/2014/main" xmlns="" id="{9D6BAB5B-52E4-4257-986F-CA4697C4AB09}"/>
              </a:ext>
            </a:extLst>
          </p:cNvPr>
          <p:cNvSpPr>
            <a:spLocks noGrp="1"/>
          </p:cNvSpPr>
          <p:nvPr>
            <p:ph type="ftr" sz="quarter" idx="11"/>
          </p:nvPr>
        </p:nvSpPr>
        <p:spPr/>
        <p:txBody>
          <a:bodyPr/>
          <a:lstStyle/>
          <a:p>
            <a:r>
              <a:rPr lang="en-US"/>
              <a:t>Aranđelovac, Hotel „Izvor“, 7-9. jun 2024</a:t>
            </a:r>
          </a:p>
        </p:txBody>
      </p:sp>
      <p:sp>
        <p:nvSpPr>
          <p:cNvPr id="6" name="Slide Number Placeholder 5">
            <a:extLst>
              <a:ext uri="{FF2B5EF4-FFF2-40B4-BE49-F238E27FC236}">
                <a16:creationId xmlns:a16="http://schemas.microsoft.com/office/drawing/2014/main" xmlns="" id="{40CA7D90-0306-4CA6-BC9C-98D5EDBA8028}"/>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193168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364726-C5B7-4BE1-B075-38E4AB10AC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6DCC5D0-A7FC-4A81-8E21-5208256D29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CEA667F-26C4-4E3A-8483-7A2E29085A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7F04FD5-084A-4A6A-B0B6-0A740CF825A4}"/>
              </a:ext>
            </a:extLst>
          </p:cNvPr>
          <p:cNvSpPr>
            <a:spLocks noGrp="1"/>
          </p:cNvSpPr>
          <p:nvPr>
            <p:ph type="dt" sz="half" idx="10"/>
          </p:nvPr>
        </p:nvSpPr>
        <p:spPr/>
        <p:txBody>
          <a:bodyPr/>
          <a:lstStyle/>
          <a:p>
            <a:fld id="{ADD043E8-2400-4C06-8E05-7107F7201914}" type="datetime1">
              <a:rPr lang="en-US" smtClean="0"/>
              <a:pPr/>
              <a:t>6/4/2024</a:t>
            </a:fld>
            <a:endParaRPr lang="en-US"/>
          </a:p>
        </p:txBody>
      </p:sp>
      <p:sp>
        <p:nvSpPr>
          <p:cNvPr id="6" name="Footer Placeholder 5">
            <a:extLst>
              <a:ext uri="{FF2B5EF4-FFF2-40B4-BE49-F238E27FC236}">
                <a16:creationId xmlns:a16="http://schemas.microsoft.com/office/drawing/2014/main" xmlns="" id="{70E5DE93-12C6-49E3-A87D-9EA24D2DEC58}"/>
              </a:ext>
            </a:extLst>
          </p:cNvPr>
          <p:cNvSpPr>
            <a:spLocks noGrp="1"/>
          </p:cNvSpPr>
          <p:nvPr>
            <p:ph type="ftr" sz="quarter" idx="11"/>
          </p:nvPr>
        </p:nvSpPr>
        <p:spPr/>
        <p:txBody>
          <a:bodyPr/>
          <a:lstStyle/>
          <a:p>
            <a:r>
              <a:rPr lang="en-US"/>
              <a:t>Aranđelovac, Hotel „Izvor“, 7-9. jun 2024</a:t>
            </a:r>
          </a:p>
        </p:txBody>
      </p:sp>
      <p:sp>
        <p:nvSpPr>
          <p:cNvPr id="7" name="Slide Number Placeholder 6">
            <a:extLst>
              <a:ext uri="{FF2B5EF4-FFF2-40B4-BE49-F238E27FC236}">
                <a16:creationId xmlns:a16="http://schemas.microsoft.com/office/drawing/2014/main" xmlns="" id="{B6930851-0C37-46F4-BE30-3119E5945105}"/>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285740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40D589-07F1-4A08-B359-6F17BB40ED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34E263E-06B4-40CF-B6FE-9A3CD9B90F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8478D73-4EDA-49EA-B133-C1A35BA451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38E6CE6-668D-451F-BADE-235E175190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4C7DFEE-2995-4875-9AA3-FBB97F0140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593D0BC-74A1-4087-A544-1342149E6181}"/>
              </a:ext>
            </a:extLst>
          </p:cNvPr>
          <p:cNvSpPr>
            <a:spLocks noGrp="1"/>
          </p:cNvSpPr>
          <p:nvPr>
            <p:ph type="dt" sz="half" idx="10"/>
          </p:nvPr>
        </p:nvSpPr>
        <p:spPr/>
        <p:txBody>
          <a:bodyPr/>
          <a:lstStyle/>
          <a:p>
            <a:fld id="{CB5D2C32-6263-4A0F-BA3A-296C815A2EA5}" type="datetime1">
              <a:rPr lang="en-US" smtClean="0"/>
              <a:pPr/>
              <a:t>6/4/2024</a:t>
            </a:fld>
            <a:endParaRPr lang="en-US"/>
          </a:p>
        </p:txBody>
      </p:sp>
      <p:sp>
        <p:nvSpPr>
          <p:cNvPr id="8" name="Footer Placeholder 7">
            <a:extLst>
              <a:ext uri="{FF2B5EF4-FFF2-40B4-BE49-F238E27FC236}">
                <a16:creationId xmlns:a16="http://schemas.microsoft.com/office/drawing/2014/main" xmlns="" id="{A70525E4-5A4F-467B-98F3-5929DEF482D6}"/>
              </a:ext>
            </a:extLst>
          </p:cNvPr>
          <p:cNvSpPr>
            <a:spLocks noGrp="1"/>
          </p:cNvSpPr>
          <p:nvPr>
            <p:ph type="ftr" sz="quarter" idx="11"/>
          </p:nvPr>
        </p:nvSpPr>
        <p:spPr/>
        <p:txBody>
          <a:bodyPr/>
          <a:lstStyle/>
          <a:p>
            <a:r>
              <a:rPr lang="en-US"/>
              <a:t>Aranđelovac, Hotel „Izvor“, 7-9. jun 2024</a:t>
            </a:r>
          </a:p>
        </p:txBody>
      </p:sp>
      <p:sp>
        <p:nvSpPr>
          <p:cNvPr id="9" name="Slide Number Placeholder 8">
            <a:extLst>
              <a:ext uri="{FF2B5EF4-FFF2-40B4-BE49-F238E27FC236}">
                <a16:creationId xmlns:a16="http://schemas.microsoft.com/office/drawing/2014/main" xmlns="" id="{7F231F46-763B-47D4-8535-09718464DE13}"/>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2005265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DA5297-9F8F-4205-BDDF-8A2A1887F8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848B3C5-729D-4F2E-AA75-ABB747CE97B6}"/>
              </a:ext>
            </a:extLst>
          </p:cNvPr>
          <p:cNvSpPr>
            <a:spLocks noGrp="1"/>
          </p:cNvSpPr>
          <p:nvPr>
            <p:ph type="dt" sz="half" idx="10"/>
          </p:nvPr>
        </p:nvSpPr>
        <p:spPr/>
        <p:txBody>
          <a:bodyPr/>
          <a:lstStyle/>
          <a:p>
            <a:fld id="{EC40FB7F-98A6-45F3-9AB5-A76335BFCF2C}" type="datetime1">
              <a:rPr lang="en-US" smtClean="0"/>
              <a:pPr/>
              <a:t>6/4/2024</a:t>
            </a:fld>
            <a:endParaRPr lang="en-US"/>
          </a:p>
        </p:txBody>
      </p:sp>
      <p:sp>
        <p:nvSpPr>
          <p:cNvPr id="4" name="Footer Placeholder 3">
            <a:extLst>
              <a:ext uri="{FF2B5EF4-FFF2-40B4-BE49-F238E27FC236}">
                <a16:creationId xmlns:a16="http://schemas.microsoft.com/office/drawing/2014/main" xmlns="" id="{7F5237EA-62A6-45E4-8B14-164D735F1F67}"/>
              </a:ext>
            </a:extLst>
          </p:cNvPr>
          <p:cNvSpPr>
            <a:spLocks noGrp="1"/>
          </p:cNvSpPr>
          <p:nvPr>
            <p:ph type="ftr" sz="quarter" idx="11"/>
          </p:nvPr>
        </p:nvSpPr>
        <p:spPr/>
        <p:txBody>
          <a:bodyPr/>
          <a:lstStyle/>
          <a:p>
            <a:r>
              <a:rPr lang="en-US"/>
              <a:t>Aranđelovac, Hotel „Izvor“, 7-9. jun 2024</a:t>
            </a:r>
          </a:p>
        </p:txBody>
      </p:sp>
      <p:sp>
        <p:nvSpPr>
          <p:cNvPr id="5" name="Slide Number Placeholder 4">
            <a:extLst>
              <a:ext uri="{FF2B5EF4-FFF2-40B4-BE49-F238E27FC236}">
                <a16:creationId xmlns:a16="http://schemas.microsoft.com/office/drawing/2014/main" xmlns="" id="{37694878-CDDA-4315-B1B0-FEF14EB33B82}"/>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2187601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CA33F49-0295-4ED3-9BF5-43A876BE5481}"/>
              </a:ext>
            </a:extLst>
          </p:cNvPr>
          <p:cNvSpPr>
            <a:spLocks noGrp="1"/>
          </p:cNvSpPr>
          <p:nvPr>
            <p:ph type="dt" sz="half" idx="10"/>
          </p:nvPr>
        </p:nvSpPr>
        <p:spPr/>
        <p:txBody>
          <a:bodyPr/>
          <a:lstStyle/>
          <a:p>
            <a:fld id="{2B431F6D-268A-4A3A-8F35-3A56E91883F5}" type="datetime1">
              <a:rPr lang="en-US" smtClean="0"/>
              <a:pPr/>
              <a:t>6/4/2024</a:t>
            </a:fld>
            <a:endParaRPr lang="en-US"/>
          </a:p>
        </p:txBody>
      </p:sp>
      <p:sp>
        <p:nvSpPr>
          <p:cNvPr id="3" name="Footer Placeholder 2">
            <a:extLst>
              <a:ext uri="{FF2B5EF4-FFF2-40B4-BE49-F238E27FC236}">
                <a16:creationId xmlns:a16="http://schemas.microsoft.com/office/drawing/2014/main" xmlns="" id="{E37B466B-7DE2-436D-9CDF-6F28053E8A18}"/>
              </a:ext>
            </a:extLst>
          </p:cNvPr>
          <p:cNvSpPr>
            <a:spLocks noGrp="1"/>
          </p:cNvSpPr>
          <p:nvPr>
            <p:ph type="ftr" sz="quarter" idx="11"/>
          </p:nvPr>
        </p:nvSpPr>
        <p:spPr/>
        <p:txBody>
          <a:bodyPr/>
          <a:lstStyle/>
          <a:p>
            <a:r>
              <a:rPr lang="en-US"/>
              <a:t>Aranđelovac, Hotel „Izvor“, 7-9. jun 2024</a:t>
            </a:r>
          </a:p>
        </p:txBody>
      </p:sp>
      <p:sp>
        <p:nvSpPr>
          <p:cNvPr id="4" name="Slide Number Placeholder 3">
            <a:extLst>
              <a:ext uri="{FF2B5EF4-FFF2-40B4-BE49-F238E27FC236}">
                <a16:creationId xmlns:a16="http://schemas.microsoft.com/office/drawing/2014/main" xmlns="" id="{A488B249-99B3-4DF1-B4EE-3F3A6BB6BE0C}"/>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348872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12657A-73D1-498B-9D1C-1CF9811426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314A007-DE00-4B60-8AD7-FB3F77A940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4E51FD5-A410-431E-8DA4-541CE63B4D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FF08AD1-7932-4DB8-B4D5-A9D9747A9A30}"/>
              </a:ext>
            </a:extLst>
          </p:cNvPr>
          <p:cNvSpPr>
            <a:spLocks noGrp="1"/>
          </p:cNvSpPr>
          <p:nvPr>
            <p:ph type="dt" sz="half" idx="10"/>
          </p:nvPr>
        </p:nvSpPr>
        <p:spPr/>
        <p:txBody>
          <a:bodyPr/>
          <a:lstStyle/>
          <a:p>
            <a:fld id="{A699C69C-8255-4625-A179-B0C929B5CFF6}" type="datetime1">
              <a:rPr lang="en-US" smtClean="0"/>
              <a:pPr/>
              <a:t>6/4/2024</a:t>
            </a:fld>
            <a:endParaRPr lang="en-US"/>
          </a:p>
        </p:txBody>
      </p:sp>
      <p:sp>
        <p:nvSpPr>
          <p:cNvPr id="6" name="Footer Placeholder 5">
            <a:extLst>
              <a:ext uri="{FF2B5EF4-FFF2-40B4-BE49-F238E27FC236}">
                <a16:creationId xmlns:a16="http://schemas.microsoft.com/office/drawing/2014/main" xmlns="" id="{B029F8B8-9E60-4B94-9FCB-69D0C468B804}"/>
              </a:ext>
            </a:extLst>
          </p:cNvPr>
          <p:cNvSpPr>
            <a:spLocks noGrp="1"/>
          </p:cNvSpPr>
          <p:nvPr>
            <p:ph type="ftr" sz="quarter" idx="11"/>
          </p:nvPr>
        </p:nvSpPr>
        <p:spPr/>
        <p:txBody>
          <a:bodyPr/>
          <a:lstStyle/>
          <a:p>
            <a:r>
              <a:rPr lang="en-US"/>
              <a:t>Aranđelovac, Hotel „Izvor“, 7-9. jun 2024</a:t>
            </a:r>
          </a:p>
        </p:txBody>
      </p:sp>
      <p:sp>
        <p:nvSpPr>
          <p:cNvPr id="7" name="Slide Number Placeholder 6">
            <a:extLst>
              <a:ext uri="{FF2B5EF4-FFF2-40B4-BE49-F238E27FC236}">
                <a16:creationId xmlns:a16="http://schemas.microsoft.com/office/drawing/2014/main" xmlns="" id="{5FDAA1BA-ADCD-4880-8A25-A1DD11891409}"/>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1655781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5DF605-2AEB-4ABD-B961-5DB950EA9F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F5A3812-DB62-4639-825F-6B9E3B94BD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BCF6C0B-34F9-4B7E-8361-F8383D5F8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29D5224-D755-402B-8C45-37DD07925FBB}"/>
              </a:ext>
            </a:extLst>
          </p:cNvPr>
          <p:cNvSpPr>
            <a:spLocks noGrp="1"/>
          </p:cNvSpPr>
          <p:nvPr>
            <p:ph type="dt" sz="half" idx="10"/>
          </p:nvPr>
        </p:nvSpPr>
        <p:spPr/>
        <p:txBody>
          <a:bodyPr/>
          <a:lstStyle/>
          <a:p>
            <a:fld id="{93C2B19C-153E-42F2-BADE-5FD79C8399ED}" type="datetime1">
              <a:rPr lang="en-US" smtClean="0"/>
              <a:pPr/>
              <a:t>6/4/2024</a:t>
            </a:fld>
            <a:endParaRPr lang="en-US"/>
          </a:p>
        </p:txBody>
      </p:sp>
      <p:sp>
        <p:nvSpPr>
          <p:cNvPr id="6" name="Footer Placeholder 5">
            <a:extLst>
              <a:ext uri="{FF2B5EF4-FFF2-40B4-BE49-F238E27FC236}">
                <a16:creationId xmlns:a16="http://schemas.microsoft.com/office/drawing/2014/main" xmlns="" id="{A3A76309-E525-41F1-8672-4146B566B9CF}"/>
              </a:ext>
            </a:extLst>
          </p:cNvPr>
          <p:cNvSpPr>
            <a:spLocks noGrp="1"/>
          </p:cNvSpPr>
          <p:nvPr>
            <p:ph type="ftr" sz="quarter" idx="11"/>
          </p:nvPr>
        </p:nvSpPr>
        <p:spPr/>
        <p:txBody>
          <a:bodyPr/>
          <a:lstStyle/>
          <a:p>
            <a:r>
              <a:rPr lang="en-US"/>
              <a:t>Aranđelovac, Hotel „Izvor“, 7-9. jun 2024</a:t>
            </a:r>
          </a:p>
        </p:txBody>
      </p:sp>
      <p:sp>
        <p:nvSpPr>
          <p:cNvPr id="7" name="Slide Number Placeholder 6">
            <a:extLst>
              <a:ext uri="{FF2B5EF4-FFF2-40B4-BE49-F238E27FC236}">
                <a16:creationId xmlns:a16="http://schemas.microsoft.com/office/drawing/2014/main" xmlns="" id="{1F4EBA2A-3F67-429D-8564-EE394D16A637}"/>
              </a:ext>
            </a:extLst>
          </p:cNvPr>
          <p:cNvSpPr>
            <a:spLocks noGrp="1"/>
          </p:cNvSpPr>
          <p:nvPr>
            <p:ph type="sldNum" sz="quarter" idx="12"/>
          </p:nvPr>
        </p:nvSpPr>
        <p:spPr/>
        <p:txBody>
          <a:body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3047203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87DB148-09F3-4C59-850E-61C1D8E0F4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F5DF592E-02F1-441C-91E9-836C4DC416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84F0ED3-BA32-469B-A1D7-F7901B5F72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DDB95-A2D1-4120-9C90-AC95C75BC48C}" type="datetime1">
              <a:rPr lang="en-US" smtClean="0"/>
              <a:pPr/>
              <a:t>6/4/2024</a:t>
            </a:fld>
            <a:endParaRPr lang="en-US"/>
          </a:p>
        </p:txBody>
      </p:sp>
      <p:sp>
        <p:nvSpPr>
          <p:cNvPr id="5" name="Footer Placeholder 4">
            <a:extLst>
              <a:ext uri="{FF2B5EF4-FFF2-40B4-BE49-F238E27FC236}">
                <a16:creationId xmlns:a16="http://schemas.microsoft.com/office/drawing/2014/main" xmlns="" id="{A0199143-C1E3-484C-BC0D-A67CD0A2A5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Aranđelovac, Hotel „Izvor“, 7-9. jun 2024</a:t>
            </a:r>
          </a:p>
        </p:txBody>
      </p:sp>
      <p:sp>
        <p:nvSpPr>
          <p:cNvPr id="6" name="Slide Number Placeholder 5">
            <a:extLst>
              <a:ext uri="{FF2B5EF4-FFF2-40B4-BE49-F238E27FC236}">
                <a16:creationId xmlns:a16="http://schemas.microsoft.com/office/drawing/2014/main" xmlns="" id="{80121CC6-71CD-42AE-B622-101051AAA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C9826A-607A-4136-854F-F758CF4C9C05}" type="slidenum">
              <a:rPr lang="en-US" smtClean="0"/>
              <a:pPr/>
              <a:t>‹#›</a:t>
            </a:fld>
            <a:endParaRPr lang="en-US"/>
          </a:p>
        </p:txBody>
      </p:sp>
    </p:spTree>
    <p:extLst>
      <p:ext uri="{BB962C8B-B14F-4D97-AF65-F5344CB8AC3E}">
        <p14:creationId xmlns:p14="http://schemas.microsoft.com/office/powerpoint/2010/main" xmlns="" val="1796772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glog.a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yottaanswers.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8FCA94-C5C8-4707-80D9-EB1BFF15089F}"/>
              </a:ext>
            </a:extLst>
          </p:cNvPr>
          <p:cNvSpPr>
            <a:spLocks noGrp="1"/>
          </p:cNvSpPr>
          <p:nvPr>
            <p:ph type="ctrTitle"/>
          </p:nvPr>
        </p:nvSpPr>
        <p:spPr>
          <a:xfrm>
            <a:off x="726422" y="1967346"/>
            <a:ext cx="10640754" cy="1383119"/>
          </a:xfrm>
        </p:spPr>
        <p:txBody>
          <a:bodyPr anchor="b">
            <a:noAutofit/>
          </a:bodyPr>
          <a:lstStyle/>
          <a:p>
            <a:r>
              <a:rPr lang="sr-Latn-RS" sz="3200" dirty="0">
                <a:solidFill>
                  <a:srgbClr val="004AAD"/>
                </a:solidFill>
                <a:latin typeface="League Spartan"/>
              </a:rPr>
              <a:t>XXII MEĐUNARODNI SIMPOZIJUM </a:t>
            </a:r>
            <a:br>
              <a:rPr lang="sr-Latn-RS" sz="3200" dirty="0">
                <a:solidFill>
                  <a:srgbClr val="004AAD"/>
                </a:solidFill>
                <a:latin typeface="League Spartan"/>
              </a:rPr>
            </a:br>
            <a:r>
              <a:rPr lang="sr-Latn-RS" sz="3200" dirty="0">
                <a:solidFill>
                  <a:srgbClr val="004AAD"/>
                </a:solidFill>
                <a:latin typeface="League Spartan"/>
              </a:rPr>
              <a:t>TRANSFORMACIJA TRŽIŠTA OSIGURANJA – ODGOVORI NA NOVE IZAZOVE</a:t>
            </a:r>
            <a:r>
              <a:rPr lang="en-US" sz="3200" b="1" dirty="0"/>
              <a:t/>
            </a:r>
            <a:br>
              <a:rPr lang="en-US" sz="3200" b="1" dirty="0"/>
            </a:br>
            <a:r>
              <a:rPr lang="en-US" sz="3200" b="1" dirty="0"/>
              <a:t/>
            </a:r>
            <a:br>
              <a:rPr lang="en-US" sz="3200" b="1" dirty="0"/>
            </a:br>
            <a:r>
              <a:rPr lang="sr-Latn-RS" sz="3200" b="1" dirty="0"/>
              <a:t/>
            </a:r>
            <a:br>
              <a:rPr lang="sr-Latn-RS" sz="3200" b="1" dirty="0"/>
            </a:br>
            <a:r>
              <a:rPr lang="sr-Latn-RS" sz="3200" dirty="0">
                <a:solidFill>
                  <a:srgbClr val="004AAD"/>
                </a:solidFill>
                <a:latin typeface="League Spartan"/>
              </a:rPr>
              <a:t>Generative AI and Insurance</a:t>
            </a:r>
            <a:endParaRPr lang="en-US" sz="3200" dirty="0">
              <a:solidFill>
                <a:schemeClr val="tx2"/>
              </a:solidFill>
            </a:endParaRPr>
          </a:p>
        </p:txBody>
      </p:sp>
      <p:sp>
        <p:nvSpPr>
          <p:cNvPr id="3" name="Subtitle 2">
            <a:extLst>
              <a:ext uri="{FF2B5EF4-FFF2-40B4-BE49-F238E27FC236}">
                <a16:creationId xmlns:a16="http://schemas.microsoft.com/office/drawing/2014/main" xmlns="" id="{7EF74D96-CA88-4DBE-9A13-D3D979C377D4}"/>
              </a:ext>
            </a:extLst>
          </p:cNvPr>
          <p:cNvSpPr>
            <a:spLocks noGrp="1"/>
          </p:cNvSpPr>
          <p:nvPr>
            <p:ph type="subTitle" idx="1"/>
          </p:nvPr>
        </p:nvSpPr>
        <p:spPr>
          <a:xfrm>
            <a:off x="526775" y="4171528"/>
            <a:ext cx="10982738" cy="1831707"/>
          </a:xfrm>
        </p:spPr>
        <p:txBody>
          <a:bodyPr anchor="ctr">
            <a:normAutofit/>
          </a:bodyPr>
          <a:lstStyle/>
          <a:p>
            <a:r>
              <a:rPr lang="sr-Latn-RS" dirty="0">
                <a:solidFill>
                  <a:srgbClr val="004AAD"/>
                </a:solidFill>
                <a:latin typeface="League Spartan"/>
              </a:rPr>
              <a:t>Prof. Branko Urošević (RAF) and Sergej Šaletić, MSc (FIS)</a:t>
            </a:r>
            <a:endParaRPr lang="en-US" dirty="0">
              <a:solidFill>
                <a:srgbClr val="0070C0"/>
              </a:solidFill>
            </a:endParaRPr>
          </a:p>
        </p:txBody>
      </p:sp>
    </p:spTree>
    <p:extLst>
      <p:ext uri="{BB962C8B-B14F-4D97-AF65-F5344CB8AC3E}">
        <p14:creationId xmlns:p14="http://schemas.microsoft.com/office/powerpoint/2010/main" xmlns="" val="3669557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Reducing cost of real data collection (maybe)</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823203"/>
            <a:ext cx="9708995" cy="3403861"/>
          </a:xfrm>
        </p:spPr>
        <p:txBody>
          <a:bodyPr anchor="ctr">
            <a:noAutofit/>
          </a:bodyPr>
          <a:lstStyle/>
          <a:p>
            <a:pPr marL="342900" lvl="1" indent="-342900" algn="just"/>
            <a:endParaRPr lang="sr-Latn-RS" dirty="0"/>
          </a:p>
          <a:p>
            <a:pPr marL="342900" lvl="1" indent="-342900" algn="just"/>
            <a:endParaRPr lang="sr-Latn-RS" dirty="0"/>
          </a:p>
          <a:p>
            <a:pPr marL="342900" lvl="1" indent="-342900" algn="just"/>
            <a:r>
              <a:rPr lang="sr-Latn-RS" dirty="0"/>
              <a:t>GEN AI can reduce</a:t>
            </a:r>
            <a:r>
              <a:rPr lang="en-US" dirty="0"/>
              <a:t> the need for expensive real data collection</a:t>
            </a:r>
            <a:endParaRPr lang="sr-Latn-RS" dirty="0"/>
          </a:p>
          <a:p>
            <a:pPr marL="0" lvl="1" indent="0" algn="just">
              <a:buNone/>
            </a:pPr>
            <a:endParaRPr lang="sr-Latn-RS" dirty="0"/>
          </a:p>
          <a:p>
            <a:pPr marL="342900" lvl="1" indent="-342900" algn="just"/>
            <a:r>
              <a:rPr lang="sr-Latn-RS" dirty="0">
                <a:latin typeface="Engravers MT" panose="02090707080505020304" pitchFamily="18" charset="0"/>
              </a:rPr>
              <a:t>⚠ </a:t>
            </a:r>
            <a:r>
              <a:rPr lang="sr-Latn-RS" dirty="0"/>
              <a:t>Recall that Gen AI does not always generate data corresponding to reality (the so-called hallucations of the gen AI systems)</a:t>
            </a:r>
          </a:p>
          <a:p>
            <a:pPr marL="342900" lvl="1" indent="-342900" algn="just"/>
            <a:r>
              <a:rPr lang="sr-Latn-RS" dirty="0">
                <a:latin typeface="Engravers MT" panose="02090707080505020304" pitchFamily="18" charset="0"/>
              </a:rPr>
              <a:t>⚠ </a:t>
            </a:r>
            <a:r>
              <a:rPr lang="sr-Latn-RS" dirty="0"/>
              <a:t>Creating data based on AI generated data reduces variability and accuracy. </a:t>
            </a:r>
          </a:p>
          <a:p>
            <a:pPr marL="0" lvl="1" indent="0" algn="just">
              <a:buNone/>
            </a:pPr>
            <a:endParaRPr lang="sr-Latn-RS" dirty="0"/>
          </a:p>
          <a:p>
            <a:pPr marL="342900" lvl="1" indent="-342900" algn="just"/>
            <a:r>
              <a:rPr lang="sr-Latn-RS" dirty="0"/>
              <a:t>Thus, we certainly cannot stop collecting real data.</a:t>
            </a:r>
          </a:p>
          <a:p>
            <a:pPr marL="342900" lvl="1" indent="-342900" algn="just"/>
            <a:endParaRPr lang="en-US" dirty="0"/>
          </a:p>
          <a:p>
            <a:pPr marL="0" indent="0">
              <a:buNone/>
            </a:pPr>
            <a:r>
              <a:rPr lang="sr-Latn-RS" sz="2400" dirty="0"/>
              <a:t/>
            </a:r>
            <a:br>
              <a:rPr lang="sr-Latn-RS" sz="2400" dirty="0"/>
            </a:br>
            <a:endParaRPr lang="en-US" sz="24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10</a:t>
            </a:fld>
            <a:endParaRPr lang="en-US"/>
          </a:p>
        </p:txBody>
      </p:sp>
    </p:spTree>
    <p:extLst>
      <p:ext uri="{BB962C8B-B14F-4D97-AF65-F5344CB8AC3E}">
        <p14:creationId xmlns:p14="http://schemas.microsoft.com/office/powerpoint/2010/main" xmlns="" val="1088234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4AAD"/>
                </a:solidFill>
                <a:latin typeface="League Spartan"/>
              </a:rPr>
              <a:t>Content creation and personalization</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a:t>Aranđelovac, Hotel „Izvor“, 7-9. jun 2024</a:t>
            </a:r>
          </a:p>
        </p:txBody>
      </p:sp>
      <p:sp>
        <p:nvSpPr>
          <p:cNvPr id="5" name="Slide Number Placeholder 4"/>
          <p:cNvSpPr>
            <a:spLocks noGrp="1"/>
          </p:cNvSpPr>
          <p:nvPr>
            <p:ph type="sldNum" sz="quarter" idx="12"/>
          </p:nvPr>
        </p:nvSpPr>
        <p:spPr/>
        <p:txBody>
          <a:bodyPr/>
          <a:lstStyle/>
          <a:p>
            <a:fld id="{50C9826A-607A-4136-854F-F758CF4C9C05}" type="slidenum">
              <a:rPr lang="en-US" smtClean="0"/>
              <a:pPr/>
              <a:t>11</a:t>
            </a:fld>
            <a:endParaRPr lang="en-US"/>
          </a:p>
        </p:txBody>
      </p:sp>
    </p:spTree>
    <p:extLst>
      <p:ext uri="{BB962C8B-B14F-4D97-AF65-F5344CB8AC3E}">
        <p14:creationId xmlns:p14="http://schemas.microsoft.com/office/powerpoint/2010/main" xmlns="" val="37349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en-US" sz="4000" dirty="0">
                <a:solidFill>
                  <a:schemeClr val="bg1"/>
                </a:solidFill>
              </a:rPr>
              <a:t>Content creation and personalization</a:t>
            </a: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316765" y="2341848"/>
            <a:ext cx="9708995" cy="3403861"/>
          </a:xfrm>
        </p:spPr>
        <p:txBody>
          <a:bodyPr anchor="ctr">
            <a:noAutofit/>
          </a:bodyPr>
          <a:lstStyle/>
          <a:p>
            <a:pPr marL="0" lvl="1" indent="0" algn="just">
              <a:buNone/>
            </a:pPr>
            <a:endParaRPr lang="sr-Latn-RS" sz="2200" dirty="0"/>
          </a:p>
          <a:p>
            <a:pPr marL="0" lvl="1" indent="0" algn="just">
              <a:buNone/>
            </a:pPr>
            <a:endParaRPr lang="sr-Latn-RS" sz="2200" dirty="0"/>
          </a:p>
          <a:p>
            <a:pPr marL="0" lvl="1" indent="0" algn="just">
              <a:buNone/>
            </a:pPr>
            <a:endParaRPr lang="sr-Latn-RS" sz="2200" dirty="0"/>
          </a:p>
          <a:p>
            <a:pPr marL="0" lvl="1" indent="0" algn="just">
              <a:buNone/>
            </a:pPr>
            <a:endParaRPr lang="sr-Latn-RS" sz="2200" dirty="0"/>
          </a:p>
          <a:p>
            <a:pPr marL="0" lvl="1" indent="0" algn="just">
              <a:buNone/>
            </a:pPr>
            <a:r>
              <a:rPr lang="sr-Latn-RS" sz="2200" dirty="0"/>
              <a:t>MARKETING CONTENT CREATION</a:t>
            </a:r>
          </a:p>
          <a:p>
            <a:pPr marL="342900" lvl="1" indent="-342900" algn="just"/>
            <a:r>
              <a:rPr lang="en-US" sz="2200" dirty="0"/>
              <a:t>Chinese insurance company </a:t>
            </a:r>
            <a:r>
              <a:rPr lang="en-US" sz="2200" b="1" i="1" dirty="0" err="1"/>
              <a:t>Zhong</a:t>
            </a:r>
            <a:r>
              <a:rPr lang="sr-Latn-RS" sz="2200" dirty="0"/>
              <a:t>:</a:t>
            </a:r>
            <a:r>
              <a:rPr lang="en-US" sz="2200" dirty="0"/>
              <a:t> </a:t>
            </a:r>
            <a:r>
              <a:rPr lang="sr-Latn-RS" sz="2200" dirty="0"/>
              <a:t>u</a:t>
            </a:r>
            <a:r>
              <a:rPr lang="en-US" sz="2200" dirty="0"/>
              <a:t>sing </a:t>
            </a:r>
            <a:r>
              <a:rPr lang="sr-Latn-RS" sz="2200" dirty="0"/>
              <a:t>G</a:t>
            </a:r>
            <a:r>
              <a:rPr lang="en-US" sz="2200" dirty="0" err="1"/>
              <a:t>en</a:t>
            </a:r>
            <a:r>
              <a:rPr lang="en-US" sz="2200" dirty="0"/>
              <a:t> AI, </a:t>
            </a:r>
            <a:r>
              <a:rPr lang="sr-Latn-RS" sz="2200" dirty="0"/>
              <a:t>from </a:t>
            </a:r>
            <a:r>
              <a:rPr lang="en-US" sz="2200" dirty="0"/>
              <a:t>one poster image for insurance products in three days,</a:t>
            </a:r>
            <a:r>
              <a:rPr lang="sr-Latn-RS" sz="2200" dirty="0"/>
              <a:t> to </a:t>
            </a:r>
            <a:r>
              <a:rPr lang="en-US" sz="2200" dirty="0"/>
              <a:t>multiple sets of different styles of posters in </a:t>
            </a:r>
            <a:r>
              <a:rPr lang="sr-Latn-RS" sz="2200" dirty="0"/>
              <a:t>a </a:t>
            </a:r>
            <a:r>
              <a:rPr lang="en-US" sz="2200" dirty="0"/>
              <a:t>couple of hours.</a:t>
            </a:r>
            <a:endParaRPr lang="sr-Latn-RS" sz="2200" dirty="0"/>
          </a:p>
          <a:p>
            <a:pPr marL="0" lvl="1" indent="0" algn="just">
              <a:buNone/>
            </a:pPr>
            <a:r>
              <a:rPr lang="sr-Latn-RS" sz="2200" dirty="0"/>
              <a:t>CREATING POLICY DOCS</a:t>
            </a:r>
            <a:endParaRPr lang="en-US" sz="2200" dirty="0"/>
          </a:p>
          <a:p>
            <a:pPr marL="342900" lvl="1" indent="-342900" algn="just"/>
            <a:r>
              <a:rPr lang="sr-Latn-RS" sz="2200" dirty="0"/>
              <a:t>G</a:t>
            </a:r>
            <a:r>
              <a:rPr lang="en-US" sz="2200" dirty="0" err="1"/>
              <a:t>enerating</a:t>
            </a:r>
            <a:r>
              <a:rPr lang="en-US" sz="2200" dirty="0"/>
              <a:t> </a:t>
            </a:r>
            <a:r>
              <a:rPr lang="sr-Latn-RS" sz="2200" dirty="0"/>
              <a:t>personalized </a:t>
            </a:r>
            <a:r>
              <a:rPr lang="en-US" sz="2200" dirty="0"/>
              <a:t>comprehensive policy documents</a:t>
            </a:r>
            <a:endParaRPr lang="sr-Latn-RS" sz="2200" dirty="0"/>
          </a:p>
          <a:p>
            <a:pPr marL="0" lvl="1" indent="0" algn="just">
              <a:buNone/>
            </a:pPr>
            <a:r>
              <a:rPr lang="sr-Latn-RS" sz="2200" dirty="0"/>
              <a:t>CREATING TRAINING MATERIALS AND BOTS</a:t>
            </a:r>
          </a:p>
          <a:p>
            <a:pPr marL="342900" lvl="1" indent="-342900" algn="just"/>
            <a:r>
              <a:rPr lang="sr-Latn-RS" sz="2200" dirty="0"/>
              <a:t>Company </a:t>
            </a:r>
            <a:r>
              <a:rPr lang="en-US" sz="2200" b="1" i="1" dirty="0"/>
              <a:t>Training Bot </a:t>
            </a:r>
            <a:r>
              <a:rPr lang="en-US" sz="2200" dirty="0"/>
              <a:t>offers customizable training bots</a:t>
            </a:r>
            <a:r>
              <a:rPr lang="sr-Latn-RS" sz="2200" dirty="0"/>
              <a:t>. Input is the company data, output</a:t>
            </a:r>
            <a:r>
              <a:rPr lang="en-US" sz="2200" dirty="0"/>
              <a:t> </a:t>
            </a:r>
            <a:r>
              <a:rPr lang="sr-Latn-RS" sz="2200" dirty="0"/>
              <a:t>is </a:t>
            </a:r>
            <a:r>
              <a:rPr lang="en-US" sz="2200" dirty="0"/>
              <a:t>step-by-step</a:t>
            </a:r>
            <a:r>
              <a:rPr lang="sr-Latn-RS" sz="2200" dirty="0"/>
              <a:t> employee training and guidance.</a:t>
            </a:r>
          </a:p>
          <a:p>
            <a:pPr marL="342900" lvl="1" indent="-342900" algn="just"/>
            <a:endParaRPr lang="sr-Latn-RS" sz="2200" dirty="0"/>
          </a:p>
          <a:p>
            <a:pPr marL="0" lvl="1" indent="0" algn="just">
              <a:buNone/>
            </a:pPr>
            <a:r>
              <a:rPr lang="sr-Latn-RS" sz="2200" dirty="0"/>
              <a:t/>
            </a:r>
            <a:br>
              <a:rPr lang="sr-Latn-RS" sz="2200" dirty="0"/>
            </a:br>
            <a:endParaRPr lang="en-U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12</a:t>
            </a:fld>
            <a:endParaRPr lang="en-US"/>
          </a:p>
        </p:txBody>
      </p:sp>
    </p:spTree>
    <p:extLst>
      <p:ext uri="{BB962C8B-B14F-4D97-AF65-F5344CB8AC3E}">
        <p14:creationId xmlns:p14="http://schemas.microsoft.com/office/powerpoint/2010/main" xmlns="" val="2271360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Customer behavior analysis</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316765" y="2710797"/>
            <a:ext cx="9708995" cy="3403861"/>
          </a:xfrm>
        </p:spPr>
        <p:txBody>
          <a:bodyPr anchor="ctr">
            <a:noAutofit/>
          </a:bodyPr>
          <a:lstStyle/>
          <a:p>
            <a:pPr marL="0" lvl="1" indent="0" algn="just">
              <a:buNone/>
            </a:pPr>
            <a:endParaRPr lang="sr-Latn-RS" sz="2200" dirty="0"/>
          </a:p>
          <a:p>
            <a:pPr marL="0" lvl="1" indent="0" algn="just">
              <a:buNone/>
            </a:pPr>
            <a:r>
              <a:rPr lang="sr-Latn-RS" sz="2200" dirty="0"/>
              <a:t>STRAIGHT FROM</a:t>
            </a:r>
            <a:r>
              <a:rPr lang="en-US" sz="2200" dirty="0"/>
              <a:t> THE WORLD OF</a:t>
            </a:r>
            <a:r>
              <a:rPr lang="sr-Latn-RS" sz="2200" dirty="0"/>
              <a:t> </a:t>
            </a:r>
            <a:r>
              <a:rPr lang="en-US" sz="2200" dirty="0"/>
              <a:t>GEORGE </a:t>
            </a:r>
            <a:r>
              <a:rPr lang="sr-Latn-RS" sz="2200" dirty="0"/>
              <a:t>ORWELL </a:t>
            </a:r>
            <a:r>
              <a:rPr lang="en-US" sz="2200" dirty="0"/>
              <a:t>AND</a:t>
            </a:r>
            <a:r>
              <a:rPr lang="sr-Latn-RS" sz="2200" dirty="0"/>
              <a:t> PHILLIP K. DICK</a:t>
            </a:r>
          </a:p>
          <a:p>
            <a:pPr marL="342900" lvl="1" indent="-342900" algn="just"/>
            <a:r>
              <a:rPr lang="sr-Latn-RS" sz="2200" dirty="0"/>
              <a:t>Combining </a:t>
            </a:r>
            <a:r>
              <a:rPr lang="en-US" sz="2200" dirty="0"/>
              <a:t>AI </a:t>
            </a:r>
            <a:r>
              <a:rPr lang="sr-Latn-RS" sz="2200" dirty="0"/>
              <a:t>&amp;</a:t>
            </a:r>
            <a:r>
              <a:rPr lang="en-US" sz="2200" dirty="0"/>
              <a:t> Internet of Things (</a:t>
            </a:r>
            <a:r>
              <a:rPr lang="en-US" sz="2200" dirty="0" err="1"/>
              <a:t>IoT</a:t>
            </a:r>
            <a:r>
              <a:rPr lang="en-US" sz="2200" dirty="0"/>
              <a:t>)</a:t>
            </a:r>
            <a:r>
              <a:rPr lang="sr-Latn-RS" sz="2200" dirty="0"/>
              <a:t> </a:t>
            </a:r>
            <a:r>
              <a:rPr lang="en-US" sz="2200" dirty="0"/>
              <a:t>to follow customers’ lifestyle, fitness and driving habits</a:t>
            </a:r>
            <a:r>
              <a:rPr lang="sr-Latn-RS" sz="2200" dirty="0"/>
              <a:t>. Helps offering highly customized products, may reduce churn.</a:t>
            </a:r>
            <a:endParaRPr lang="en-US" sz="2200" dirty="0"/>
          </a:p>
          <a:p>
            <a:pPr marL="342900" lvl="1" indent="-342900" algn="just"/>
            <a:r>
              <a:rPr lang="en-US" sz="2200" dirty="0"/>
              <a:t>Offer</a:t>
            </a:r>
            <a:r>
              <a:rPr lang="sr-Latn-RS" sz="2200" dirty="0"/>
              <a:t>ing</a:t>
            </a:r>
            <a:r>
              <a:rPr lang="en-US" sz="2200" dirty="0"/>
              <a:t> wearables</a:t>
            </a:r>
            <a:r>
              <a:rPr lang="sr-Latn-RS" sz="2200" dirty="0"/>
              <a:t>, e.g. </a:t>
            </a:r>
            <a:r>
              <a:rPr lang="en-US" sz="2200" dirty="0"/>
              <a:t>fitness watches</a:t>
            </a:r>
            <a:r>
              <a:rPr lang="sr-Latn-RS" sz="2200" dirty="0"/>
              <a:t>,</a:t>
            </a:r>
            <a:r>
              <a:rPr lang="en-US" sz="2200" dirty="0"/>
              <a:t> </a:t>
            </a:r>
            <a:r>
              <a:rPr lang="sr-Latn-RS" sz="2200" dirty="0"/>
              <a:t>together </a:t>
            </a:r>
            <a:r>
              <a:rPr lang="en-US" sz="2200" dirty="0"/>
              <a:t>with health insurance policies</a:t>
            </a:r>
            <a:r>
              <a:rPr lang="sr-Latn-RS" sz="2200" dirty="0"/>
              <a:t> or </a:t>
            </a:r>
            <a:r>
              <a:rPr lang="en-US" sz="2200" dirty="0"/>
              <a:t>discount</a:t>
            </a:r>
            <a:r>
              <a:rPr lang="sr-Latn-RS" sz="2200" dirty="0"/>
              <a:t>s</a:t>
            </a:r>
            <a:r>
              <a:rPr lang="en-US" sz="2200" dirty="0"/>
              <a:t> on gym membership</a:t>
            </a:r>
            <a:r>
              <a:rPr lang="sr-Latn-RS" sz="2200" dirty="0"/>
              <a:t>s. </a:t>
            </a:r>
          </a:p>
          <a:p>
            <a:pPr marL="342900" lvl="1" indent="-342900" algn="just"/>
            <a:r>
              <a:rPr lang="sr-Latn-RS" sz="2200" dirty="0"/>
              <a:t>U</a:t>
            </a:r>
            <a:r>
              <a:rPr lang="en-US" sz="2200" dirty="0"/>
              <a:t>se customer health data to monitor their lifestyle and provide advice on healthy lifestyle or create dynamically changing premium based on health markers</a:t>
            </a:r>
            <a:endParaRPr lang="sr-Latn-RS" sz="2200" dirty="0"/>
          </a:p>
          <a:p>
            <a:pPr marL="342900" lvl="1" indent="-342900" algn="just"/>
            <a:r>
              <a:rPr lang="sr-Latn-RS" sz="2200" dirty="0"/>
              <a:t>Can be used for good or bad, obviously</a:t>
            </a:r>
            <a:endParaRPr lang="en-US" sz="2200" dirty="0"/>
          </a:p>
          <a:p>
            <a:pPr marL="0" indent="0">
              <a:buNone/>
            </a:pPr>
            <a:r>
              <a:rPr lang="sr-Latn-RS" sz="2200" dirty="0"/>
              <a:t/>
            </a:r>
            <a:br>
              <a:rPr lang="sr-Latn-RS" sz="2200" dirty="0"/>
            </a:br>
            <a:endParaRPr lang="en-U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13</a:t>
            </a:fld>
            <a:endParaRPr lang="en-US"/>
          </a:p>
        </p:txBody>
      </p:sp>
    </p:spTree>
    <p:extLst>
      <p:ext uri="{BB962C8B-B14F-4D97-AF65-F5344CB8AC3E}">
        <p14:creationId xmlns:p14="http://schemas.microsoft.com/office/powerpoint/2010/main" xmlns="" val="2064038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Improving risk models and decision-making </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36356" y="2543175"/>
            <a:ext cx="9708995" cy="3839337"/>
          </a:xfrm>
        </p:spPr>
        <p:txBody>
          <a:bodyPr anchor="ctr">
            <a:noAutofit/>
          </a:bodyPr>
          <a:lstStyle/>
          <a:p>
            <a:pPr marL="342900" lvl="1" indent="-342900" algn="just"/>
            <a:endParaRPr lang="sr-Latn-RS" sz="2200" dirty="0"/>
          </a:p>
          <a:p>
            <a:pPr marL="342900" lvl="1" indent="-342900" algn="just"/>
            <a:r>
              <a:rPr lang="en-US" sz="2200" dirty="0"/>
              <a:t>Tailoring premiums to individual risk profiles</a:t>
            </a:r>
            <a:r>
              <a:rPr lang="sr-Latn-RS" sz="2200" dirty="0"/>
              <a:t> may improve fairness and profitabilility. </a:t>
            </a:r>
            <a:endParaRPr lang="en-US" sz="2200" dirty="0"/>
          </a:p>
          <a:p>
            <a:pPr marL="342900" lvl="1" indent="-342900" algn="just"/>
            <a:r>
              <a:rPr lang="en-US" sz="2200" dirty="0"/>
              <a:t>Automated underwriting reduces transaction costs and facilitates the expansion of on-demand insurance coverage across diverse assets</a:t>
            </a:r>
          </a:p>
          <a:p>
            <a:pPr marL="0" lvl="1" indent="0" algn="just">
              <a:buNone/>
            </a:pPr>
            <a:r>
              <a:rPr lang="en-US" sz="2200" dirty="0">
                <a:solidFill>
                  <a:srgbClr val="002060"/>
                </a:solidFill>
              </a:rPr>
              <a:t>EXAMPLE</a:t>
            </a:r>
            <a:r>
              <a:rPr lang="sr-Latn-RS" sz="2200" dirty="0"/>
              <a:t>:</a:t>
            </a:r>
            <a:endParaRPr lang="en-US" sz="2200" dirty="0"/>
          </a:p>
          <a:p>
            <a:pPr marL="342900" lvl="1" indent="-342900" algn="just"/>
            <a:r>
              <a:rPr lang="en-US" sz="2200" b="1" i="1" dirty="0"/>
              <a:t>AIG</a:t>
            </a:r>
            <a:r>
              <a:rPr lang="en-US" sz="2200" dirty="0"/>
              <a:t> created </a:t>
            </a:r>
            <a:r>
              <a:rPr lang="en-US" sz="2200" b="1" i="1" dirty="0"/>
              <a:t>Attune</a:t>
            </a:r>
            <a:r>
              <a:rPr lang="en-US" sz="2200" dirty="0"/>
              <a:t> with </a:t>
            </a:r>
            <a:r>
              <a:rPr lang="en-US" sz="2200" b="1" i="1" dirty="0"/>
              <a:t>Hamilton &amp; Two Sigma</a:t>
            </a:r>
            <a:r>
              <a:rPr lang="en-US" sz="2200" dirty="0"/>
              <a:t>, </a:t>
            </a:r>
            <a:r>
              <a:rPr lang="sr-Latn-RS" sz="2200" dirty="0"/>
              <a:t>a </a:t>
            </a:r>
            <a:r>
              <a:rPr lang="en-US" sz="2200" dirty="0"/>
              <a:t>product assisting in underwriting, and </a:t>
            </a:r>
            <a:r>
              <a:rPr lang="en-US" sz="2200" dirty="0" err="1"/>
              <a:t>robo</a:t>
            </a:r>
            <a:r>
              <a:rPr lang="en-US" sz="2200" dirty="0"/>
              <a:t>-advisor called </a:t>
            </a:r>
            <a:r>
              <a:rPr lang="en-US" sz="2200" b="1" i="1" dirty="0" err="1"/>
              <a:t>Vallic</a:t>
            </a:r>
            <a:r>
              <a:rPr lang="en-US" sz="2200" dirty="0"/>
              <a:t> to streamline operations in annuity segment</a:t>
            </a:r>
            <a:endParaRPr lang="sr-Latn-RS" sz="2200" dirty="0"/>
          </a:p>
          <a:p>
            <a:pPr marL="0" indent="0">
              <a:buNone/>
            </a:pPr>
            <a:r>
              <a:rPr lang="sr-Latn-RS" sz="2200" dirty="0"/>
              <a:t/>
            </a:r>
            <a:br>
              <a:rPr lang="sr-Latn-RS" sz="2200" dirty="0"/>
            </a:br>
            <a:endParaRPr lang="en-U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14</a:t>
            </a:fld>
            <a:endParaRPr lang="en-US"/>
          </a:p>
        </p:txBody>
      </p:sp>
    </p:spTree>
    <p:extLst>
      <p:ext uri="{BB962C8B-B14F-4D97-AF65-F5344CB8AC3E}">
        <p14:creationId xmlns:p14="http://schemas.microsoft.com/office/powerpoint/2010/main" xmlns="" val="2004993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en-US" sz="4000" dirty="0">
                <a:solidFill>
                  <a:schemeClr val="bg1"/>
                </a:solidFill>
              </a:rPr>
              <a:t>Fraud detection</a:t>
            </a:r>
            <a:r>
              <a:rPr lang="sr-Latn-RS" sz="4000" dirty="0">
                <a:solidFill>
                  <a:schemeClr val="bg1"/>
                </a:solidFill>
              </a:rPr>
              <a:t> using Generative AI</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903914"/>
            <a:ext cx="9708995" cy="3403861"/>
          </a:xfrm>
        </p:spPr>
        <p:txBody>
          <a:bodyPr anchor="ctr">
            <a:noAutofit/>
          </a:bodyPr>
          <a:lstStyle/>
          <a:p>
            <a:pPr marL="342900" lvl="1" indent="-342900" algn="just"/>
            <a:r>
              <a:rPr lang="sr-Latn-RS" sz="2200" dirty="0"/>
              <a:t>Gen AI can</a:t>
            </a:r>
            <a:r>
              <a:rPr lang="en-US" sz="2200" dirty="0"/>
              <a:t> analyze vast amounts of</a:t>
            </a:r>
            <a:r>
              <a:rPr lang="sr-Latn-RS" sz="2200" dirty="0"/>
              <a:t> </a:t>
            </a:r>
            <a:r>
              <a:rPr lang="en-US" sz="2200" dirty="0"/>
              <a:t>structured and unstructured data, including claims forms, medical records, and social media posts</a:t>
            </a:r>
            <a:endParaRPr lang="sr-Latn-RS" sz="2200" dirty="0"/>
          </a:p>
          <a:p>
            <a:pPr marL="342900" lvl="1" indent="-342900" algn="just"/>
            <a:r>
              <a:rPr lang="sr-Latn-RS" sz="2200" dirty="0"/>
              <a:t>It can</a:t>
            </a:r>
            <a:r>
              <a:rPr lang="en-US" sz="2200" dirty="0"/>
              <a:t> flag suspicious activities, such as sudden changes in spending habits or inconsistent information across multiple claims</a:t>
            </a:r>
          </a:p>
          <a:p>
            <a:pPr marL="342900" lvl="1" indent="-342900" algn="just"/>
            <a:r>
              <a:rPr lang="sr-Latn-RS" sz="2200" dirty="0"/>
              <a:t>However, Gen AI is, also, used to commit fraud (deep fake movies, emails, audio or photo images). The good guys need to continuously learn and innovate to stay ahead of the fraudsters.</a:t>
            </a:r>
          </a:p>
          <a:p>
            <a:pPr marL="342900" lvl="1" indent="-342900" algn="just"/>
            <a:r>
              <a:rPr lang="en-US" sz="2200" dirty="0" err="1">
                <a:hlinkClick r:id="rId2"/>
              </a:rPr>
              <a:t>Glog</a:t>
            </a:r>
            <a:r>
              <a:rPr lang="en-US" sz="2200" dirty="0">
                <a:hlinkClick r:id="rId2"/>
              </a:rPr>
              <a:t> (Serbia)</a:t>
            </a:r>
            <a:r>
              <a:rPr lang="sr-Latn-RS" sz="2200" dirty="0"/>
              <a:t>:</a:t>
            </a:r>
            <a:r>
              <a:rPr lang="en-US" sz="2200" dirty="0"/>
              <a:t> AI-driven system protecting</a:t>
            </a:r>
            <a:r>
              <a:rPr lang="sr-Latn-RS" sz="2200" dirty="0"/>
              <a:t> again</a:t>
            </a:r>
            <a:r>
              <a:rPr lang="en-US" sz="2200" dirty="0" err="1"/>
              <a:t>st</a:t>
            </a:r>
            <a:r>
              <a:rPr lang="sr-Latn-RS" sz="2200" dirty="0"/>
              <a:t> cyber attacks including AI-driven attacks.</a:t>
            </a:r>
            <a:endParaRPr lang="en-US" sz="2200" dirty="0"/>
          </a:p>
          <a:p>
            <a:pPr marL="0" lvl="1" indent="0" algn="just">
              <a:buNone/>
            </a:pPr>
            <a:endParaRPr lang="sr-Latn-R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15</a:t>
            </a:fld>
            <a:endParaRPr lang="en-US"/>
          </a:p>
        </p:txBody>
      </p:sp>
    </p:spTree>
    <p:extLst>
      <p:ext uri="{BB962C8B-B14F-4D97-AF65-F5344CB8AC3E}">
        <p14:creationId xmlns:p14="http://schemas.microsoft.com/office/powerpoint/2010/main" xmlns="" val="2120996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Latn-RS" dirty="0">
                <a:solidFill>
                  <a:srgbClr val="004AAD"/>
                </a:solidFill>
                <a:latin typeface="League Spartan"/>
              </a:rPr>
              <a:t>Improving c</a:t>
            </a:r>
            <a:r>
              <a:rPr lang="en-US" dirty="0" err="1">
                <a:solidFill>
                  <a:srgbClr val="004AAD"/>
                </a:solidFill>
                <a:latin typeface="League Spartan"/>
              </a:rPr>
              <a:t>ustomer</a:t>
            </a:r>
            <a:r>
              <a:rPr lang="en-US" dirty="0">
                <a:solidFill>
                  <a:srgbClr val="004AAD"/>
                </a:solidFill>
                <a:latin typeface="League Spartan"/>
              </a:rPr>
              <a:t> service</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a:t>Aranđelovac, Hotel „Izvor“, 7-9. jun 2024</a:t>
            </a:r>
          </a:p>
        </p:txBody>
      </p:sp>
      <p:sp>
        <p:nvSpPr>
          <p:cNvPr id="5" name="Slide Number Placeholder 4"/>
          <p:cNvSpPr>
            <a:spLocks noGrp="1"/>
          </p:cNvSpPr>
          <p:nvPr>
            <p:ph type="sldNum" sz="quarter" idx="12"/>
          </p:nvPr>
        </p:nvSpPr>
        <p:spPr/>
        <p:txBody>
          <a:bodyPr/>
          <a:lstStyle/>
          <a:p>
            <a:fld id="{50C9826A-607A-4136-854F-F758CF4C9C05}" type="slidenum">
              <a:rPr lang="en-US" smtClean="0"/>
              <a:pPr/>
              <a:t>16</a:t>
            </a:fld>
            <a:endParaRPr lang="en-US"/>
          </a:p>
        </p:txBody>
      </p:sp>
    </p:spTree>
    <p:extLst>
      <p:ext uri="{BB962C8B-B14F-4D97-AF65-F5344CB8AC3E}">
        <p14:creationId xmlns:p14="http://schemas.microsoft.com/office/powerpoint/2010/main" xmlns="" val="2879303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en-US" sz="4000" dirty="0" err="1">
                <a:solidFill>
                  <a:schemeClr val="bg1"/>
                </a:solidFill>
              </a:rPr>
              <a:t>Chatbots</a:t>
            </a:r>
            <a:r>
              <a:rPr lang="sr-Latn-RS" sz="4000" dirty="0">
                <a:solidFill>
                  <a:schemeClr val="bg1"/>
                </a:solidFill>
              </a:rPr>
              <a:t>: providing support 24/7</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903914"/>
            <a:ext cx="9708995" cy="3403861"/>
          </a:xfrm>
        </p:spPr>
        <p:txBody>
          <a:bodyPr anchor="ctr">
            <a:noAutofit/>
          </a:bodyPr>
          <a:lstStyle/>
          <a:p>
            <a:pPr marL="0" lvl="1" indent="0" algn="just">
              <a:buNone/>
            </a:pPr>
            <a:r>
              <a:rPr lang="sr-Latn-RS" dirty="0">
                <a:solidFill>
                  <a:srgbClr val="002060"/>
                </a:solidFill>
              </a:rPr>
              <a:t>USE CASES</a:t>
            </a:r>
            <a:endParaRPr lang="en-US" dirty="0"/>
          </a:p>
          <a:p>
            <a:pPr marL="342900" lvl="1" indent="-342900" algn="just"/>
            <a:r>
              <a:rPr lang="en-US" dirty="0"/>
              <a:t>Voice-based support for visually impaired customers (or simply people who prefer to talk </a:t>
            </a:r>
            <a:r>
              <a:rPr lang="sr-Latn-RS" dirty="0"/>
              <a:t>rather than type</a:t>
            </a:r>
            <a:r>
              <a:rPr lang="en-US" dirty="0"/>
              <a:t>) </a:t>
            </a:r>
            <a:endParaRPr lang="sr-Latn-RS" dirty="0"/>
          </a:p>
          <a:p>
            <a:pPr marL="0" lvl="1" indent="0" algn="just">
              <a:buNone/>
            </a:pPr>
            <a:endParaRPr lang="sr-Latn-RS" dirty="0"/>
          </a:p>
          <a:p>
            <a:pPr marL="342900" lvl="1" indent="-342900" algn="just"/>
            <a:r>
              <a:rPr lang="sr-Latn-RS" dirty="0"/>
              <a:t>M</a:t>
            </a:r>
            <a:r>
              <a:rPr lang="en-US" dirty="0" err="1"/>
              <a:t>ultilingual</a:t>
            </a:r>
            <a:r>
              <a:rPr lang="en-US" dirty="0"/>
              <a:t> support and intent detection by analyzing customer queries and statements, etc. </a:t>
            </a:r>
          </a:p>
          <a:p>
            <a:pPr marL="0" indent="0">
              <a:buNone/>
            </a:pPr>
            <a:r>
              <a:rPr lang="sr-Latn-RS" sz="2200" dirty="0"/>
              <a:t/>
            </a:r>
            <a:br>
              <a:rPr lang="sr-Latn-RS" sz="2200" dirty="0"/>
            </a:br>
            <a:endParaRPr lang="en-U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17</a:t>
            </a:fld>
            <a:endParaRPr lang="en-US"/>
          </a:p>
        </p:txBody>
      </p:sp>
    </p:spTree>
    <p:extLst>
      <p:ext uri="{BB962C8B-B14F-4D97-AF65-F5344CB8AC3E}">
        <p14:creationId xmlns:p14="http://schemas.microsoft.com/office/powerpoint/2010/main" xmlns="" val="2228427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Front vs back office</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903914"/>
            <a:ext cx="9708995" cy="3403861"/>
          </a:xfrm>
        </p:spPr>
        <p:txBody>
          <a:bodyPr anchor="ctr">
            <a:noAutofit/>
          </a:bodyPr>
          <a:lstStyle/>
          <a:p>
            <a:pPr marL="0" lvl="1" indent="0" algn="just">
              <a:buNone/>
            </a:pPr>
            <a:endParaRPr lang="sr-Latn-RS" sz="2200" dirty="0"/>
          </a:p>
          <a:p>
            <a:pPr marL="0" lvl="1" indent="0" algn="just">
              <a:buNone/>
            </a:pPr>
            <a:r>
              <a:rPr lang="sr-Latn-RS" sz="2200" dirty="0"/>
              <a:t>FRONT OFFICE</a:t>
            </a:r>
            <a:endParaRPr lang="en-US" sz="2200" dirty="0"/>
          </a:p>
          <a:p>
            <a:pPr marL="342900" lvl="1" indent="-342900" algn="just"/>
            <a:r>
              <a:rPr lang="en-US" sz="2200" dirty="0"/>
              <a:t>AI-powered systems assist agents and representatives in handling customer inquiries, providing real-time recommendations and insights to facilitate decision-making</a:t>
            </a:r>
            <a:endParaRPr lang="sr-Latn-RS" sz="2200" dirty="0"/>
          </a:p>
          <a:p>
            <a:pPr marL="0" lvl="1" indent="0" algn="just">
              <a:buNone/>
            </a:pPr>
            <a:endParaRPr lang="sr-Latn-RS" sz="2200" dirty="0"/>
          </a:p>
          <a:p>
            <a:pPr marL="0" lvl="1" indent="0" algn="just">
              <a:buNone/>
            </a:pPr>
            <a:r>
              <a:rPr lang="sr-Latn-RS" sz="2200" dirty="0"/>
              <a:t>BACK OFFICE</a:t>
            </a:r>
            <a:endParaRPr lang="en-US" sz="2200" dirty="0"/>
          </a:p>
          <a:p>
            <a:pPr marL="342900" lvl="1" indent="-342900" algn="just"/>
            <a:r>
              <a:rPr lang="en-US" sz="2200" dirty="0"/>
              <a:t>AI algorithms automate routine tasks and processes, such as data entry and document processing, freeing up staff to focus on more value-added activities</a:t>
            </a:r>
          </a:p>
          <a:p>
            <a:pPr marL="0" indent="0">
              <a:buNone/>
            </a:pPr>
            <a:r>
              <a:rPr lang="sr-Latn-RS" sz="2200" dirty="0"/>
              <a:t/>
            </a:r>
            <a:br>
              <a:rPr lang="sr-Latn-RS" sz="2200" dirty="0"/>
            </a:br>
            <a:endParaRPr lang="en-U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18</a:t>
            </a:fld>
            <a:endParaRPr lang="en-US"/>
          </a:p>
        </p:txBody>
      </p:sp>
    </p:spTree>
    <p:extLst>
      <p:ext uri="{BB962C8B-B14F-4D97-AF65-F5344CB8AC3E}">
        <p14:creationId xmlns:p14="http://schemas.microsoft.com/office/powerpoint/2010/main" xmlns="" val="1043157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Compliance and data protection</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6" y="3736287"/>
            <a:ext cx="9708995" cy="3403861"/>
          </a:xfrm>
        </p:spPr>
        <p:txBody>
          <a:bodyPr anchor="ctr">
            <a:noAutofit/>
          </a:bodyPr>
          <a:lstStyle/>
          <a:p>
            <a:pPr marL="0" lvl="1" indent="0" algn="just">
              <a:buNone/>
            </a:pPr>
            <a:endParaRPr lang="sr-Latn-RS" dirty="0"/>
          </a:p>
          <a:p>
            <a:pPr marL="342900" lvl="1" indent="-342900" algn="just"/>
            <a:endParaRPr lang="sr-Latn-RS" dirty="0"/>
          </a:p>
          <a:p>
            <a:pPr marL="0" lvl="1" indent="0" algn="just">
              <a:buNone/>
            </a:pPr>
            <a:endParaRPr lang="sr-Latn-RS" dirty="0"/>
          </a:p>
          <a:p>
            <a:pPr marL="0" lvl="1" indent="0" algn="just">
              <a:buNone/>
            </a:pPr>
            <a:endParaRPr lang="sr-Latn-RS" dirty="0"/>
          </a:p>
          <a:p>
            <a:pPr marL="0" lvl="1" indent="0" algn="just">
              <a:buNone/>
            </a:pPr>
            <a:endParaRPr lang="sr-Latn-RS" dirty="0"/>
          </a:p>
          <a:p>
            <a:pPr marL="342900" lvl="1" indent="-342900" algn="just"/>
            <a:endParaRPr lang="sr-Latn-RS" dirty="0"/>
          </a:p>
          <a:p>
            <a:pPr marL="342900" lvl="1" indent="-342900" algn="just"/>
            <a:endParaRPr lang="sr-Latn-RS" dirty="0"/>
          </a:p>
          <a:p>
            <a:pPr marL="342900" lvl="1" indent="-342900" algn="just"/>
            <a:r>
              <a:rPr lang="en-US" dirty="0"/>
              <a:t>AI-powered </a:t>
            </a:r>
            <a:r>
              <a:rPr lang="sr-Latn-RS" dirty="0"/>
              <a:t>systems can s</a:t>
            </a:r>
            <a:r>
              <a:rPr lang="en-US" dirty="0" err="1"/>
              <a:t>afeguard</a:t>
            </a:r>
            <a:r>
              <a:rPr lang="en-US" dirty="0"/>
              <a:t> sensitive information while enabling insurers to derive valuable insights from their </a:t>
            </a:r>
            <a:r>
              <a:rPr lang="sr-Latn-RS" dirty="0"/>
              <a:t>customer info</a:t>
            </a:r>
            <a:r>
              <a:rPr lang="en-US" dirty="0"/>
              <a:t>. </a:t>
            </a:r>
          </a:p>
          <a:p>
            <a:pPr marL="342900" lvl="1" indent="-342900" algn="just"/>
            <a:endParaRPr lang="en-US" dirty="0"/>
          </a:p>
          <a:p>
            <a:pPr marL="0" indent="0">
              <a:buNone/>
            </a:pPr>
            <a:r>
              <a:rPr lang="sr-Latn-RS" sz="2200" dirty="0"/>
              <a:t/>
            </a:r>
            <a:br>
              <a:rPr lang="sr-Latn-RS" sz="2200" dirty="0"/>
            </a:br>
            <a:endParaRPr lang="en-US" sz="2200" dirty="0"/>
          </a:p>
        </p:txBody>
      </p:sp>
      <p:sp>
        <p:nvSpPr>
          <p:cNvPr id="3" name="Oval 2"/>
          <p:cNvSpPr/>
          <p:nvPr/>
        </p:nvSpPr>
        <p:spPr>
          <a:xfrm>
            <a:off x="4964294" y="2911128"/>
            <a:ext cx="2225963" cy="1191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2200" dirty="0"/>
              <a:t>Gen AI and Data Protection</a:t>
            </a:r>
            <a:endParaRPr lang="en-US" sz="2200" dirty="0"/>
          </a:p>
        </p:txBody>
      </p:sp>
      <p:sp>
        <p:nvSpPr>
          <p:cNvPr id="5" name="Rounded Rectangle 4"/>
          <p:cNvSpPr/>
          <p:nvPr/>
        </p:nvSpPr>
        <p:spPr>
          <a:xfrm>
            <a:off x="1529032" y="3021824"/>
            <a:ext cx="2273787" cy="8682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2200" dirty="0"/>
              <a:t>Automating data an</a:t>
            </a:r>
            <a:r>
              <a:rPr lang="en-US" sz="2200" dirty="0"/>
              <a:t>o</a:t>
            </a:r>
            <a:r>
              <a:rPr lang="sr-Latn-RS" sz="2200" dirty="0"/>
              <a:t>nymization</a:t>
            </a:r>
            <a:endParaRPr lang="en-US" sz="2200" dirty="0"/>
          </a:p>
        </p:txBody>
      </p:sp>
      <p:sp>
        <p:nvSpPr>
          <p:cNvPr id="13" name="Rounded Rectangle 12"/>
          <p:cNvSpPr/>
          <p:nvPr/>
        </p:nvSpPr>
        <p:spPr>
          <a:xfrm>
            <a:off x="8351731" y="3011392"/>
            <a:ext cx="2288559" cy="9984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2200" dirty="0"/>
              <a:t>Advanced encription and access control</a:t>
            </a:r>
            <a:endParaRPr lang="en-US" sz="2200" dirty="0"/>
          </a:p>
        </p:txBody>
      </p:sp>
      <p:sp>
        <p:nvSpPr>
          <p:cNvPr id="14" name="Rounded Rectangle 13"/>
          <p:cNvSpPr/>
          <p:nvPr/>
        </p:nvSpPr>
        <p:spPr>
          <a:xfrm>
            <a:off x="4795142" y="4861293"/>
            <a:ext cx="2605682" cy="8682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2200" dirty="0"/>
              <a:t>Privacy-preserving algorithms</a:t>
            </a:r>
            <a:endParaRPr lang="en-US" sz="2200" dirty="0"/>
          </a:p>
        </p:txBody>
      </p:sp>
      <p:sp>
        <p:nvSpPr>
          <p:cNvPr id="6" name="Right Arrow 5"/>
          <p:cNvSpPr/>
          <p:nvPr/>
        </p:nvSpPr>
        <p:spPr>
          <a:xfrm>
            <a:off x="3934309" y="325165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6"/>
          <p:cNvSpPr/>
          <p:nvPr/>
        </p:nvSpPr>
        <p:spPr>
          <a:xfrm>
            <a:off x="5855667" y="4191325"/>
            <a:ext cx="484632" cy="5717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7281790" y="3251655"/>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50C9826A-607A-4136-854F-F758CF4C9C05}" type="slidenum">
              <a:rPr lang="en-US" smtClean="0"/>
              <a:pPr/>
              <a:t>19</a:t>
            </a:fld>
            <a:endParaRPr lang="en-US"/>
          </a:p>
        </p:txBody>
      </p:sp>
    </p:spTree>
    <p:extLst>
      <p:ext uri="{BB962C8B-B14F-4D97-AF65-F5344CB8AC3E}">
        <p14:creationId xmlns:p14="http://schemas.microsoft.com/office/powerpoint/2010/main" xmlns="" val="3595515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About Generative AI</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367624" y="2653748"/>
            <a:ext cx="9708995" cy="3403861"/>
          </a:xfrm>
        </p:spPr>
        <p:txBody>
          <a:bodyPr anchor="ctr">
            <a:noAutofit/>
          </a:bodyPr>
          <a:lstStyle/>
          <a:p>
            <a:r>
              <a:rPr lang="sr-Latn-RS" dirty="0"/>
              <a:t>L</a:t>
            </a:r>
            <a:r>
              <a:rPr lang="en-US" dirty="0" err="1"/>
              <a:t>arge</a:t>
            </a:r>
            <a:r>
              <a:rPr lang="en-US" dirty="0"/>
              <a:t> language and image generation models that use deep learning and transformer techniques to model high-dimensional probability distributions of language, images or videos. </a:t>
            </a:r>
            <a:endParaRPr lang="sr-Latn-RS" dirty="0"/>
          </a:p>
          <a:p>
            <a:pPr marL="0" indent="0">
              <a:buNone/>
            </a:pPr>
            <a:r>
              <a:rPr lang="en-US" dirty="0"/>
              <a:t> </a:t>
            </a:r>
            <a:endParaRPr lang="sr-Latn-RS" dirty="0"/>
          </a:p>
          <a:p>
            <a:r>
              <a:rPr lang="sr-Latn-RS" dirty="0"/>
              <a:t>L</a:t>
            </a:r>
            <a:r>
              <a:rPr lang="en-US" dirty="0" err="1"/>
              <a:t>atent</a:t>
            </a:r>
            <a:r>
              <a:rPr lang="en-US" dirty="0"/>
              <a:t> high-dimensional semantic space of language or images </a:t>
            </a:r>
            <a:r>
              <a:rPr lang="sr-Latn-RS" dirty="0"/>
              <a:t>mapped to</a:t>
            </a:r>
            <a:r>
              <a:rPr lang="en-US" dirty="0"/>
              <a:t> multimedia representations of text, audio, or video.</a:t>
            </a:r>
            <a:r>
              <a:rPr lang="en-US" baseline="30000" dirty="0"/>
              <a:t> </a:t>
            </a:r>
            <a:endParaRPr lang="sr-Latn-RS" sz="24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algn="l">
              <a:spcAft>
                <a:spcPts val="600"/>
              </a:spcAft>
            </a:pPr>
            <a:r>
              <a:rPr lang="en-US" sz="1000" dirty="0" err="1"/>
              <a:t>Aranđelovac</a:t>
            </a:r>
            <a:r>
              <a:rPr lang="en-US" sz="1000" dirty="0"/>
              <a:t>, Hotel „</a:t>
            </a:r>
            <a:r>
              <a:rPr lang="en-US" sz="1000" dirty="0" err="1"/>
              <a:t>Izvor</a:t>
            </a:r>
            <a:r>
              <a:rPr lang="en-US" sz="1000" dirty="0"/>
              <a:t>“, 7-9. </a:t>
            </a:r>
            <a:r>
              <a:rPr lang="en-US" sz="1000" dirty="0" err="1"/>
              <a:t>jun</a:t>
            </a:r>
            <a:r>
              <a:rPr lang="en-US" sz="1000" dirty="0"/>
              <a:t>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2</a:t>
            </a:fld>
            <a:endParaRPr lang="en-US"/>
          </a:p>
        </p:txBody>
      </p:sp>
    </p:spTree>
    <p:extLst>
      <p:ext uri="{BB962C8B-B14F-4D97-AF65-F5344CB8AC3E}">
        <p14:creationId xmlns:p14="http://schemas.microsoft.com/office/powerpoint/2010/main" xmlns="" val="28029039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C</a:t>
            </a:r>
            <a:r>
              <a:rPr lang="en-US" sz="4000" dirty="0" err="1">
                <a:solidFill>
                  <a:schemeClr val="bg1"/>
                </a:solidFill>
              </a:rPr>
              <a:t>omplian</a:t>
            </a:r>
            <a:r>
              <a:rPr lang="sr-Latn-RS" sz="4000" dirty="0">
                <a:solidFill>
                  <a:schemeClr val="bg1"/>
                </a:solidFill>
              </a:rPr>
              <a:t>ce</a:t>
            </a:r>
            <a:r>
              <a:rPr lang="en-US" sz="4000" dirty="0">
                <a:solidFill>
                  <a:schemeClr val="bg1"/>
                </a:solidFill>
              </a:rPr>
              <a:t> and data protection</a:t>
            </a: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3175578"/>
            <a:ext cx="9708995" cy="3403861"/>
          </a:xfrm>
        </p:spPr>
        <p:txBody>
          <a:bodyPr anchor="ctr">
            <a:noAutofit/>
          </a:bodyPr>
          <a:lstStyle/>
          <a:p>
            <a:pPr marL="342900" lvl="1" indent="-342900" algn="just"/>
            <a:r>
              <a:rPr lang="sr-Latn-RS" dirty="0"/>
              <a:t>AI can </a:t>
            </a:r>
            <a:r>
              <a:rPr lang="en-US" dirty="0"/>
              <a:t>identify relevant regulations, assess compliance risks, and flag potential violations </a:t>
            </a:r>
            <a:r>
              <a:rPr lang="sr-Latn-RS" dirty="0"/>
              <a:t>including related to </a:t>
            </a:r>
            <a:r>
              <a:rPr lang="en-US" b="1" dirty="0"/>
              <a:t>General Data Protection Regulation (GDPR)</a:t>
            </a:r>
            <a:endParaRPr lang="sr-Latn-RS" b="1" dirty="0"/>
          </a:p>
          <a:p>
            <a:pPr marL="342900" lvl="1" indent="-342900" algn="just"/>
            <a:r>
              <a:rPr lang="sr-Latn-RS" dirty="0"/>
              <a:t>EU</a:t>
            </a:r>
            <a:r>
              <a:rPr lang="en-US" dirty="0"/>
              <a:t>’s </a:t>
            </a:r>
            <a:r>
              <a:rPr lang="en-US" b="1" dirty="0"/>
              <a:t>Artificial Intelligence Act</a:t>
            </a:r>
            <a:r>
              <a:rPr lang="sr-Latn-RS" dirty="0"/>
              <a:t>: four risk levels for AI apps</a:t>
            </a:r>
          </a:p>
          <a:p>
            <a:pPr marL="342900" lvl="1" indent="-342900" algn="just"/>
            <a:r>
              <a:rPr lang="sr-Latn-RS" dirty="0"/>
              <a:t>Establishes</a:t>
            </a:r>
            <a:r>
              <a:rPr lang="en-US" dirty="0"/>
              <a:t> limitations related to privacy, security, and non-bias of data.</a:t>
            </a:r>
          </a:p>
          <a:p>
            <a:pPr marL="342900" lvl="1" indent="-342900" algn="just"/>
            <a:r>
              <a:rPr lang="sr-Latn-RS" dirty="0"/>
              <a:t>Concerned with the p</a:t>
            </a:r>
            <a:r>
              <a:rPr lang="en-US" dirty="0" err="1"/>
              <a:t>olitical</a:t>
            </a:r>
            <a:r>
              <a:rPr lang="en-US" dirty="0"/>
              <a:t> and broader </a:t>
            </a:r>
            <a:r>
              <a:rPr lang="en-US" dirty="0" err="1"/>
              <a:t>soc</a:t>
            </a:r>
            <a:r>
              <a:rPr lang="sr-Latn-RS" dirty="0"/>
              <a:t>ietal </a:t>
            </a:r>
            <a:r>
              <a:rPr lang="en-US" dirty="0"/>
              <a:t>misuse of data</a:t>
            </a:r>
          </a:p>
          <a:p>
            <a:pPr marL="0" indent="0">
              <a:buNone/>
            </a:pPr>
            <a:r>
              <a:rPr lang="sr-Latn-RS" sz="2200" dirty="0"/>
              <a:t/>
            </a:r>
            <a:br>
              <a:rPr lang="sr-Latn-RS" sz="2200" dirty="0"/>
            </a:br>
            <a:endParaRPr lang="en-U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endParaRPr kumimoji="0" lang="en-US" sz="10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Slide Number Placeholder 2"/>
          <p:cNvSpPr>
            <a:spLocks noGrp="1"/>
          </p:cNvSpPr>
          <p:nvPr>
            <p:ph type="sldNum" sz="quarter" idx="12"/>
          </p:nvPr>
        </p:nvSpPr>
        <p:spPr/>
        <p:txBody>
          <a:bodyPr/>
          <a:lstStyle/>
          <a:p>
            <a:fld id="{50C9826A-607A-4136-854F-F758CF4C9C05}" type="slidenum">
              <a:rPr lang="en-US" smtClean="0"/>
              <a:pPr/>
              <a:t>20</a:t>
            </a:fld>
            <a:endParaRPr lang="en-US"/>
          </a:p>
        </p:txBody>
      </p:sp>
    </p:spTree>
    <p:extLst>
      <p:ext uri="{BB962C8B-B14F-4D97-AF65-F5344CB8AC3E}">
        <p14:creationId xmlns:p14="http://schemas.microsoft.com/office/powerpoint/2010/main" xmlns="" val="616553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4AAD"/>
                </a:solidFill>
                <a:latin typeface="League Spartan"/>
              </a:rPr>
              <a:t>Challenges</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a:t>Aranđelovac, Hotel „Izvor“, 7-9. jun 2024</a:t>
            </a:r>
          </a:p>
        </p:txBody>
      </p:sp>
      <p:sp>
        <p:nvSpPr>
          <p:cNvPr id="5" name="Slide Number Placeholder 4"/>
          <p:cNvSpPr>
            <a:spLocks noGrp="1"/>
          </p:cNvSpPr>
          <p:nvPr>
            <p:ph type="sldNum" sz="quarter" idx="12"/>
          </p:nvPr>
        </p:nvSpPr>
        <p:spPr/>
        <p:txBody>
          <a:bodyPr/>
          <a:lstStyle/>
          <a:p>
            <a:fld id="{50C9826A-607A-4136-854F-F758CF4C9C05}" type="slidenum">
              <a:rPr lang="en-US" smtClean="0"/>
              <a:pPr/>
              <a:t>21</a:t>
            </a:fld>
            <a:endParaRPr lang="en-US"/>
          </a:p>
        </p:txBody>
      </p:sp>
    </p:spTree>
    <p:extLst>
      <p:ext uri="{BB962C8B-B14F-4D97-AF65-F5344CB8AC3E}">
        <p14:creationId xmlns:p14="http://schemas.microsoft.com/office/powerpoint/2010/main" xmlns="" val="686544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AI </a:t>
            </a:r>
            <a:r>
              <a:rPr lang="en-US" sz="4000">
                <a:solidFill>
                  <a:schemeClr val="bg1"/>
                </a:solidFill>
              </a:rPr>
              <a:t>biases</a:t>
            </a:r>
            <a:r>
              <a:rPr lang="en-US" sz="4000" dirty="0">
                <a:solidFill>
                  <a:schemeClr val="bg1"/>
                </a:solidFill>
              </a:rPr>
              <a:t>, right and left</a:t>
            </a: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543175"/>
            <a:ext cx="9708995" cy="3403861"/>
          </a:xfrm>
        </p:spPr>
        <p:txBody>
          <a:bodyPr anchor="ctr">
            <a:noAutofit/>
          </a:bodyPr>
          <a:lstStyle/>
          <a:p>
            <a:pPr marL="0" lvl="1" indent="0" algn="just">
              <a:buNone/>
            </a:pPr>
            <a:r>
              <a:rPr lang="en-US" dirty="0"/>
              <a:t>Right-</a:t>
            </a:r>
            <a:r>
              <a:rPr lang="sr-Latn-RS" dirty="0"/>
              <a:t>B</a:t>
            </a:r>
            <a:r>
              <a:rPr lang="en-US" dirty="0" err="1"/>
              <a:t>iased</a:t>
            </a:r>
            <a:r>
              <a:rPr lang="en-US" dirty="0"/>
              <a:t> AI model</a:t>
            </a:r>
            <a:r>
              <a:rPr lang="sr-Cyrl-RS" dirty="0"/>
              <a:t>: </a:t>
            </a:r>
            <a:r>
              <a:rPr lang="sr-Latn-RS" dirty="0"/>
              <a:t>two identical applicants in everything except that one is black and one is white. And the black receives much higher premium. Proposed solution: Diversity, Equity and Inclusion (DEI)</a:t>
            </a:r>
          </a:p>
          <a:p>
            <a:pPr marL="0" lvl="1" indent="0" algn="just">
              <a:buNone/>
            </a:pPr>
            <a:endParaRPr lang="sr-Latn-RS" dirty="0"/>
          </a:p>
          <a:p>
            <a:pPr marL="0" lvl="1" indent="0" algn="just">
              <a:buNone/>
            </a:pPr>
            <a:r>
              <a:rPr lang="sr-Latn-RS" dirty="0"/>
              <a:t>Left-biased  AI model: Google Gemini, when </a:t>
            </a:r>
          </a:p>
          <a:p>
            <a:pPr marL="0" lvl="1" indent="0" algn="just">
              <a:buNone/>
            </a:pPr>
            <a:r>
              <a:rPr lang="sr-Latn-RS" dirty="0"/>
              <a:t>asked to produce images of Vikings, produced</a:t>
            </a:r>
          </a:p>
          <a:p>
            <a:pPr marL="0" lvl="1" indent="0" algn="just">
              <a:buNone/>
            </a:pPr>
            <a:r>
              <a:rPr lang="sr-Latn-RS" dirty="0"/>
              <a:t>the picture on the right. An example of DEI </a:t>
            </a:r>
          </a:p>
          <a:p>
            <a:pPr marL="0" lvl="1" indent="0" algn="just">
              <a:buNone/>
            </a:pPr>
            <a:r>
              <a:rPr lang="sr-Latn-RS" dirty="0"/>
              <a:t>in action</a:t>
            </a:r>
          </a:p>
          <a:p>
            <a:pPr marL="0" lvl="1" indent="0" algn="just">
              <a:buNone/>
            </a:pPr>
            <a:r>
              <a:rPr lang="sr-Latn-RS" sz="2200" dirty="0"/>
              <a:t/>
            </a:r>
            <a:br>
              <a:rPr lang="sr-Latn-RS" sz="2200" dirty="0"/>
            </a:br>
            <a:endParaRPr lang="en-U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err="1">
                <a:ln>
                  <a:noFill/>
                </a:ln>
                <a:solidFill>
                  <a:prstClr val="black">
                    <a:tint val="75000"/>
                  </a:prstClr>
                </a:solidFill>
                <a:effectLst/>
                <a:uLnTx/>
                <a:uFillTx/>
                <a:latin typeface="Calibri" panose="020F0502020204030204"/>
                <a:ea typeface="+mn-ea"/>
                <a:cs typeface="+mn-cs"/>
              </a:rPr>
              <a:t>Aranđelovac</a:t>
            </a:r>
            <a:r>
              <a:rPr kumimoji="0" lang="en-US" sz="10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Hotel „</a:t>
            </a:r>
            <a:r>
              <a:rPr kumimoji="0" lang="en-US" sz="1000" b="0" i="0" u="none" strike="noStrike" kern="1200" cap="none" spc="0" normalizeH="0" baseline="0" noProof="0" dirty="0" err="1">
                <a:ln>
                  <a:noFill/>
                </a:ln>
                <a:solidFill>
                  <a:prstClr val="black">
                    <a:tint val="75000"/>
                  </a:prstClr>
                </a:solidFill>
                <a:effectLst/>
                <a:uLnTx/>
                <a:uFillTx/>
                <a:latin typeface="Calibri" panose="020F0502020204030204"/>
                <a:ea typeface="+mn-ea"/>
                <a:cs typeface="+mn-cs"/>
              </a:rPr>
              <a:t>Izvor</a:t>
            </a:r>
            <a:r>
              <a:rPr kumimoji="0" lang="en-US" sz="10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7-9. </a:t>
            </a:r>
            <a:r>
              <a:rPr kumimoji="0" lang="en-US" sz="1000" b="0" i="0" u="none" strike="noStrike" kern="1200" cap="none" spc="0" normalizeH="0" baseline="0" noProof="0" dirty="0" err="1">
                <a:ln>
                  <a:noFill/>
                </a:ln>
                <a:solidFill>
                  <a:prstClr val="black">
                    <a:tint val="75000"/>
                  </a:prstClr>
                </a:solidFill>
                <a:effectLst/>
                <a:uLnTx/>
                <a:uFillTx/>
                <a:latin typeface="Calibri" panose="020F0502020204030204"/>
                <a:ea typeface="+mn-ea"/>
                <a:cs typeface="+mn-cs"/>
              </a:rPr>
              <a:t>jun</a:t>
            </a:r>
            <a:r>
              <a:rPr kumimoji="0" lang="en-US" sz="10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2024</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527635" y="3829259"/>
            <a:ext cx="1967345" cy="1967345"/>
          </a:xfrm>
          <a:prstGeom prst="rect">
            <a:avLst/>
          </a:prstGeom>
        </p:spPr>
      </p:pic>
      <p:sp>
        <p:nvSpPr>
          <p:cNvPr id="3" name="Slide Number Placeholder 2"/>
          <p:cNvSpPr>
            <a:spLocks noGrp="1"/>
          </p:cNvSpPr>
          <p:nvPr>
            <p:ph type="sldNum" sz="quarter" idx="12"/>
          </p:nvPr>
        </p:nvSpPr>
        <p:spPr/>
        <p:txBody>
          <a:bodyPr/>
          <a:lstStyle/>
          <a:p>
            <a:fld id="{50C9826A-607A-4136-854F-F758CF4C9C05}" type="slidenum">
              <a:rPr lang="en-US" smtClean="0"/>
              <a:pPr/>
              <a:t>22</a:t>
            </a:fld>
            <a:endParaRPr lang="en-US"/>
          </a:p>
        </p:txBody>
      </p:sp>
    </p:spTree>
    <p:extLst>
      <p:ext uri="{BB962C8B-B14F-4D97-AF65-F5344CB8AC3E}">
        <p14:creationId xmlns:p14="http://schemas.microsoft.com/office/powerpoint/2010/main" xmlns="" val="1261172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Addressing</a:t>
            </a:r>
            <a:r>
              <a:rPr lang="en-US" sz="4000" dirty="0">
                <a:solidFill>
                  <a:schemeClr val="bg1"/>
                </a:solidFill>
              </a:rPr>
              <a:t> hallucinations and biases</a:t>
            </a: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543175"/>
            <a:ext cx="9708995" cy="3403861"/>
          </a:xfrm>
        </p:spPr>
        <p:txBody>
          <a:bodyPr anchor="ctr">
            <a:noAutofit/>
          </a:bodyPr>
          <a:lstStyle/>
          <a:p>
            <a:pPr marL="342900" lvl="1" indent="-342900" algn="just"/>
            <a:r>
              <a:rPr lang="en-US" dirty="0"/>
              <a:t>Gen AI models, such as </a:t>
            </a:r>
            <a:r>
              <a:rPr lang="en-US" dirty="0" err="1"/>
              <a:t>ChatGPT</a:t>
            </a:r>
            <a:r>
              <a:rPr lang="en-US" dirty="0"/>
              <a:t>, </a:t>
            </a:r>
            <a:r>
              <a:rPr lang="sr-Latn-RS" dirty="0"/>
              <a:t>are </a:t>
            </a:r>
            <a:r>
              <a:rPr lang="en-US" dirty="0"/>
              <a:t>not always anchored by hard data. Plus</a:t>
            </a:r>
            <a:r>
              <a:rPr lang="sr-Latn-RS" dirty="0"/>
              <a:t>,</a:t>
            </a:r>
            <a:r>
              <a:rPr lang="en-US" dirty="0"/>
              <a:t> there is</a:t>
            </a:r>
            <a:r>
              <a:rPr lang="sr-Latn-RS" dirty="0"/>
              <a:t> an</a:t>
            </a:r>
            <a:r>
              <a:rPr lang="en-US" dirty="0"/>
              <a:t> intrinsic randomness in the system</a:t>
            </a:r>
          </a:p>
          <a:p>
            <a:pPr marL="342900" lvl="1" indent="-342900" algn="just"/>
            <a:r>
              <a:rPr lang="sr-Latn-RS" dirty="0"/>
              <a:t>A potential solution: LLMs can be</a:t>
            </a:r>
            <a:r>
              <a:rPr lang="en-US" dirty="0"/>
              <a:t> coupled with systems that contain</a:t>
            </a:r>
            <a:r>
              <a:rPr lang="sr-Latn-RS" dirty="0"/>
              <a:t> large amounts of</a:t>
            </a:r>
            <a:r>
              <a:rPr lang="en-US" dirty="0"/>
              <a:t> hard data. </a:t>
            </a:r>
            <a:r>
              <a:rPr lang="sr-Latn-RS" dirty="0"/>
              <a:t>Coupling Chat GPT 4 with </a:t>
            </a:r>
            <a:r>
              <a:rPr lang="en-US" dirty="0" err="1"/>
              <a:t>YottaAnswers</a:t>
            </a:r>
            <a:r>
              <a:rPr lang="en-US" dirty="0"/>
              <a:t> or Wolfram Alpha </a:t>
            </a:r>
            <a:r>
              <a:rPr lang="sr-Latn-RS" dirty="0"/>
              <a:t>aparently </a:t>
            </a:r>
            <a:r>
              <a:rPr lang="en-US" dirty="0" err="1"/>
              <a:t>anchore</a:t>
            </a:r>
            <a:r>
              <a:rPr lang="sr-Latn-RS" dirty="0"/>
              <a:t>s</a:t>
            </a:r>
            <a:r>
              <a:rPr lang="en-US" dirty="0"/>
              <a:t> the system. </a:t>
            </a:r>
          </a:p>
          <a:p>
            <a:pPr marL="342900" lvl="1" indent="-342900" algn="just"/>
            <a:r>
              <a:rPr lang="sr-Latn-RS" dirty="0"/>
              <a:t>Also, </a:t>
            </a:r>
            <a:r>
              <a:rPr lang="en-US" dirty="0" err="1"/>
              <a:t>YottaGPT</a:t>
            </a:r>
            <a:r>
              <a:rPr lang="en-US" dirty="0"/>
              <a:t> provides superior, deep answers to politically sensitive questions</a:t>
            </a:r>
            <a:r>
              <a:rPr lang="sr-Latn-RS" dirty="0"/>
              <a:t> than pure ChatGPT.</a:t>
            </a:r>
            <a:endParaRPr lang="en-US" dirty="0"/>
          </a:p>
          <a:p>
            <a:pPr marL="342900" lvl="1" indent="-342900" algn="just"/>
            <a:r>
              <a:rPr lang="en-US" dirty="0"/>
              <a:t>Reliability and accuracy of answers also significantly increases</a:t>
            </a:r>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23</a:t>
            </a:fld>
            <a:endParaRPr lang="en-US"/>
          </a:p>
        </p:txBody>
      </p:sp>
    </p:spTree>
    <p:extLst>
      <p:ext uri="{BB962C8B-B14F-4D97-AF65-F5344CB8AC3E}">
        <p14:creationId xmlns:p14="http://schemas.microsoft.com/office/powerpoint/2010/main" xmlns="" val="6328929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Handling other challenges</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36356" y="2543175"/>
            <a:ext cx="9708995" cy="3403861"/>
          </a:xfrm>
        </p:spPr>
        <p:txBody>
          <a:bodyPr anchor="ctr">
            <a:noAutofit/>
          </a:bodyPr>
          <a:lstStyle/>
          <a:p>
            <a:pPr marL="342900" lvl="1" indent="-342900" algn="just"/>
            <a:endParaRPr lang="sr-Latn-RS" sz="2200" dirty="0"/>
          </a:p>
          <a:p>
            <a:pPr marL="342900" lvl="1" indent="-342900" algn="just"/>
            <a:endParaRPr lang="sr-Latn-RS" sz="2200" dirty="0"/>
          </a:p>
          <a:p>
            <a:pPr marL="342900" lvl="1" indent="-342900" algn="just"/>
            <a:r>
              <a:rPr lang="en-US" sz="2200" dirty="0"/>
              <a:t>Lack of </a:t>
            </a:r>
            <a:r>
              <a:rPr lang="en-US" sz="2200" dirty="0" err="1"/>
              <a:t>explainability</a:t>
            </a:r>
            <a:r>
              <a:rPr lang="en-US" sz="2200" dirty="0"/>
              <a:t> </a:t>
            </a:r>
            <a:r>
              <a:rPr lang="sr-Latn-RS" sz="2200" dirty="0"/>
              <a:t>hinders trust and adoption</a:t>
            </a:r>
            <a:r>
              <a:rPr lang="en-US" sz="2200" dirty="0"/>
              <a:t>. </a:t>
            </a:r>
            <a:r>
              <a:rPr lang="sr-Latn-RS" sz="2200" dirty="0"/>
              <a:t>Solution: </a:t>
            </a:r>
            <a:r>
              <a:rPr lang="en-US" sz="2200" dirty="0"/>
              <a:t>Gen AI + XAI</a:t>
            </a:r>
          </a:p>
          <a:p>
            <a:pPr marL="342900" lvl="1" indent="-342900" algn="just"/>
            <a:r>
              <a:rPr lang="en-US" sz="2200" dirty="0"/>
              <a:t>Training costs</a:t>
            </a:r>
            <a:r>
              <a:rPr lang="sr-Latn-RS" sz="2200" dirty="0"/>
              <a:t>: training LLMs </a:t>
            </a:r>
            <a:r>
              <a:rPr lang="en-US" sz="2200" dirty="0"/>
              <a:t>like</a:t>
            </a:r>
            <a:r>
              <a:rPr lang="sr-Latn-RS" sz="2200" dirty="0"/>
              <a:t> </a:t>
            </a:r>
            <a:r>
              <a:rPr lang="en-US" sz="2200" dirty="0" err="1"/>
              <a:t>ChatGPT</a:t>
            </a:r>
            <a:r>
              <a:rPr lang="sr-Latn-RS" sz="2200" dirty="0"/>
              <a:t> prohibitive for small companies.</a:t>
            </a:r>
            <a:r>
              <a:rPr lang="en-US" sz="2200" dirty="0"/>
              <a:t> </a:t>
            </a:r>
          </a:p>
          <a:p>
            <a:pPr marL="342900" lvl="1" indent="-342900" algn="just"/>
            <a:r>
              <a:rPr lang="en-US" sz="2200" dirty="0"/>
              <a:t>A</a:t>
            </a:r>
            <a:r>
              <a:rPr lang="sr-Latn-RS" sz="2200" dirty="0"/>
              <a:t> solution: do not copy the big guys</a:t>
            </a:r>
            <a:r>
              <a:rPr lang="en-US" sz="2200" dirty="0"/>
              <a:t>, come up with </a:t>
            </a:r>
            <a:r>
              <a:rPr lang="sr-Latn-RS" sz="2200" dirty="0"/>
              <a:t>a </a:t>
            </a:r>
            <a:r>
              <a:rPr lang="en-US" sz="2200" dirty="0"/>
              <a:t>new approach</a:t>
            </a:r>
            <a:r>
              <a:rPr lang="sr-Latn-RS" sz="2200" dirty="0"/>
              <a:t>. A system built in Belgrade by 3 young engineers at RAF cheered by 3 old men. Can answer more than 70 Billion questions. Fits on one server. 😀</a:t>
            </a:r>
          </a:p>
          <a:p>
            <a:pPr marL="0" lvl="1" indent="0" algn="just">
              <a:buNone/>
            </a:pPr>
            <a:r>
              <a:rPr lang="en-US" sz="2200" dirty="0">
                <a:hlinkClick r:id="rId2"/>
              </a:rPr>
              <a:t>https://yottaanswers.com/</a:t>
            </a:r>
            <a:endParaRPr lang="sr-Latn-RS" sz="2200" dirty="0"/>
          </a:p>
          <a:p>
            <a:pPr marL="342900" lvl="1" indent="-342900" algn="just"/>
            <a:r>
              <a:rPr lang="sr-Latn-RS" sz="2200" dirty="0"/>
              <a:t>Recently</a:t>
            </a:r>
            <a:r>
              <a:rPr lang="sr-Cyrl-RS" sz="2200" dirty="0"/>
              <a:t>: </a:t>
            </a:r>
            <a:r>
              <a:rPr lang="sr-Latn-RS" sz="2200" dirty="0"/>
              <a:t>Pre-trained LLMs that can be fine-tuned inhouse. Avoids sending sensitive data outside of the company firewall. </a:t>
            </a:r>
            <a:endParaRPr lang="en-US" sz="2200" dirty="0"/>
          </a:p>
          <a:p>
            <a:pPr marL="0" indent="0">
              <a:buNone/>
            </a:pPr>
            <a:r>
              <a:rPr lang="sr-Latn-RS" sz="2200" dirty="0"/>
              <a:t/>
            </a:r>
            <a:br>
              <a:rPr lang="sr-Latn-RS" sz="2200" dirty="0"/>
            </a:br>
            <a:endParaRPr lang="en-U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24</a:t>
            </a:fld>
            <a:endParaRPr lang="en-US"/>
          </a:p>
        </p:txBody>
      </p:sp>
    </p:spTree>
    <p:extLst>
      <p:ext uri="{BB962C8B-B14F-4D97-AF65-F5344CB8AC3E}">
        <p14:creationId xmlns:p14="http://schemas.microsoft.com/office/powerpoint/2010/main" xmlns="" val="3771618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How have I personally used Gen AI thus far?</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543175"/>
            <a:ext cx="9708995" cy="3403861"/>
          </a:xfrm>
        </p:spPr>
        <p:txBody>
          <a:bodyPr anchor="ctr">
            <a:noAutofit/>
          </a:bodyPr>
          <a:lstStyle/>
          <a:p>
            <a:pPr marL="0" lvl="1" indent="0" algn="just">
              <a:buNone/>
            </a:pPr>
            <a:endParaRPr lang="sr-Latn-RS" sz="2200" dirty="0"/>
          </a:p>
          <a:p>
            <a:pPr marL="342900" lvl="1" indent="-342900" algn="just"/>
            <a:endParaRPr lang="sr-Latn-RS" sz="2200" dirty="0"/>
          </a:p>
          <a:p>
            <a:pPr marL="342900" lvl="1" indent="-342900" algn="just"/>
            <a:endParaRPr lang="sr-Latn-RS" sz="2200" dirty="0"/>
          </a:p>
          <a:p>
            <a:pPr marL="342900" lvl="1" indent="-342900" algn="just"/>
            <a:r>
              <a:rPr lang="sr-Latn-RS" sz="2200" dirty="0"/>
              <a:t>Created Python codes to illustrate some of the financial concepts that I teach at the Master in Computational Finance (MCF) at RAF. </a:t>
            </a:r>
            <a:r>
              <a:rPr lang="sr-Latn-RS" sz="2200" b="1" dirty="0">
                <a:solidFill>
                  <a:srgbClr val="002060"/>
                </a:solidFill>
              </a:rPr>
              <a:t>✔✔</a:t>
            </a:r>
            <a:endParaRPr lang="en-US" sz="2200" b="1" dirty="0">
              <a:solidFill>
                <a:srgbClr val="002060"/>
              </a:solidFill>
            </a:endParaRPr>
          </a:p>
          <a:p>
            <a:pPr marL="342900" lvl="1" indent="-342900" algn="just"/>
            <a:r>
              <a:rPr lang="sr-Latn-RS" sz="2200" dirty="0"/>
              <a:t>Learned how to t</a:t>
            </a:r>
            <a:r>
              <a:rPr lang="en-US" sz="2200" dirty="0"/>
              <a:t>r</a:t>
            </a:r>
            <a:r>
              <a:rPr lang="sr-Latn-RS" sz="2200" dirty="0"/>
              <a:t>ouble-shoot code and software installation problems. </a:t>
            </a:r>
            <a:r>
              <a:rPr lang="sr-Latn-RS" sz="2200" b="1" dirty="0">
                <a:solidFill>
                  <a:srgbClr val="002060"/>
                </a:solidFill>
              </a:rPr>
              <a:t>✔✔✔</a:t>
            </a:r>
          </a:p>
          <a:p>
            <a:pPr marL="342900" lvl="1" indent="-342900" algn="just"/>
            <a:r>
              <a:rPr lang="sr-Latn-RS" sz="2200" dirty="0"/>
              <a:t>Learned how to use R and C in Google Colab. </a:t>
            </a:r>
            <a:r>
              <a:rPr lang="sr-Latn-RS" sz="2200" b="1" dirty="0">
                <a:solidFill>
                  <a:srgbClr val="002060"/>
                </a:solidFill>
              </a:rPr>
              <a:t>✔✔✔</a:t>
            </a:r>
            <a:endParaRPr lang="sr-Latn-RS" sz="2200" dirty="0"/>
          </a:p>
          <a:p>
            <a:pPr marL="342900" lvl="1" indent="-342900" algn="just"/>
            <a:r>
              <a:rPr lang="sr-Latn-RS" sz="2200" dirty="0"/>
              <a:t>Created proposals for LinkedIn posts. </a:t>
            </a:r>
            <a:r>
              <a:rPr lang="sr-Latn-RS" sz="2200" b="1" dirty="0">
                <a:solidFill>
                  <a:srgbClr val="002060"/>
                </a:solidFill>
              </a:rPr>
              <a:t>✔</a:t>
            </a:r>
            <a:endParaRPr lang="en-US" sz="2200" b="1" dirty="0">
              <a:solidFill>
                <a:srgbClr val="002060"/>
              </a:solidFill>
            </a:endParaRPr>
          </a:p>
          <a:p>
            <a:pPr marL="342900" lvl="1" indent="-342900" algn="just"/>
            <a:r>
              <a:rPr lang="sr-Latn-RS" sz="2200" dirty="0"/>
              <a:t>Created images that illustrate concepts in some of my lectures. </a:t>
            </a:r>
            <a:r>
              <a:rPr lang="sr-Latn-RS" sz="2200" b="1" dirty="0">
                <a:solidFill>
                  <a:srgbClr val="FF0000"/>
                </a:solidFill>
              </a:rPr>
              <a:t>Not so great.</a:t>
            </a:r>
          </a:p>
          <a:p>
            <a:pPr marL="342900" lvl="1" indent="-342900" algn="just"/>
            <a:r>
              <a:rPr lang="sr-Latn-RS" sz="2200" dirty="0"/>
              <a:t>Translated documents (including official documents) from English into Serbian and vice versa. </a:t>
            </a:r>
            <a:r>
              <a:rPr lang="sr-Latn-RS" sz="2200" b="1" dirty="0">
                <a:solidFill>
                  <a:srgbClr val="002060"/>
                </a:solidFill>
              </a:rPr>
              <a:t>✔✔✔</a:t>
            </a:r>
            <a:endParaRPr lang="sr-Latn-RS" sz="2200" dirty="0"/>
          </a:p>
          <a:p>
            <a:pPr marL="342900" lvl="1" indent="-342900" algn="just"/>
            <a:r>
              <a:rPr lang="sr-Latn-RS" sz="2200" dirty="0"/>
              <a:t>Co-founded YottaAswers, one of the largest Q&amp;A systems in the world. ❤</a:t>
            </a:r>
            <a:endParaRPr lang="en-US" sz="2200" dirty="0"/>
          </a:p>
          <a:p>
            <a:pPr marL="0" indent="0">
              <a:buNone/>
            </a:pPr>
            <a:r>
              <a:rPr lang="sr-Latn-RS" sz="2200" dirty="0"/>
              <a:t/>
            </a:r>
            <a:br>
              <a:rPr lang="sr-Latn-RS" sz="2200" dirty="0"/>
            </a:br>
            <a:endParaRPr lang="en-US" sz="22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25</a:t>
            </a:fld>
            <a:endParaRPr lang="en-US"/>
          </a:p>
        </p:txBody>
      </p:sp>
    </p:spTree>
    <p:extLst>
      <p:ext uri="{BB962C8B-B14F-4D97-AF65-F5344CB8AC3E}">
        <p14:creationId xmlns:p14="http://schemas.microsoft.com/office/powerpoint/2010/main" xmlns="" val="355836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sr-Latn-RS" sz="4000" dirty="0">
                <a:solidFill>
                  <a:schemeClr val="bg1"/>
                </a:solidFill>
              </a:rPr>
              <a:t>About Generative AI</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367624" y="2653748"/>
            <a:ext cx="9708995" cy="3403861"/>
          </a:xfrm>
        </p:spPr>
        <p:txBody>
          <a:bodyPr anchor="ctr">
            <a:noAutofit/>
          </a:bodyPr>
          <a:lstStyle/>
          <a:p>
            <a:r>
              <a:rPr lang="sr-Latn-RS" dirty="0"/>
              <a:t>Different </a:t>
            </a:r>
            <a:r>
              <a:rPr lang="en-US" dirty="0"/>
              <a:t>input format</a:t>
            </a:r>
            <a:r>
              <a:rPr lang="sr-Latn-RS" dirty="0"/>
              <a:t>s</a:t>
            </a:r>
            <a:r>
              <a:rPr lang="en-US" dirty="0"/>
              <a:t> </a:t>
            </a:r>
            <a:r>
              <a:rPr lang="sr-Latn-RS" dirty="0"/>
              <a:t>mapped into </a:t>
            </a:r>
            <a:r>
              <a:rPr lang="en-US" dirty="0"/>
              <a:t>various output formats. </a:t>
            </a:r>
            <a:r>
              <a:rPr lang="sr-Latn-RS" dirty="0"/>
              <a:t>Useful </a:t>
            </a:r>
            <a:r>
              <a:rPr lang="en-US" dirty="0"/>
              <a:t>in</a:t>
            </a:r>
            <a:r>
              <a:rPr lang="sr-Latn-RS" dirty="0"/>
              <a:t> many applications</a:t>
            </a:r>
            <a:r>
              <a:rPr lang="en-US" dirty="0"/>
              <a:t>, including insurance. </a:t>
            </a:r>
            <a:endParaRPr lang="sr-Latn-RS" dirty="0"/>
          </a:p>
          <a:p>
            <a:r>
              <a:rPr lang="sr-Latn-RS" dirty="0"/>
              <a:t>D</a:t>
            </a:r>
            <a:r>
              <a:rPr lang="en-US" dirty="0" err="1"/>
              <a:t>ue</a:t>
            </a:r>
            <a:r>
              <a:rPr lang="en-US" dirty="0"/>
              <a:t> to the probabilistic nature of these models, the same requests may generate different outputs. </a:t>
            </a:r>
            <a:endParaRPr lang="sr-Latn-RS" dirty="0"/>
          </a:p>
          <a:p>
            <a:r>
              <a:rPr lang="sr-Latn-RS" dirty="0"/>
              <a:t>T</a:t>
            </a:r>
            <a:r>
              <a:rPr lang="en-US" dirty="0"/>
              <a:t>his </a:t>
            </a:r>
            <a:r>
              <a:rPr lang="sr-Latn-RS" dirty="0"/>
              <a:t>can </a:t>
            </a:r>
            <a:r>
              <a:rPr lang="en-US" dirty="0"/>
              <a:t>lead to “hallucinations”. E.g., </a:t>
            </a:r>
            <a:r>
              <a:rPr lang="sr-Latn-RS" dirty="0"/>
              <a:t>a</a:t>
            </a:r>
            <a:r>
              <a:rPr lang="en-US" dirty="0"/>
              <a:t> “realistic painting of a human” generated by AI </a:t>
            </a:r>
            <a:r>
              <a:rPr lang="sr-Latn-RS" dirty="0"/>
              <a:t>can</a:t>
            </a:r>
            <a:r>
              <a:rPr lang="en-US" dirty="0"/>
              <a:t> have three legs. </a:t>
            </a:r>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algn="l">
              <a:spcAft>
                <a:spcPts val="600"/>
              </a:spcAft>
            </a:pPr>
            <a:r>
              <a:rPr lang="en-US" sz="1000"/>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3</a:t>
            </a:fld>
            <a:endParaRPr lang="en-US"/>
          </a:p>
        </p:txBody>
      </p:sp>
    </p:spTree>
    <p:extLst>
      <p:ext uri="{BB962C8B-B14F-4D97-AF65-F5344CB8AC3E}">
        <p14:creationId xmlns:p14="http://schemas.microsoft.com/office/powerpoint/2010/main" xmlns="" val="1320868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en-US" sz="4000" dirty="0">
                <a:solidFill>
                  <a:schemeClr val="bg1"/>
                </a:solidFill>
              </a:rPr>
              <a:t>Types of generative AI systems by final output</a:t>
            </a:r>
            <a:r>
              <a:rPr lang="sr-Latn-RS" sz="4000" dirty="0">
                <a:solidFill>
                  <a:schemeClr val="bg1"/>
                </a:solidFill>
              </a:rPr>
              <a:t> (</a:t>
            </a:r>
            <a:r>
              <a:rPr lang="en-US" sz="4000" dirty="0" err="1">
                <a:solidFill>
                  <a:schemeClr val="bg1"/>
                </a:solidFill>
              </a:rPr>
              <a:t>Gozalo-Brizuela</a:t>
            </a:r>
            <a:r>
              <a:rPr lang="en-US" sz="4000" dirty="0">
                <a:solidFill>
                  <a:schemeClr val="bg1"/>
                </a:solidFill>
              </a:rPr>
              <a:t> R. and </a:t>
            </a:r>
            <a:r>
              <a:rPr lang="en-US" sz="4000" dirty="0" err="1">
                <a:solidFill>
                  <a:schemeClr val="bg1"/>
                </a:solidFill>
              </a:rPr>
              <a:t>Garrido-Merchan</a:t>
            </a:r>
            <a:r>
              <a:rPr lang="en-US" sz="4000" dirty="0">
                <a:solidFill>
                  <a:schemeClr val="bg1"/>
                </a:solidFill>
              </a:rPr>
              <a:t> (2023)</a:t>
            </a:r>
            <a:r>
              <a:rPr lang="sr-Latn-RS" sz="4000" dirty="0">
                <a:solidFill>
                  <a:schemeClr val="bg1"/>
                </a:solidFill>
              </a:rPr>
              <a:t>)</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367624" y="2653748"/>
            <a:ext cx="9708995" cy="3403861"/>
          </a:xfrm>
        </p:spPr>
        <p:txBody>
          <a:bodyPr anchor="ctr">
            <a:noAutofit/>
          </a:bodyPr>
          <a:lstStyle/>
          <a:p>
            <a:pPr marL="0" indent="0">
              <a:buNone/>
            </a:pPr>
            <a:r>
              <a:rPr lang="sr-Latn-RS" sz="2400" dirty="0"/>
              <a:t>Generation of</a:t>
            </a:r>
          </a:p>
          <a:p>
            <a:r>
              <a:rPr lang="sr-Latn-RS" sz="2400" dirty="0"/>
              <a:t>T</a:t>
            </a:r>
            <a:r>
              <a:rPr lang="en-US" sz="2400" dirty="0" err="1"/>
              <a:t>ext</a:t>
            </a:r>
            <a:endParaRPr lang="en-US" sz="2400" dirty="0"/>
          </a:p>
          <a:p>
            <a:r>
              <a:rPr lang="en-US" sz="2400" dirty="0"/>
              <a:t>Image</a:t>
            </a:r>
            <a:r>
              <a:rPr lang="sr-Latn-RS" sz="2400" dirty="0"/>
              <a:t>s</a:t>
            </a:r>
            <a:endParaRPr lang="en-US" sz="2400" dirty="0"/>
          </a:p>
          <a:p>
            <a:r>
              <a:rPr lang="en-US" sz="2400" dirty="0"/>
              <a:t>Video</a:t>
            </a:r>
            <a:r>
              <a:rPr lang="sr-Latn-RS" sz="2400" dirty="0"/>
              <a:t>s</a:t>
            </a:r>
            <a:endParaRPr lang="en-US" sz="2400" dirty="0"/>
          </a:p>
          <a:p>
            <a:r>
              <a:rPr lang="en-US" sz="2400" dirty="0"/>
              <a:t>3D models</a:t>
            </a:r>
            <a:endParaRPr lang="sr-Latn-RS" sz="2400" dirty="0"/>
          </a:p>
          <a:p>
            <a:r>
              <a:rPr lang="sr-Latn-RS" sz="2400" dirty="0"/>
              <a:t>Audio</a:t>
            </a:r>
            <a:endParaRPr lang="en-US" sz="2400" dirty="0"/>
          </a:p>
          <a:p>
            <a:r>
              <a:rPr lang="sr-Latn-RS" sz="2400" dirty="0"/>
              <a:t>C</a:t>
            </a:r>
            <a:r>
              <a:rPr lang="en-US" sz="2400" dirty="0"/>
              <a:t>ode and software</a:t>
            </a:r>
            <a:r>
              <a:rPr lang="sr-Latn-RS" sz="2400" dirty="0"/>
              <a:t/>
            </a:r>
            <a:br>
              <a:rPr lang="sr-Latn-RS" sz="2400" dirty="0"/>
            </a:br>
            <a:endParaRPr lang="en-US" sz="24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algn="l">
              <a:spcAft>
                <a:spcPts val="600"/>
              </a:spcAft>
            </a:pPr>
            <a:r>
              <a:rPr lang="en-US" sz="1000"/>
              <a:t>Aranđelovac, Hotel „Izvor“, 7-9. jun 2024</a:t>
            </a:r>
          </a:p>
        </p:txBody>
      </p:sp>
      <p:sp>
        <p:nvSpPr>
          <p:cNvPr id="3" name="Rounded Rectangle 2"/>
          <p:cNvSpPr/>
          <p:nvPr/>
        </p:nvSpPr>
        <p:spPr>
          <a:xfrm>
            <a:off x="5516969" y="3271382"/>
            <a:ext cx="1003904" cy="4710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2200" dirty="0"/>
              <a:t>Text</a:t>
            </a:r>
            <a:endParaRPr lang="en-US" sz="2200" dirty="0"/>
          </a:p>
        </p:txBody>
      </p:sp>
      <p:sp>
        <p:nvSpPr>
          <p:cNvPr id="15" name="Rounded Rectangle 14"/>
          <p:cNvSpPr/>
          <p:nvPr/>
        </p:nvSpPr>
        <p:spPr>
          <a:xfrm>
            <a:off x="7794842" y="4282059"/>
            <a:ext cx="1003904" cy="4710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3000" dirty="0"/>
              <a:t>Text</a:t>
            </a:r>
            <a:endParaRPr lang="en-US" sz="3000" dirty="0"/>
          </a:p>
        </p:txBody>
      </p:sp>
      <p:cxnSp>
        <p:nvCxnSpPr>
          <p:cNvPr id="6" name="Straight Arrow Connector 5"/>
          <p:cNvCxnSpPr/>
          <p:nvPr/>
        </p:nvCxnSpPr>
        <p:spPr>
          <a:xfrm>
            <a:off x="6520873" y="3641893"/>
            <a:ext cx="1273969" cy="72486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cxnSpLocks/>
            <a:endCxn id="15" idx="1"/>
          </p:cNvCxnSpPr>
          <p:nvPr/>
        </p:nvCxnSpPr>
        <p:spPr>
          <a:xfrm>
            <a:off x="6520873" y="4140414"/>
            <a:ext cx="1273969" cy="3771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cxnSpLocks/>
          </p:cNvCxnSpPr>
          <p:nvPr/>
        </p:nvCxnSpPr>
        <p:spPr>
          <a:xfrm flipV="1">
            <a:off x="6520873" y="4616990"/>
            <a:ext cx="1273969" cy="2355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p:cNvCxnSpPr>
          <p:nvPr/>
        </p:nvCxnSpPr>
        <p:spPr>
          <a:xfrm flipV="1">
            <a:off x="6520873" y="4734753"/>
            <a:ext cx="1273969" cy="8284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347854" y="2354308"/>
            <a:ext cx="2540001" cy="769441"/>
          </a:xfrm>
          <a:prstGeom prst="rect">
            <a:avLst/>
          </a:prstGeom>
          <a:noFill/>
        </p:spPr>
        <p:txBody>
          <a:bodyPr wrap="square" rtlCol="0">
            <a:spAutoFit/>
          </a:bodyPr>
          <a:lstStyle/>
          <a:p>
            <a:r>
              <a:rPr lang="sr-Latn-RS" sz="2200" dirty="0"/>
              <a:t>Example: Generation of text</a:t>
            </a:r>
            <a:endParaRPr lang="en-US" sz="2200" dirty="0"/>
          </a:p>
        </p:txBody>
      </p:sp>
      <p:sp>
        <p:nvSpPr>
          <p:cNvPr id="5" name="Rounded Rectangle 2">
            <a:extLst>
              <a:ext uri="{FF2B5EF4-FFF2-40B4-BE49-F238E27FC236}">
                <a16:creationId xmlns:a16="http://schemas.microsoft.com/office/drawing/2014/main" xmlns="" id="{572F4EA4-3584-551D-7623-D85123DAAE18}"/>
              </a:ext>
            </a:extLst>
          </p:cNvPr>
          <p:cNvSpPr/>
          <p:nvPr/>
        </p:nvSpPr>
        <p:spPr>
          <a:xfrm>
            <a:off x="5516969" y="3948760"/>
            <a:ext cx="1003904" cy="4710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Image</a:t>
            </a:r>
          </a:p>
        </p:txBody>
      </p:sp>
      <p:sp>
        <p:nvSpPr>
          <p:cNvPr id="7" name="Rounded Rectangle 2">
            <a:extLst>
              <a:ext uri="{FF2B5EF4-FFF2-40B4-BE49-F238E27FC236}">
                <a16:creationId xmlns:a16="http://schemas.microsoft.com/office/drawing/2014/main" xmlns="" id="{55673C6F-F453-1535-260A-F717C66A3205}"/>
              </a:ext>
            </a:extLst>
          </p:cNvPr>
          <p:cNvSpPr/>
          <p:nvPr/>
        </p:nvSpPr>
        <p:spPr>
          <a:xfrm>
            <a:off x="5516969" y="4611468"/>
            <a:ext cx="1003904" cy="4710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Audio</a:t>
            </a:r>
          </a:p>
        </p:txBody>
      </p:sp>
      <p:sp>
        <p:nvSpPr>
          <p:cNvPr id="9" name="Rounded Rectangle 2">
            <a:extLst>
              <a:ext uri="{FF2B5EF4-FFF2-40B4-BE49-F238E27FC236}">
                <a16:creationId xmlns:a16="http://schemas.microsoft.com/office/drawing/2014/main" xmlns="" id="{83CE6CAB-5E16-0847-5F2B-1972FF0A3A10}"/>
              </a:ext>
            </a:extLst>
          </p:cNvPr>
          <p:cNvSpPr/>
          <p:nvPr/>
        </p:nvSpPr>
        <p:spPr>
          <a:xfrm>
            <a:off x="5516969" y="5281465"/>
            <a:ext cx="1003904" cy="4710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Video</a:t>
            </a:r>
          </a:p>
        </p:txBody>
      </p:sp>
      <p:sp>
        <p:nvSpPr>
          <p:cNvPr id="11" name="Slide Number Placeholder 10"/>
          <p:cNvSpPr>
            <a:spLocks noGrp="1"/>
          </p:cNvSpPr>
          <p:nvPr>
            <p:ph type="sldNum" sz="quarter" idx="12"/>
          </p:nvPr>
        </p:nvSpPr>
        <p:spPr/>
        <p:txBody>
          <a:bodyPr/>
          <a:lstStyle/>
          <a:p>
            <a:fld id="{50C9826A-607A-4136-854F-F758CF4C9C05}" type="slidenum">
              <a:rPr lang="en-US" smtClean="0"/>
              <a:pPr/>
              <a:t>4</a:t>
            </a:fld>
            <a:endParaRPr lang="en-US"/>
          </a:p>
        </p:txBody>
      </p:sp>
    </p:spTree>
    <p:extLst>
      <p:ext uri="{BB962C8B-B14F-4D97-AF65-F5344CB8AC3E}">
        <p14:creationId xmlns:p14="http://schemas.microsoft.com/office/powerpoint/2010/main" xmlns="" val="852402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en-US" sz="4000" dirty="0">
                <a:solidFill>
                  <a:schemeClr val="bg1"/>
                </a:solidFill>
              </a:rPr>
              <a:t>Using </a:t>
            </a:r>
            <a:r>
              <a:rPr lang="sr-Latn-RS" sz="4000" dirty="0">
                <a:solidFill>
                  <a:schemeClr val="bg1"/>
                </a:solidFill>
              </a:rPr>
              <a:t>C</a:t>
            </a:r>
            <a:r>
              <a:rPr lang="en-US" sz="4000" dirty="0">
                <a:solidFill>
                  <a:schemeClr val="bg1"/>
                </a:solidFill>
              </a:rPr>
              <a:t>hat</a:t>
            </a:r>
            <a:r>
              <a:rPr lang="sr-Latn-RS" sz="4000" dirty="0">
                <a:solidFill>
                  <a:schemeClr val="bg1"/>
                </a:solidFill>
              </a:rPr>
              <a:t>GPT</a:t>
            </a:r>
            <a:r>
              <a:rPr lang="en-US" sz="4000" dirty="0">
                <a:solidFill>
                  <a:schemeClr val="bg1"/>
                </a:solidFill>
              </a:rPr>
              <a:t> to generate code illustrating CDF of the standard normal variable</a:t>
            </a: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367624" y="2653748"/>
            <a:ext cx="5352353" cy="3403861"/>
          </a:xfrm>
        </p:spPr>
        <p:txBody>
          <a:bodyPr anchor="ctr">
            <a:noAutofit/>
          </a:bodyPr>
          <a:lstStyle/>
          <a:p>
            <a:pPr marL="0" indent="0">
              <a:buNone/>
            </a:pPr>
            <a:r>
              <a:rPr lang="en-US" sz="2400" dirty="0"/>
              <a:t>“Create a code in Python using </a:t>
            </a:r>
            <a:r>
              <a:rPr lang="en-US" sz="2400" dirty="0" err="1"/>
              <a:t>Plotly</a:t>
            </a:r>
            <a:r>
              <a:rPr lang="en-US" sz="2400" dirty="0"/>
              <a:t> library that would present density function of the standard normal distribution. Shade the area to</a:t>
            </a:r>
            <a:r>
              <a:rPr lang="sr-Latn-RS" sz="2400" dirty="0"/>
              <a:t> the</a:t>
            </a:r>
            <a:r>
              <a:rPr lang="en-US" sz="2400" dirty="0"/>
              <a:t> left of the value 0.2. In the first line of the title should read: Standard normal distribution. In the second line should say: The shaded area is CDF. Both lines in the title should be centered and in blue. Please do not place any legends.” </a:t>
            </a:r>
            <a:r>
              <a:rPr lang="sr-Latn-RS" sz="2400" dirty="0"/>
              <a:t/>
            </a:r>
            <a:br>
              <a:rPr lang="sr-Latn-RS" sz="2400" dirty="0"/>
            </a:br>
            <a:endParaRPr lang="en-US" sz="24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pic>
        <p:nvPicPr>
          <p:cNvPr id="3" name="Picture 2">
            <a:extLst>
              <a:ext uri="{FF2B5EF4-FFF2-40B4-BE49-F238E27FC236}">
                <a16:creationId xmlns:a16="http://schemas.microsoft.com/office/drawing/2014/main" xmlns="" id="{DE825604-AFA5-8D1A-7EFD-A098CEDD9EF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588461" y="2354089"/>
            <a:ext cx="5370685" cy="4045115"/>
          </a:xfrm>
          <a:prstGeom prst="rect">
            <a:avLst/>
          </a:prstGeom>
        </p:spPr>
      </p:pic>
      <p:sp>
        <p:nvSpPr>
          <p:cNvPr id="5" name="Slide Number Placeholder 4"/>
          <p:cNvSpPr>
            <a:spLocks noGrp="1"/>
          </p:cNvSpPr>
          <p:nvPr>
            <p:ph type="sldNum" sz="quarter" idx="12"/>
          </p:nvPr>
        </p:nvSpPr>
        <p:spPr/>
        <p:txBody>
          <a:bodyPr/>
          <a:lstStyle/>
          <a:p>
            <a:fld id="{50C9826A-607A-4136-854F-F758CF4C9C05}" type="slidenum">
              <a:rPr lang="en-US" smtClean="0"/>
              <a:pPr/>
              <a:t>5</a:t>
            </a:fld>
            <a:endParaRPr lang="en-US"/>
          </a:p>
        </p:txBody>
      </p:sp>
    </p:spTree>
    <p:extLst>
      <p:ext uri="{BB962C8B-B14F-4D97-AF65-F5344CB8AC3E}">
        <p14:creationId xmlns:p14="http://schemas.microsoft.com/office/powerpoint/2010/main" xmlns="" val="2116719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4AAD"/>
                </a:solidFill>
                <a:latin typeface="League Spartan"/>
              </a:rPr>
              <a:t>Collection and usage of data </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a:t>Aranđelovac, Hotel „Izvor“, 7-9. jun 2024</a:t>
            </a:r>
          </a:p>
        </p:txBody>
      </p:sp>
      <p:sp>
        <p:nvSpPr>
          <p:cNvPr id="5" name="Slide Number Placeholder 4"/>
          <p:cNvSpPr>
            <a:spLocks noGrp="1"/>
          </p:cNvSpPr>
          <p:nvPr>
            <p:ph type="sldNum" sz="quarter" idx="12"/>
          </p:nvPr>
        </p:nvSpPr>
        <p:spPr/>
        <p:txBody>
          <a:bodyPr/>
          <a:lstStyle/>
          <a:p>
            <a:fld id="{50C9826A-607A-4136-854F-F758CF4C9C05}" type="slidenum">
              <a:rPr lang="en-US" smtClean="0"/>
              <a:pPr/>
              <a:t>6</a:t>
            </a:fld>
            <a:endParaRPr lang="en-US"/>
          </a:p>
        </p:txBody>
      </p:sp>
    </p:spTree>
    <p:extLst>
      <p:ext uri="{BB962C8B-B14F-4D97-AF65-F5344CB8AC3E}">
        <p14:creationId xmlns:p14="http://schemas.microsoft.com/office/powerpoint/2010/main" xmlns="" val="2849508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en-US" sz="4000" dirty="0">
                <a:solidFill>
                  <a:schemeClr val="bg1"/>
                </a:solidFill>
              </a:rPr>
              <a:t>Data </a:t>
            </a:r>
            <a:r>
              <a:rPr lang="en-US" sz="4000" dirty="0" err="1">
                <a:solidFill>
                  <a:schemeClr val="bg1"/>
                </a:solidFill>
              </a:rPr>
              <a:t>augmentatio</a:t>
            </a:r>
            <a:r>
              <a:rPr lang="sr-Latn-RS" sz="4000" dirty="0">
                <a:solidFill>
                  <a:schemeClr val="bg1"/>
                </a:solidFill>
              </a:rPr>
              <a:t>n</a:t>
            </a:r>
            <a:endParaRPr lang="en-US" sz="4000" dirty="0">
              <a:solidFill>
                <a:schemeClr val="bg1"/>
              </a:solidFill>
            </a:endParaRP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903914"/>
            <a:ext cx="9708995" cy="3403861"/>
          </a:xfrm>
        </p:spPr>
        <p:txBody>
          <a:bodyPr anchor="ctr">
            <a:noAutofit/>
          </a:bodyPr>
          <a:lstStyle/>
          <a:p>
            <a:pPr marL="342900" lvl="1" indent="-342900" algn="just"/>
            <a:r>
              <a:rPr lang="sr-Latn-RS" sz="2000" dirty="0"/>
              <a:t>E</a:t>
            </a:r>
            <a:r>
              <a:rPr lang="en-US" sz="2000" dirty="0" err="1"/>
              <a:t>nabling</a:t>
            </a:r>
            <a:r>
              <a:rPr lang="en-US" sz="2000" dirty="0"/>
              <a:t> insurers to collect, organize and augment data more efficiently</a:t>
            </a:r>
          </a:p>
          <a:p>
            <a:pPr marL="342900" lvl="1" indent="-342900" algn="just"/>
            <a:r>
              <a:rPr lang="en-US" sz="2000" dirty="0" err="1"/>
              <a:t>Creat</a:t>
            </a:r>
            <a:r>
              <a:rPr lang="sr-Latn-RS" sz="2000" dirty="0"/>
              <a:t>ing</a:t>
            </a:r>
            <a:r>
              <a:rPr lang="en-US" sz="2000" dirty="0"/>
              <a:t> synthetic data from the existing </a:t>
            </a:r>
            <a:r>
              <a:rPr lang="en-US" sz="2000" dirty="0" err="1"/>
              <a:t>dat</a:t>
            </a:r>
            <a:r>
              <a:rPr lang="sr-Latn-RS" sz="2000" dirty="0"/>
              <a:t>a</a:t>
            </a:r>
            <a:endParaRPr lang="en-US" sz="2000" dirty="0"/>
          </a:p>
          <a:p>
            <a:pPr marL="342900" lvl="1" indent="-342900" algn="just"/>
            <a:r>
              <a:rPr lang="en-US" sz="2000" dirty="0"/>
              <a:t>Imitate the features of the original datasets without personally sensitive </a:t>
            </a:r>
            <a:r>
              <a:rPr lang="sr-Latn-RS" sz="2000" dirty="0"/>
              <a:t>info</a:t>
            </a:r>
            <a:endParaRPr lang="en-US" sz="2000" dirty="0"/>
          </a:p>
          <a:p>
            <a:pPr marL="0" lvl="1" indent="0" algn="just">
              <a:buNone/>
            </a:pPr>
            <a:r>
              <a:rPr lang="sr-Latn-RS" sz="2000" dirty="0">
                <a:solidFill>
                  <a:srgbClr val="002060"/>
                </a:solidFill>
              </a:rPr>
              <a:t>USE CASES</a:t>
            </a:r>
            <a:endParaRPr lang="en-US" sz="2000" dirty="0"/>
          </a:p>
          <a:p>
            <a:pPr marL="342900" lvl="1" indent="-342900" algn="just"/>
            <a:r>
              <a:rPr lang="sr-Latn-RS" sz="2000" dirty="0"/>
              <a:t>F</a:t>
            </a:r>
            <a:r>
              <a:rPr lang="en-US" sz="2000" dirty="0" err="1"/>
              <a:t>illing</a:t>
            </a:r>
            <a:r>
              <a:rPr lang="en-US" sz="2000" dirty="0"/>
              <a:t> gaps</a:t>
            </a:r>
            <a:r>
              <a:rPr lang="sr-Latn-RS" sz="2000" dirty="0"/>
              <a:t> in data</a:t>
            </a:r>
            <a:endParaRPr lang="en-US" sz="2000" dirty="0"/>
          </a:p>
          <a:p>
            <a:pPr marL="342900" lvl="1" indent="-342900" algn="just"/>
            <a:r>
              <a:rPr lang="sr-Latn-RS" sz="2000" dirty="0"/>
              <a:t>S</a:t>
            </a:r>
            <a:r>
              <a:rPr lang="en-US" sz="2000" dirty="0" err="1"/>
              <a:t>ynthetic</a:t>
            </a:r>
            <a:r>
              <a:rPr lang="en-US" sz="2000" dirty="0"/>
              <a:t> images of damaged properties or cars based on the existing images, eye-witness testimonies </a:t>
            </a:r>
            <a:r>
              <a:rPr lang="en-US" sz="2000" dirty="0" err="1"/>
              <a:t>etc</a:t>
            </a:r>
            <a:endParaRPr lang="sr-Latn-RS" sz="2000" dirty="0"/>
          </a:p>
          <a:p>
            <a:pPr marL="0" lvl="1" indent="0" algn="just">
              <a:buNone/>
            </a:pPr>
            <a:r>
              <a:rPr lang="sr-Latn-RS" sz="2000" dirty="0">
                <a:solidFill>
                  <a:srgbClr val="002060"/>
                </a:solidFill>
              </a:rPr>
              <a:t>CHALLENGES</a:t>
            </a:r>
          </a:p>
          <a:p>
            <a:pPr marL="342900" lvl="1" indent="-342900" algn="just"/>
            <a:r>
              <a:rPr lang="sr-Latn-RS" sz="2000" dirty="0"/>
              <a:t>Ensuring veracity</a:t>
            </a:r>
          </a:p>
          <a:p>
            <a:pPr marL="342900" lvl="1" indent="-342900" algn="just"/>
            <a:r>
              <a:rPr lang="sr-Latn-RS" sz="2000" dirty="0"/>
              <a:t>Low variability of outputs when AI generated data used for further training</a:t>
            </a:r>
            <a:endParaRPr lang="en-US" sz="2000" dirty="0"/>
          </a:p>
          <a:p>
            <a:pPr marL="0" indent="0">
              <a:buNone/>
            </a:pPr>
            <a:r>
              <a:rPr lang="sr-Latn-RS" sz="2400" dirty="0"/>
              <a:t/>
            </a:r>
            <a:br>
              <a:rPr lang="sr-Latn-RS" sz="2400" dirty="0"/>
            </a:br>
            <a:endParaRPr lang="en-US" sz="24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7</a:t>
            </a:fld>
            <a:endParaRPr lang="en-US"/>
          </a:p>
        </p:txBody>
      </p:sp>
    </p:spTree>
    <p:extLst>
      <p:ext uri="{BB962C8B-B14F-4D97-AF65-F5344CB8AC3E}">
        <p14:creationId xmlns:p14="http://schemas.microsoft.com/office/powerpoint/2010/main" xmlns="" val="2771581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en-US" sz="4000" dirty="0">
                <a:solidFill>
                  <a:schemeClr val="bg1"/>
                </a:solidFill>
              </a:rPr>
              <a:t>Data analysis and insights</a:t>
            </a: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903914"/>
            <a:ext cx="9708995" cy="3403861"/>
          </a:xfrm>
        </p:spPr>
        <p:txBody>
          <a:bodyPr anchor="ctr">
            <a:noAutofit/>
          </a:bodyPr>
          <a:lstStyle/>
          <a:p>
            <a:pPr marL="342900" lvl="1" indent="-342900" algn="just"/>
            <a:r>
              <a:rPr lang="sr-Latn-RS" dirty="0"/>
              <a:t>I</a:t>
            </a:r>
            <a:r>
              <a:rPr lang="en-US" dirty="0" err="1"/>
              <a:t>nsight</a:t>
            </a:r>
            <a:r>
              <a:rPr lang="en-US" dirty="0"/>
              <a:t> from</a:t>
            </a:r>
            <a:r>
              <a:rPr lang="sr-Latn-RS" dirty="0"/>
              <a:t> </a:t>
            </a:r>
            <a:r>
              <a:rPr lang="en-US" dirty="0"/>
              <a:t>unstructured data sources – text documents, emails, images, voice conversations, videos, news articles or social media posts</a:t>
            </a:r>
          </a:p>
          <a:p>
            <a:pPr marL="342900" lvl="1" indent="-342900" algn="just"/>
            <a:r>
              <a:rPr lang="sr-Latn-RS" dirty="0"/>
              <a:t>I</a:t>
            </a:r>
            <a:r>
              <a:rPr lang="en-US" dirty="0" err="1"/>
              <a:t>dentifying</a:t>
            </a:r>
            <a:r>
              <a:rPr lang="en-US" dirty="0"/>
              <a:t> key sentiments, patterns, </a:t>
            </a:r>
            <a:r>
              <a:rPr lang="sr-Latn-RS" dirty="0"/>
              <a:t>trends and/or correlations</a:t>
            </a:r>
            <a:endParaRPr lang="en-US" dirty="0"/>
          </a:p>
          <a:p>
            <a:pPr marL="0" lvl="1" indent="0" algn="just">
              <a:buNone/>
            </a:pPr>
            <a:endParaRPr lang="en-US" dirty="0"/>
          </a:p>
          <a:p>
            <a:pPr marL="0" lvl="1" indent="0" algn="just">
              <a:buNone/>
            </a:pPr>
            <a:r>
              <a:rPr lang="en-US" dirty="0">
                <a:solidFill>
                  <a:srgbClr val="002060"/>
                </a:solidFill>
              </a:rPr>
              <a:t>EXAMPLE</a:t>
            </a:r>
            <a:r>
              <a:rPr lang="en-US" dirty="0"/>
              <a:t>:</a:t>
            </a:r>
          </a:p>
          <a:p>
            <a:pPr marL="342900" lvl="1" indent="-342900" algn="just"/>
            <a:r>
              <a:rPr lang="en-US" b="1" i="1" dirty="0"/>
              <a:t>A</a:t>
            </a:r>
            <a:r>
              <a:rPr lang="sr-Latn-RS" b="1" i="1" dirty="0"/>
              <a:t>llstate Insurance</a:t>
            </a:r>
            <a:r>
              <a:rPr lang="en-US" dirty="0"/>
              <a:t> combines usage of drones and AI to recognize and determine losses from aerial images</a:t>
            </a:r>
          </a:p>
          <a:p>
            <a:pPr marL="0" indent="0">
              <a:buNone/>
            </a:pPr>
            <a:r>
              <a:rPr lang="sr-Latn-RS" sz="2400" dirty="0"/>
              <a:t/>
            </a:r>
            <a:br>
              <a:rPr lang="sr-Latn-RS" sz="2400" dirty="0"/>
            </a:br>
            <a:endParaRPr lang="en-US" sz="24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Slide Number Placeholder 2"/>
          <p:cNvSpPr>
            <a:spLocks noGrp="1"/>
          </p:cNvSpPr>
          <p:nvPr>
            <p:ph type="sldNum" sz="quarter" idx="12"/>
          </p:nvPr>
        </p:nvSpPr>
        <p:spPr/>
        <p:txBody>
          <a:bodyPr/>
          <a:lstStyle/>
          <a:p>
            <a:fld id="{50C9826A-607A-4136-854F-F758CF4C9C05}" type="slidenum">
              <a:rPr lang="en-US" smtClean="0"/>
              <a:pPr/>
              <a:t>8</a:t>
            </a:fld>
            <a:endParaRPr lang="en-US"/>
          </a:p>
        </p:txBody>
      </p:sp>
    </p:spTree>
    <p:extLst>
      <p:ext uri="{BB962C8B-B14F-4D97-AF65-F5344CB8AC3E}">
        <p14:creationId xmlns:p14="http://schemas.microsoft.com/office/powerpoint/2010/main" xmlns="" val="1896556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xmlns=""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45">
            <a:extLst>
              <a:ext uri="{FF2B5EF4-FFF2-40B4-BE49-F238E27FC236}">
                <a16:creationId xmlns:a16="http://schemas.microsoft.com/office/drawing/2014/main" xmlns=""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46">
            <a:extLst>
              <a:ext uri="{FF2B5EF4-FFF2-40B4-BE49-F238E27FC236}">
                <a16:creationId xmlns:a16="http://schemas.microsoft.com/office/drawing/2014/main" xmlns=""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47">
            <a:extLst>
              <a:ext uri="{FF2B5EF4-FFF2-40B4-BE49-F238E27FC236}">
                <a16:creationId xmlns:a16="http://schemas.microsoft.com/office/drawing/2014/main" xmlns=""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44">
            <a:extLst>
              <a:ext uri="{FF2B5EF4-FFF2-40B4-BE49-F238E27FC236}">
                <a16:creationId xmlns:a16="http://schemas.microsoft.com/office/drawing/2014/main" xmlns=""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Rectangle 58">
            <a:extLst>
              <a:ext uri="{FF2B5EF4-FFF2-40B4-BE49-F238E27FC236}">
                <a16:creationId xmlns:a16="http://schemas.microsoft.com/office/drawing/2014/main" xmlns=""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977773E-B1B2-4D42-98E2-0CC1B16A2613}"/>
              </a:ext>
            </a:extLst>
          </p:cNvPr>
          <p:cNvSpPr>
            <a:spLocks noGrp="1"/>
          </p:cNvSpPr>
          <p:nvPr>
            <p:ph type="title"/>
          </p:nvPr>
        </p:nvSpPr>
        <p:spPr>
          <a:xfrm>
            <a:off x="958506" y="800392"/>
            <a:ext cx="10264697" cy="1212102"/>
          </a:xfrm>
        </p:spPr>
        <p:txBody>
          <a:bodyPr>
            <a:normAutofit/>
          </a:bodyPr>
          <a:lstStyle/>
          <a:p>
            <a:r>
              <a:rPr lang="en-US" sz="4000" dirty="0">
                <a:solidFill>
                  <a:schemeClr val="bg1"/>
                </a:solidFill>
              </a:rPr>
              <a:t>Claim</a:t>
            </a:r>
            <a:r>
              <a:rPr lang="sr-Latn-RS" sz="4000" dirty="0">
                <a:solidFill>
                  <a:schemeClr val="bg1"/>
                </a:solidFill>
              </a:rPr>
              <a:t>s</a:t>
            </a:r>
            <a:r>
              <a:rPr lang="en-US" sz="4000" dirty="0">
                <a:solidFill>
                  <a:schemeClr val="bg1"/>
                </a:solidFill>
              </a:rPr>
              <a:t> processing</a:t>
            </a:r>
          </a:p>
        </p:txBody>
      </p:sp>
      <p:sp>
        <p:nvSpPr>
          <p:cNvPr id="35" name="Content Placeholder 2">
            <a:extLst>
              <a:ext uri="{FF2B5EF4-FFF2-40B4-BE49-F238E27FC236}">
                <a16:creationId xmlns:a16="http://schemas.microsoft.com/office/drawing/2014/main" xmlns="" id="{220C5EF0-8FB9-4EE7-9CD2-E01ED509A081}"/>
              </a:ext>
            </a:extLst>
          </p:cNvPr>
          <p:cNvSpPr>
            <a:spLocks noGrp="1"/>
          </p:cNvSpPr>
          <p:nvPr>
            <p:ph idx="1"/>
          </p:nvPr>
        </p:nvSpPr>
        <p:spPr>
          <a:xfrm>
            <a:off x="1243488" y="2903914"/>
            <a:ext cx="9708995" cy="3403861"/>
          </a:xfrm>
        </p:spPr>
        <p:txBody>
          <a:bodyPr anchor="ctr">
            <a:noAutofit/>
          </a:bodyPr>
          <a:lstStyle/>
          <a:p>
            <a:pPr marL="342900" lvl="1" indent="-342900" algn="just"/>
            <a:endParaRPr lang="sr-Latn-RS" dirty="0"/>
          </a:p>
          <a:p>
            <a:pPr marL="342900" lvl="1" indent="-342900" algn="just"/>
            <a:endParaRPr lang="en-US" dirty="0"/>
          </a:p>
          <a:p>
            <a:pPr marL="0" lvl="1" indent="0" algn="just">
              <a:buNone/>
            </a:pPr>
            <a:endParaRPr lang="en-US" dirty="0"/>
          </a:p>
          <a:p>
            <a:pPr marL="0" lvl="1" indent="0" algn="just">
              <a:buNone/>
            </a:pPr>
            <a:r>
              <a:rPr lang="en-US" dirty="0">
                <a:solidFill>
                  <a:srgbClr val="002060"/>
                </a:solidFill>
              </a:rPr>
              <a:t>EXAMPLE</a:t>
            </a:r>
            <a:r>
              <a:rPr lang="en-US" dirty="0"/>
              <a:t>:</a:t>
            </a:r>
            <a:r>
              <a:rPr lang="sr-Latn-RS" dirty="0"/>
              <a:t> </a:t>
            </a:r>
            <a:r>
              <a:rPr lang="en-US" b="1" dirty="0"/>
              <a:t>Ageas</a:t>
            </a:r>
            <a:r>
              <a:rPr lang="en-US" dirty="0"/>
              <a:t> (UK) </a:t>
            </a:r>
            <a:r>
              <a:rPr lang="sr-Latn-RS" dirty="0"/>
              <a:t>. Full automation using insurtech </a:t>
            </a:r>
            <a:r>
              <a:rPr lang="sr-Latn-RS" b="1" dirty="0"/>
              <a:t>Tractable</a:t>
            </a:r>
          </a:p>
          <a:p>
            <a:pPr marL="0" lvl="1" indent="0" algn="just">
              <a:buNone/>
            </a:pPr>
            <a:endParaRPr lang="sr-Latn-RS" dirty="0"/>
          </a:p>
          <a:p>
            <a:pPr marL="0" lvl="1" indent="0" algn="just">
              <a:buNone/>
            </a:pPr>
            <a:endParaRPr lang="sr-Latn-RS" dirty="0"/>
          </a:p>
          <a:p>
            <a:pPr marL="0" lvl="1" indent="0" algn="just">
              <a:buNone/>
            </a:pPr>
            <a:endParaRPr lang="en-US" dirty="0"/>
          </a:p>
          <a:p>
            <a:pPr marL="0" lvl="1" indent="0" algn="just">
              <a:buNone/>
            </a:pPr>
            <a:endParaRPr lang="en-US" dirty="0">
              <a:solidFill>
                <a:srgbClr val="002060"/>
              </a:solidFill>
            </a:endParaRPr>
          </a:p>
          <a:p>
            <a:pPr marL="0" lvl="1" indent="0" algn="just">
              <a:buNone/>
            </a:pPr>
            <a:endParaRPr lang="en-US" dirty="0">
              <a:solidFill>
                <a:srgbClr val="002060"/>
              </a:solidFill>
            </a:endParaRPr>
          </a:p>
          <a:p>
            <a:pPr marL="0" lvl="1" indent="0" algn="just">
              <a:buNone/>
            </a:pPr>
            <a:r>
              <a:rPr lang="sr-Latn-RS" dirty="0">
                <a:solidFill>
                  <a:srgbClr val="002060"/>
                </a:solidFill>
              </a:rPr>
              <a:t>CHALLENGES</a:t>
            </a:r>
            <a:r>
              <a:rPr lang="en-US" dirty="0"/>
              <a:t>:</a:t>
            </a:r>
            <a:endParaRPr lang="sr-Latn-RS" dirty="0"/>
          </a:p>
          <a:p>
            <a:pPr marL="342900" lvl="1" indent="-342900" algn="just"/>
            <a:r>
              <a:rPr lang="sr-Latn-RS" dirty="0"/>
              <a:t>Sometimes, human touch and experience is needed. Faster is not always better or more accurate.</a:t>
            </a:r>
            <a:endParaRPr lang="en-US" dirty="0"/>
          </a:p>
          <a:p>
            <a:pPr marL="0" lvl="1" indent="0" algn="just">
              <a:buNone/>
            </a:pPr>
            <a:endParaRPr lang="en-US" dirty="0"/>
          </a:p>
          <a:p>
            <a:pPr marL="0" indent="0">
              <a:buNone/>
            </a:pPr>
            <a:r>
              <a:rPr lang="sr-Latn-RS" sz="2400" dirty="0"/>
              <a:t/>
            </a:r>
            <a:br>
              <a:rPr lang="sr-Latn-RS" sz="2400" dirty="0"/>
            </a:br>
            <a:endParaRPr lang="en-US" sz="2400" dirty="0"/>
          </a:p>
        </p:txBody>
      </p:sp>
      <p:sp>
        <p:nvSpPr>
          <p:cNvPr id="4" name="Footer Placeholder 3">
            <a:extLst>
              <a:ext uri="{FF2B5EF4-FFF2-40B4-BE49-F238E27FC236}">
                <a16:creationId xmlns:a16="http://schemas.microsoft.com/office/drawing/2014/main" xmlns="" id="{6ACAB4E4-749F-4115-9910-701BA8468989}"/>
              </a:ext>
            </a:extLst>
          </p:cNvPr>
          <p:cNvSpPr>
            <a:spLocks noGrp="1"/>
          </p:cNvSpPr>
          <p:nvPr>
            <p:ph type="ftr" sz="quarter" idx="11"/>
          </p:nvPr>
        </p:nvSpPr>
        <p:spPr>
          <a:xfrm>
            <a:off x="3747450" y="6382512"/>
            <a:ext cx="6757416" cy="320040"/>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Aranđelovac, Hotel „Izvor“, 7-9. jun 2024</a:t>
            </a:r>
          </a:p>
        </p:txBody>
      </p:sp>
      <p:sp>
        <p:nvSpPr>
          <p:cNvPr id="3" name="Rounded Rectangle 2"/>
          <p:cNvSpPr/>
          <p:nvPr/>
        </p:nvSpPr>
        <p:spPr>
          <a:xfrm>
            <a:off x="1859902" y="3763114"/>
            <a:ext cx="188754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2400" dirty="0">
                <a:solidFill>
                  <a:schemeClr val="bg1"/>
                </a:solidFill>
              </a:rPr>
              <a:t>Loss </a:t>
            </a:r>
          </a:p>
          <a:p>
            <a:pPr algn="ctr"/>
            <a:r>
              <a:rPr lang="sr-Latn-RS" sz="2400" dirty="0">
                <a:solidFill>
                  <a:schemeClr val="bg1"/>
                </a:solidFill>
              </a:rPr>
              <a:t>notification</a:t>
            </a:r>
            <a:endParaRPr lang="en-US" sz="2400" dirty="0">
              <a:solidFill>
                <a:schemeClr val="bg1"/>
              </a:solidFill>
            </a:endParaRPr>
          </a:p>
        </p:txBody>
      </p:sp>
      <p:sp>
        <p:nvSpPr>
          <p:cNvPr id="14" name="Rounded Rectangle 13"/>
          <p:cNvSpPr/>
          <p:nvPr/>
        </p:nvSpPr>
        <p:spPr>
          <a:xfrm>
            <a:off x="4878167" y="3763114"/>
            <a:ext cx="164112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2400" dirty="0">
                <a:solidFill>
                  <a:schemeClr val="bg1"/>
                </a:solidFill>
              </a:rPr>
              <a:t>Loss </a:t>
            </a:r>
          </a:p>
          <a:p>
            <a:pPr algn="ctr"/>
            <a:r>
              <a:rPr lang="sr-Latn-RS" sz="2400" dirty="0">
                <a:solidFill>
                  <a:schemeClr val="bg1"/>
                </a:solidFill>
              </a:rPr>
              <a:t>estimation</a:t>
            </a:r>
            <a:endParaRPr lang="en-US" sz="2400" dirty="0">
              <a:solidFill>
                <a:schemeClr val="bg1"/>
              </a:solidFill>
            </a:endParaRPr>
          </a:p>
        </p:txBody>
      </p:sp>
      <p:sp>
        <p:nvSpPr>
          <p:cNvPr id="15" name="Rounded Rectangle 14"/>
          <p:cNvSpPr/>
          <p:nvPr/>
        </p:nvSpPr>
        <p:spPr>
          <a:xfrm>
            <a:off x="7654664" y="3763114"/>
            <a:ext cx="178049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sz="2400" dirty="0">
                <a:solidFill>
                  <a:schemeClr val="bg1"/>
                </a:solidFill>
              </a:rPr>
              <a:t>Loss </a:t>
            </a:r>
          </a:p>
          <a:p>
            <a:pPr algn="ctr"/>
            <a:r>
              <a:rPr lang="sr-Latn-RS" sz="2400" dirty="0">
                <a:solidFill>
                  <a:schemeClr val="bg1"/>
                </a:solidFill>
              </a:rPr>
              <a:t>payout</a:t>
            </a:r>
            <a:endParaRPr lang="en-US" sz="2400" dirty="0">
              <a:solidFill>
                <a:schemeClr val="bg1"/>
              </a:solidFill>
            </a:endParaRPr>
          </a:p>
        </p:txBody>
      </p:sp>
      <p:sp>
        <p:nvSpPr>
          <p:cNvPr id="5" name="Right Arrow 4"/>
          <p:cNvSpPr/>
          <p:nvPr/>
        </p:nvSpPr>
        <p:spPr>
          <a:xfrm>
            <a:off x="3837677" y="397799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6614173" y="397799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50C9826A-607A-4136-854F-F758CF4C9C05}" type="slidenum">
              <a:rPr lang="en-US" smtClean="0"/>
              <a:pPr/>
              <a:t>9</a:t>
            </a:fld>
            <a:endParaRPr lang="en-US"/>
          </a:p>
        </p:txBody>
      </p:sp>
    </p:spTree>
    <p:extLst>
      <p:ext uri="{BB962C8B-B14F-4D97-AF65-F5344CB8AC3E}">
        <p14:creationId xmlns:p14="http://schemas.microsoft.com/office/powerpoint/2010/main" xmlns="" val="3404961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6911</TotalTime>
  <Words>1691</Words>
  <Application>Microsoft Office PowerPoint</Application>
  <PresentationFormat>Custom</PresentationFormat>
  <Paragraphs>228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XXII MEĐUNARODNI SIMPOZIJUM  TRANSFORMACIJA TRŽIŠTA OSIGURANJA – ODGOVORI NA NOVE IZAZOVE   Generative AI and Insurance</vt:lpstr>
      <vt:lpstr>About Generative AI</vt:lpstr>
      <vt:lpstr>About Generative AI</vt:lpstr>
      <vt:lpstr>Types of generative AI systems by final output (Gozalo-Brizuela R. and Garrido-Merchan (2023))</vt:lpstr>
      <vt:lpstr>Using ChatGPT to generate code illustrating CDF of the standard normal variable</vt:lpstr>
      <vt:lpstr>Collection and usage of data </vt:lpstr>
      <vt:lpstr>Data augmentation</vt:lpstr>
      <vt:lpstr>Data analysis and insights</vt:lpstr>
      <vt:lpstr>Claims processing</vt:lpstr>
      <vt:lpstr>Reducing cost of real data collection (maybe)</vt:lpstr>
      <vt:lpstr>Content creation and personalization</vt:lpstr>
      <vt:lpstr>Content creation and personalization</vt:lpstr>
      <vt:lpstr>Customer behavior analysis</vt:lpstr>
      <vt:lpstr>Improving risk models and decision-making </vt:lpstr>
      <vt:lpstr>Fraud detection using Generative AI</vt:lpstr>
      <vt:lpstr>Improving customer service</vt:lpstr>
      <vt:lpstr>Chatbots: providing support 24/7</vt:lpstr>
      <vt:lpstr>Front vs back office</vt:lpstr>
      <vt:lpstr>Compliance and data protection</vt:lpstr>
      <vt:lpstr>Compliance and data protection</vt:lpstr>
      <vt:lpstr>Challenges</vt:lpstr>
      <vt:lpstr>AI biases, right and left</vt:lpstr>
      <vt:lpstr>Addressing hallucinations and biases</vt:lpstr>
      <vt:lpstr>Handling other challenges</vt:lpstr>
      <vt:lpstr>How have I personally used Gen AI thus far?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Kompjuterske finansije na RAFu</dc:title>
  <dc:creator>Branko Urošević</dc:creator>
  <cp:lastModifiedBy>Marija</cp:lastModifiedBy>
  <cp:revision>1519</cp:revision>
  <dcterms:created xsi:type="dcterms:W3CDTF">2021-05-09T15:35:47Z</dcterms:created>
  <dcterms:modified xsi:type="dcterms:W3CDTF">2024-06-04T21:59:31Z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e1e58c1-766d-4ff4-9619-b604fc37898b_Enabled">
    <vt:lpwstr>true</vt:lpwstr>
  </property>
  <property fmtid="{D5CDD505-2E9C-101B-9397-08002B2CF9AE}" pid="3" name="MSIP_Label_9e1e58c1-766d-4ff4-9619-b604fc37898b_SetDate">
    <vt:lpwstr>2024-06-02T17:20:24Z</vt:lpwstr>
  </property>
  <property fmtid="{D5CDD505-2E9C-101B-9397-08002B2CF9AE}" pid="4" name="MSIP_Label_9e1e58c1-766d-4ff4-9619-b604fc37898b_Method">
    <vt:lpwstr>Standard</vt:lpwstr>
  </property>
  <property fmtid="{D5CDD505-2E9C-101B-9397-08002B2CF9AE}" pid="5" name="MSIP_Label_9e1e58c1-766d-4ff4-9619-b604fc37898b_Name">
    <vt:lpwstr>Internal Use</vt:lpwstr>
  </property>
  <property fmtid="{D5CDD505-2E9C-101B-9397-08002B2CF9AE}" pid="6" name="MSIP_Label_9e1e58c1-766d-4ff4-9619-b604fc37898b_SiteId">
    <vt:lpwstr>e3ff91d8-34c8-4b15-a0b4-18910a6ac575</vt:lpwstr>
  </property>
  <property fmtid="{D5CDD505-2E9C-101B-9397-08002B2CF9AE}" pid="7" name="MSIP_Label_9e1e58c1-766d-4ff4-9619-b604fc37898b_ActionId">
    <vt:lpwstr>a80b1880-40e8-4649-953d-7df4512ab61a</vt:lpwstr>
  </property>
  <property fmtid="{D5CDD505-2E9C-101B-9397-08002B2CF9AE}" pid="8" name="MSIP_Label_9e1e58c1-766d-4ff4-9619-b604fc37898b_ContentBits">
    <vt:lpwstr>0</vt:lpwstr>
  </property>
</Properties>
</file>