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297" r:id="rId3"/>
    <p:sldId id="257" r:id="rId4"/>
    <p:sldId id="298" r:id="rId5"/>
    <p:sldId id="299" r:id="rId6"/>
    <p:sldId id="304" r:id="rId7"/>
    <p:sldId id="300" r:id="rId8"/>
    <p:sldId id="259" r:id="rId9"/>
    <p:sldId id="301" r:id="rId10"/>
    <p:sldId id="302" r:id="rId11"/>
    <p:sldId id="305" r:id="rId12"/>
    <p:sldId id="264" r:id="rId13"/>
    <p:sldId id="306" r:id="rId14"/>
  </p:sldIdLst>
  <p:sldSz cx="9144000" cy="5143500" type="screen16x9"/>
  <p:notesSz cx="6858000" cy="9144000"/>
  <p:embeddedFontLst>
    <p:embeddedFont>
      <p:font typeface="Staatliches" charset="0"/>
      <p:regular r:id="rId16"/>
    </p:embeddedFont>
    <p:embeddedFont>
      <p:font typeface="Oxygen" charset="0"/>
      <p:regular r:id="rId17"/>
      <p:bold r:id="rId18"/>
    </p:embeddedFont>
    <p:embeddedFont>
      <p:font typeface="맑은 고딕" pitchFamily="34" charset="-127"/>
      <p:regular r:id="rId19"/>
      <p:bold r:id="rId20"/>
    </p:embeddedFont>
    <p:embeddedFont>
      <p:font typeface="Poppins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4451"/>
    <a:srgbClr val="1E96A6"/>
    <a:srgbClr val="1FA5A2"/>
    <a:srgbClr val="00A1DA"/>
    <a:srgbClr val="4D5477"/>
    <a:srgbClr val="000066"/>
    <a:srgbClr val="333399"/>
    <a:srgbClr val="000099"/>
    <a:srgbClr val="BC8F00"/>
    <a:srgbClr val="E515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5C8CD9-CCD5-4966-93A5-AE1FEE0892E6}">
  <a:tblStyle styleId="{945C8CD9-CCD5-4966-93A5-AE1FEE0892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-552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ilijana\Desktop\Arandjelovac%202024\za%20izlaganje\za%20izlaganje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ilijana\Desktop\Arandjelovac%202024\za%20izlaganje\za%20izlaganje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Staatliches" panose="020B0604020202020204" charset="0"/>
              </a:rPr>
              <a:t>Učešće</a:t>
            </a:r>
            <a:r>
              <a:rPr lang="en-US" dirty="0">
                <a:latin typeface="Staatliches" panose="020B0604020202020204" charset="0"/>
              </a:rPr>
              <a:t> u </a:t>
            </a:r>
            <a:r>
              <a:rPr lang="en-US" dirty="0" err="1">
                <a:latin typeface="Staatliches" panose="020B0604020202020204" charset="0"/>
              </a:rPr>
              <a:t>ukupnoj</a:t>
            </a:r>
            <a:r>
              <a:rPr lang="en-US" dirty="0">
                <a:latin typeface="Staatliches" panose="020B0604020202020204" charset="0"/>
              </a:rPr>
              <a:t> </a:t>
            </a:r>
            <a:r>
              <a:rPr lang="en-US" dirty="0" err="1">
                <a:latin typeface="Staatliches" panose="020B0604020202020204" charset="0"/>
              </a:rPr>
              <a:t>bruto</a:t>
            </a:r>
            <a:r>
              <a:rPr lang="en-US" dirty="0">
                <a:latin typeface="Staatliches" panose="020B0604020202020204" charset="0"/>
              </a:rPr>
              <a:t> </a:t>
            </a:r>
            <a:r>
              <a:rPr lang="en-US" dirty="0" err="1">
                <a:latin typeface="Staatliches" panose="020B0604020202020204" charset="0"/>
              </a:rPr>
              <a:t>fakturisanoj</a:t>
            </a:r>
            <a:r>
              <a:rPr lang="en-US" dirty="0">
                <a:latin typeface="Staatliches" panose="020B0604020202020204" charset="0"/>
              </a:rPr>
              <a:t> </a:t>
            </a:r>
            <a:r>
              <a:rPr lang="en-US" dirty="0" err="1">
                <a:latin typeface="Staatliches" panose="020B0604020202020204" charset="0"/>
              </a:rPr>
              <a:t>premiji</a:t>
            </a:r>
            <a:endParaRPr lang="en-US" dirty="0">
              <a:latin typeface="Staatliches" panose="020B0604020202020204" charset="0"/>
            </a:endParaRPr>
          </a:p>
        </c:rich>
      </c:tx>
      <c:layout>
        <c:manualLayout>
          <c:xMode val="edge"/>
          <c:yMode val="edge"/>
          <c:x val="0.21506233595800525"/>
          <c:y val="9.2592592592592622E-3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8E-2"/>
          <c:y val="0.17171296296296298"/>
          <c:w val="0.96944444444444455"/>
          <c:h val="0.53719634004082817"/>
        </c:manualLayout>
      </c:layout>
      <c:pie3D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Učešće u bruto fakturisanoj premiji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8-4D2E-8D79-7D09EE58296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48-4D2E-8D79-7D09EE58296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48-4D2E-8D79-7D09EE582963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48-4D2E-8D79-7D09EE582963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48-4D2E-8D79-7D09EE582963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48-4D2E-8D79-7D09EE582963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48-4D2E-8D79-7D09EE582963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48-4D2E-8D79-7D09EE582963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48-4D2E-8D79-7D09EE582963}"/>
              </c:ext>
            </c:extLst>
          </c:dPt>
          <c:dLbls>
            <c:dLbl>
              <c:idx val="0"/>
              <c:layout>
                <c:manualLayout>
                  <c:x val="-4.7731846019247591E-2"/>
                  <c:y val="-1.384878973461651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60826771653547E-2"/>
                  <c:y val="-8.81506999125109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5021872265966784E-2"/>
                  <c:y val="-0.1260757509477981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71500437445322E-2"/>
                  <c:y val="-8.54888451443570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610345581802282E-2"/>
                  <c:y val="1.7878025663458738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taatliches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taatliches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7"/>
              <c:layout>
                <c:manualLayout>
                  <c:x val="-7.7723506369530793E-2"/>
                  <c:y val="-2.9870224555263937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taatliches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C48-4D2E-8D79-7D09EE582963}"/>
                </c:ext>
                <c:ext xmlns:c15="http://schemas.microsoft.com/office/drawing/2012/chart" uri="{CE6537A1-D6FC-4f65-9D91-7224C49458BB}">
                  <c15:layout>
                    <c:manualLayout>
                      <c:w val="7.4066344629543007E-2"/>
                      <c:h val="6.143984649459322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5.1955927384076943E-2"/>
                  <c:y val="-2.7449693788276483E-4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taatliches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C48-4D2E-8D79-7D09EE5829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aatliche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Sheet1!$C$4:$C$12</c:f>
              <c:strCache>
                <c:ptCount val="9"/>
                <c:pt idx="0">
                  <c:v>Generali osiguranje </c:v>
                </c:pt>
                <c:pt idx="1">
                  <c:v>Grawe neživotno osiguranje </c:v>
                </c:pt>
                <c:pt idx="2">
                  <c:v>Lovćen osiguranje </c:v>
                </c:pt>
                <c:pt idx="3">
                  <c:v>Sava osiguranje </c:v>
                </c:pt>
                <c:pt idx="4">
                  <c:v>Uniqa neživotno osiguranje </c:v>
                </c:pt>
                <c:pt idx="5">
                  <c:v>Grawe osiguranje </c:v>
                </c:pt>
                <c:pt idx="6">
                  <c:v>Lovćen životna osiguranja </c:v>
                </c:pt>
                <c:pt idx="7">
                  <c:v>Uniqa životno osiguranje </c:v>
                </c:pt>
                <c:pt idx="8">
                  <c:v>Wiener Stӓdtische životno osiguranje </c:v>
                </c:pt>
              </c:strCache>
            </c:strRef>
          </c:cat>
          <c:val>
            <c:numRef>
              <c:f>Sheet1!$D$4:$D$12</c:f>
              <c:numCache>
                <c:formatCode>0.00%</c:formatCode>
                <c:ptCount val="9"/>
                <c:pt idx="0">
                  <c:v>0.10744323663328929</c:v>
                </c:pt>
                <c:pt idx="1">
                  <c:v>7.270184783566791E-2</c:v>
                </c:pt>
                <c:pt idx="2">
                  <c:v>0.3054013045562749</c:v>
                </c:pt>
                <c:pt idx="3">
                  <c:v>0.17304091268385272</c:v>
                </c:pt>
                <c:pt idx="4">
                  <c:v>0.14365549367360156</c:v>
                </c:pt>
                <c:pt idx="5">
                  <c:v>6.2948433081931029E-2</c:v>
                </c:pt>
                <c:pt idx="6">
                  <c:v>4.4428670075606122E-2</c:v>
                </c:pt>
                <c:pt idx="7">
                  <c:v>1.3723181971529485E-2</c:v>
                </c:pt>
                <c:pt idx="8">
                  <c:v>7.6656919488247002E-2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C48-4D2E-8D79-7D09EE582963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537401574803194E-2"/>
          <c:y val="0.73668708078156897"/>
          <c:w val="0.91046259842519672"/>
          <c:h val="0.235535141440653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aatliches" panose="020B0604020202020204" charset="0"/>
                <a:ea typeface="+mn-ea"/>
                <a:cs typeface="+mn-cs"/>
              </a:defRPr>
            </a:pPr>
            <a:r>
              <a:rPr lang="en-US" sz="1000">
                <a:latin typeface="Staatliches" panose="020B0604020202020204" charset="0"/>
              </a:rPr>
              <a:t>Rezultat</a:t>
            </a:r>
            <a:r>
              <a:rPr lang="en-US" sz="1000" baseline="0">
                <a:latin typeface="Staatliches" panose="020B0604020202020204" charset="0"/>
              </a:rPr>
              <a:t> poslovanja prije i nakon oporezivanja u 000 €</a:t>
            </a:r>
            <a:endParaRPr lang="en-US" sz="1000">
              <a:latin typeface="Staatliches" panose="020B0604020202020204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58579014770679"/>
          <c:y val="0.12026840315558335"/>
          <c:w val="0.87441426071741024"/>
          <c:h val="0.37382728200641596"/>
        </c:manualLayout>
      </c:layout>
      <c:bar3DChart>
        <c:barDir val="col"/>
        <c:grouping val="clustered"/>
        <c:ser>
          <c:idx val="0"/>
          <c:order val="0"/>
          <c:tx>
            <c:strRef>
              <c:f>Sheet1!$Q$3</c:f>
              <c:strCache>
                <c:ptCount val="1"/>
                <c:pt idx="0">
                  <c:v>Bruto dobit u 000€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9245859835371619E-3"/>
                  <c:y val="8.64864701262262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698343934148641E-3"/>
                  <c:y val="7.207205843852189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09503180244592E-2"/>
                  <c:y val="0.1057056857098322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396687868297308E-3"/>
                  <c:y val="0.11531529350163516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396687868297308E-3"/>
                  <c:y val="8.648647012622638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09503180244592E-2"/>
                  <c:y val="8.64864701262262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547515901222961E-3"/>
                  <c:y val="7.687686233442343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709503180244592E-2"/>
                  <c:y val="7.207205843852189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1396687868298617E-3"/>
                  <c:y val="7.207205843852196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Sheet1!$P$4:$P$13</c:f>
              <c:strCache>
                <c:ptCount val="10"/>
                <c:pt idx="0">
                  <c:v>Generali osiguranje </c:v>
                </c:pt>
                <c:pt idx="1">
                  <c:v>Grawe neživotno osiguranje </c:v>
                </c:pt>
                <c:pt idx="2">
                  <c:v>Lovćen osiguranje </c:v>
                </c:pt>
                <c:pt idx="3">
                  <c:v>Sava osiguranje </c:v>
                </c:pt>
                <c:pt idx="4">
                  <c:v>Uniqa neživotno osiguranje </c:v>
                </c:pt>
                <c:pt idx="5">
                  <c:v>Grawe osiguranje </c:v>
                </c:pt>
                <c:pt idx="6">
                  <c:v>Lovćen životna osiguranja </c:v>
                </c:pt>
                <c:pt idx="7">
                  <c:v>Uniqa životno osiguranje </c:v>
                </c:pt>
                <c:pt idx="8">
                  <c:v>Wiener Stӓdtische životno osiguranje </c:v>
                </c:pt>
                <c:pt idx="9">
                  <c:v>UKUPNO </c:v>
                </c:pt>
              </c:strCache>
            </c:strRef>
          </c:cat>
          <c:val>
            <c:numRef>
              <c:f>Sheet1!$Q$4:$Q$13</c:f>
              <c:numCache>
                <c:formatCode>#,##0</c:formatCode>
                <c:ptCount val="10"/>
                <c:pt idx="0">
                  <c:v>1866</c:v>
                </c:pt>
                <c:pt idx="1">
                  <c:v>1212</c:v>
                </c:pt>
                <c:pt idx="2">
                  <c:v>2656</c:v>
                </c:pt>
                <c:pt idx="3">
                  <c:v>2995</c:v>
                </c:pt>
                <c:pt idx="4">
                  <c:v>1685</c:v>
                </c:pt>
                <c:pt idx="5">
                  <c:v>1759</c:v>
                </c:pt>
                <c:pt idx="6">
                  <c:v>721</c:v>
                </c:pt>
                <c:pt idx="7">
                  <c:v>320</c:v>
                </c:pt>
                <c:pt idx="8">
                  <c:v>805</c:v>
                </c:pt>
                <c:pt idx="9">
                  <c:v>14023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6C0-47BC-8E44-18F656CE80F4}"/>
            </c:ext>
          </c:extLst>
        </c:ser>
        <c:ser>
          <c:idx val="1"/>
          <c:order val="1"/>
          <c:tx>
            <c:strRef>
              <c:f>Sheet1!$R$3</c:f>
              <c:strCache>
                <c:ptCount val="1"/>
                <c:pt idx="0">
                  <c:v>Neto dobit u 000 €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709503180244559E-2"/>
                  <c:y val="-4.804803895901509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3913426737441077E-2"/>
                  <c:y val="-2.202176345892441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C0-47BC-8E44-18F656CE80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Sheet1!$P$4:$P$13</c:f>
              <c:strCache>
                <c:ptCount val="10"/>
                <c:pt idx="0">
                  <c:v>Generali osiguranje </c:v>
                </c:pt>
                <c:pt idx="1">
                  <c:v>Grawe neživotno osiguranje </c:v>
                </c:pt>
                <c:pt idx="2">
                  <c:v>Lovćen osiguranje </c:v>
                </c:pt>
                <c:pt idx="3">
                  <c:v>Sava osiguranje </c:v>
                </c:pt>
                <c:pt idx="4">
                  <c:v>Uniqa neživotno osiguranje </c:v>
                </c:pt>
                <c:pt idx="5">
                  <c:v>Grawe osiguranje </c:v>
                </c:pt>
                <c:pt idx="6">
                  <c:v>Lovćen životna osiguranja </c:v>
                </c:pt>
                <c:pt idx="7">
                  <c:v>Uniqa životno osiguranje </c:v>
                </c:pt>
                <c:pt idx="8">
                  <c:v>Wiener Stӓdtische životno osiguranje </c:v>
                </c:pt>
                <c:pt idx="9">
                  <c:v>UKUPNO </c:v>
                </c:pt>
              </c:strCache>
            </c:strRef>
          </c:cat>
          <c:val>
            <c:numRef>
              <c:f>Sheet1!$R$4:$R$13</c:f>
              <c:numCache>
                <c:formatCode>#,##0</c:formatCode>
                <c:ptCount val="10"/>
                <c:pt idx="0">
                  <c:v>1607</c:v>
                </c:pt>
                <c:pt idx="1">
                  <c:v>1069</c:v>
                </c:pt>
                <c:pt idx="2">
                  <c:v>2177</c:v>
                </c:pt>
                <c:pt idx="3">
                  <c:v>2656</c:v>
                </c:pt>
                <c:pt idx="4">
                  <c:v>1484</c:v>
                </c:pt>
                <c:pt idx="5">
                  <c:v>1545</c:v>
                </c:pt>
                <c:pt idx="6">
                  <c:v>626</c:v>
                </c:pt>
                <c:pt idx="7">
                  <c:v>291</c:v>
                </c:pt>
                <c:pt idx="8">
                  <c:v>711</c:v>
                </c:pt>
                <c:pt idx="9">
                  <c:v>12166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C0-47BC-8E44-18F656CE80F4}"/>
            </c:ext>
          </c:extLst>
        </c:ser>
        <c:dLbls/>
        <c:shape val="box"/>
        <c:axId val="120723712"/>
        <c:axId val="120745984"/>
        <c:axId val="0"/>
      </c:bar3DChart>
      <c:catAx>
        <c:axId val="120723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5984"/>
        <c:crosses val="autoZero"/>
        <c:auto val="1"/>
        <c:lblAlgn val="ctr"/>
        <c:lblOffset val="100"/>
      </c:catAx>
      <c:valAx>
        <c:axId val="120745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82574598295266"/>
          <c:y val="0.91891836676013949"/>
          <c:w val="0.33649933606702076"/>
          <c:h val="8.1081633239860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aatliche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3910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2685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b7be621e_0_30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b7be621e_0_30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215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b7be621e_0_30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b7be621e_0_30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85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bb7be621e_0_30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bb7be621e_0_30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279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4bbbaa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4bbbaa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080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4bbbaa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4bbbaa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50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4bbbaa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4bbbaa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569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4bbbaa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4bbbaa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002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4bbbaa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4bbbaa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306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bb7be621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bb7be621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05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b7be621e_0_30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b7be621e_0_30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899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77900" y="2088950"/>
            <a:ext cx="3432000" cy="16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77900" y="3719525"/>
            <a:ext cx="34320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1175" y="1163850"/>
            <a:ext cx="70536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503600" y="317550"/>
            <a:ext cx="613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-5400000">
            <a:off x="-2287526" y="2287694"/>
            <a:ext cx="5151907" cy="576855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 rot="-5400000">
            <a:off x="-2201688" y="2201857"/>
            <a:ext cx="5151907" cy="748530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6824329" y="6"/>
            <a:ext cx="2319625" cy="2292057"/>
          </a:xfrm>
          <a:custGeom>
            <a:avLst/>
            <a:gdLst/>
            <a:ahLst/>
            <a:cxnLst/>
            <a:rect l="l" t="t" r="r" b="b"/>
            <a:pathLst>
              <a:path w="62180" h="61441" extrusionOk="0">
                <a:moveTo>
                  <a:pt x="1" y="0"/>
                </a:moveTo>
                <a:cubicBezTo>
                  <a:pt x="3843" y="8483"/>
                  <a:pt x="12381" y="17218"/>
                  <a:pt x="21823" y="20317"/>
                </a:cubicBezTo>
                <a:cubicBezTo>
                  <a:pt x="24946" y="21342"/>
                  <a:pt x="27882" y="21656"/>
                  <a:pt x="30616" y="21656"/>
                </a:cubicBezTo>
                <a:cubicBezTo>
                  <a:pt x="34940" y="21656"/>
                  <a:pt x="38759" y="20870"/>
                  <a:pt x="42013" y="20870"/>
                </a:cubicBezTo>
                <a:cubicBezTo>
                  <a:pt x="44689" y="20870"/>
                  <a:pt x="46984" y="21401"/>
                  <a:pt x="48864" y="23337"/>
                </a:cubicBezTo>
                <a:cubicBezTo>
                  <a:pt x="55041" y="29693"/>
                  <a:pt x="46293" y="40450"/>
                  <a:pt x="50923" y="50654"/>
                </a:cubicBezTo>
                <a:cubicBezTo>
                  <a:pt x="52882" y="54969"/>
                  <a:pt x="56991" y="58649"/>
                  <a:pt x="62180" y="61441"/>
                </a:cubicBezTo>
                <a:lnTo>
                  <a:pt x="621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25"/>
            <a:ext cx="10330359" cy="5252720"/>
          </a:xfrm>
          <a:custGeom>
            <a:avLst/>
            <a:gdLst/>
            <a:ahLst/>
            <a:cxnLst/>
            <a:rect l="l" t="t" r="r" b="b"/>
            <a:pathLst>
              <a:path w="91634" h="56032" extrusionOk="0">
                <a:moveTo>
                  <a:pt x="72944" y="1"/>
                </a:moveTo>
                <a:cubicBezTo>
                  <a:pt x="72918" y="2498"/>
                  <a:pt x="72485" y="4974"/>
                  <a:pt x="71661" y="7331"/>
                </a:cubicBezTo>
                <a:cubicBezTo>
                  <a:pt x="70744" y="10254"/>
                  <a:pt x="69211" y="12755"/>
                  <a:pt x="67255" y="14859"/>
                </a:cubicBezTo>
                <a:cubicBezTo>
                  <a:pt x="66600" y="15562"/>
                  <a:pt x="65903" y="16221"/>
                  <a:pt x="65164" y="16833"/>
                </a:cubicBezTo>
                <a:cubicBezTo>
                  <a:pt x="60546" y="20999"/>
                  <a:pt x="54750" y="22539"/>
                  <a:pt x="48672" y="24221"/>
                </a:cubicBezTo>
                <a:cubicBezTo>
                  <a:pt x="45986" y="24922"/>
                  <a:pt x="43442" y="27164"/>
                  <a:pt x="43174" y="30106"/>
                </a:cubicBezTo>
                <a:cubicBezTo>
                  <a:pt x="43004" y="31040"/>
                  <a:pt x="42902" y="31994"/>
                  <a:pt x="42828" y="32954"/>
                </a:cubicBezTo>
                <a:cubicBezTo>
                  <a:pt x="42756" y="33914"/>
                  <a:pt x="42712" y="34881"/>
                  <a:pt x="42657" y="35839"/>
                </a:cubicBezTo>
                <a:cubicBezTo>
                  <a:pt x="42434" y="39678"/>
                  <a:pt x="42021" y="43406"/>
                  <a:pt x="38897" y="46185"/>
                </a:cubicBezTo>
                <a:cubicBezTo>
                  <a:pt x="38232" y="46841"/>
                  <a:pt x="37496" y="47420"/>
                  <a:pt x="36702" y="47915"/>
                </a:cubicBezTo>
                <a:cubicBezTo>
                  <a:pt x="35887" y="48423"/>
                  <a:pt x="35018" y="48842"/>
                  <a:pt x="34113" y="49163"/>
                </a:cubicBezTo>
                <a:cubicBezTo>
                  <a:pt x="30754" y="50381"/>
                  <a:pt x="27301" y="50893"/>
                  <a:pt x="23833" y="50893"/>
                </a:cubicBezTo>
                <a:cubicBezTo>
                  <a:pt x="21316" y="50893"/>
                  <a:pt x="18792" y="50623"/>
                  <a:pt x="16290" y="50158"/>
                </a:cubicBezTo>
                <a:cubicBezTo>
                  <a:pt x="15346" y="49988"/>
                  <a:pt x="14408" y="49789"/>
                  <a:pt x="13474" y="49563"/>
                </a:cubicBezTo>
                <a:cubicBezTo>
                  <a:pt x="10677" y="48886"/>
                  <a:pt x="7922" y="47974"/>
                  <a:pt x="5240" y="46924"/>
                </a:cubicBezTo>
                <a:cubicBezTo>
                  <a:pt x="4339" y="46704"/>
                  <a:pt x="3440" y="46529"/>
                  <a:pt x="2545" y="46420"/>
                </a:cubicBezTo>
                <a:cubicBezTo>
                  <a:pt x="1915" y="46344"/>
                  <a:pt x="1286" y="46302"/>
                  <a:pt x="661" y="46302"/>
                </a:cubicBezTo>
                <a:cubicBezTo>
                  <a:pt x="441" y="46302"/>
                  <a:pt x="221" y="46308"/>
                  <a:pt x="2" y="46318"/>
                </a:cubicBezTo>
                <a:lnTo>
                  <a:pt x="0" y="56031"/>
                </a:lnTo>
                <a:lnTo>
                  <a:pt x="91634" y="56031"/>
                </a:lnTo>
                <a:lnTo>
                  <a:pt x="9163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207500" y="2279175"/>
            <a:ext cx="33576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91525" y="3155725"/>
            <a:ext cx="20829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91525" y="3576194"/>
            <a:ext cx="20829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"/>
          </p:nvPr>
        </p:nvSpPr>
        <p:spPr>
          <a:xfrm>
            <a:off x="3530550" y="3155725"/>
            <a:ext cx="20829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3530550" y="3576194"/>
            <a:ext cx="20829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4"/>
          </p:nvPr>
        </p:nvSpPr>
        <p:spPr>
          <a:xfrm>
            <a:off x="6369575" y="3155725"/>
            <a:ext cx="20829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6369575" y="3576194"/>
            <a:ext cx="20829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6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70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65C0E024-B310-4DDF-9AB0-4E065594D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4518423" y="5297943"/>
            <a:ext cx="1299346" cy="142875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747908C8-7320-4DFF-A9CD-3E027B063F28}"/>
              </a:ext>
            </a:extLst>
          </p:cNvPr>
          <p:cNvSpPr txBox="1"/>
          <p:nvPr userDrawn="1"/>
        </p:nvSpPr>
        <p:spPr>
          <a:xfrm>
            <a:off x="3326233" y="5297943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584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>
            <a:alpha val="1696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xygen"/>
              <a:buChar char="●"/>
              <a:defRPr sz="180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●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●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488208" y="1622480"/>
            <a:ext cx="8075488" cy="16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bg1"/>
                </a:solidFill>
              </a:rPr>
              <a:t>TRŽIŠTE OSIGURANJA U </a:t>
            </a:r>
            <a:r>
              <a:rPr lang="en-US" b="0" dirty="0" err="1" smtClean="0">
                <a:solidFill>
                  <a:schemeClr val="bg1"/>
                </a:solidFill>
              </a:rPr>
              <a:t>Crnoj</a:t>
            </a:r>
            <a:r>
              <a:rPr lang="en" b="0" dirty="0" smtClean="0">
                <a:solidFill>
                  <a:schemeClr val="bg1"/>
                </a:solidFill>
              </a:rPr>
              <a:t> gori- Uređenje na putu ka EU </a:t>
            </a:r>
            <a:endParaRPr b="0" dirty="0">
              <a:solidFill>
                <a:schemeClr val="bg1"/>
              </a:solidFill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5450350" y="3909036"/>
            <a:ext cx="34320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4"/>
                </a:solidFill>
              </a:rPr>
              <a:t>P</a:t>
            </a:r>
            <a:r>
              <a:rPr lang="en" dirty="0" smtClean="0">
                <a:solidFill>
                  <a:schemeClr val="accent4"/>
                </a:solidFill>
              </a:rPr>
              <a:t>rof. dr Milijana Novović Burić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Prof. dr Vladimir Kašćelan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049" y="162995"/>
            <a:ext cx="3005846" cy="83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BDC25BB-C30E-47EB-A1EF-27208C6D6B82}"/>
              </a:ext>
            </a:extLst>
          </p:cNvPr>
          <p:cNvSpPr/>
          <p:nvPr/>
        </p:nvSpPr>
        <p:spPr>
          <a:xfrm>
            <a:off x="3997842" y="930659"/>
            <a:ext cx="45188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o-KR" altLang="en-US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741" y="289072"/>
            <a:ext cx="5656520" cy="40011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taatliches" panose="020B0604020202020204" charset="0"/>
              </a:rPr>
              <a:t>ODRŽIVO POSLOVANJE I </a:t>
            </a:r>
            <a:r>
              <a:rPr lang="en-US" sz="2000" dirty="0" smtClean="0">
                <a:latin typeface="Staatliches" panose="020B0604020202020204" charset="0"/>
              </a:rPr>
              <a:t>NEFINANSIJ</a:t>
            </a:r>
            <a:r>
              <a:rPr lang="sr-Latn-ME" sz="2000" dirty="0" smtClean="0">
                <a:latin typeface="Staatliches" panose="020B0604020202020204" charset="0"/>
              </a:rPr>
              <a:t>s</a:t>
            </a:r>
            <a:r>
              <a:rPr lang="en-US" sz="2000" dirty="0" smtClean="0">
                <a:latin typeface="Staatliches" panose="020B0604020202020204" charset="0"/>
              </a:rPr>
              <a:t>KO IZVJEŠTAVANJE</a:t>
            </a:r>
            <a:endParaRPr lang="en-US" sz="2000" dirty="0">
              <a:latin typeface="Staatliche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A9829F-602A-9F45-4F6A-71EC7C6E9755}"/>
              </a:ext>
            </a:extLst>
          </p:cNvPr>
          <p:cNvSpPr txBox="1"/>
          <p:nvPr/>
        </p:nvSpPr>
        <p:spPr>
          <a:xfrm>
            <a:off x="2137145" y="930659"/>
            <a:ext cx="6141094" cy="478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50"/>
              </a:spcAft>
            </a:pP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Principi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održivog osiguranja predstavljaju važan korak u izgradnji zelene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ekonomije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jer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podrazumijevaju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okvir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putem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kojeg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treba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razmotriti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ekološke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sociološke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ali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i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upravljačke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opasnosti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ME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šanse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poslovanja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(ESG),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te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kao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takvi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daju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mogućnost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razvoj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a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 </a:t>
            </a:r>
            <a:r>
              <a:rPr lang="sr-Latn-R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širenj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a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inovativnog upravljanja rizikom i zelenih proizvoda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.</a:t>
            </a:r>
            <a:endParaRPr lang="en-US" dirty="0">
              <a:solidFill>
                <a:srgbClr val="00421E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just">
              <a:spcAft>
                <a:spcPts val="450"/>
              </a:spcAft>
            </a:pP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Po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novoj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Direktivi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o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izvještavanju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o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korporativnoj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održivosti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</a:t>
            </a:r>
            <a:r>
              <a:rPr lang="sr-Latn-R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siguravajuća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kompanija (ili grupa)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moraće da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uključi </a:t>
            </a:r>
            <a:r>
              <a:rPr lang="sr-Latn-R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izv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j</a:t>
            </a:r>
            <a:r>
              <a:rPr lang="sr-Latn-R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eštavanje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 održivosti u svoj </a:t>
            </a:r>
            <a:r>
              <a:rPr lang="sr-Latn-RS" dirty="0" err="1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izvještaj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menadžmenta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kao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i da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izjavu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 korporativnom upravljanju u svom godišnjem </a:t>
            </a:r>
            <a:r>
              <a:rPr lang="sr-Latn-RS" dirty="0" err="1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izvještaju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. U okviru toga, društvo za osiguranje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takođe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će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morati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da </a:t>
            </a:r>
            <a:r>
              <a:rPr lang="sr-Latn-R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izv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j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eštava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 pitanjima održivosti u skladu sa principom „dvostruke materijalnosti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“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(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materijalnost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uticaja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ME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finansijska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materijalnost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)</a:t>
            </a:r>
            <a:r>
              <a:rPr lang="sr-Latn-ME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.</a:t>
            </a:r>
            <a:endParaRPr lang="en-US" dirty="0" smtClean="0">
              <a:solidFill>
                <a:srgbClr val="00421E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just">
              <a:spcAft>
                <a:spcPts val="450"/>
              </a:spcAft>
            </a:pP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Implementacija Direktive 2022/2464 vrši se postupno od 2024. do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2028.godin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e</a:t>
            </a:r>
          </a:p>
          <a:p>
            <a:pPr algn="just">
              <a:spcAft>
                <a:spcPts val="450"/>
              </a:spcAft>
            </a:pP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Evropski standardi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izvještavanja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o održivosti (ESRS)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će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zahtijevati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objavljivanje klimatskih podataka o ukupnom otisku emisija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osiguravajućeg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društva, ciljevima smanjenja štetnih gasova i akcijama koje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će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pomoći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u njihovom postizanju, upravljanju rizicima i prilikama koje proizilaze iz klimatskih </a:t>
            </a:r>
            <a:r>
              <a:rPr lang="sr-Latn-RS" dirty="0" err="1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promjena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, ali i finansijskim uticajima ovih rizika na kompaniju.</a:t>
            </a:r>
            <a:endParaRPr lang="en-US" dirty="0" smtClean="0">
              <a:solidFill>
                <a:srgbClr val="003A1A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spcAft>
                <a:spcPts val="450"/>
              </a:spcAft>
            </a:pPr>
            <a:endParaRPr lang="en-US" sz="1600" dirty="0">
              <a:solidFill>
                <a:srgbClr val="003A1A"/>
              </a:solidFill>
            </a:endParaRPr>
          </a:p>
          <a:p>
            <a:pPr>
              <a:spcAft>
                <a:spcPts val="450"/>
              </a:spcAft>
            </a:pPr>
            <a:endParaRPr lang="en-US" sz="1600" dirty="0" smtClean="0">
              <a:solidFill>
                <a:schemeClr val="bg2"/>
              </a:solidFill>
              <a:latin typeface="Staatliches" panose="020B0604020202020204" charset="0"/>
            </a:endParaRPr>
          </a:p>
        </p:txBody>
      </p:sp>
      <p:pic>
        <p:nvPicPr>
          <p:cNvPr id="2050" name="Picture 2" descr="Zelena i konkurentna ekonomija za bolji kvalitet života - Energija Balk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57" y="805574"/>
            <a:ext cx="1898705" cy="21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lena ekonom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57" y="3242306"/>
            <a:ext cx="1898705" cy="17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0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6A2F1C-F429-9139-8628-2D18D1F59927}"/>
              </a:ext>
            </a:extLst>
          </p:cNvPr>
          <p:cNvSpPr txBox="1"/>
          <p:nvPr/>
        </p:nvSpPr>
        <p:spPr>
          <a:xfrm>
            <a:off x="2794612" y="569386"/>
            <a:ext cx="2788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Na bazi dosadašnje analize dostupnih finansijskih iskaza osiguravajućih kompanija, kao i sprovedenog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pilot anketnog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istraživanja, može se zaključiti da problematika nefinansijkog izvještavanja još nije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adekvatno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ušla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u poslovnu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filozofiju crnogorskih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društava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za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osiguranje</a:t>
            </a:r>
            <a:endParaRPr lang="en-US" dirty="0">
              <a:solidFill>
                <a:srgbClr val="00421E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9AB643-14B7-DE09-2F3B-65DF26CC7F29}"/>
              </a:ext>
            </a:extLst>
          </p:cNvPr>
          <p:cNvSpPr txBox="1"/>
          <p:nvPr/>
        </p:nvSpPr>
        <p:spPr>
          <a:xfrm>
            <a:off x="3002236" y="3288875"/>
            <a:ext cx="27884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K</a:t>
            </a:r>
            <a:r>
              <a:rPr lang="sr-Latn-RS" dirty="0" err="1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ompanije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iz oblasti neživotnog osiguranja </a:t>
            </a:r>
            <a:r>
              <a:rPr lang="en-U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u CG 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pokazali 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veoma nisku spoznaju, kada je u pitanju zeleno 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osiguranje</a:t>
            </a:r>
            <a:r>
              <a:rPr lang="en-U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dirty="0" err="1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koje</a:t>
            </a:r>
            <a:r>
              <a:rPr lang="en-U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se 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može </a:t>
            </a:r>
            <a:r>
              <a:rPr lang="en-US" dirty="0" err="1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najbolje</a:t>
            </a:r>
            <a:r>
              <a:rPr lang="en-U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tretirati</a:t>
            </a:r>
            <a:r>
              <a:rPr lang="en-U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kao </a:t>
            </a:r>
            <a:r>
              <a:rPr lang="sr-Latn-RS" dirty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proizvod koji ima za cilj da podrži održivost i zaštitu životne </a:t>
            </a:r>
            <a:r>
              <a:rPr lang="sr-Latn-RS" dirty="0" smtClean="0">
                <a:solidFill>
                  <a:srgbClr val="003A1A"/>
                </a:solidFill>
                <a:latin typeface="Poppins" panose="020B0604020202020204" charset="0"/>
                <a:cs typeface="Poppins" panose="020B0604020202020204" charset="0"/>
              </a:rPr>
              <a:t>sredine</a:t>
            </a:r>
            <a:endParaRPr lang="en-US" dirty="0">
              <a:solidFill>
                <a:srgbClr val="003A1A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2650" y="1046440"/>
            <a:ext cx="2338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err="1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Osiguravajuća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društva u Crnoj Gori mogu krenuti ka </a:t>
            </a:r>
            <a:r>
              <a:rPr lang="sr-Latn-RS" dirty="0" err="1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većoj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održivosti u svom poslovanju tako što bi modifikovala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kriterijume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prihvatanja rizika, odnosno odbacila određene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rizike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.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Tačnije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dirty="0" err="1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društva</a:t>
            </a:r>
            <a:r>
              <a:rPr lang="en-U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>
                <a:solidFill>
                  <a:srgbClr val="00421E"/>
                </a:solidFill>
                <a:latin typeface="Poppins" panose="020B0604020202020204" charset="0"/>
                <a:cs typeface="Poppins" panose="020B0604020202020204" charset="0"/>
              </a:rPr>
              <a:t>bi mogla kreirati zelene proizvode, ali i uticati na osiguranike da se društveno odgovorno ponašaju u smislu prihvatanja rizika pod povoljnijim uslovima ukoliko se na taj način štiti životna sredina. </a:t>
            </a:r>
            <a:endParaRPr lang="en-US" dirty="0">
              <a:solidFill>
                <a:srgbClr val="00421E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20147"/>
            <a:ext cx="2664464" cy="202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664464" cy="31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3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1647618" y="-41288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Umjesto ZAKLJUČKA</a:t>
            </a:r>
            <a:endParaRPr dirty="0"/>
          </a:p>
        </p:txBody>
      </p:sp>
      <p:sp>
        <p:nvSpPr>
          <p:cNvPr id="371" name="Google Shape;371;p34"/>
          <p:cNvSpPr txBox="1"/>
          <p:nvPr/>
        </p:nvSpPr>
        <p:spPr>
          <a:xfrm>
            <a:off x="1647618" y="1279537"/>
            <a:ext cx="5679179" cy="43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Pripremi</a:t>
            </a:r>
            <a:r>
              <a:rPr lang="en-US" dirty="0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tržišta</a:t>
            </a:r>
            <a:r>
              <a:rPr lang="en-US" dirty="0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za </a:t>
            </a:r>
            <a:r>
              <a:rPr lang="en-US" dirty="0" err="1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implementaciju</a:t>
            </a:r>
            <a:r>
              <a:rPr lang="en-US" dirty="0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Direktive</a:t>
            </a:r>
            <a:r>
              <a:rPr lang="en-US" dirty="0" smtClean="0">
                <a:solidFill>
                  <a:srgbClr val="002060"/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S2 I MSFI 17 </a:t>
            </a:r>
            <a:endParaRPr dirty="0">
              <a:solidFill>
                <a:srgbClr val="002060"/>
              </a:solidFill>
              <a:latin typeface="Poppins" panose="020B0604020202020204" charset="0"/>
              <a:ea typeface="Oxygen"/>
              <a:cs typeface="Poppins" panose="020B0604020202020204" charset="0"/>
              <a:sym typeface="Oxygen"/>
            </a:endParaRPr>
          </a:p>
        </p:txBody>
      </p:sp>
      <p:sp>
        <p:nvSpPr>
          <p:cNvPr id="372" name="Google Shape;372;p34"/>
          <p:cNvSpPr/>
          <p:nvPr/>
        </p:nvSpPr>
        <p:spPr>
          <a:xfrm>
            <a:off x="1117397" y="1394929"/>
            <a:ext cx="195000" cy="195000"/>
          </a:xfrm>
          <a:prstGeom prst="ellipse">
            <a:avLst/>
          </a:prstGeom>
          <a:solidFill>
            <a:srgbClr val="1C62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1642242" y="3701066"/>
            <a:ext cx="7125260" cy="143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Osiguravajuće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kompanije u Crnoj Gori bi svakako trebale da počnu da se pripremaju za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izvještavanje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o korporativnoj održivosti, prikupljanjem podataka o svojim ESG performansama,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preispitujući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rizike 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mogućnosti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vezi sa klimatskim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promjenama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, te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razvijajući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svoje ciljeve i strategije vezane za klimatske </a:t>
            </a:r>
            <a:r>
              <a:rPr lang="sr-Latn-R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promjene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. Na taj način, ne samo da bi ispunile nove zahtjeve za izvještavanjem, već bi i poboljšale svoju reputaciju, konkurentnost i otpornost u svijetu koji se konstantno 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ij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enja</a:t>
            </a:r>
            <a:r>
              <a:rPr lang="sr-Latn-RS" dirty="0">
                <a:solidFill>
                  <a:srgbClr val="333399"/>
                </a:solidFill>
                <a:latin typeface="Poppins" panose="020B0604020202020204" charset="0"/>
                <a:cs typeface="Poppins" panose="020B0604020202020204" charset="0"/>
              </a:rPr>
              <a:t>.</a:t>
            </a:r>
            <a:endParaRPr dirty="0">
              <a:solidFill>
                <a:srgbClr val="333399"/>
              </a:solidFill>
              <a:latin typeface="Poppins" panose="020B0604020202020204" charset="0"/>
              <a:ea typeface="Oxygen"/>
              <a:cs typeface="Poppins" panose="020B0604020202020204" charset="0"/>
              <a:sym typeface="Oxygen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1149057" y="3767635"/>
            <a:ext cx="195000" cy="195000"/>
          </a:xfrm>
          <a:prstGeom prst="ellipse">
            <a:avLst/>
          </a:prstGeom>
          <a:solidFill>
            <a:srgbClr val="55B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"/>
          <p:cNvSpPr txBox="1"/>
          <p:nvPr/>
        </p:nvSpPr>
        <p:spPr>
          <a:xfrm>
            <a:off x="1642242" y="2268871"/>
            <a:ext cx="6815471" cy="143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Razvoju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tržišta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dobrovoljnog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zdravstvenog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osiguranja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kroz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ME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  <a:sym typeface="Oxygen"/>
              </a:rPr>
              <a:t>p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  <a:sym typeface="Oxygen"/>
              </a:rPr>
              <a:t>odsticanje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prodaje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individualnog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,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edukaciju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građana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o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prepoznavanju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ovog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vida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i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njegove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upotrebe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na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adekvatan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i „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moralan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“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način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formiranje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adekvatne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premije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onošenje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zakonskih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propisa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za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bolju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regulaciju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ovog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tržišnog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segmenta</a:t>
            </a:r>
            <a:endParaRPr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ea typeface="Oxygen"/>
              <a:cs typeface="Poppins" panose="020B0604020202020204" charset="0"/>
              <a:sym typeface="Oxygen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1143254" y="2456008"/>
            <a:ext cx="195000" cy="195000"/>
          </a:xfrm>
          <a:prstGeom prst="ellipse">
            <a:avLst/>
          </a:prstGeom>
          <a:solidFill>
            <a:srgbClr val="F05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4"/>
          <p:cNvSpPr/>
          <p:nvPr/>
        </p:nvSpPr>
        <p:spPr>
          <a:xfrm>
            <a:off x="1138868" y="1810254"/>
            <a:ext cx="195000" cy="195000"/>
          </a:xfrm>
          <a:prstGeom prst="ellipse">
            <a:avLst/>
          </a:prstGeom>
          <a:solidFill>
            <a:srgbClr val="FBA2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77;p34"/>
          <p:cNvSpPr txBox="1"/>
          <p:nvPr/>
        </p:nvSpPr>
        <p:spPr>
          <a:xfrm>
            <a:off x="1647618" y="1646835"/>
            <a:ext cx="5779242" cy="52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Promovisanju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i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edukaciji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građana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o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značaju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i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prednostima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 </a:t>
            </a:r>
            <a:r>
              <a:rPr lang="en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ea typeface="Oxygen"/>
                <a:cs typeface="Poppins" panose="020B0604020202020204" charset="0"/>
                <a:sym typeface="Oxygen"/>
              </a:rPr>
              <a:t>unit linked proizvoda životnog osiguranja  </a:t>
            </a:r>
            <a:endParaRPr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ea typeface="Oxygen"/>
              <a:cs typeface="Poppins" panose="020B0604020202020204" charset="0"/>
              <a:sym typeface="Oxygen"/>
            </a:endParaRPr>
          </a:p>
        </p:txBody>
      </p:sp>
      <p:sp>
        <p:nvSpPr>
          <p:cNvPr id="11" name="Google Shape;371;p34"/>
          <p:cNvSpPr txBox="1"/>
          <p:nvPr/>
        </p:nvSpPr>
        <p:spPr>
          <a:xfrm>
            <a:off x="1117397" y="556666"/>
            <a:ext cx="6755970" cy="64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U NAREDNOM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preriOdu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, U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cILJU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UNAPREĐENJA TRŽIŠTA, 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aLI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i u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CILJa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USPJEŠNOG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integrisanjA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u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jedinstveno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evropsko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tržište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osiguranja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Crna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Gora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treba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da </a:t>
            </a:r>
            <a:r>
              <a:rPr lang="en-US" sz="1600" dirty="0" err="1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radi</a:t>
            </a:r>
            <a:r>
              <a:rPr lang="en-US" sz="1600" dirty="0" smtClean="0">
                <a:solidFill>
                  <a:srgbClr val="002060"/>
                </a:solidFill>
                <a:latin typeface="Staatliches" panose="020B0604020202020204" charset="0"/>
                <a:ea typeface="Oxygen"/>
                <a:cs typeface="Oxygen"/>
                <a:sym typeface="Oxygen"/>
              </a:rPr>
              <a:t> na:</a:t>
            </a:r>
            <a:endParaRPr sz="1600" dirty="0">
              <a:solidFill>
                <a:srgbClr val="002060"/>
              </a:solidFill>
              <a:latin typeface="Staatliches" panose="020B0604020202020204" charset="0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1756326" y="3346315"/>
            <a:ext cx="5240700" cy="64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134451"/>
                </a:solidFill>
              </a:rPr>
              <a:t>Hvala</a:t>
            </a:r>
            <a:r>
              <a:rPr lang="en-US" dirty="0" smtClean="0">
                <a:solidFill>
                  <a:srgbClr val="134451"/>
                </a:solidFill>
              </a:rPr>
              <a:t> na </a:t>
            </a:r>
            <a:r>
              <a:rPr lang="en-US" dirty="0" err="1" smtClean="0">
                <a:solidFill>
                  <a:srgbClr val="134451"/>
                </a:solidFill>
              </a:rPr>
              <a:t>Pažnji</a:t>
            </a:r>
            <a:r>
              <a:rPr lang="en-US" dirty="0" smtClean="0">
                <a:solidFill>
                  <a:srgbClr val="134451"/>
                </a:solidFill>
              </a:rPr>
              <a:t> !</a:t>
            </a:r>
            <a:endParaRPr dirty="0">
              <a:solidFill>
                <a:srgbClr val="13445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6326" y="928392"/>
            <a:ext cx="5330757" cy="1077218"/>
          </a:xfrm>
          <a:prstGeom prst="rect">
            <a:avLst/>
          </a:prstGeom>
          <a:solidFill>
            <a:srgbClr val="1E96A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chemeClr val="bg1"/>
                </a:solidFill>
                <a:latin typeface="Staatliches" panose="020B0604020202020204" charset="0"/>
              </a:rPr>
              <a:t>"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Ulazak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na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evropsko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tržište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osiguranja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je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kao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vožnja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biciklom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bez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pomoćnih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točkova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- na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početku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djeluje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zastrašujuće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ali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kada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jednom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krenete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shvatite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da 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slobodno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krećete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kroz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nev</a:t>
            </a:r>
            <a:r>
              <a:rPr lang="sr-Latn-ME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erovatan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prostor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mogućnosti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uz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obavezno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poštovanje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“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pravila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saobraćaja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”!</a:t>
            </a:r>
            <a:endParaRPr lang="en-US" sz="16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704" y="2330073"/>
            <a:ext cx="4572000" cy="58477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"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Svjestan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i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edukovan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građanin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i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jasna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regulativa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jesu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temelj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sigurnosti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na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evropskom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ali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i </a:t>
            </a:r>
            <a:r>
              <a:rPr lang="en-US" sz="1600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globalnom</a:t>
            </a:r>
            <a:r>
              <a:rPr lang="en-US" sz="1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tržištu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osiguranja</a:t>
            </a:r>
            <a:r>
              <a:rPr lang="en-US" sz="1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."</a:t>
            </a:r>
            <a:endParaRPr lang="en-US" sz="1600" i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>
            <a:spLocks noGrp="1"/>
          </p:cNvSpPr>
          <p:nvPr>
            <p:ph type="title" idx="6"/>
          </p:nvPr>
        </p:nvSpPr>
        <p:spPr>
          <a:xfrm>
            <a:off x="871367" y="293064"/>
            <a:ext cx="8157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600" dirty="0">
                <a:solidFill>
                  <a:schemeClr val="bg1"/>
                </a:solidFill>
              </a:rPr>
              <a:t>TRŽIŠTE OSIGURANJA U </a:t>
            </a:r>
            <a:r>
              <a:rPr lang="en-US" sz="2600" dirty="0" err="1">
                <a:solidFill>
                  <a:schemeClr val="bg1"/>
                </a:solidFill>
              </a:rPr>
              <a:t>Crnoj</a:t>
            </a:r>
            <a:r>
              <a:rPr lang="en" sz="2600" dirty="0">
                <a:solidFill>
                  <a:schemeClr val="bg1"/>
                </a:solidFill>
              </a:rPr>
              <a:t> gori- Uređenje na putu ka EU </a:t>
            </a:r>
            <a:endParaRPr sz="2600" dirty="0"/>
          </a:p>
        </p:txBody>
      </p:sp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691525" y="3155725"/>
            <a:ext cx="20829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subTitle" idx="1"/>
          </p:nvPr>
        </p:nvSpPr>
        <p:spPr>
          <a:xfrm>
            <a:off x="691525" y="3576194"/>
            <a:ext cx="20829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grpSp>
        <p:nvGrpSpPr>
          <p:cNvPr id="34" name="Group 21">
            <a:extLst>
              <a:ext uri="{FF2B5EF4-FFF2-40B4-BE49-F238E27FC236}">
                <a16:creationId xmlns:a16="http://schemas.microsoft.com/office/drawing/2014/main" xmlns="" id="{6EE546D1-EF80-43D4-9D99-1E664B196D5A}"/>
              </a:ext>
            </a:extLst>
          </p:cNvPr>
          <p:cNvGrpSpPr/>
          <p:nvPr/>
        </p:nvGrpSpPr>
        <p:grpSpPr>
          <a:xfrm>
            <a:off x="394200" y="1087856"/>
            <a:ext cx="3158035" cy="3850962"/>
            <a:chOff x="1012571" y="1699793"/>
            <a:chExt cx="2870941" cy="4525962"/>
          </a:xfrm>
        </p:grpSpPr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xmlns="" id="{EE86F81D-3236-450B-BA64-8ADE16876059}"/>
                </a:ext>
              </a:extLst>
            </p:cNvPr>
            <p:cNvSpPr/>
            <p:nvPr/>
          </p:nvSpPr>
          <p:spPr>
            <a:xfrm>
              <a:off x="1012571" y="1699793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xmlns="" id="{4BFF421C-384D-4F55-86CA-DFECCE6D6AED}"/>
                </a:ext>
              </a:extLst>
            </p:cNvPr>
            <p:cNvSpPr/>
            <p:nvPr/>
          </p:nvSpPr>
          <p:spPr>
            <a:xfrm>
              <a:off x="3253954" y="4398357"/>
              <a:ext cx="629558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xmlns="" id="{2F095DEA-B185-4DB7-84D2-B5F314ACB67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: Shape 60">
            <a:extLst>
              <a:ext uri="{FF2B5EF4-FFF2-40B4-BE49-F238E27FC236}">
                <a16:creationId xmlns:a16="http://schemas.microsoft.com/office/drawing/2014/main" xmlns="" id="{880F1C32-28E4-42C6-9E21-4C1A5F8282E1}"/>
              </a:ext>
            </a:extLst>
          </p:cNvPr>
          <p:cNvSpPr/>
          <p:nvPr/>
        </p:nvSpPr>
        <p:spPr>
          <a:xfrm>
            <a:off x="1413834" y="1694925"/>
            <a:ext cx="316858" cy="740631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xmlns="" id="{DB492C72-6242-4999-8146-238C41305429}"/>
              </a:ext>
            </a:extLst>
          </p:cNvPr>
          <p:cNvGrpSpPr/>
          <p:nvPr/>
        </p:nvGrpSpPr>
        <p:grpSpPr>
          <a:xfrm>
            <a:off x="3554703" y="1087855"/>
            <a:ext cx="3062980" cy="3850963"/>
            <a:chOff x="975709" y="1847301"/>
            <a:chExt cx="2902421" cy="4188462"/>
          </a:xfrm>
        </p:grpSpPr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xmlns="" id="{2F88EEBA-4F1C-422C-ADF6-F60E843CE3FA}"/>
                </a:ext>
              </a:extLst>
            </p:cNvPr>
            <p:cNvSpPr/>
            <p:nvPr/>
          </p:nvSpPr>
          <p:spPr>
            <a:xfrm>
              <a:off x="975709" y="1847301"/>
              <a:ext cx="2282447" cy="41884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4">
              <a:extLst>
                <a:ext uri="{FF2B5EF4-FFF2-40B4-BE49-F238E27FC236}">
                  <a16:creationId xmlns:a16="http://schemas.microsoft.com/office/drawing/2014/main" xmlns="" id="{4739ACF6-F13C-4DB6-9C00-FE5398219641}"/>
                </a:ext>
              </a:extLst>
            </p:cNvPr>
            <p:cNvSpPr/>
            <p:nvPr/>
          </p:nvSpPr>
          <p:spPr>
            <a:xfrm>
              <a:off x="3211586" y="4356515"/>
              <a:ext cx="666544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5">
              <a:extLst>
                <a:ext uri="{FF2B5EF4-FFF2-40B4-BE49-F238E27FC236}">
                  <a16:creationId xmlns:a16="http://schemas.microsoft.com/office/drawing/2014/main" xmlns="" id="{05FE89FF-67D1-45C0-BADB-9DCE965A3C11}"/>
                </a:ext>
              </a:extLst>
            </p:cNvPr>
            <p:cNvSpPr/>
            <p:nvPr/>
          </p:nvSpPr>
          <p:spPr>
            <a:xfrm>
              <a:off x="3658165" y="4221445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27">
            <a:extLst>
              <a:ext uri="{FF2B5EF4-FFF2-40B4-BE49-F238E27FC236}">
                <a16:creationId xmlns:a16="http://schemas.microsoft.com/office/drawing/2014/main" xmlns="" id="{57672930-8BB1-4CFF-8BAA-314C0D09F538}"/>
              </a:ext>
            </a:extLst>
          </p:cNvPr>
          <p:cNvSpPr/>
          <p:nvPr/>
        </p:nvSpPr>
        <p:spPr>
          <a:xfrm>
            <a:off x="6623363" y="1097080"/>
            <a:ext cx="2232812" cy="3869413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7800" h="2095500">
                <a:moveTo>
                  <a:pt x="1431131" y="1370171"/>
                </a:moveTo>
                <a:lnTo>
                  <a:pt x="1431131" y="1855946"/>
                </a:lnTo>
                <a:cubicBezTo>
                  <a:pt x="1431131" y="1979771"/>
                  <a:pt x="1331119" y="2079784"/>
                  <a:pt x="1207294" y="2079784"/>
                </a:cubicBezTo>
                <a:lnTo>
                  <a:pt x="245269" y="2079784"/>
                </a:lnTo>
                <a:cubicBezTo>
                  <a:pt x="121444" y="2078831"/>
                  <a:pt x="21431" y="1978819"/>
                  <a:pt x="21431" y="1854994"/>
                </a:cubicBezTo>
                <a:lnTo>
                  <a:pt x="21431" y="245269"/>
                </a:lnTo>
                <a:cubicBezTo>
                  <a:pt x="21431" y="121444"/>
                  <a:pt x="121444" y="21431"/>
                  <a:pt x="245269" y="21431"/>
                </a:cubicBezTo>
                <a:lnTo>
                  <a:pt x="1207294" y="21431"/>
                </a:lnTo>
                <a:cubicBezTo>
                  <a:pt x="1331119" y="21431"/>
                  <a:pt x="1431131" y="121444"/>
                  <a:pt x="1431131" y="245269"/>
                </a:cubicBezTo>
                <a:lnTo>
                  <a:pt x="1431131" y="1050131"/>
                </a:lnTo>
              </a:path>
            </a:pathLst>
          </a:custGeom>
          <a:solidFill>
            <a:srgbClr val="FFFFFF"/>
          </a:solidFill>
          <a:ln w="3175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62">
            <a:extLst>
              <a:ext uri="{FF2B5EF4-FFF2-40B4-BE49-F238E27FC236}">
                <a16:creationId xmlns:a16="http://schemas.microsoft.com/office/drawing/2014/main" xmlns="" id="{7A5E824E-A38E-4868-BA6A-BFDFA158E82A}"/>
              </a:ext>
            </a:extLst>
          </p:cNvPr>
          <p:cNvSpPr/>
          <p:nvPr/>
        </p:nvSpPr>
        <p:spPr>
          <a:xfrm>
            <a:off x="4518196" y="1610878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63">
            <a:extLst>
              <a:ext uri="{FF2B5EF4-FFF2-40B4-BE49-F238E27FC236}">
                <a16:creationId xmlns:a16="http://schemas.microsoft.com/office/drawing/2014/main" xmlns="" id="{E3B89536-53FA-42F7-A320-7934B49D2A76}"/>
              </a:ext>
            </a:extLst>
          </p:cNvPr>
          <p:cNvSpPr/>
          <p:nvPr/>
        </p:nvSpPr>
        <p:spPr>
          <a:xfrm>
            <a:off x="7494799" y="1511775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BEF217BF-318F-46A4-9348-7F5E4876B6DF}"/>
              </a:ext>
            </a:extLst>
          </p:cNvPr>
          <p:cNvSpPr txBox="1">
            <a:spLocks/>
          </p:cNvSpPr>
          <p:nvPr/>
        </p:nvSpPr>
        <p:spPr>
          <a:xfrm>
            <a:off x="789344" y="2704344"/>
            <a:ext cx="1675233" cy="1615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Pregled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osnovnih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  <a:latin typeface="Staatliches" panose="020B0604020202020204" charset="0"/>
            </a:endParaRPr>
          </a:p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pokazatelja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 </a:t>
            </a:r>
          </a:p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crnogorskog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trži</a:t>
            </a:r>
            <a:r>
              <a:rPr lang="sr-Latn-ME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š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ta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osiguranja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Staatliches" panose="020B0604020202020204" charset="0"/>
            </a:endParaRPr>
          </a:p>
          <a:p>
            <a:pPr marL="0" indent="0" algn="ctr">
              <a:buNone/>
            </a:pPr>
            <a:endParaRPr lang="ko-KR" altLang="en-US" sz="120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BEF217BF-318F-46A4-9348-7F5E4876B6DF}"/>
              </a:ext>
            </a:extLst>
          </p:cNvPr>
          <p:cNvSpPr txBox="1">
            <a:spLocks/>
          </p:cNvSpPr>
          <p:nvPr/>
        </p:nvSpPr>
        <p:spPr>
          <a:xfrm>
            <a:off x="3876960" y="2667376"/>
            <a:ext cx="1764196" cy="1615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ME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KLJUČNE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novine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endParaRPr lang="sr-Latn-ME" sz="1400" dirty="0" smtClean="0">
              <a:solidFill>
                <a:schemeClr val="bg2">
                  <a:lumMod val="75000"/>
                </a:schemeClr>
              </a:solidFill>
              <a:latin typeface="Staatliches" panose="020B0604020202020204" charset="0"/>
            </a:endParaRPr>
          </a:p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crnogorskom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  <a:latin typeface="Staatliches" panose="020B0604020202020204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tržištu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osiguranja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u </a:t>
            </a:r>
            <a:endParaRPr lang="sr-Latn-ME" sz="1400" dirty="0" smtClean="0">
              <a:solidFill>
                <a:schemeClr val="bg2">
                  <a:lumMod val="75000"/>
                </a:schemeClr>
              </a:solidFill>
              <a:latin typeface="Staatliches" panose="020B0604020202020204" charset="0"/>
            </a:endParaRPr>
          </a:p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poslednjIH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GODINU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DANA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  <a:latin typeface="Staatliches" panose="020B060402020202020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Staatliches" panose="020B0604020202020204" charset="0"/>
              <a:cs typeface="Arial" pitchFamily="34" charset="0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BEF217BF-318F-46A4-9348-7F5E4876B6DF}"/>
              </a:ext>
            </a:extLst>
          </p:cNvPr>
          <p:cNvSpPr txBox="1">
            <a:spLocks/>
          </p:cNvSpPr>
          <p:nvPr/>
        </p:nvSpPr>
        <p:spPr>
          <a:xfrm>
            <a:off x="6902152" y="2784145"/>
            <a:ext cx="1675233" cy="1615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najz</a:t>
            </a:r>
            <a:r>
              <a:rPr lang="sr-Latn-ME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čajnijI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</a:p>
          <a:p>
            <a:pPr marL="0" indent="0" algn="ctr">
              <a:buNone/>
            </a:pPr>
            <a:r>
              <a:rPr lang="en-US" altLang="ko-KR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>IZAZOVI </a:t>
            </a:r>
          </a:p>
          <a:p>
            <a:pPr marL="0" indent="0" algn="ctr">
              <a:buNone/>
            </a:pPr>
            <a:r>
              <a:rPr lang="en-US" altLang="ko-KR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>U NAREDNOM</a:t>
            </a:r>
          </a:p>
          <a:p>
            <a:pPr marL="0" indent="0" algn="ctr">
              <a:buNone/>
            </a:pPr>
            <a:r>
              <a:rPr lang="en-US" altLang="ko-KR" sz="1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>PERIODU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Staatliches" panose="020B060402020202020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158949" y="0"/>
            <a:ext cx="7028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osnovnih</a:t>
            </a:r>
            <a:r>
              <a:rPr lang="en-US" sz="2400" dirty="0"/>
              <a:t> </a:t>
            </a:r>
            <a:r>
              <a:rPr lang="en-US" sz="2400" dirty="0" err="1"/>
              <a:t>pokazatelja</a:t>
            </a:r>
            <a:r>
              <a:rPr lang="en-US" sz="2400" dirty="0"/>
              <a:t> </a:t>
            </a:r>
            <a:r>
              <a:rPr lang="en-US" sz="2400" dirty="0" err="1"/>
              <a:t>tržišta</a:t>
            </a:r>
            <a:r>
              <a:rPr lang="en-US" sz="2400" dirty="0"/>
              <a:t> </a:t>
            </a:r>
            <a:r>
              <a:rPr lang="en-US" sz="2400" dirty="0" smtClean="0"/>
              <a:t>OSIGURANJA za 2023.</a:t>
            </a:r>
            <a:endParaRPr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111" y="572700"/>
            <a:ext cx="4913711" cy="1518656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624952778"/>
              </p:ext>
            </p:extLst>
          </p:nvPr>
        </p:nvGraphicFramePr>
        <p:xfrm>
          <a:off x="0" y="2091356"/>
          <a:ext cx="4710223" cy="294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223" y="2387611"/>
            <a:ext cx="4433777" cy="2353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5744" y="4805688"/>
            <a:ext cx="4614530" cy="2199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taatliches" panose="020B0604020202020204" charset="0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158949" y="0"/>
            <a:ext cx="7028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osnovnih</a:t>
            </a:r>
            <a:r>
              <a:rPr lang="en-US" sz="2400" dirty="0"/>
              <a:t> </a:t>
            </a:r>
            <a:r>
              <a:rPr lang="en-US" sz="2400" dirty="0" err="1"/>
              <a:t>pokazatelja</a:t>
            </a:r>
            <a:r>
              <a:rPr lang="en-US" sz="2400" dirty="0"/>
              <a:t> </a:t>
            </a:r>
            <a:r>
              <a:rPr lang="en-US" sz="2400" dirty="0" err="1"/>
              <a:t>tržišta</a:t>
            </a:r>
            <a:r>
              <a:rPr lang="en-US" sz="2400" dirty="0"/>
              <a:t> </a:t>
            </a:r>
            <a:r>
              <a:rPr lang="en-US" sz="2400" dirty="0" smtClean="0"/>
              <a:t>OSIGURANJA za 2023.</a:t>
            </a:r>
            <a:endParaRPr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686023174"/>
              </p:ext>
            </p:extLst>
          </p:nvPr>
        </p:nvGraphicFramePr>
        <p:xfrm>
          <a:off x="1158949" y="572700"/>
          <a:ext cx="6549656" cy="259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4" y="3350753"/>
            <a:ext cx="4460416" cy="1182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1822" y="3240418"/>
            <a:ext cx="3809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Vrijednost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ukupne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aktive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na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31.12.2023.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godine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iznosila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preko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307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miliona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eura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što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predstavlja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rast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od </a:t>
            </a:r>
            <a:r>
              <a:rPr lang="en-US" sz="1200" b="1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14,2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%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u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odnosu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prethodnu</a:t>
            </a:r>
            <a:r>
              <a:rPr lang="sr-Latn-ME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godinu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Rast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vrijednosti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aktive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većine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kompanija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u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velikoj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mjeri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ostvaren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je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rastom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 </a:t>
            </a:r>
            <a:r>
              <a:rPr lang="en-US" sz="1200" b="1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dugoročnih</a:t>
            </a:r>
            <a:r>
              <a:rPr lang="en-US" sz="1200" b="1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  </a:t>
            </a:r>
            <a:r>
              <a:rPr lang="en-US" sz="1200" b="1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finansijskih</a:t>
            </a:r>
            <a:r>
              <a:rPr lang="en-US" sz="1200" b="1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plasmana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koja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su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na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kraju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2023.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godine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iznosila</a:t>
            </a:r>
            <a:r>
              <a:rPr lang="en-US" sz="1200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209,6 </a:t>
            </a:r>
            <a:r>
              <a:rPr lang="en-US" sz="1200" b="1" dirty="0" err="1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miliona</a:t>
            </a:r>
            <a:r>
              <a:rPr lang="en-US" sz="1200" b="1" dirty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€</a:t>
            </a:r>
            <a:r>
              <a:rPr lang="en-US" sz="1200" dirty="0" smtClean="0">
                <a:solidFill>
                  <a:srgbClr val="282828"/>
                </a:solidFill>
                <a:latin typeface="Poppins" panose="020B0604020202020204" charset="0"/>
                <a:ea typeface="Times New Roman" panose="02020603050405020304" pitchFamily="18" charset="0"/>
              </a:rPr>
              <a:t>. </a:t>
            </a:r>
            <a:endParaRPr lang="sr-Latn-ME" sz="1200" dirty="0">
              <a:solidFill>
                <a:srgbClr val="282828"/>
              </a:solidFill>
              <a:latin typeface="Poppins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4130" y="4761787"/>
            <a:ext cx="5773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 smtClean="0">
                <a:solidFill>
                  <a:schemeClr val="bg2"/>
                </a:solidFill>
                <a:latin typeface="Poppins" panose="020B0604020202020204" charset="0"/>
                <a:ea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Penetracija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tržišta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oko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  2%, 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Gustina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tržišta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oko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 1</a:t>
            </a:r>
            <a:r>
              <a:rPr lang="sr-Latn-ME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88 </a:t>
            </a:r>
            <a:r>
              <a:rPr lang="en-US" dirty="0" smtClean="0">
                <a:solidFill>
                  <a:schemeClr val="bg2"/>
                </a:solidFill>
                <a:latin typeface="Staatliches" panose="020B0604020202020204" charset="0"/>
                <a:ea typeface="Times New Roman" panose="02020603050405020304" pitchFamily="18" charset="0"/>
              </a:rPr>
              <a:t>€ </a:t>
            </a:r>
            <a:r>
              <a:rPr lang="en-US" dirty="0" smtClean="0">
                <a:solidFill>
                  <a:schemeClr val="bg2"/>
                </a:solidFill>
                <a:latin typeface="Poppins" panose="020B060402020202020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158949" y="0"/>
            <a:ext cx="73364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najzn</a:t>
            </a:r>
            <a:r>
              <a:rPr lang="sr-Latn-ME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a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čajnije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novine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na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crnogorskom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/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tržištu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osiguranja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u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poslednjEM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PERIODU</a:t>
            </a:r>
            <a: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/>
            </a:r>
            <a:b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</a:br>
            <a:endParaRPr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A9829F-602A-9F45-4F6A-71EC7C6E9755}"/>
              </a:ext>
            </a:extLst>
          </p:cNvPr>
          <p:cNvSpPr txBox="1"/>
          <p:nvPr/>
        </p:nvSpPr>
        <p:spPr>
          <a:xfrm>
            <a:off x="946677" y="1146419"/>
            <a:ext cx="754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1. Unit linke</a:t>
            </a:r>
            <a:r>
              <a:rPr lang="en-GB" sz="1600" dirty="0">
                <a:solidFill>
                  <a:schemeClr val="bg2"/>
                </a:solidFill>
                <a:latin typeface="Staatliches" panose="020B0604020202020204" charset="0"/>
              </a:rPr>
              <a:t>d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Staatliches" panose="020B0604020202020204" charset="0"/>
              </a:rPr>
              <a:t>–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uspostavljen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je </a:t>
            </a:r>
            <a:r>
              <a:rPr lang="en-US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zakonski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okvir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koji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omogućava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prodaju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"Unit-linked" </a:t>
            </a:r>
            <a:r>
              <a:rPr lang="en-US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proizvoda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osiguranja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.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P</a:t>
            </a:r>
            <a:r>
              <a:rPr lang="en-US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rodaja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u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Crnoj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Gori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započeta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je 1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. </a:t>
            </a:r>
            <a:r>
              <a:rPr lang="en-US" sz="1600" dirty="0" err="1">
                <a:solidFill>
                  <a:schemeClr val="bg2"/>
                </a:solidFill>
                <a:latin typeface="Staatliches" panose="020B0604020202020204" charset="0"/>
              </a:rPr>
              <a:t>juna</a:t>
            </a:r>
            <a:r>
              <a:rPr lang="en-US" sz="1600" dirty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Staatliches" panose="020B0604020202020204" charset="0"/>
              </a:rPr>
              <a:t>2023.godine.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E62D488-8346-370A-D6D6-51724C3CB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7542718"/>
              </p:ext>
            </p:extLst>
          </p:nvPr>
        </p:nvGraphicFramePr>
        <p:xfrm>
          <a:off x="1713425" y="2227091"/>
          <a:ext cx="5656142" cy="191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44">
                  <a:extLst>
                    <a:ext uri="{9D8B030D-6E8A-4147-A177-3AD203B41FA5}">
                      <a16:colId xmlns:a16="http://schemas.microsoft.com/office/drawing/2014/main" xmlns="" val="2562509463"/>
                    </a:ext>
                  </a:extLst>
                </a:gridCol>
                <a:gridCol w="3232298">
                  <a:extLst>
                    <a:ext uri="{9D8B030D-6E8A-4147-A177-3AD203B41FA5}">
                      <a16:colId xmlns:a16="http://schemas.microsoft.com/office/drawing/2014/main" xmlns="" val="4045615225"/>
                    </a:ext>
                  </a:extLst>
                </a:gridCol>
              </a:tblGrid>
              <a:tr h="301542"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1100" dirty="0">
                          <a:solidFill>
                            <a:schemeClr val="bg1"/>
                          </a:solidFill>
                          <a:latin typeface="+mn-lt"/>
                        </a:rPr>
                        <a:t>Osnovne </a:t>
                      </a:r>
                      <a:r>
                        <a:rPr lang="sr-Latn-R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karakteristike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Unit linked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proizvoda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“</a:t>
                      </a:r>
                      <a:r>
                        <a:rPr lang="en-GB" sz="1100" b="1" i="0" u="none" strike="noStrike" cap="none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Moj</a:t>
                      </a:r>
                      <a:r>
                        <a:rPr lang="en-GB" sz="11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1100" b="1" i="0" u="none" strike="noStrike" cap="none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Aktivni</a:t>
                      </a:r>
                      <a:r>
                        <a:rPr lang="en-GB" sz="11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1100" b="1" i="0" u="none" strike="noStrike" cap="none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Kapital</a:t>
                      </a:r>
                      <a:r>
                        <a:rPr lang="en-GB" sz="11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endParaRPr lang="sr-Latn-R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511802"/>
                  </a:ext>
                </a:extLst>
              </a:tr>
              <a:tr h="301542">
                <a:tc>
                  <a:txBody>
                    <a:bodyPr/>
                    <a:lstStyle/>
                    <a:p>
                      <a:r>
                        <a:rPr lang="sr-Latn-RS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Pristupna starost</a:t>
                      </a:r>
                    </a:p>
                  </a:txBody>
                  <a:tcPr marL="68582" marR="68582" marT="34274" marB="34274" anchor="ctr"/>
                </a:tc>
                <a:tc>
                  <a:txBody>
                    <a:bodyPr/>
                    <a:lstStyle/>
                    <a:p>
                      <a:r>
                        <a:rPr lang="sr-Latn-RS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14 – 65 godina,</a:t>
                      </a:r>
                      <a:r>
                        <a:rPr lang="sr-Latn-RS" sz="11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istek u 75.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extLst>
                  <a:ext uri="{0D108BD9-81ED-4DB2-BD59-A6C34878D82A}">
                    <a16:rowId xmlns:a16="http://schemas.microsoft.com/office/drawing/2014/main" xmlns="" val="2277486787"/>
                  </a:ext>
                </a:extLst>
              </a:tr>
              <a:tr h="30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Trajanje ugovora</a:t>
                      </a:r>
                    </a:p>
                  </a:txBody>
                  <a:tcPr marL="68582" marR="68582" marT="34274" marB="34274" anchor="ctr"/>
                </a:tc>
                <a:tc>
                  <a:txBody>
                    <a:bodyPr/>
                    <a:lstStyle/>
                    <a:p>
                      <a:r>
                        <a:rPr lang="sr-Latn-RS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10 – 25 godina</a:t>
                      </a:r>
                    </a:p>
                  </a:txBody>
                  <a:tcPr marL="68582" marR="68582" marT="34274" marB="34274" anchor="ctr"/>
                </a:tc>
                <a:extLst>
                  <a:ext uri="{0D108BD9-81ED-4DB2-BD59-A6C34878D82A}">
                    <a16:rowId xmlns:a16="http://schemas.microsoft.com/office/drawing/2014/main" xmlns="" val="193741528"/>
                  </a:ext>
                </a:extLst>
              </a:tr>
              <a:tr h="30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Minimalna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godišnja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premija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300,00€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extLst>
                  <a:ext uri="{0D108BD9-81ED-4DB2-BD59-A6C34878D82A}">
                    <a16:rowId xmlns:a16="http://schemas.microsoft.com/office/drawing/2014/main" xmlns="" val="1970123537"/>
                  </a:ext>
                </a:extLst>
              </a:tr>
              <a:tr h="30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Način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plaćanja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Godišnje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,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polugodišnje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, </a:t>
                      </a:r>
                      <a:r>
                        <a:rPr lang="en-GB" sz="1100" b="1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tromj</a:t>
                      </a:r>
                      <a:r>
                        <a:rPr lang="en-GB" sz="11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.,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mjesečno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extLst>
                  <a:ext uri="{0D108BD9-81ED-4DB2-BD59-A6C34878D82A}">
                    <a16:rowId xmlns:a16="http://schemas.microsoft.com/office/drawing/2014/main" xmlns="" val="863540523"/>
                  </a:ext>
                </a:extLst>
              </a:tr>
              <a:tr h="30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Jednokratna</a:t>
                      </a:r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 (TOP UP) </a:t>
                      </a:r>
                      <a:r>
                        <a:rPr lang="en-GB" sz="11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premija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Minimum 500€</a:t>
                      </a:r>
                      <a:endParaRPr lang="sr-Latn-R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2" marR="68582" marT="34274" marB="34274" anchor="ctr"/>
                </a:tc>
                <a:extLst>
                  <a:ext uri="{0D108BD9-81ED-4DB2-BD59-A6C34878D82A}">
                    <a16:rowId xmlns:a16="http://schemas.microsoft.com/office/drawing/2014/main" xmlns="" val="1700161622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B1C598-A470-48CF-663C-535768388DA7}"/>
              </a:ext>
            </a:extLst>
          </p:cNvPr>
          <p:cNvSpPr/>
          <p:nvPr/>
        </p:nvSpPr>
        <p:spPr bwMode="auto">
          <a:xfrm>
            <a:off x="6696702" y="2607526"/>
            <a:ext cx="2699611" cy="11506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u="sng" dirty="0" err="1" smtClean="0">
                <a:solidFill>
                  <a:schemeClr val="bg2"/>
                </a:solidFill>
                <a:latin typeface="+mj-lt"/>
              </a:rPr>
              <a:t>Prednosti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proizvoda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: 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fleksibilnost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transparentnost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i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specifičnost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ulaganja</a:t>
            </a:r>
            <a:endParaRPr lang="sr-Latn-RS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3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158949" y="0"/>
            <a:ext cx="73364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najzn</a:t>
            </a:r>
            <a:r>
              <a:rPr lang="sr-Latn-ME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a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čajnije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novine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na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crnogorskom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/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tržištu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osiguranja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u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poslednjEM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PERIODU</a:t>
            </a:r>
            <a: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/>
            </a:r>
            <a:b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</a:br>
            <a:endParaRPr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A9829F-602A-9F45-4F6A-71EC7C6E9755}"/>
              </a:ext>
            </a:extLst>
          </p:cNvPr>
          <p:cNvSpPr txBox="1"/>
          <p:nvPr/>
        </p:nvSpPr>
        <p:spPr>
          <a:xfrm>
            <a:off x="892310" y="1035506"/>
            <a:ext cx="833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600" dirty="0">
                <a:solidFill>
                  <a:schemeClr val="bg2"/>
                </a:solidFill>
                <a:latin typeface="Staatliches" panose="020B0604020202020204" charset="0"/>
              </a:rPr>
              <a:t>2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. RAST PREMIJE DOBROVOLJNOG ZDRAVSTVENOG OSIGURANJA –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Dominantno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zbog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velikog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broja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nerezidenata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kojima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je to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jedina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zdravstvena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zaštita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,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te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POTREBAMA GRAĐANA za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efikasnijom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medicinskom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dijagnostikom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I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savremenom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zdravstvenom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zaštitom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 I </a:t>
            </a:r>
            <a:r>
              <a:rPr lang="en-GB" sz="1600" dirty="0" err="1" smtClean="0">
                <a:solidFill>
                  <a:schemeClr val="bg2"/>
                </a:solidFill>
                <a:latin typeface="Staatliches" panose="020B0604020202020204" charset="0"/>
              </a:rPr>
              <a:t>njegoM</a:t>
            </a: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. </a:t>
            </a:r>
            <a:endParaRPr lang="en-US" sz="1600" dirty="0" smtClean="0">
              <a:solidFill>
                <a:schemeClr val="bg2"/>
              </a:solidFill>
              <a:latin typeface="Staatliche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2310" y="2109695"/>
            <a:ext cx="806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Dobrovoljno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zdravstveno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osiguranje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u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Crnoj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Gori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karakteriše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sljedeće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:</a:t>
            </a:r>
          </a:p>
          <a:p>
            <a:endParaRPr lang="en-US" sz="1200" dirty="0">
              <a:solidFill>
                <a:srgbClr val="002060"/>
              </a:solidFill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Zastupljena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je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prodaja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kolektivnih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polisa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endParaRPr lang="en-US" sz="1200" dirty="0" smtClean="0">
              <a:solidFill>
                <a:srgbClr val="002060"/>
              </a:solidFill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Dominantno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su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osiguranici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veće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kompanije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Javljaju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se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određene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zloupotrebe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od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strane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osiguranika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Kompanije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dominantno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ostvaruju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loš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tehnički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rezultat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(u 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2023. </a:t>
            </a: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godini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značajno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je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porastao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iznos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prosječne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štete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zbog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rasta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cijena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zdravstvenih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usluga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tj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skoro</a:t>
            </a:r>
            <a:r>
              <a:rPr lang="en-US" sz="1200" dirty="0" smtClean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20% u </a:t>
            </a:r>
            <a:r>
              <a:rPr lang="en-US" sz="1200" dirty="0" err="1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odnosu</a:t>
            </a:r>
            <a:r>
              <a:rPr lang="en-US" sz="1200" dirty="0">
                <a:solidFill>
                  <a:srgbClr val="002060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na 2022.)</a:t>
            </a:r>
            <a:endParaRPr lang="en-US" sz="1200" dirty="0">
              <a:solidFill>
                <a:srgbClr val="002060"/>
              </a:solidFill>
              <a:effectLst/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</p:txBody>
      </p:sp>
      <p:pic>
        <p:nvPicPr>
          <p:cNvPr id="1030" name="Picture 6" descr="https://bromar.me/wp-content/uploads/zdravstveno-osiguran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732" y="3710133"/>
            <a:ext cx="5227102" cy="14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8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158949" y="0"/>
            <a:ext cx="73364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najz</a:t>
            </a:r>
            <a:r>
              <a:rPr lang="sr-Latn-ME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čajnije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novine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na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crnogorskom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/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tržištu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osiguranja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u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poslednjEM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PERIODU</a:t>
            </a:r>
            <a: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  <a:t/>
            </a:r>
            <a:br>
              <a:rPr lang="ko-KR" altLang="en-US" sz="2400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  <a:cs typeface="Arial" pitchFamily="34" charset="0"/>
              </a:rPr>
            </a:br>
            <a:endParaRPr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A9829F-602A-9F45-4F6A-71EC7C6E9755}"/>
              </a:ext>
            </a:extLst>
          </p:cNvPr>
          <p:cNvSpPr txBox="1"/>
          <p:nvPr/>
        </p:nvSpPr>
        <p:spPr>
          <a:xfrm>
            <a:off x="645305" y="871330"/>
            <a:ext cx="8091377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600" dirty="0" smtClean="0">
                <a:solidFill>
                  <a:schemeClr val="bg2"/>
                </a:solidFill>
                <a:latin typeface="Staatliches" panose="020B0604020202020204" charset="0"/>
              </a:rPr>
              <a:t>3. IZMJENE ZAKONA O OSIGURANJU CRNE GORE </a:t>
            </a:r>
            <a:r>
              <a:rPr lang="en-GB" sz="1600" dirty="0" smtClean="0">
                <a:solidFill>
                  <a:srgbClr val="FF0000"/>
                </a:solidFill>
                <a:latin typeface="Staatliches" panose="020B0604020202020204" charset="0"/>
              </a:rPr>
              <a:t>–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izmjene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regulatornog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okvira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podstaknute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su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cilju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unapređenja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razvoja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tržišta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ali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nadzorne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prakse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i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to :</a:t>
            </a:r>
          </a:p>
          <a:p>
            <a:pPr>
              <a:spcAft>
                <a:spcPts val="450"/>
              </a:spcAft>
            </a:pP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1)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uvođenjem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novih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kategorija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licenciranih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lica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djelatnost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podsticanje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B2B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kanala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prodaje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:</a:t>
            </a:r>
          </a:p>
          <a:p>
            <a:pPr marL="342900" indent="-342900">
              <a:spcAft>
                <a:spcPts val="450"/>
              </a:spcAft>
              <a:buAutoNum type="alphaLcParenR"/>
            </a:pP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Poslove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posredovanja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mogu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da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obavljaju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sporedni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posrednik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preduzetnik-posrednik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endParaRPr lang="en-GB" sz="1500" dirty="0" smtClean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342900" indent="-342900">
              <a:spcAft>
                <a:spcPts val="450"/>
              </a:spcAft>
              <a:buAutoNum type="alphaLcParenR"/>
            </a:pP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Poslove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zastupanja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mogu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da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obavljaju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sporedni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zastupnici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endParaRPr lang="en-US" sz="1500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spcAft>
                <a:spcPts val="450"/>
              </a:spcAft>
            </a:pP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2)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uvođenjem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razradom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principa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ulaganja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sredstava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zasnovanih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na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međunarodnim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standardima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upravljanju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rizicima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te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unapređenjem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stepena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zaštite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interesa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osiguranika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korisnika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i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trećih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lica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skladu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sa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standardima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koji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važe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Evropskoj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uniji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:</a:t>
            </a:r>
          </a:p>
          <a:p>
            <a:pPr>
              <a:spcAft>
                <a:spcPts val="450"/>
              </a:spcAft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  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-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propisana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je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obaveza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društava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za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da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internim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aktom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urede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najmanje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ulaganje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u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imovinu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za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pokriće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tehničkih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rezervi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 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to na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način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koji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je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primjeren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prirodi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ME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trajanju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obaveza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iz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ugovora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o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odnosno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dospijeću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tih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obaveza</a:t>
            </a:r>
            <a:r>
              <a:rPr lang="en-GB" sz="1500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(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Član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90a i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Član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90b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Zakona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o </a:t>
            </a:r>
            <a:r>
              <a:rPr lang="en-GB" sz="1500" dirty="0" err="1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osiguranju</a:t>
            </a:r>
            <a:r>
              <a:rPr lang="en-GB" sz="1500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)</a:t>
            </a:r>
          </a:p>
          <a:p>
            <a:pPr>
              <a:spcAft>
                <a:spcPts val="450"/>
              </a:spcAf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Aft>
                <a:spcPts val="450"/>
              </a:spcAft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Aft>
                <a:spcPts val="450"/>
              </a:spcAft>
            </a:pPr>
            <a:endParaRPr lang="en-US" sz="1600" dirty="0" smtClean="0">
              <a:solidFill>
                <a:schemeClr val="bg2"/>
              </a:solidFill>
              <a:latin typeface="Staatlich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2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9"/>
          <p:cNvGrpSpPr/>
          <p:nvPr/>
        </p:nvGrpSpPr>
        <p:grpSpPr>
          <a:xfrm>
            <a:off x="7106798" y="1502338"/>
            <a:ext cx="1228146" cy="1511671"/>
            <a:chOff x="3599318" y="4299590"/>
            <a:chExt cx="251098" cy="309028"/>
          </a:xfrm>
        </p:grpSpPr>
        <p:sp>
          <p:nvSpPr>
            <p:cNvPr id="197" name="Google Shape;197;p29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6238997" y="3203602"/>
            <a:ext cx="2963748" cy="13091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ODRŽIVO POSLOVANJE I NEFINANSIJSKO</a:t>
            </a:r>
            <a:br>
              <a:rPr lang="en-US" sz="2600" dirty="0" smtClean="0"/>
            </a:br>
            <a:r>
              <a:rPr lang="en-US" sz="2600" dirty="0" smtClean="0"/>
              <a:t>IZVJEŠTAVANJE</a:t>
            </a:r>
            <a:endParaRPr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7" y="151339"/>
            <a:ext cx="7283301" cy="830614"/>
          </a:xfrm>
        </p:spPr>
        <p:txBody>
          <a:bodyPr/>
          <a:lstStyle/>
          <a:p>
            <a:pPr marL="0" indent="0"/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najzn</a:t>
            </a:r>
            <a:r>
              <a:rPr lang="sr-Latn-ME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a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čajnijI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>  IZAZOVI CRNOGORSKOG TRŽIŠTA OSIGURANJA NA PUTU KA EU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  <a:t/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Staatliches" panose="020B0604020202020204" charset="0"/>
              </a:rPr>
            </a:br>
            <a:endParaRPr lang="en-US" dirty="0"/>
          </a:p>
        </p:txBody>
      </p:sp>
      <p:grpSp>
        <p:nvGrpSpPr>
          <p:cNvPr id="15" name="Google Shape;196;p29"/>
          <p:cNvGrpSpPr/>
          <p:nvPr/>
        </p:nvGrpSpPr>
        <p:grpSpPr>
          <a:xfrm>
            <a:off x="1388427" y="1502339"/>
            <a:ext cx="1228146" cy="1511671"/>
            <a:chOff x="3599318" y="4299590"/>
            <a:chExt cx="251098" cy="309028"/>
          </a:xfrm>
        </p:grpSpPr>
        <p:sp>
          <p:nvSpPr>
            <p:cNvPr id="16" name="Google Shape;197;p29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;p29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;p29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0;p29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1;p29"/>
          <p:cNvSpPr txBox="1">
            <a:spLocks/>
          </p:cNvSpPr>
          <p:nvPr/>
        </p:nvSpPr>
        <p:spPr>
          <a:xfrm>
            <a:off x="967563" y="3178860"/>
            <a:ext cx="2069873" cy="557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z="2600" dirty="0" smtClean="0"/>
              <a:t>SOLVENCY II</a:t>
            </a:r>
          </a:p>
          <a:p>
            <a:endParaRPr lang="en-US" sz="2600" dirty="0"/>
          </a:p>
        </p:txBody>
      </p:sp>
      <p:grpSp>
        <p:nvGrpSpPr>
          <p:cNvPr id="22" name="Google Shape;196;p29"/>
          <p:cNvGrpSpPr/>
          <p:nvPr/>
        </p:nvGrpSpPr>
        <p:grpSpPr>
          <a:xfrm>
            <a:off x="4124573" y="1502338"/>
            <a:ext cx="1228146" cy="1511671"/>
            <a:chOff x="3599318" y="4299590"/>
            <a:chExt cx="251098" cy="309028"/>
          </a:xfrm>
        </p:grpSpPr>
        <p:sp>
          <p:nvSpPr>
            <p:cNvPr id="23" name="Google Shape;197;p29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;p29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;p29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;p29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01;p29"/>
          <p:cNvSpPr txBox="1">
            <a:spLocks/>
          </p:cNvSpPr>
          <p:nvPr/>
        </p:nvSpPr>
        <p:spPr>
          <a:xfrm>
            <a:off x="3703709" y="3203602"/>
            <a:ext cx="2069873" cy="5329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z="2600" dirty="0" smtClean="0"/>
              <a:t>MSFI 17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BDC25BB-C30E-47EB-A1EF-27208C6D6B82}"/>
              </a:ext>
            </a:extLst>
          </p:cNvPr>
          <p:cNvSpPr/>
          <p:nvPr/>
        </p:nvSpPr>
        <p:spPr>
          <a:xfrm>
            <a:off x="3997842" y="930659"/>
            <a:ext cx="4518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600" dirty="0">
                <a:latin typeface="Staatliches" panose="020B0604020202020204" charset="0"/>
              </a:rPr>
              <a:t>Jedna od najznačajnijih regulatornih </a:t>
            </a:r>
            <a:r>
              <a:rPr lang="sr-Latn-RS" sz="1600" dirty="0" err="1" smtClean="0">
                <a:latin typeface="Staatliches" panose="020B0604020202020204" charset="0"/>
              </a:rPr>
              <a:t>prom</a:t>
            </a:r>
            <a:r>
              <a:rPr lang="en-US" sz="1600" dirty="0" smtClean="0">
                <a:latin typeface="Staatliches" panose="020B0604020202020204" charset="0"/>
              </a:rPr>
              <a:t>J</a:t>
            </a:r>
            <a:r>
              <a:rPr lang="sr-Latn-RS" sz="1600" dirty="0" err="1" smtClean="0">
                <a:latin typeface="Staatliches" panose="020B0604020202020204" charset="0"/>
              </a:rPr>
              <a:t>ena</a:t>
            </a:r>
            <a:r>
              <a:rPr lang="sr-Latn-RS" sz="1600" dirty="0" smtClean="0">
                <a:latin typeface="Staatliches" panose="020B0604020202020204" charset="0"/>
              </a:rPr>
              <a:t> </a:t>
            </a:r>
            <a:r>
              <a:rPr lang="sr-Latn-RS" sz="1600" dirty="0">
                <a:latin typeface="Staatliches" panose="020B0604020202020204" charset="0"/>
              </a:rPr>
              <a:t>u EU, a koja se tiče održivosti jeste usvajanje  Direktive o </a:t>
            </a:r>
            <a:r>
              <a:rPr lang="sr-Latn-RS" sz="1600" dirty="0" err="1" smtClean="0">
                <a:latin typeface="Staatliches" panose="020B0604020202020204" charset="0"/>
              </a:rPr>
              <a:t>nefinan</a:t>
            </a:r>
            <a:r>
              <a:rPr lang="en-US" sz="1600" dirty="0" smtClean="0">
                <a:latin typeface="Staatliches" panose="020B0604020202020204" charset="0"/>
              </a:rPr>
              <a:t>S</a:t>
            </a:r>
            <a:r>
              <a:rPr lang="sr-Latn-RS" sz="1600" dirty="0" err="1" smtClean="0">
                <a:latin typeface="Staatliches" panose="020B0604020202020204" charset="0"/>
              </a:rPr>
              <a:t>ijskom</a:t>
            </a:r>
            <a:r>
              <a:rPr lang="sr-Latn-RS" sz="1600" dirty="0" smtClean="0">
                <a:latin typeface="Staatliches" panose="020B0604020202020204" charset="0"/>
              </a:rPr>
              <a:t> </a:t>
            </a:r>
            <a:r>
              <a:rPr lang="sr-Latn-RS" sz="1600" dirty="0" err="1">
                <a:latin typeface="Staatliches" panose="020B0604020202020204" charset="0"/>
              </a:rPr>
              <a:t>izvještavanju</a:t>
            </a:r>
            <a:r>
              <a:rPr lang="sr-Latn-RS" sz="1600" dirty="0">
                <a:latin typeface="Staatliches" panose="020B0604020202020204" charset="0"/>
              </a:rPr>
              <a:t> 2014.godine, a onda i Direktive o korporativnom </a:t>
            </a:r>
            <a:r>
              <a:rPr lang="sr-Latn-RS" sz="1600" dirty="0" err="1">
                <a:latin typeface="Staatliches" panose="020B0604020202020204" charset="0"/>
              </a:rPr>
              <a:t>izvještavanju</a:t>
            </a:r>
            <a:r>
              <a:rPr lang="sr-Latn-RS" sz="1600" dirty="0">
                <a:latin typeface="Staatliches" panose="020B0604020202020204" charset="0"/>
              </a:rPr>
              <a:t> o održivosti 2022.godine</a:t>
            </a:r>
            <a:r>
              <a:rPr lang="sr-Latn-RS" sz="1050" dirty="0"/>
              <a:t>. </a:t>
            </a:r>
            <a:endParaRPr lang="ko-KR" altLang="en-US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DE77520-42C4-45C0-9084-9E1499C1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77" y="2495571"/>
            <a:ext cx="2516928" cy="2771421"/>
          </a:xfrm>
          <a:prstGeom prst="rect">
            <a:avLst/>
          </a:prstGeom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642" y="2227801"/>
            <a:ext cx="5209954" cy="29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3741" y="289072"/>
            <a:ext cx="5656520" cy="40011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taatliches" panose="020B0604020202020204" charset="0"/>
              </a:rPr>
              <a:t>ODRŽIVO POSLOVANJE I </a:t>
            </a:r>
            <a:r>
              <a:rPr lang="en-US" sz="2000" dirty="0" err="1" smtClean="0">
                <a:latin typeface="Staatliches" panose="020B0604020202020204" charset="0"/>
              </a:rPr>
              <a:t>NEFINANSIJsKO</a:t>
            </a:r>
            <a:r>
              <a:rPr lang="en-US" sz="2000" dirty="0" smtClean="0">
                <a:latin typeface="Staatliches" panose="020B0604020202020204" charset="0"/>
              </a:rPr>
              <a:t> IZVJEŠTAVANJE</a:t>
            </a:r>
            <a:endParaRPr lang="en-US" sz="2000" dirty="0">
              <a:latin typeface="Staatliches" panose="020B060402020202020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848" y="946046"/>
            <a:ext cx="3241794" cy="12926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1300" dirty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Osiguravajuća društva </a:t>
            </a:r>
            <a:r>
              <a:rPr lang="en-US" altLang="en-US" sz="1300" dirty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1300" dirty="0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 err="1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altLang="en-US" sz="1300" dirty="0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Finansijske institucije sve više prepoznaju važnost održivog razvoja</a:t>
            </a:r>
            <a:r>
              <a:rPr lang="en-US" altLang="en-US" sz="1300" dirty="0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sz="1300" dirty="0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usvajaju </a:t>
            </a:r>
            <a:r>
              <a:rPr lang="sr-Latn-RS" altLang="en-US" sz="1300" dirty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politike koje promovišu održivost i smanjenje emisija gasova sa efektom staklene </a:t>
            </a:r>
            <a:r>
              <a:rPr lang="sr-Latn-RS" altLang="en-US" sz="1300" dirty="0" err="1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1300" dirty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sr-Latn-RS" altLang="en-US" sz="1300" dirty="0" smtClean="0">
                <a:solidFill>
                  <a:schemeClr val="tx1"/>
                </a:solidFill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kumimoji="0" lang="en-US" alt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Jesu </a:t>
            </a:r>
            <a:r>
              <a: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atliche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prepoznate kao generator održivog razvoja.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taatlich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Consulting">
  <a:themeElements>
    <a:clrScheme name="Simple Light">
      <a:dk1>
        <a:srgbClr val="000000"/>
      </a:dk1>
      <a:lt1>
        <a:srgbClr val="FFFFFF"/>
      </a:lt1>
      <a:dk2>
        <a:srgbClr val="494F70"/>
      </a:dk2>
      <a:lt2>
        <a:srgbClr val="434343"/>
      </a:lt2>
      <a:accent1>
        <a:srgbClr val="FBA26D"/>
      </a:accent1>
      <a:accent2>
        <a:srgbClr val="F05988"/>
      </a:accent2>
      <a:accent3>
        <a:srgbClr val="55BCBD"/>
      </a:accent3>
      <a:accent4>
        <a:srgbClr val="FAE2CA"/>
      </a:accent4>
      <a:accent5>
        <a:srgbClr val="1C6274"/>
      </a:accent5>
      <a:accent6>
        <a:srgbClr val="FFFFFF"/>
      </a:accent6>
      <a:hlink>
        <a:srgbClr val="1C62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1198</Words>
  <Application>Microsoft Office PowerPoint</Application>
  <PresentationFormat>On-screen Show (16:9)</PresentationFormat>
  <Paragraphs>103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Staatliches</vt:lpstr>
      <vt:lpstr>Oxygen</vt:lpstr>
      <vt:lpstr>맑은 고딕</vt:lpstr>
      <vt:lpstr>Poppins</vt:lpstr>
      <vt:lpstr>Times New Roman</vt:lpstr>
      <vt:lpstr>Calibri</vt:lpstr>
      <vt:lpstr>Courier New</vt:lpstr>
      <vt:lpstr>Arial Narrow</vt:lpstr>
      <vt:lpstr>Insurance Consulting</vt:lpstr>
      <vt:lpstr>TRŽIŠTE OSIGURANJA U Crnoj gori- Uređenje na putu ka EU </vt:lpstr>
      <vt:lpstr>TRŽIŠTE OSIGURANJA U Crnoj gori- Uređenje na putu ka EU </vt:lpstr>
      <vt:lpstr>prikaz osnovnih pokazatelja tržišta OSIGURANJA za 2023.</vt:lpstr>
      <vt:lpstr>prikaz osnovnih pokazatelja tržišta OSIGURANJA za 2023.</vt:lpstr>
      <vt:lpstr>najznačajnije novine na crnogorskom  tržištu osiguranja u poslednjEM PERIODU </vt:lpstr>
      <vt:lpstr>najznačajnije novine na crnogorskom  tržištu osiguranja u poslednjEM PERIODU </vt:lpstr>
      <vt:lpstr>najzNAčajnije novine na crnogorskom  tržištu osiguranja u poslednjEM PERIODU </vt:lpstr>
      <vt:lpstr>ODRŽIVO POSLOVANJE I NEFINANSIJSKO IZVJEŠTAVANJE</vt:lpstr>
      <vt:lpstr>Slide 9</vt:lpstr>
      <vt:lpstr>Slide 10</vt:lpstr>
      <vt:lpstr>Slide 11</vt:lpstr>
      <vt:lpstr>Umjesto ZAKLJUČKA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CONSULTING</dc:title>
  <dc:creator>Milijana</dc:creator>
  <cp:lastModifiedBy>Marija</cp:lastModifiedBy>
  <cp:revision>75</cp:revision>
  <dcterms:modified xsi:type="dcterms:W3CDTF">2024-06-07T21:41:22Z</dcterms:modified>
</cp:coreProperties>
</file>