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8" r:id="rId9"/>
    <p:sldId id="269" r:id="rId10"/>
    <p:sldId id="272" r:id="rId11"/>
    <p:sldId id="273" r:id="rId12"/>
    <p:sldId id="275" r:id="rId13"/>
    <p:sldId id="276" r:id="rId14"/>
    <p:sldId id="277" r:id="rId15"/>
    <p:sldId id="266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ica" initials="K" lastIdx="1" clrIdx="0">
    <p:extLst>
      <p:ext uri="{19B8F6BF-5375-455C-9EA6-DF929625EA0E}">
        <p15:presenceInfo xmlns="" xmlns:p15="http://schemas.microsoft.com/office/powerpoint/2012/main" userId="Kat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52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 err="1">
                <a:effectLst/>
              </a:rPr>
              <a:t>Likvidirane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1400" b="1" i="0" u="none" strike="noStrike" baseline="0" dirty="0" err="1">
                <a:effectLst/>
              </a:rPr>
              <a:t>štete</a:t>
            </a:r>
            <a:r>
              <a:rPr lang="en-US" sz="1400" b="1" i="0" u="none" strike="noStrike" baseline="0" dirty="0">
                <a:effectLst/>
              </a:rPr>
              <a:t>, </a:t>
            </a:r>
            <a:r>
              <a:rPr lang="en-US" sz="1400" b="1" i="0" u="none" strike="noStrike" baseline="0" dirty="0" err="1">
                <a:effectLst/>
              </a:rPr>
              <a:t>fakturisana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1400" b="1" i="0" u="none" strike="noStrike" baseline="0" dirty="0" err="1">
                <a:effectLst/>
              </a:rPr>
              <a:t>tehnička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1400" b="1" i="0" u="none" strike="noStrike" baseline="0" dirty="0" err="1">
                <a:effectLst/>
              </a:rPr>
              <a:t>premija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1400" b="1" i="0" u="none" strike="noStrike" baseline="0" dirty="0" err="1">
                <a:effectLst/>
              </a:rPr>
              <a:t>i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1400" b="1" i="0" u="none" strike="noStrike" baseline="0" dirty="0" err="1">
                <a:effectLst/>
              </a:rPr>
              <a:t>tehnički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1400" b="1" i="0" u="none" strike="noStrike" baseline="0" dirty="0" err="1">
                <a:effectLst/>
              </a:rPr>
              <a:t>rezultat</a:t>
            </a:r>
            <a:r>
              <a:rPr lang="en-US" sz="1400" b="1" i="0" u="none" strike="noStrike" baseline="0" dirty="0">
                <a:effectLst/>
              </a:rPr>
              <a:t> u </a:t>
            </a:r>
            <a:r>
              <a:rPr lang="en-US" sz="1400" b="1" i="0" u="none" strike="noStrike" baseline="0" dirty="0" err="1">
                <a:effectLst/>
              </a:rPr>
              <a:t>osiguranju</a:t>
            </a:r>
            <a:r>
              <a:rPr lang="en-US" sz="1400" b="1" i="0" u="none" strike="noStrike" baseline="0" dirty="0">
                <a:effectLst/>
              </a:rPr>
              <a:t> </a:t>
            </a:r>
            <a:r>
              <a:rPr lang="en-US" sz="1400" b="1" i="0" u="none" strike="noStrike" baseline="0" dirty="0" err="1">
                <a:effectLst/>
              </a:rPr>
              <a:t>poljoprivrede</a:t>
            </a:r>
            <a:r>
              <a:rPr lang="en-US" sz="1400" b="1" i="0" u="none" strike="noStrike" baseline="0" dirty="0">
                <a:effectLst/>
              </a:rPr>
              <a:t> u </a:t>
            </a:r>
            <a:r>
              <a:rPr lang="en-US" sz="1400" b="1" i="0" u="none" strike="noStrike" baseline="0" dirty="0" err="1">
                <a:effectLst/>
              </a:rPr>
              <a:t>Srbiji</a:t>
            </a:r>
            <a:r>
              <a:rPr lang="en-US" sz="1400" b="1" i="0" u="none" strike="noStrike" baseline="0" dirty="0">
                <a:effectLst/>
              </a:rPr>
              <a:t> u </a:t>
            </a:r>
            <a:r>
              <a:rPr lang="en-US" sz="1400" b="1" i="0" u="none" strike="noStrike" baseline="0" dirty="0" err="1">
                <a:effectLst/>
              </a:rPr>
              <a:t>periodu</a:t>
            </a:r>
            <a:r>
              <a:rPr lang="en-US" sz="1400" b="1" i="0" u="none" strike="noStrike" baseline="0" dirty="0">
                <a:effectLst/>
              </a:rPr>
              <a:t> 201</a:t>
            </a:r>
            <a:r>
              <a:rPr lang="sr-Latn-RS" sz="1400" b="1" i="0" u="none" strike="noStrike" baseline="0" dirty="0">
                <a:effectLst/>
              </a:rPr>
              <a:t>3</a:t>
            </a:r>
            <a:r>
              <a:rPr lang="en-US" sz="1400" b="1" i="0" u="none" strike="noStrike" baseline="0" dirty="0">
                <a:effectLst/>
              </a:rPr>
              <a:t>-20</a:t>
            </a:r>
            <a:r>
              <a:rPr lang="sr-Latn-RS" sz="1400" b="1" i="0" u="none" strike="noStrike" baseline="0" dirty="0">
                <a:effectLst/>
              </a:rPr>
              <a:t>22</a:t>
            </a:r>
            <a:r>
              <a:rPr lang="en-US" sz="1400" b="1" i="0" u="none" strike="noStrike" baseline="0" dirty="0">
                <a:effectLst/>
              </a:rPr>
              <a:t>. </a:t>
            </a:r>
            <a:r>
              <a:rPr lang="en-US" sz="1400" b="1" i="0" u="none" strike="noStrike" baseline="0" dirty="0" err="1">
                <a:effectLst/>
              </a:rPr>
              <a:t>godine</a:t>
            </a:r>
            <a:endParaRPr lang="en-US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1"/>
          <c:order val="0"/>
          <c:tx>
            <c:v>Likvidirane štete (000 rsd)</c:v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Sheet1!$B$3:$B$12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Sheet1!$C$3:$C$12</c:f>
              <c:numCache>
                <c:formatCode>#,##0.00</c:formatCode>
                <c:ptCount val="10"/>
                <c:pt idx="0">
                  <c:v>1800697</c:v>
                </c:pt>
                <c:pt idx="1">
                  <c:v>1290996</c:v>
                </c:pt>
                <c:pt idx="2">
                  <c:v>1025606</c:v>
                </c:pt>
                <c:pt idx="3">
                  <c:v>2067136</c:v>
                </c:pt>
                <c:pt idx="4">
                  <c:v>2380273</c:v>
                </c:pt>
                <c:pt idx="5">
                  <c:v>3136876</c:v>
                </c:pt>
                <c:pt idx="6">
                  <c:v>3261294</c:v>
                </c:pt>
                <c:pt idx="7">
                  <c:v>2791369</c:v>
                </c:pt>
                <c:pt idx="8">
                  <c:v>3837051</c:v>
                </c:pt>
                <c:pt idx="9">
                  <c:v>4877054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B5-41AF-BA6F-A490DC3639D2}"/>
            </c:ext>
          </c:extLst>
        </c:ser>
        <c:ser>
          <c:idx val="2"/>
          <c:order val="1"/>
          <c:tx>
            <c:v>Fakturisana tehnička premija osiguranja (000 rsd) </c:v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Sheet1!$B$3:$B$12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Sheet1!$D$3:$D$12</c:f>
              <c:numCache>
                <c:formatCode>#,##0.00</c:formatCode>
                <c:ptCount val="10"/>
                <c:pt idx="0">
                  <c:v>1300735</c:v>
                </c:pt>
                <c:pt idx="1">
                  <c:v>1383141</c:v>
                </c:pt>
                <c:pt idx="2">
                  <c:v>1495970</c:v>
                </c:pt>
                <c:pt idx="3">
                  <c:v>1798592</c:v>
                </c:pt>
                <c:pt idx="4">
                  <c:v>2031018</c:v>
                </c:pt>
                <c:pt idx="5">
                  <c:v>2318324</c:v>
                </c:pt>
                <c:pt idx="6">
                  <c:v>2620466</c:v>
                </c:pt>
                <c:pt idx="7">
                  <c:v>2886304</c:v>
                </c:pt>
                <c:pt idx="8">
                  <c:v>3522580</c:v>
                </c:pt>
                <c:pt idx="9">
                  <c:v>4354767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BB5-41AF-BA6F-A490DC3639D2}"/>
            </c:ext>
          </c:extLst>
        </c:ser>
        <c:gapWidth val="219"/>
        <c:overlap val="-27"/>
        <c:axId val="157424256"/>
        <c:axId val="157438336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Sheet1!$B$3:$B$12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Sheet1!$B$3:$B$12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DBB5-41AF-BA6F-A490DC3639D2}"/>
                  </c:ext>
                </c:extLst>
              </c15:ser>
            </c15:filteredBarSeries>
          </c:ext>
        </c:extLst>
      </c:barChart>
      <c:lineChart>
        <c:grouping val="standard"/>
        <c:ser>
          <c:idx val="3"/>
          <c:order val="2"/>
          <c:tx>
            <c:v>Tehnički rezultat %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Sheet1!$B$3:$B$12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Sheet1!$E$3:$E$12</c:f>
              <c:numCache>
                <c:formatCode>General</c:formatCode>
                <c:ptCount val="10"/>
                <c:pt idx="0">
                  <c:v>138.4368838</c:v>
                </c:pt>
                <c:pt idx="1">
                  <c:v>93.337989399999998</c:v>
                </c:pt>
                <c:pt idx="2">
                  <c:v>68.557925630000028</c:v>
                </c:pt>
                <c:pt idx="3">
                  <c:v>114.9307903</c:v>
                </c:pt>
                <c:pt idx="4">
                  <c:v>117.1960564</c:v>
                </c:pt>
                <c:pt idx="5">
                  <c:v>135.30792070000001</c:v>
                </c:pt>
                <c:pt idx="6">
                  <c:v>124.45473440000002</c:v>
                </c:pt>
                <c:pt idx="7">
                  <c:v>96.710845430000006</c:v>
                </c:pt>
                <c:pt idx="8">
                  <c:v>108.92729190000003</c:v>
                </c:pt>
                <c:pt idx="9">
                  <c:v>111.99345450000003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BB5-41AF-BA6F-A490DC3639D2}"/>
            </c:ext>
          </c:extLst>
        </c:ser>
        <c:marker val="1"/>
        <c:axId val="157441408"/>
        <c:axId val="157439872"/>
      </c:lineChart>
      <c:catAx>
        <c:axId val="1574242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438336"/>
        <c:crosses val="autoZero"/>
        <c:auto val="1"/>
        <c:lblAlgn val="ctr"/>
        <c:lblOffset val="100"/>
      </c:catAx>
      <c:valAx>
        <c:axId val="1574383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424256"/>
        <c:crosses val="autoZero"/>
        <c:crossBetween val="between"/>
      </c:valAx>
      <c:valAx>
        <c:axId val="157439872"/>
        <c:scaling>
          <c:orientation val="minMax"/>
        </c:scaling>
        <c:axPos val="r"/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441408"/>
        <c:crosses val="max"/>
        <c:crossBetween val="between"/>
      </c:valAx>
      <c:catAx>
        <c:axId val="157441408"/>
        <c:scaling>
          <c:orientation val="minMax"/>
        </c:scaling>
        <c:delete val="1"/>
        <c:axPos val="b"/>
        <c:numFmt formatCode="General" sourceLinked="1"/>
        <c:tickLblPos val="none"/>
        <c:crossAx val="157439872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3C265-5CB8-40F6-9B54-582D69A7536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ED7A54-8521-408A-9D4A-666BA731F5C4}">
      <dgm:prSet phldrT="[Text]" custT="1"/>
      <dgm:spPr/>
      <dgm:t>
        <a:bodyPr/>
        <a:lstStyle/>
        <a:p>
          <a:r>
            <a:rPr lang="sr-Latn-RS" sz="1800" dirty="0"/>
            <a:t>Zaključak</a:t>
          </a:r>
          <a:endParaRPr lang="en-US" sz="1800" dirty="0"/>
        </a:p>
      </dgm:t>
    </dgm:pt>
    <dgm:pt modelId="{AD2257EB-18A1-4F3D-9C7F-C533C676C38C}" type="parTrans" cxnId="{8A568F62-E2B4-4877-842B-8F95CEF47215}">
      <dgm:prSet/>
      <dgm:spPr/>
      <dgm:t>
        <a:bodyPr/>
        <a:lstStyle/>
        <a:p>
          <a:endParaRPr lang="en-US"/>
        </a:p>
      </dgm:t>
    </dgm:pt>
    <dgm:pt modelId="{CDDD9B7A-A6BA-4E73-AB90-6E0DBBB9922F}" type="sibTrans" cxnId="{8A568F62-E2B4-4877-842B-8F95CEF47215}">
      <dgm:prSet/>
      <dgm:spPr/>
      <dgm:t>
        <a:bodyPr/>
        <a:lstStyle/>
        <a:p>
          <a:endParaRPr lang="en-US"/>
        </a:p>
      </dgm:t>
    </dgm:pt>
    <dgm:pt modelId="{B8959E4D-3ADA-402E-8663-25C6F5F4B0C7}">
      <dgm:prSet phldrT="[Text]" custT="1"/>
      <dgm:spPr/>
      <dgm:t>
        <a:bodyPr/>
        <a:lstStyle/>
        <a:p>
          <a:pPr algn="ctr"/>
          <a:r>
            <a:rPr lang="sr-Latn-R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Podrška prilagođavanju na klimatske promene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gm:t>
    </dgm:pt>
    <dgm:pt modelId="{D241F5B2-E241-4801-BE1F-D6A15886FC3E}" type="parTrans" cxnId="{6F60F756-246B-4CF3-8F7F-235F33D0ECB5}">
      <dgm:prSet/>
      <dgm:spPr/>
      <dgm:t>
        <a:bodyPr/>
        <a:lstStyle/>
        <a:p>
          <a:endParaRPr lang="en-US"/>
        </a:p>
      </dgm:t>
    </dgm:pt>
    <dgm:pt modelId="{DBB2E9B3-865D-4095-A4BC-FC96EEC74F88}" type="sibTrans" cxnId="{6F60F756-246B-4CF3-8F7F-235F33D0ECB5}">
      <dgm:prSet/>
      <dgm:spPr/>
      <dgm:t>
        <a:bodyPr/>
        <a:lstStyle/>
        <a:p>
          <a:endParaRPr lang="en-US"/>
        </a:p>
      </dgm:t>
    </dgm:pt>
    <dgm:pt modelId="{62B776D7-EF68-4A53-9B95-6DFE78B28648}">
      <dgm:prSet phldrT="[Text]" custT="1"/>
      <dgm:spPr/>
      <dgm:t>
        <a:bodyPr/>
        <a:lstStyle/>
        <a:p>
          <a:r>
            <a:rPr lang="sr-Latn-R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Partnerstva i saradnja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gm:t>
    </dgm:pt>
    <dgm:pt modelId="{26E3D72A-25C7-4014-B6BA-345ED998F651}" type="parTrans" cxnId="{0CACDE2D-29C2-4AF7-913C-6CC829DA9E37}">
      <dgm:prSet/>
      <dgm:spPr/>
      <dgm:t>
        <a:bodyPr/>
        <a:lstStyle/>
        <a:p>
          <a:endParaRPr lang="en-US"/>
        </a:p>
      </dgm:t>
    </dgm:pt>
    <dgm:pt modelId="{0776FAC7-96B4-4DD2-993E-C320EEA0EF8B}" type="sibTrans" cxnId="{0CACDE2D-29C2-4AF7-913C-6CC829DA9E37}">
      <dgm:prSet/>
      <dgm:spPr/>
      <dgm:t>
        <a:bodyPr/>
        <a:lstStyle/>
        <a:p>
          <a:endParaRPr lang="en-US"/>
        </a:p>
      </dgm:t>
    </dgm:pt>
    <dgm:pt modelId="{2E42DAD3-FDB0-4E41-8FFA-E4EB508F9A85}">
      <dgm:prSet custT="1"/>
      <dgm:spPr/>
      <dgm:t>
        <a:bodyPr/>
        <a:lstStyle/>
        <a:p>
          <a:pPr algn="l"/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Svest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i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usvajanje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osiguranja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u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poljoprivredi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–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izazovi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za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sektor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osiguranja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gm:t>
    </dgm:pt>
    <dgm:pt modelId="{0AFE8166-83AC-469F-963E-88DEF0855DE5}" type="parTrans" cxnId="{D6546BB9-F0CB-473B-BF66-CE7122C27F25}">
      <dgm:prSet/>
      <dgm:spPr/>
      <dgm:t>
        <a:bodyPr/>
        <a:lstStyle/>
        <a:p>
          <a:endParaRPr lang="en-US"/>
        </a:p>
      </dgm:t>
    </dgm:pt>
    <dgm:pt modelId="{4E5B2D86-BE3D-4994-B16D-8510A730D6A9}" type="sibTrans" cxnId="{D6546BB9-F0CB-473B-BF66-CE7122C27F25}">
      <dgm:prSet/>
      <dgm:spPr/>
      <dgm:t>
        <a:bodyPr/>
        <a:lstStyle/>
        <a:p>
          <a:endParaRPr lang="en-US"/>
        </a:p>
      </dgm:t>
    </dgm:pt>
    <dgm:pt modelId="{184E620F-A7D3-4DF7-8051-8DE0B23D0158}">
      <dgm:prSet custT="1"/>
      <dgm:spPr/>
      <dgm:t>
        <a:bodyPr/>
        <a:lstStyle/>
        <a:p>
          <a:r>
            <a:rPr lang="sr-Latn-RS" sz="1800" dirty="0"/>
            <a:t>Učestalost ekstremnih klimatskih promena u Republici Srbiji</a:t>
          </a:r>
          <a:endParaRPr lang="en-US" sz="1800" dirty="0"/>
        </a:p>
      </dgm:t>
    </dgm:pt>
    <dgm:pt modelId="{4BDF8796-ACF1-4ADB-A9D9-743C2C9CCADF}" type="parTrans" cxnId="{F7AB0F5F-D19D-487A-BCCA-E3203F50B20D}">
      <dgm:prSet/>
      <dgm:spPr/>
      <dgm:t>
        <a:bodyPr/>
        <a:lstStyle/>
        <a:p>
          <a:endParaRPr lang="en-US"/>
        </a:p>
      </dgm:t>
    </dgm:pt>
    <dgm:pt modelId="{A9EF6DB1-A082-45F5-B85D-5F4EFE7DC171}" type="sibTrans" cxnId="{F7AB0F5F-D19D-487A-BCCA-E3203F50B20D}">
      <dgm:prSet/>
      <dgm:spPr/>
      <dgm:t>
        <a:bodyPr/>
        <a:lstStyle/>
        <a:p>
          <a:endParaRPr lang="en-US"/>
        </a:p>
      </dgm:t>
    </dgm:pt>
    <dgm:pt modelId="{BD657407-D9CD-4D2F-A10A-A29DAEAA9176}">
      <dgm:prSet custT="1"/>
      <dgm:spPr/>
      <dgm:t>
        <a:bodyPr/>
        <a:lstStyle/>
        <a:p>
          <a:r>
            <a:rPr lang="sr-Latn-RS" sz="1800" dirty="0"/>
            <a:t>Izazovi u poljoprivredi usled klimatskih promena</a:t>
          </a:r>
          <a:endParaRPr lang="en-US" sz="1800" dirty="0"/>
        </a:p>
      </dgm:t>
    </dgm:pt>
    <dgm:pt modelId="{80EA22C2-A6BD-4836-AC12-505F2A6FA404}" type="parTrans" cxnId="{523C5D16-24E5-4F82-9CE6-09E483840DF1}">
      <dgm:prSet/>
      <dgm:spPr/>
      <dgm:t>
        <a:bodyPr/>
        <a:lstStyle/>
        <a:p>
          <a:endParaRPr lang="en-US"/>
        </a:p>
      </dgm:t>
    </dgm:pt>
    <dgm:pt modelId="{71F51A90-6115-4453-9BFD-B23F337F21F6}" type="sibTrans" cxnId="{523C5D16-24E5-4F82-9CE6-09E483840DF1}">
      <dgm:prSet/>
      <dgm:spPr/>
      <dgm:t>
        <a:bodyPr/>
        <a:lstStyle/>
        <a:p>
          <a:endParaRPr lang="en-US"/>
        </a:p>
      </dgm:t>
    </dgm:pt>
    <dgm:pt modelId="{B0AA0A09-EBE3-4D7F-A7D3-A807A78A6743}">
      <dgm:prSet custT="1"/>
      <dgm:spPr/>
      <dgm:t>
        <a:bodyPr/>
        <a:lstStyle/>
        <a:p>
          <a:r>
            <a:rPr lang="sr-Latn-R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Promovisanje osiguranja u poljoprivredi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gm:t>
    </dgm:pt>
    <dgm:pt modelId="{1DFEF68A-6E5F-4FF0-BFC0-AEA3A4DD15C6}" type="parTrans" cxnId="{2F3EB990-0916-40E0-A479-03B261469521}">
      <dgm:prSet/>
      <dgm:spPr/>
      <dgm:t>
        <a:bodyPr/>
        <a:lstStyle/>
        <a:p>
          <a:endParaRPr lang="en-US"/>
        </a:p>
      </dgm:t>
    </dgm:pt>
    <dgm:pt modelId="{89E52D43-ECBB-4783-B90D-6BED7F811509}" type="sibTrans" cxnId="{2F3EB990-0916-40E0-A479-03B261469521}">
      <dgm:prSet/>
      <dgm:spPr/>
      <dgm:t>
        <a:bodyPr/>
        <a:lstStyle/>
        <a:p>
          <a:endParaRPr lang="en-US"/>
        </a:p>
      </dgm:t>
    </dgm:pt>
    <dgm:pt modelId="{1FBCA469-E603-40B9-B513-7D147CB6990E}" type="pres">
      <dgm:prSet presAssocID="{CA33C265-5CB8-40F6-9B54-582D69A753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EA198A2-663B-47E5-B719-0CC5D383E4F0}" type="pres">
      <dgm:prSet presAssocID="{BD657407-D9CD-4D2F-A10A-A29DAEAA9176}" presName="hierRoot1" presStyleCnt="0"/>
      <dgm:spPr/>
    </dgm:pt>
    <dgm:pt modelId="{D0C8AD7C-1A51-4714-B9DF-6EC603BE6C39}" type="pres">
      <dgm:prSet presAssocID="{BD657407-D9CD-4D2F-A10A-A29DAEAA9176}" presName="composite" presStyleCnt="0"/>
      <dgm:spPr/>
    </dgm:pt>
    <dgm:pt modelId="{29A844C7-8DD2-4C16-98E7-E4B1F40BCFAE}" type="pres">
      <dgm:prSet presAssocID="{BD657407-D9CD-4D2F-A10A-A29DAEAA9176}" presName="background" presStyleLbl="node0" presStyleIdx="0" presStyleCnt="1"/>
      <dgm:spPr/>
    </dgm:pt>
    <dgm:pt modelId="{21B77CE8-9717-4218-94C1-258C5298F99E}" type="pres">
      <dgm:prSet presAssocID="{BD657407-D9CD-4D2F-A10A-A29DAEAA9176}" presName="text" presStyleLbl="fgAcc0" presStyleIdx="0" presStyleCnt="1" custScaleX="644247" custScaleY="2164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6AC6B9-C9F1-4A33-82B1-1FFD1146640A}" type="pres">
      <dgm:prSet presAssocID="{BD657407-D9CD-4D2F-A10A-A29DAEAA9176}" presName="hierChild2" presStyleCnt="0"/>
      <dgm:spPr/>
    </dgm:pt>
    <dgm:pt modelId="{0CA31CD5-020A-4E90-B43E-9F9ED9BE4E8E}" type="pres">
      <dgm:prSet presAssocID="{4BDF8796-ACF1-4ADB-A9D9-743C2C9CCADF}" presName="Name10" presStyleLbl="parChTrans1D2" presStyleIdx="0" presStyleCnt="1"/>
      <dgm:spPr/>
      <dgm:t>
        <a:bodyPr/>
        <a:lstStyle/>
        <a:p>
          <a:endParaRPr lang="en-US"/>
        </a:p>
      </dgm:t>
    </dgm:pt>
    <dgm:pt modelId="{54896177-8DDE-4CFD-BDC4-567B168E4207}" type="pres">
      <dgm:prSet presAssocID="{184E620F-A7D3-4DF7-8051-8DE0B23D0158}" presName="hierRoot2" presStyleCnt="0"/>
      <dgm:spPr/>
    </dgm:pt>
    <dgm:pt modelId="{6CC28C48-3CCE-4280-9FC6-500F5D366800}" type="pres">
      <dgm:prSet presAssocID="{184E620F-A7D3-4DF7-8051-8DE0B23D0158}" presName="composite2" presStyleCnt="0"/>
      <dgm:spPr/>
    </dgm:pt>
    <dgm:pt modelId="{D48CF38D-C634-4FD0-89D3-9AF904AC0A2A}" type="pres">
      <dgm:prSet presAssocID="{184E620F-A7D3-4DF7-8051-8DE0B23D0158}" presName="background2" presStyleLbl="node2" presStyleIdx="0" presStyleCnt="1"/>
      <dgm:spPr/>
    </dgm:pt>
    <dgm:pt modelId="{A2BE8743-8487-4015-A37C-566AA7673538}" type="pres">
      <dgm:prSet presAssocID="{184E620F-A7D3-4DF7-8051-8DE0B23D0158}" presName="text2" presStyleLbl="fgAcc2" presStyleIdx="0" presStyleCnt="1" custScaleX="647655" custScaleY="2203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71EC9E-207E-4212-8D8D-093A85CAD86B}" type="pres">
      <dgm:prSet presAssocID="{184E620F-A7D3-4DF7-8051-8DE0B23D0158}" presName="hierChild3" presStyleCnt="0"/>
      <dgm:spPr/>
    </dgm:pt>
    <dgm:pt modelId="{4F23BCF5-E5CC-40FD-93B9-02CB9806E30C}" type="pres">
      <dgm:prSet presAssocID="{0AFE8166-83AC-469F-963E-88DEF0855DE5}" presName="Name17" presStyleLbl="parChTrans1D3" presStyleIdx="0" presStyleCnt="1"/>
      <dgm:spPr/>
      <dgm:t>
        <a:bodyPr/>
        <a:lstStyle/>
        <a:p>
          <a:endParaRPr lang="en-US"/>
        </a:p>
      </dgm:t>
    </dgm:pt>
    <dgm:pt modelId="{AC5B1BA7-4986-4921-BC4D-29749FFABD32}" type="pres">
      <dgm:prSet presAssocID="{2E42DAD3-FDB0-4E41-8FFA-E4EB508F9A85}" presName="hierRoot3" presStyleCnt="0"/>
      <dgm:spPr/>
    </dgm:pt>
    <dgm:pt modelId="{293F82C5-D42A-4F62-A1E2-3692FFA11AC8}" type="pres">
      <dgm:prSet presAssocID="{2E42DAD3-FDB0-4E41-8FFA-E4EB508F9A85}" presName="composite3" presStyleCnt="0"/>
      <dgm:spPr/>
    </dgm:pt>
    <dgm:pt modelId="{A6DE105A-CC01-4EE3-A492-AFEACB7DA980}" type="pres">
      <dgm:prSet presAssocID="{2E42DAD3-FDB0-4E41-8FFA-E4EB508F9A85}" presName="background3" presStyleLbl="node3" presStyleIdx="0" presStyleCnt="1"/>
      <dgm:spPr/>
    </dgm:pt>
    <dgm:pt modelId="{915DE3B2-13B6-4877-AF4C-0B685FAA4B32}" type="pres">
      <dgm:prSet presAssocID="{2E42DAD3-FDB0-4E41-8FFA-E4EB508F9A85}" presName="text3" presStyleLbl="fgAcc3" presStyleIdx="0" presStyleCnt="1" custScaleX="674914" custScaleY="2976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50ADAB-ED87-4844-80B4-AFF98B6943CF}" type="pres">
      <dgm:prSet presAssocID="{2E42DAD3-FDB0-4E41-8FFA-E4EB508F9A85}" presName="hierChild4" presStyleCnt="0"/>
      <dgm:spPr/>
    </dgm:pt>
    <dgm:pt modelId="{8F653CA3-BCE5-4BD9-8ADD-CF14A1610F7D}" type="pres">
      <dgm:prSet presAssocID="{AD2257EB-18A1-4F3D-9C7F-C533C676C38C}" presName="Name23" presStyleLbl="parChTrans1D4" presStyleIdx="0" presStyleCnt="4"/>
      <dgm:spPr/>
      <dgm:t>
        <a:bodyPr/>
        <a:lstStyle/>
        <a:p>
          <a:endParaRPr lang="en-US"/>
        </a:p>
      </dgm:t>
    </dgm:pt>
    <dgm:pt modelId="{454BFA28-F024-4E94-A971-6A9DD6967957}" type="pres">
      <dgm:prSet presAssocID="{E4ED7A54-8521-408A-9D4A-666BA731F5C4}" presName="hierRoot4" presStyleCnt="0"/>
      <dgm:spPr/>
    </dgm:pt>
    <dgm:pt modelId="{77A2159E-8C57-4BB9-9663-0A96C72CCA27}" type="pres">
      <dgm:prSet presAssocID="{E4ED7A54-8521-408A-9D4A-666BA731F5C4}" presName="composite4" presStyleCnt="0"/>
      <dgm:spPr/>
    </dgm:pt>
    <dgm:pt modelId="{009855C4-9E58-4059-8377-6855A3542973}" type="pres">
      <dgm:prSet presAssocID="{E4ED7A54-8521-408A-9D4A-666BA731F5C4}" presName="background4" presStyleLbl="node4" presStyleIdx="0" presStyleCnt="4"/>
      <dgm:spPr/>
    </dgm:pt>
    <dgm:pt modelId="{714F506A-2BF5-418E-9233-E052856A6D54}" type="pres">
      <dgm:prSet presAssocID="{E4ED7A54-8521-408A-9D4A-666BA731F5C4}" presName="text4" presStyleLbl="fgAcc4" presStyleIdx="0" presStyleCnt="4" custScaleX="274596" custScaleY="1158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A9AA16-04BF-4D71-8CF6-B738953068B7}" type="pres">
      <dgm:prSet presAssocID="{E4ED7A54-8521-408A-9D4A-666BA731F5C4}" presName="hierChild5" presStyleCnt="0"/>
      <dgm:spPr/>
    </dgm:pt>
    <dgm:pt modelId="{8672A666-95B2-461D-9C5B-505BBDF36A06}" type="pres">
      <dgm:prSet presAssocID="{D241F5B2-E241-4801-BE1F-D6A15886FC3E}" presName="Name23" presStyleLbl="parChTrans1D4" presStyleIdx="1" presStyleCnt="4"/>
      <dgm:spPr/>
      <dgm:t>
        <a:bodyPr/>
        <a:lstStyle/>
        <a:p>
          <a:endParaRPr lang="en-US"/>
        </a:p>
      </dgm:t>
    </dgm:pt>
    <dgm:pt modelId="{719AF31B-7706-48E1-B203-4A85E7778534}" type="pres">
      <dgm:prSet presAssocID="{B8959E4D-3ADA-402E-8663-25C6F5F4B0C7}" presName="hierRoot4" presStyleCnt="0"/>
      <dgm:spPr/>
    </dgm:pt>
    <dgm:pt modelId="{F29941B7-49DD-456F-88B6-9732D0D2613D}" type="pres">
      <dgm:prSet presAssocID="{B8959E4D-3ADA-402E-8663-25C6F5F4B0C7}" presName="composite4" presStyleCnt="0"/>
      <dgm:spPr/>
    </dgm:pt>
    <dgm:pt modelId="{3AA43544-36AA-4329-BC47-D9B526156336}" type="pres">
      <dgm:prSet presAssocID="{B8959E4D-3ADA-402E-8663-25C6F5F4B0C7}" presName="background4" presStyleLbl="node4" presStyleIdx="1" presStyleCnt="4"/>
      <dgm:spPr/>
    </dgm:pt>
    <dgm:pt modelId="{07BC07C8-5651-4BF2-8470-986BDA343AA0}" type="pres">
      <dgm:prSet presAssocID="{B8959E4D-3ADA-402E-8663-25C6F5F4B0C7}" presName="text4" presStyleLbl="fgAcc4" presStyleIdx="1" presStyleCnt="4" custScaleX="345398" custScaleY="3417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298609-D95A-47A9-8799-2E6168596458}" type="pres">
      <dgm:prSet presAssocID="{B8959E4D-3ADA-402E-8663-25C6F5F4B0C7}" presName="hierChild5" presStyleCnt="0"/>
      <dgm:spPr/>
    </dgm:pt>
    <dgm:pt modelId="{ED03CF1B-B726-4184-BB30-85756981AB6D}" type="pres">
      <dgm:prSet presAssocID="{1DFEF68A-6E5F-4FF0-BFC0-AEA3A4DD15C6}" presName="Name23" presStyleLbl="parChTrans1D4" presStyleIdx="2" presStyleCnt="4"/>
      <dgm:spPr/>
      <dgm:t>
        <a:bodyPr/>
        <a:lstStyle/>
        <a:p>
          <a:endParaRPr lang="en-US"/>
        </a:p>
      </dgm:t>
    </dgm:pt>
    <dgm:pt modelId="{31FFE584-8823-4AA6-95BE-C13FBD44F271}" type="pres">
      <dgm:prSet presAssocID="{B0AA0A09-EBE3-4D7F-A7D3-A807A78A6743}" presName="hierRoot4" presStyleCnt="0"/>
      <dgm:spPr/>
    </dgm:pt>
    <dgm:pt modelId="{31EFBBAE-EB98-4495-819E-5DD7F4664BC3}" type="pres">
      <dgm:prSet presAssocID="{B0AA0A09-EBE3-4D7F-A7D3-A807A78A6743}" presName="composite4" presStyleCnt="0"/>
      <dgm:spPr/>
    </dgm:pt>
    <dgm:pt modelId="{4EFFF9CF-F045-4BCF-A42F-FCFA75356ECE}" type="pres">
      <dgm:prSet presAssocID="{B0AA0A09-EBE3-4D7F-A7D3-A807A78A6743}" presName="background4" presStyleLbl="node4" presStyleIdx="2" presStyleCnt="4"/>
      <dgm:spPr/>
    </dgm:pt>
    <dgm:pt modelId="{479D2CA3-33F5-486B-B4CE-CC5C3AA89D66}" type="pres">
      <dgm:prSet presAssocID="{B0AA0A09-EBE3-4D7F-A7D3-A807A78A6743}" presName="text4" presStyleLbl="fgAcc4" presStyleIdx="2" presStyleCnt="4" custScaleX="302348" custScaleY="3355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BEBE76-1D4F-4268-B32D-61D44AAD5BE5}" type="pres">
      <dgm:prSet presAssocID="{B0AA0A09-EBE3-4D7F-A7D3-A807A78A6743}" presName="hierChild5" presStyleCnt="0"/>
      <dgm:spPr/>
    </dgm:pt>
    <dgm:pt modelId="{995F3328-7600-4C8F-9F48-C8318A9126A9}" type="pres">
      <dgm:prSet presAssocID="{26E3D72A-25C7-4014-B6BA-345ED998F651}" presName="Name23" presStyleLbl="parChTrans1D4" presStyleIdx="3" presStyleCnt="4"/>
      <dgm:spPr/>
      <dgm:t>
        <a:bodyPr/>
        <a:lstStyle/>
        <a:p>
          <a:endParaRPr lang="en-US"/>
        </a:p>
      </dgm:t>
    </dgm:pt>
    <dgm:pt modelId="{9A985777-B67B-47CA-861E-CE205CBB6756}" type="pres">
      <dgm:prSet presAssocID="{62B776D7-EF68-4A53-9B95-6DFE78B28648}" presName="hierRoot4" presStyleCnt="0"/>
      <dgm:spPr/>
    </dgm:pt>
    <dgm:pt modelId="{1FF2C543-0A72-4BC1-A031-C1E0398004FE}" type="pres">
      <dgm:prSet presAssocID="{62B776D7-EF68-4A53-9B95-6DFE78B28648}" presName="composite4" presStyleCnt="0"/>
      <dgm:spPr/>
    </dgm:pt>
    <dgm:pt modelId="{8EF606AD-3074-4791-A975-0F02F1AE84C0}" type="pres">
      <dgm:prSet presAssocID="{62B776D7-EF68-4A53-9B95-6DFE78B28648}" presName="background4" presStyleLbl="node4" presStyleIdx="3" presStyleCnt="4"/>
      <dgm:spPr/>
    </dgm:pt>
    <dgm:pt modelId="{DC61849A-C21C-41F9-9512-0042BD99F673}" type="pres">
      <dgm:prSet presAssocID="{62B776D7-EF68-4A53-9B95-6DFE78B28648}" presName="text4" presStyleLbl="fgAcc4" presStyleIdx="3" presStyleCnt="4" custScaleX="300893" custScaleY="3523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9BB54-8E23-438F-8174-9AA0C374E3A5}" type="pres">
      <dgm:prSet presAssocID="{62B776D7-EF68-4A53-9B95-6DFE78B28648}" presName="hierChild5" presStyleCnt="0"/>
      <dgm:spPr/>
    </dgm:pt>
  </dgm:ptLst>
  <dgm:cxnLst>
    <dgm:cxn modelId="{D6546BB9-F0CB-473B-BF66-CE7122C27F25}" srcId="{184E620F-A7D3-4DF7-8051-8DE0B23D0158}" destId="{2E42DAD3-FDB0-4E41-8FFA-E4EB508F9A85}" srcOrd="0" destOrd="0" parTransId="{0AFE8166-83AC-469F-963E-88DEF0855DE5}" sibTransId="{4E5B2D86-BE3D-4994-B16D-8510A730D6A9}"/>
    <dgm:cxn modelId="{96503E59-C908-4FB1-919A-08CC3F14BF3E}" type="presOf" srcId="{E4ED7A54-8521-408A-9D4A-666BA731F5C4}" destId="{714F506A-2BF5-418E-9233-E052856A6D54}" srcOrd="0" destOrd="0" presId="urn:microsoft.com/office/officeart/2005/8/layout/hierarchy1"/>
    <dgm:cxn modelId="{D3DB3F7A-3BC9-4CC3-B3CC-A536FCAADEE3}" type="presOf" srcId="{B8959E4D-3ADA-402E-8663-25C6F5F4B0C7}" destId="{07BC07C8-5651-4BF2-8470-986BDA343AA0}" srcOrd="0" destOrd="0" presId="urn:microsoft.com/office/officeart/2005/8/layout/hierarchy1"/>
    <dgm:cxn modelId="{CC3EE80C-6831-481C-9E07-A86789B0651A}" type="presOf" srcId="{CA33C265-5CB8-40F6-9B54-582D69A7536F}" destId="{1FBCA469-E603-40B9-B513-7D147CB6990E}" srcOrd="0" destOrd="0" presId="urn:microsoft.com/office/officeart/2005/8/layout/hierarchy1"/>
    <dgm:cxn modelId="{149E35E6-2ADA-4816-BD68-403C2700C00C}" type="presOf" srcId="{1DFEF68A-6E5F-4FF0-BFC0-AEA3A4DD15C6}" destId="{ED03CF1B-B726-4184-BB30-85756981AB6D}" srcOrd="0" destOrd="0" presId="urn:microsoft.com/office/officeart/2005/8/layout/hierarchy1"/>
    <dgm:cxn modelId="{EADAAA2C-1EEF-4F39-8B37-D08FDC754820}" type="presOf" srcId="{2E42DAD3-FDB0-4E41-8FFA-E4EB508F9A85}" destId="{915DE3B2-13B6-4877-AF4C-0B685FAA4B32}" srcOrd="0" destOrd="0" presId="urn:microsoft.com/office/officeart/2005/8/layout/hierarchy1"/>
    <dgm:cxn modelId="{8A568F62-E2B4-4877-842B-8F95CEF47215}" srcId="{2E42DAD3-FDB0-4E41-8FFA-E4EB508F9A85}" destId="{E4ED7A54-8521-408A-9D4A-666BA731F5C4}" srcOrd="0" destOrd="0" parTransId="{AD2257EB-18A1-4F3D-9C7F-C533C676C38C}" sibTransId="{CDDD9B7A-A6BA-4E73-AB90-6E0DBBB9922F}"/>
    <dgm:cxn modelId="{523C5D16-24E5-4F82-9CE6-09E483840DF1}" srcId="{CA33C265-5CB8-40F6-9B54-582D69A7536F}" destId="{BD657407-D9CD-4D2F-A10A-A29DAEAA9176}" srcOrd="0" destOrd="0" parTransId="{80EA22C2-A6BD-4836-AC12-505F2A6FA404}" sibTransId="{71F51A90-6115-4453-9BFD-B23F337F21F6}"/>
    <dgm:cxn modelId="{2F3EB990-0916-40E0-A479-03B261469521}" srcId="{E4ED7A54-8521-408A-9D4A-666BA731F5C4}" destId="{B0AA0A09-EBE3-4D7F-A7D3-A807A78A6743}" srcOrd="1" destOrd="0" parTransId="{1DFEF68A-6E5F-4FF0-BFC0-AEA3A4DD15C6}" sibTransId="{89E52D43-ECBB-4783-B90D-6BED7F811509}"/>
    <dgm:cxn modelId="{8A1541FE-E2FD-44D7-A2FF-A3F59AAA334A}" type="presOf" srcId="{4BDF8796-ACF1-4ADB-A9D9-743C2C9CCADF}" destId="{0CA31CD5-020A-4E90-B43E-9F9ED9BE4E8E}" srcOrd="0" destOrd="0" presId="urn:microsoft.com/office/officeart/2005/8/layout/hierarchy1"/>
    <dgm:cxn modelId="{1FCC2D92-9100-4BF4-97EC-EC94CDEE4DE4}" type="presOf" srcId="{0AFE8166-83AC-469F-963E-88DEF0855DE5}" destId="{4F23BCF5-E5CC-40FD-93B9-02CB9806E30C}" srcOrd="0" destOrd="0" presId="urn:microsoft.com/office/officeart/2005/8/layout/hierarchy1"/>
    <dgm:cxn modelId="{87789331-4E2C-49BC-9C1B-31246860C510}" type="presOf" srcId="{26E3D72A-25C7-4014-B6BA-345ED998F651}" destId="{995F3328-7600-4C8F-9F48-C8318A9126A9}" srcOrd="0" destOrd="0" presId="urn:microsoft.com/office/officeart/2005/8/layout/hierarchy1"/>
    <dgm:cxn modelId="{9A13C92D-C3F0-4B02-BDB4-DAA704A5701D}" type="presOf" srcId="{184E620F-A7D3-4DF7-8051-8DE0B23D0158}" destId="{A2BE8743-8487-4015-A37C-566AA7673538}" srcOrd="0" destOrd="0" presId="urn:microsoft.com/office/officeart/2005/8/layout/hierarchy1"/>
    <dgm:cxn modelId="{F7AB0F5F-D19D-487A-BCCA-E3203F50B20D}" srcId="{BD657407-D9CD-4D2F-A10A-A29DAEAA9176}" destId="{184E620F-A7D3-4DF7-8051-8DE0B23D0158}" srcOrd="0" destOrd="0" parTransId="{4BDF8796-ACF1-4ADB-A9D9-743C2C9CCADF}" sibTransId="{A9EF6DB1-A082-45F5-B85D-5F4EFE7DC171}"/>
    <dgm:cxn modelId="{A5A51183-B94F-4643-9932-6B2AC94D0DDE}" type="presOf" srcId="{B0AA0A09-EBE3-4D7F-A7D3-A807A78A6743}" destId="{479D2CA3-33F5-486B-B4CE-CC5C3AA89D66}" srcOrd="0" destOrd="0" presId="urn:microsoft.com/office/officeart/2005/8/layout/hierarchy1"/>
    <dgm:cxn modelId="{6F60F756-246B-4CF3-8F7F-235F33D0ECB5}" srcId="{E4ED7A54-8521-408A-9D4A-666BA731F5C4}" destId="{B8959E4D-3ADA-402E-8663-25C6F5F4B0C7}" srcOrd="0" destOrd="0" parTransId="{D241F5B2-E241-4801-BE1F-D6A15886FC3E}" sibTransId="{DBB2E9B3-865D-4095-A4BC-FC96EEC74F88}"/>
    <dgm:cxn modelId="{F60243ED-5AFE-4C21-A4BC-BFE0CE507F09}" type="presOf" srcId="{BD657407-D9CD-4D2F-A10A-A29DAEAA9176}" destId="{21B77CE8-9717-4218-94C1-258C5298F99E}" srcOrd="0" destOrd="0" presId="urn:microsoft.com/office/officeart/2005/8/layout/hierarchy1"/>
    <dgm:cxn modelId="{F960C5DE-BC65-4562-B27A-6A2986CD6607}" type="presOf" srcId="{62B776D7-EF68-4A53-9B95-6DFE78B28648}" destId="{DC61849A-C21C-41F9-9512-0042BD99F673}" srcOrd="0" destOrd="0" presId="urn:microsoft.com/office/officeart/2005/8/layout/hierarchy1"/>
    <dgm:cxn modelId="{0CACDE2D-29C2-4AF7-913C-6CC829DA9E37}" srcId="{E4ED7A54-8521-408A-9D4A-666BA731F5C4}" destId="{62B776D7-EF68-4A53-9B95-6DFE78B28648}" srcOrd="2" destOrd="0" parTransId="{26E3D72A-25C7-4014-B6BA-345ED998F651}" sibTransId="{0776FAC7-96B4-4DD2-993E-C320EEA0EF8B}"/>
    <dgm:cxn modelId="{6C4247BB-07B6-4665-9BC4-4C787BC83C5C}" type="presOf" srcId="{D241F5B2-E241-4801-BE1F-D6A15886FC3E}" destId="{8672A666-95B2-461D-9C5B-505BBDF36A06}" srcOrd="0" destOrd="0" presId="urn:microsoft.com/office/officeart/2005/8/layout/hierarchy1"/>
    <dgm:cxn modelId="{5A94B72D-15A5-4044-9C1B-59B3FD646E81}" type="presOf" srcId="{AD2257EB-18A1-4F3D-9C7F-C533C676C38C}" destId="{8F653CA3-BCE5-4BD9-8ADD-CF14A1610F7D}" srcOrd="0" destOrd="0" presId="urn:microsoft.com/office/officeart/2005/8/layout/hierarchy1"/>
    <dgm:cxn modelId="{BE87D18F-45D1-4BF7-B895-B10472CEE84B}" type="presParOf" srcId="{1FBCA469-E603-40B9-B513-7D147CB6990E}" destId="{DEA198A2-663B-47E5-B719-0CC5D383E4F0}" srcOrd="0" destOrd="0" presId="urn:microsoft.com/office/officeart/2005/8/layout/hierarchy1"/>
    <dgm:cxn modelId="{F181A81E-830B-4D1C-94D7-F574228A1812}" type="presParOf" srcId="{DEA198A2-663B-47E5-B719-0CC5D383E4F0}" destId="{D0C8AD7C-1A51-4714-B9DF-6EC603BE6C39}" srcOrd="0" destOrd="0" presId="urn:microsoft.com/office/officeart/2005/8/layout/hierarchy1"/>
    <dgm:cxn modelId="{259E169B-F650-45AA-A699-FC264E0F2A7B}" type="presParOf" srcId="{D0C8AD7C-1A51-4714-B9DF-6EC603BE6C39}" destId="{29A844C7-8DD2-4C16-98E7-E4B1F40BCFAE}" srcOrd="0" destOrd="0" presId="urn:microsoft.com/office/officeart/2005/8/layout/hierarchy1"/>
    <dgm:cxn modelId="{1717BD92-6E15-4AD6-81C1-1925AE417841}" type="presParOf" srcId="{D0C8AD7C-1A51-4714-B9DF-6EC603BE6C39}" destId="{21B77CE8-9717-4218-94C1-258C5298F99E}" srcOrd="1" destOrd="0" presId="urn:microsoft.com/office/officeart/2005/8/layout/hierarchy1"/>
    <dgm:cxn modelId="{715AB8EB-72A7-4A7A-A8C9-86C9CBD3A000}" type="presParOf" srcId="{DEA198A2-663B-47E5-B719-0CC5D383E4F0}" destId="{7C6AC6B9-C9F1-4A33-82B1-1FFD1146640A}" srcOrd="1" destOrd="0" presId="urn:microsoft.com/office/officeart/2005/8/layout/hierarchy1"/>
    <dgm:cxn modelId="{55DF835E-0599-4F80-8E52-E5648EB2B711}" type="presParOf" srcId="{7C6AC6B9-C9F1-4A33-82B1-1FFD1146640A}" destId="{0CA31CD5-020A-4E90-B43E-9F9ED9BE4E8E}" srcOrd="0" destOrd="0" presId="urn:microsoft.com/office/officeart/2005/8/layout/hierarchy1"/>
    <dgm:cxn modelId="{7A946B36-D812-49F6-BE51-573D2A5D5CC5}" type="presParOf" srcId="{7C6AC6B9-C9F1-4A33-82B1-1FFD1146640A}" destId="{54896177-8DDE-4CFD-BDC4-567B168E4207}" srcOrd="1" destOrd="0" presId="urn:microsoft.com/office/officeart/2005/8/layout/hierarchy1"/>
    <dgm:cxn modelId="{9E00D238-8EEB-4DA2-8679-2D4003FC6E66}" type="presParOf" srcId="{54896177-8DDE-4CFD-BDC4-567B168E4207}" destId="{6CC28C48-3CCE-4280-9FC6-500F5D366800}" srcOrd="0" destOrd="0" presId="urn:microsoft.com/office/officeart/2005/8/layout/hierarchy1"/>
    <dgm:cxn modelId="{755D2E06-594B-4620-A032-552A4456E1B2}" type="presParOf" srcId="{6CC28C48-3CCE-4280-9FC6-500F5D366800}" destId="{D48CF38D-C634-4FD0-89D3-9AF904AC0A2A}" srcOrd="0" destOrd="0" presId="urn:microsoft.com/office/officeart/2005/8/layout/hierarchy1"/>
    <dgm:cxn modelId="{BFAE365E-25B8-44D2-97A2-E3C2DF56BBCA}" type="presParOf" srcId="{6CC28C48-3CCE-4280-9FC6-500F5D366800}" destId="{A2BE8743-8487-4015-A37C-566AA7673538}" srcOrd="1" destOrd="0" presId="urn:microsoft.com/office/officeart/2005/8/layout/hierarchy1"/>
    <dgm:cxn modelId="{6E768D67-E5A1-43DB-AF2E-24B44B6F82D2}" type="presParOf" srcId="{54896177-8DDE-4CFD-BDC4-567B168E4207}" destId="{9371EC9E-207E-4212-8D8D-093A85CAD86B}" srcOrd="1" destOrd="0" presId="urn:microsoft.com/office/officeart/2005/8/layout/hierarchy1"/>
    <dgm:cxn modelId="{43B3E962-FFA5-4777-8D7A-56AC669E9A9E}" type="presParOf" srcId="{9371EC9E-207E-4212-8D8D-093A85CAD86B}" destId="{4F23BCF5-E5CC-40FD-93B9-02CB9806E30C}" srcOrd="0" destOrd="0" presId="urn:microsoft.com/office/officeart/2005/8/layout/hierarchy1"/>
    <dgm:cxn modelId="{F2092E0C-53A2-4F37-BA82-F4AEE3CE4492}" type="presParOf" srcId="{9371EC9E-207E-4212-8D8D-093A85CAD86B}" destId="{AC5B1BA7-4986-4921-BC4D-29749FFABD32}" srcOrd="1" destOrd="0" presId="urn:microsoft.com/office/officeart/2005/8/layout/hierarchy1"/>
    <dgm:cxn modelId="{9C1D63D9-3131-4649-B2D0-DD87E79CBA81}" type="presParOf" srcId="{AC5B1BA7-4986-4921-BC4D-29749FFABD32}" destId="{293F82C5-D42A-4F62-A1E2-3692FFA11AC8}" srcOrd="0" destOrd="0" presId="urn:microsoft.com/office/officeart/2005/8/layout/hierarchy1"/>
    <dgm:cxn modelId="{6FA404C8-BBF8-459F-A2D1-0F76ADA365AE}" type="presParOf" srcId="{293F82C5-D42A-4F62-A1E2-3692FFA11AC8}" destId="{A6DE105A-CC01-4EE3-A492-AFEACB7DA980}" srcOrd="0" destOrd="0" presId="urn:microsoft.com/office/officeart/2005/8/layout/hierarchy1"/>
    <dgm:cxn modelId="{72F5E852-B68E-4829-87C9-2E74BE485DDA}" type="presParOf" srcId="{293F82C5-D42A-4F62-A1E2-3692FFA11AC8}" destId="{915DE3B2-13B6-4877-AF4C-0B685FAA4B32}" srcOrd="1" destOrd="0" presId="urn:microsoft.com/office/officeart/2005/8/layout/hierarchy1"/>
    <dgm:cxn modelId="{0D4D68AD-0C8C-4E7C-870E-3F9C2A10AA8D}" type="presParOf" srcId="{AC5B1BA7-4986-4921-BC4D-29749FFABD32}" destId="{6450ADAB-ED87-4844-80B4-AFF98B6943CF}" srcOrd="1" destOrd="0" presId="urn:microsoft.com/office/officeart/2005/8/layout/hierarchy1"/>
    <dgm:cxn modelId="{BAEE1715-2FD0-4F0E-B7DA-C5E8864CCC34}" type="presParOf" srcId="{6450ADAB-ED87-4844-80B4-AFF98B6943CF}" destId="{8F653CA3-BCE5-4BD9-8ADD-CF14A1610F7D}" srcOrd="0" destOrd="0" presId="urn:microsoft.com/office/officeart/2005/8/layout/hierarchy1"/>
    <dgm:cxn modelId="{BE8C27F6-5A6B-4ECA-831B-64833DA00C10}" type="presParOf" srcId="{6450ADAB-ED87-4844-80B4-AFF98B6943CF}" destId="{454BFA28-F024-4E94-A971-6A9DD6967957}" srcOrd="1" destOrd="0" presId="urn:microsoft.com/office/officeart/2005/8/layout/hierarchy1"/>
    <dgm:cxn modelId="{B8062169-CE46-4CFD-8806-BB081215D444}" type="presParOf" srcId="{454BFA28-F024-4E94-A971-6A9DD6967957}" destId="{77A2159E-8C57-4BB9-9663-0A96C72CCA27}" srcOrd="0" destOrd="0" presId="urn:microsoft.com/office/officeart/2005/8/layout/hierarchy1"/>
    <dgm:cxn modelId="{D1C71FDB-6F1C-4CF7-8C7C-BDD8D2BAE514}" type="presParOf" srcId="{77A2159E-8C57-4BB9-9663-0A96C72CCA27}" destId="{009855C4-9E58-4059-8377-6855A3542973}" srcOrd="0" destOrd="0" presId="urn:microsoft.com/office/officeart/2005/8/layout/hierarchy1"/>
    <dgm:cxn modelId="{41AC1D26-2E9D-467A-914B-47FBE4D4D5D0}" type="presParOf" srcId="{77A2159E-8C57-4BB9-9663-0A96C72CCA27}" destId="{714F506A-2BF5-418E-9233-E052856A6D54}" srcOrd="1" destOrd="0" presId="urn:microsoft.com/office/officeart/2005/8/layout/hierarchy1"/>
    <dgm:cxn modelId="{2E2BB42C-8CB1-498B-A009-FEEF182008EB}" type="presParOf" srcId="{454BFA28-F024-4E94-A971-6A9DD6967957}" destId="{04A9AA16-04BF-4D71-8CF6-B738953068B7}" srcOrd="1" destOrd="0" presId="urn:microsoft.com/office/officeart/2005/8/layout/hierarchy1"/>
    <dgm:cxn modelId="{41FCDAFE-A61F-4C91-ACC2-005350BA7005}" type="presParOf" srcId="{04A9AA16-04BF-4D71-8CF6-B738953068B7}" destId="{8672A666-95B2-461D-9C5B-505BBDF36A06}" srcOrd="0" destOrd="0" presId="urn:microsoft.com/office/officeart/2005/8/layout/hierarchy1"/>
    <dgm:cxn modelId="{AF93E3D3-A0C1-4218-BAEA-E4EAEC6B228F}" type="presParOf" srcId="{04A9AA16-04BF-4D71-8CF6-B738953068B7}" destId="{719AF31B-7706-48E1-B203-4A85E7778534}" srcOrd="1" destOrd="0" presId="urn:microsoft.com/office/officeart/2005/8/layout/hierarchy1"/>
    <dgm:cxn modelId="{9F56F0EE-0E2D-447D-A2B4-1CD8ABB7FBD0}" type="presParOf" srcId="{719AF31B-7706-48E1-B203-4A85E7778534}" destId="{F29941B7-49DD-456F-88B6-9732D0D2613D}" srcOrd="0" destOrd="0" presId="urn:microsoft.com/office/officeart/2005/8/layout/hierarchy1"/>
    <dgm:cxn modelId="{26E597FD-FD23-4D3D-9EC5-69DB82F096BC}" type="presParOf" srcId="{F29941B7-49DD-456F-88B6-9732D0D2613D}" destId="{3AA43544-36AA-4329-BC47-D9B526156336}" srcOrd="0" destOrd="0" presId="urn:microsoft.com/office/officeart/2005/8/layout/hierarchy1"/>
    <dgm:cxn modelId="{74052A9E-BDB3-4847-92A7-3A84185B921B}" type="presParOf" srcId="{F29941B7-49DD-456F-88B6-9732D0D2613D}" destId="{07BC07C8-5651-4BF2-8470-986BDA343AA0}" srcOrd="1" destOrd="0" presId="urn:microsoft.com/office/officeart/2005/8/layout/hierarchy1"/>
    <dgm:cxn modelId="{CEEB0683-4616-485C-9E00-27FD12C9D18B}" type="presParOf" srcId="{719AF31B-7706-48E1-B203-4A85E7778534}" destId="{36298609-D95A-47A9-8799-2E6168596458}" srcOrd="1" destOrd="0" presId="urn:microsoft.com/office/officeart/2005/8/layout/hierarchy1"/>
    <dgm:cxn modelId="{1380634D-30B6-4026-9778-FF61CD8A41C9}" type="presParOf" srcId="{04A9AA16-04BF-4D71-8CF6-B738953068B7}" destId="{ED03CF1B-B726-4184-BB30-85756981AB6D}" srcOrd="2" destOrd="0" presId="urn:microsoft.com/office/officeart/2005/8/layout/hierarchy1"/>
    <dgm:cxn modelId="{16CA77B5-152A-4F23-BCE2-5FAB93282DAF}" type="presParOf" srcId="{04A9AA16-04BF-4D71-8CF6-B738953068B7}" destId="{31FFE584-8823-4AA6-95BE-C13FBD44F271}" srcOrd="3" destOrd="0" presId="urn:microsoft.com/office/officeart/2005/8/layout/hierarchy1"/>
    <dgm:cxn modelId="{DA52B1F1-C8AF-4A67-8054-5DB4B085DF9D}" type="presParOf" srcId="{31FFE584-8823-4AA6-95BE-C13FBD44F271}" destId="{31EFBBAE-EB98-4495-819E-5DD7F4664BC3}" srcOrd="0" destOrd="0" presId="urn:microsoft.com/office/officeart/2005/8/layout/hierarchy1"/>
    <dgm:cxn modelId="{C0E61573-D736-48DD-928E-59BD9CDC3D44}" type="presParOf" srcId="{31EFBBAE-EB98-4495-819E-5DD7F4664BC3}" destId="{4EFFF9CF-F045-4BCF-A42F-FCFA75356ECE}" srcOrd="0" destOrd="0" presId="urn:microsoft.com/office/officeart/2005/8/layout/hierarchy1"/>
    <dgm:cxn modelId="{A5E14661-8FEA-4570-9BD0-4FE4A48E6858}" type="presParOf" srcId="{31EFBBAE-EB98-4495-819E-5DD7F4664BC3}" destId="{479D2CA3-33F5-486B-B4CE-CC5C3AA89D66}" srcOrd="1" destOrd="0" presId="urn:microsoft.com/office/officeart/2005/8/layout/hierarchy1"/>
    <dgm:cxn modelId="{D6D2089A-2956-449D-87E9-956F991AEA1E}" type="presParOf" srcId="{31FFE584-8823-4AA6-95BE-C13FBD44F271}" destId="{CEBEBE76-1D4F-4268-B32D-61D44AAD5BE5}" srcOrd="1" destOrd="0" presId="urn:microsoft.com/office/officeart/2005/8/layout/hierarchy1"/>
    <dgm:cxn modelId="{0BA22A27-F8FF-4C8B-A1B6-509683D81320}" type="presParOf" srcId="{04A9AA16-04BF-4D71-8CF6-B738953068B7}" destId="{995F3328-7600-4C8F-9F48-C8318A9126A9}" srcOrd="4" destOrd="0" presId="urn:microsoft.com/office/officeart/2005/8/layout/hierarchy1"/>
    <dgm:cxn modelId="{17988B73-DB2A-4EA3-B1CC-C327B16A0510}" type="presParOf" srcId="{04A9AA16-04BF-4D71-8CF6-B738953068B7}" destId="{9A985777-B67B-47CA-861E-CE205CBB6756}" srcOrd="5" destOrd="0" presId="urn:microsoft.com/office/officeart/2005/8/layout/hierarchy1"/>
    <dgm:cxn modelId="{C1400068-534E-47BE-8D99-9A1FD6AB4A7A}" type="presParOf" srcId="{9A985777-B67B-47CA-861E-CE205CBB6756}" destId="{1FF2C543-0A72-4BC1-A031-C1E0398004FE}" srcOrd="0" destOrd="0" presId="urn:microsoft.com/office/officeart/2005/8/layout/hierarchy1"/>
    <dgm:cxn modelId="{2D9CE26D-E9E4-4FBF-B7F1-166D54A00B6B}" type="presParOf" srcId="{1FF2C543-0A72-4BC1-A031-C1E0398004FE}" destId="{8EF606AD-3074-4791-A975-0F02F1AE84C0}" srcOrd="0" destOrd="0" presId="urn:microsoft.com/office/officeart/2005/8/layout/hierarchy1"/>
    <dgm:cxn modelId="{08296349-8794-4C0A-A6AC-86E3BF67FC67}" type="presParOf" srcId="{1FF2C543-0A72-4BC1-A031-C1E0398004FE}" destId="{DC61849A-C21C-41F9-9512-0042BD99F673}" srcOrd="1" destOrd="0" presId="urn:microsoft.com/office/officeart/2005/8/layout/hierarchy1"/>
    <dgm:cxn modelId="{C4C6DA42-0D8A-4616-A2D5-95F83DED069B}" type="presParOf" srcId="{9A985777-B67B-47CA-861E-CE205CBB6756}" destId="{71C9BB54-8E23-438F-8174-9AA0C374E3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5F3328-7600-4C8F-9F48-C8318A9126A9}">
      <dsp:nvSpPr>
        <dsp:cNvPr id="0" name=""/>
        <dsp:cNvSpPr/>
      </dsp:nvSpPr>
      <dsp:spPr>
        <a:xfrm>
          <a:off x="2941762" y="3393872"/>
          <a:ext cx="1871233" cy="157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157"/>
              </a:lnTo>
              <a:lnTo>
                <a:pt x="1871233" y="107157"/>
              </a:lnTo>
              <a:lnTo>
                <a:pt x="1871233" y="15724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3CF1B-B726-4184-BB30-85756981AB6D}">
      <dsp:nvSpPr>
        <dsp:cNvPr id="0" name=""/>
        <dsp:cNvSpPr/>
      </dsp:nvSpPr>
      <dsp:spPr>
        <a:xfrm>
          <a:off x="2941762" y="3393872"/>
          <a:ext cx="120312" cy="157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157"/>
              </a:lnTo>
              <a:lnTo>
                <a:pt x="120312" y="107157"/>
              </a:lnTo>
              <a:lnTo>
                <a:pt x="120312" y="15724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2A666-95B2-461D-9C5B-505BBDF36A06}">
      <dsp:nvSpPr>
        <dsp:cNvPr id="0" name=""/>
        <dsp:cNvSpPr/>
      </dsp:nvSpPr>
      <dsp:spPr>
        <a:xfrm>
          <a:off x="1190841" y="3393872"/>
          <a:ext cx="1750921" cy="157244"/>
        </a:xfrm>
        <a:custGeom>
          <a:avLst/>
          <a:gdLst/>
          <a:ahLst/>
          <a:cxnLst/>
          <a:rect l="0" t="0" r="0" b="0"/>
          <a:pathLst>
            <a:path>
              <a:moveTo>
                <a:pt x="1750921" y="0"/>
              </a:moveTo>
              <a:lnTo>
                <a:pt x="1750921" y="107157"/>
              </a:lnTo>
              <a:lnTo>
                <a:pt x="0" y="107157"/>
              </a:lnTo>
              <a:lnTo>
                <a:pt x="0" y="15724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53CA3-BCE5-4BD9-8ADD-CF14A1610F7D}">
      <dsp:nvSpPr>
        <dsp:cNvPr id="0" name=""/>
        <dsp:cNvSpPr/>
      </dsp:nvSpPr>
      <dsp:spPr>
        <a:xfrm>
          <a:off x="2896042" y="2838785"/>
          <a:ext cx="91440" cy="157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724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3BCF5-E5CC-40FD-93B9-02CB9806E30C}">
      <dsp:nvSpPr>
        <dsp:cNvPr id="0" name=""/>
        <dsp:cNvSpPr/>
      </dsp:nvSpPr>
      <dsp:spPr>
        <a:xfrm>
          <a:off x="2896042" y="1659487"/>
          <a:ext cx="91440" cy="157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724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31CD5-020A-4E90-B43E-9F9ED9BE4E8E}">
      <dsp:nvSpPr>
        <dsp:cNvPr id="0" name=""/>
        <dsp:cNvSpPr/>
      </dsp:nvSpPr>
      <dsp:spPr>
        <a:xfrm>
          <a:off x="2896042" y="745649"/>
          <a:ext cx="91440" cy="157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72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A844C7-8DD2-4C16-98E7-E4B1F40BCFAE}">
      <dsp:nvSpPr>
        <dsp:cNvPr id="0" name=""/>
        <dsp:cNvSpPr/>
      </dsp:nvSpPr>
      <dsp:spPr>
        <a:xfrm>
          <a:off x="1200136" y="2665"/>
          <a:ext cx="3483251" cy="7429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77CE8-9717-4218-94C1-258C5298F99E}">
      <dsp:nvSpPr>
        <dsp:cNvPr id="0" name=""/>
        <dsp:cNvSpPr/>
      </dsp:nvSpPr>
      <dsp:spPr>
        <a:xfrm>
          <a:off x="1260211" y="59735"/>
          <a:ext cx="3483251" cy="742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/>
            <a:t>Izazovi u poljoprivredi usled klimatskih promena</a:t>
          </a:r>
          <a:endParaRPr lang="en-US" sz="1800" kern="1200" dirty="0"/>
        </a:p>
      </dsp:txBody>
      <dsp:txXfrm>
        <a:off x="1260211" y="59735"/>
        <a:ext cx="3483251" cy="742984"/>
      </dsp:txXfrm>
    </dsp:sp>
    <dsp:sp modelId="{D48CF38D-C634-4FD0-89D3-9AF904AC0A2A}">
      <dsp:nvSpPr>
        <dsp:cNvPr id="0" name=""/>
        <dsp:cNvSpPr/>
      </dsp:nvSpPr>
      <dsp:spPr>
        <a:xfrm>
          <a:off x="1190923" y="902894"/>
          <a:ext cx="3501677" cy="756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E8743-8487-4015-A37C-566AA7673538}">
      <dsp:nvSpPr>
        <dsp:cNvPr id="0" name=""/>
        <dsp:cNvSpPr/>
      </dsp:nvSpPr>
      <dsp:spPr>
        <a:xfrm>
          <a:off x="1250998" y="959964"/>
          <a:ext cx="3501677" cy="756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/>
            <a:t>Učestalost ekstremnih klimatskih promena u Republici Srbiji</a:t>
          </a:r>
          <a:endParaRPr lang="en-US" sz="1800" kern="1200" dirty="0"/>
        </a:p>
      </dsp:txBody>
      <dsp:txXfrm>
        <a:off x="1250998" y="959964"/>
        <a:ext cx="3501677" cy="756593"/>
      </dsp:txXfrm>
    </dsp:sp>
    <dsp:sp modelId="{A6DE105A-CC01-4EE3-A492-AFEACB7DA980}">
      <dsp:nvSpPr>
        <dsp:cNvPr id="0" name=""/>
        <dsp:cNvSpPr/>
      </dsp:nvSpPr>
      <dsp:spPr>
        <a:xfrm>
          <a:off x="1117233" y="1816732"/>
          <a:ext cx="3649059" cy="10220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DE3B2-13B6-4877-AF4C-0B685FAA4B32}">
      <dsp:nvSpPr>
        <dsp:cNvPr id="0" name=""/>
        <dsp:cNvSpPr/>
      </dsp:nvSpPr>
      <dsp:spPr>
        <a:xfrm>
          <a:off x="1177307" y="1873803"/>
          <a:ext cx="3649059" cy="1022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Svest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i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usvajanje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osiguranja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u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poljoprivredi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–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izazovi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za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sektor</a:t>
          </a: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en-US" sz="18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osiguranja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1177307" y="1873803"/>
        <a:ext cx="3649059" cy="1022052"/>
      </dsp:txXfrm>
    </dsp:sp>
    <dsp:sp modelId="{009855C4-9E58-4059-8377-6855A3542973}">
      <dsp:nvSpPr>
        <dsp:cNvPr id="0" name=""/>
        <dsp:cNvSpPr/>
      </dsp:nvSpPr>
      <dsp:spPr>
        <a:xfrm>
          <a:off x="2199433" y="2996030"/>
          <a:ext cx="1484658" cy="397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F506A-2BF5-418E-9233-E052856A6D54}">
      <dsp:nvSpPr>
        <dsp:cNvPr id="0" name=""/>
        <dsp:cNvSpPr/>
      </dsp:nvSpPr>
      <dsp:spPr>
        <a:xfrm>
          <a:off x="2259507" y="3053101"/>
          <a:ext cx="1484658" cy="3978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/>
            <a:t>Zaključak</a:t>
          </a:r>
          <a:endParaRPr lang="en-US" sz="1800" kern="1200" dirty="0"/>
        </a:p>
      </dsp:txBody>
      <dsp:txXfrm>
        <a:off x="2259507" y="3053101"/>
        <a:ext cx="1484658" cy="397842"/>
      </dsp:txXfrm>
    </dsp:sp>
    <dsp:sp modelId="{3AA43544-36AA-4329-BC47-D9B526156336}">
      <dsp:nvSpPr>
        <dsp:cNvPr id="0" name=""/>
        <dsp:cNvSpPr/>
      </dsp:nvSpPr>
      <dsp:spPr>
        <a:xfrm>
          <a:off x="257109" y="3551117"/>
          <a:ext cx="1867464" cy="11732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C07C8-5651-4BF2-8470-986BDA343AA0}">
      <dsp:nvSpPr>
        <dsp:cNvPr id="0" name=""/>
        <dsp:cNvSpPr/>
      </dsp:nvSpPr>
      <dsp:spPr>
        <a:xfrm>
          <a:off x="317183" y="3608188"/>
          <a:ext cx="1867464" cy="1173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Podrška prilagođavanju na klimatske promene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317183" y="3608188"/>
        <a:ext cx="1867464" cy="1173274"/>
      </dsp:txXfrm>
    </dsp:sp>
    <dsp:sp modelId="{4EFFF9CF-F045-4BCF-A42F-FCFA75356ECE}">
      <dsp:nvSpPr>
        <dsp:cNvPr id="0" name=""/>
        <dsp:cNvSpPr/>
      </dsp:nvSpPr>
      <dsp:spPr>
        <a:xfrm>
          <a:off x="2244722" y="3551117"/>
          <a:ext cx="1634705" cy="1151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D2CA3-33F5-486B-B4CE-CC5C3AA89D66}">
      <dsp:nvSpPr>
        <dsp:cNvPr id="0" name=""/>
        <dsp:cNvSpPr/>
      </dsp:nvSpPr>
      <dsp:spPr>
        <a:xfrm>
          <a:off x="2304797" y="3608188"/>
          <a:ext cx="1634705" cy="1151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Promovisanje osiguranja u poljoprivredi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2304797" y="3608188"/>
        <a:ext cx="1634705" cy="1151867"/>
      </dsp:txXfrm>
    </dsp:sp>
    <dsp:sp modelId="{8EF606AD-3074-4791-A975-0F02F1AE84C0}">
      <dsp:nvSpPr>
        <dsp:cNvPr id="0" name=""/>
        <dsp:cNvSpPr/>
      </dsp:nvSpPr>
      <dsp:spPr>
        <a:xfrm>
          <a:off x="3999577" y="3551117"/>
          <a:ext cx="1626838" cy="1209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1849A-C21C-41F9-9512-0042BD99F673}">
      <dsp:nvSpPr>
        <dsp:cNvPr id="0" name=""/>
        <dsp:cNvSpPr/>
      </dsp:nvSpPr>
      <dsp:spPr>
        <a:xfrm>
          <a:off x="4059651" y="3608188"/>
          <a:ext cx="1626838" cy="1209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Partnerstva i saradnja</a:t>
          </a:r>
          <a:endParaRPr lang="en-US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059651" y="3608188"/>
        <a:ext cx="1626838" cy="1209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6448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4925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351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1694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8984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0790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10505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340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123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865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4176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173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8090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9345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5036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1705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42391-FA50-4724-899E-8A16C2A1C9B4}" type="datetimeFigureOut">
              <a:rPr lang="en-GB" smtClean="0"/>
              <a:pPr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FD80DB-B349-4FD0-945D-34FF02E3A8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4398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bs.r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idmet.gov.rs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dmet.gov.r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dmet.gov.r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DEC0D7-05C0-45B7-9F46-38D074547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08" y="1552321"/>
            <a:ext cx="11744882" cy="2448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sr-Latn-RS" dirty="0"/>
              <a:t/>
            </a:r>
            <a:br>
              <a:rPr lang="sr-Latn-RS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r-Latn-RS" sz="4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Insurance in Agriculture as a Response to Climate Challenge</a:t>
            </a:r>
            <a:b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Osiguranje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poljoprivrede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kao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odgovor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klimatske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izazove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sr-Latn-R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Drago Cvijanović, naučni savetnik</a:t>
            </a:r>
            <a:r>
              <a:rPr lang="en-US" sz="2400" b="1" cap="all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400" b="1" cap="all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sr-Latn-R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sr-Latn-R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lang="en-U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atica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sr-Latn-R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lang="en-U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adosavljevic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sr-Latn-R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</a:t>
            </a:r>
            <a:r>
              <a:rPr lang="en-U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sr-Latn-R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ši naučni saradnik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sr-Latn-R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 </a:t>
            </a:r>
            <a:r>
              <a:rPr lang="sr-Latn-R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ilica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sr-Latn-R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lang="en-U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ocovic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sr-Latn-R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 </a:t>
            </a:r>
            <a:r>
              <a:rPr lang="sr-Latn-R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lang="en-US" sz="2400" spc="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anto</a:t>
            </a:r>
            <a:r>
              <a:rPr lang="sr-Latn-R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viši naučni saradnik</a:t>
            </a:r>
            <a: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400" spc="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2099AB5-C8B7-401A-B0F1-B5EF3A45C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949" y="4349011"/>
            <a:ext cx="11340000" cy="1716937"/>
          </a:xfrm>
        </p:spPr>
        <p:txBody>
          <a:bodyPr>
            <a:noAutofit/>
          </a:bodyPr>
          <a:lstStyle/>
          <a:p>
            <a:pPr algn="ctr"/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XXII </a:t>
            </a:r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MEĐUNARODNI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SIMPOZIJUM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TRANSFORMACIJA TRŽIŠTA OSIGURANJA – ODGOVORI NA NOVE IZAZOVE </a:t>
            </a:r>
          </a:p>
          <a:p>
            <a:pPr algn="ctr"/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Aranđelovac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hotel „</a:t>
            </a:r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7-9. </a:t>
            </a:r>
            <a:r>
              <a:rPr lang="en-GB" sz="20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2024. </a:t>
            </a:r>
          </a:p>
          <a:p>
            <a:endParaRPr lang="en-GB" dirty="0"/>
          </a:p>
          <a:p>
            <a:r>
              <a:rPr lang="en-GB" dirty="0"/>
              <a:t> </a:t>
            </a:r>
            <a:endParaRPr lang="en-GB" sz="2000" spc="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90163" y="4000321"/>
            <a:ext cx="8036417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122291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7452"/>
            <a:ext cx="11088710" cy="5880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Tabela 1: Bruto premija poljoprivrednog osiguranja, bruto premija svih osiguranja i udeo bruto premije poljoprivrednog osiguranja u bruto premiji svih osiguranja u Srbiji u periodu 2010-2022. godine</a:t>
            </a:r>
            <a:endParaRPr lang="en-GB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200" u="sng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BB47D347-4510-45ED-854A-1262EEDDE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6384988"/>
              </p:ext>
            </p:extLst>
          </p:nvPr>
        </p:nvGraphicFramePr>
        <p:xfrm>
          <a:off x="2299117" y="1694764"/>
          <a:ext cx="6551919" cy="4049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9641">
                  <a:extLst>
                    <a:ext uri="{9D8B030D-6E8A-4147-A177-3AD203B41FA5}">
                      <a16:colId xmlns="" xmlns:a16="http://schemas.microsoft.com/office/drawing/2014/main" val="2649324422"/>
                    </a:ext>
                  </a:extLst>
                </a:gridCol>
                <a:gridCol w="1572828">
                  <a:extLst>
                    <a:ext uri="{9D8B030D-6E8A-4147-A177-3AD203B41FA5}">
                      <a16:colId xmlns="" xmlns:a16="http://schemas.microsoft.com/office/drawing/2014/main" val="656011396"/>
                    </a:ext>
                  </a:extLst>
                </a:gridCol>
                <a:gridCol w="1655521">
                  <a:extLst>
                    <a:ext uri="{9D8B030D-6E8A-4147-A177-3AD203B41FA5}">
                      <a16:colId xmlns="" xmlns:a16="http://schemas.microsoft.com/office/drawing/2014/main" val="1372801537"/>
                    </a:ext>
                  </a:extLst>
                </a:gridCol>
                <a:gridCol w="2403929">
                  <a:extLst>
                    <a:ext uri="{9D8B030D-6E8A-4147-A177-3AD203B41FA5}">
                      <a16:colId xmlns="" xmlns:a16="http://schemas.microsoft.com/office/drawing/2014/main" val="3695351640"/>
                    </a:ext>
                  </a:extLst>
                </a:gridCol>
              </a:tblGrid>
              <a:tr h="11574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Godine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Bruto premija poljoprivrednog osiguranja (000 rsd)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Bruto premija svih osiguranja (000 rsd)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Udeo bruto premije poljoprivrednog osiguranja u ukupnoj bruto premiji svih osiguranja (%)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03270155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1,080,053.00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56,520,932.00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1.910890288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20248355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1,238,126.00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57,313,998.00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2.160250625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84193046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1,564,760.00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61,463,708.00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2.545827531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23786603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1,909,174.00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64,041,509.00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2.981150866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15267413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2,044,639.00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69,405,005.00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2.945953249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08049919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2,194,861.00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79,812,656.00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2.750016238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39347259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2,653,992.00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89,137,986.00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2.977397313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2036155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2,970,456.00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93,093,994.00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3.190813792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26551930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3,371,427.00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99,910,591.00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3.374444057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88946904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3,791,729.00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107,449,872.00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3.528835288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14480192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4,166,001.00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109,916,743.00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3.790142326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88123217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5,042,558.00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119,408,670.00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4.222941265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97211328"/>
                  </a:ext>
                </a:extLst>
              </a:tr>
              <a:tr h="222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2022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6,199,314.00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133,925,041.00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4.628943141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524319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9234A21-C1D6-4A4E-AF8F-6DB7AABB116C}"/>
              </a:ext>
            </a:extLst>
          </p:cNvPr>
          <p:cNvSpPr/>
          <p:nvPr/>
        </p:nvSpPr>
        <p:spPr>
          <a:xfrm>
            <a:off x="3782546" y="5743853"/>
            <a:ext cx="16001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u="sng" dirty="0" err="1"/>
              <a:t>Izvor</a:t>
            </a:r>
            <a:r>
              <a:rPr lang="en-US" sz="1200" u="sng" dirty="0"/>
              <a:t>: </a:t>
            </a:r>
            <a:r>
              <a:rPr lang="en-US" sz="1200" u="sng" dirty="0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200" u="sng" dirty="0" err="1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nbs.rs</a:t>
            </a:r>
            <a:endParaRPr lang="en-GB" sz="1200" u="sng" dirty="0"/>
          </a:p>
        </p:txBody>
      </p:sp>
    </p:spTree>
    <p:extLst>
      <p:ext uri="{BB962C8B-B14F-4D97-AF65-F5344CB8AC3E}">
        <p14:creationId xmlns="" xmlns:p14="http://schemas.microsoft.com/office/powerpoint/2010/main" val="734292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wheelReverse spokes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3639"/>
            <a:ext cx="11088710" cy="660311"/>
          </a:xfrm>
        </p:spPr>
        <p:txBody>
          <a:bodyPr>
            <a:normAutofit fontScale="90000"/>
          </a:bodyPr>
          <a:lstStyle/>
          <a:p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Grafikon 4.: Likvidirane štete, fakturisana tehnička premija i tehnički rezultat u osiguranju poljoprivrede u Srbiji u periodu 2013-2022. godine</a:t>
            </a:r>
            <a:r>
              <a:rPr lang="en-GB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sz="33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3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33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>- </a:t>
            </a:r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Latn-RS" sz="4000" dirty="0"/>
              <a:t> </a:t>
            </a:r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Digitalni atlas klime Republike Srbije</a:t>
            </a: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endParaRPr lang="en-GB" sz="3800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3499D9AF-6FDA-4EA2-B270-738143BAA68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765620100"/>
              </p:ext>
            </p:extLst>
          </p:nvPr>
        </p:nvGraphicFramePr>
        <p:xfrm>
          <a:off x="2132952" y="1371600"/>
          <a:ext cx="7534923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chart">
            <a:extLst>
              <a:ext uri="{FF2B5EF4-FFF2-40B4-BE49-F238E27FC236}">
                <a16:creationId xmlns="" xmlns:a16="http://schemas.microsoft.com/office/drawing/2014/main" id="{14279C31-581A-4518-A6A2-FBA0EA449E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02680" y="5036160"/>
            <a:ext cx="5957316" cy="4051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2191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7184"/>
            <a:ext cx="11088710" cy="1325563"/>
          </a:xfrm>
        </p:spPr>
        <p:txBody>
          <a:bodyPr>
            <a:normAutofit fontScale="90000"/>
          </a:bodyPr>
          <a:lstStyle/>
          <a:p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Inovativni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ristupi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siguranju</a:t>
            </a:r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oljoprivrede</a:t>
            </a:r>
            <a:r>
              <a:rPr lang="en-GB" dirty="0"/>
              <a:t/>
            </a:r>
            <a:br>
              <a:rPr lang="en-GB" dirty="0"/>
            </a:b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62" y="1928656"/>
            <a:ext cx="1108871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Nove</a:t>
            </a:r>
            <a:r>
              <a:rPr lang="en-GB" dirty="0"/>
              <a:t> </a:t>
            </a:r>
            <a:r>
              <a:rPr lang="en-GB" dirty="0" err="1"/>
              <a:t>tehnologije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pristupi</a:t>
            </a:r>
            <a:r>
              <a:rPr lang="en-GB" dirty="0"/>
              <a:t>:</a:t>
            </a:r>
          </a:p>
          <a:p>
            <a:pPr lvl="0"/>
            <a:r>
              <a:rPr lang="en-GB" b="1" dirty="0" err="1"/>
              <a:t>Satelitski</a:t>
            </a:r>
            <a:r>
              <a:rPr lang="en-GB" b="1" dirty="0"/>
              <a:t> </a:t>
            </a:r>
            <a:r>
              <a:rPr lang="en-GB" b="1" dirty="0" err="1"/>
              <a:t>podaci</a:t>
            </a:r>
            <a:r>
              <a:rPr lang="en-GB" b="1" dirty="0"/>
              <a:t> za </a:t>
            </a:r>
            <a:r>
              <a:rPr lang="en-GB" b="1" dirty="0" err="1"/>
              <a:t>nadzor</a:t>
            </a:r>
            <a:r>
              <a:rPr lang="en-GB" b="1" dirty="0"/>
              <a:t> </a:t>
            </a:r>
            <a:r>
              <a:rPr lang="en-GB" b="1" dirty="0" err="1"/>
              <a:t>poljoprivrednih</a:t>
            </a:r>
            <a:r>
              <a:rPr lang="en-GB" b="1" dirty="0"/>
              <a:t> </a:t>
            </a:r>
            <a:r>
              <a:rPr lang="en-GB" b="1" dirty="0" err="1"/>
              <a:t>površina</a:t>
            </a:r>
            <a:endParaRPr lang="sr-Latn-RS" b="1" dirty="0"/>
          </a:p>
          <a:p>
            <a:pPr lvl="0"/>
            <a:r>
              <a:rPr lang="en-GB" b="1" dirty="0" err="1"/>
              <a:t>Dronovi</a:t>
            </a:r>
            <a:r>
              <a:rPr lang="en-GB" b="1" dirty="0"/>
              <a:t> za </a:t>
            </a:r>
            <a:r>
              <a:rPr lang="en-GB" b="1" dirty="0" err="1"/>
              <a:t>precizno</a:t>
            </a:r>
            <a:r>
              <a:rPr lang="en-GB" b="1" dirty="0"/>
              <a:t> </a:t>
            </a:r>
            <a:r>
              <a:rPr lang="en-GB" b="1" dirty="0" err="1"/>
              <a:t>mapiranje</a:t>
            </a:r>
            <a:r>
              <a:rPr lang="en-GB" b="1" dirty="0"/>
              <a:t> </a:t>
            </a:r>
            <a:r>
              <a:rPr lang="en-GB" b="1" dirty="0" err="1"/>
              <a:t>polja</a:t>
            </a:r>
            <a:endParaRPr lang="sr-Latn-RS" b="1" dirty="0"/>
          </a:p>
          <a:p>
            <a:pPr lvl="0"/>
            <a:r>
              <a:rPr lang="en-GB" b="1" dirty="0" err="1"/>
              <a:t>Pametni</a:t>
            </a:r>
            <a:r>
              <a:rPr lang="en-GB" b="1" dirty="0"/>
              <a:t> </a:t>
            </a:r>
            <a:r>
              <a:rPr lang="en-GB" b="1" dirty="0" err="1"/>
              <a:t>senzori</a:t>
            </a:r>
            <a:r>
              <a:rPr lang="en-GB" b="1" dirty="0"/>
              <a:t> za </a:t>
            </a:r>
            <a:r>
              <a:rPr lang="en-GB" b="1" dirty="0" err="1"/>
              <a:t>praćenje</a:t>
            </a:r>
            <a:r>
              <a:rPr lang="en-GB" b="1" dirty="0"/>
              <a:t> </a:t>
            </a:r>
            <a:r>
              <a:rPr lang="en-GB" b="1" dirty="0" err="1"/>
              <a:t>uslova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terenu</a:t>
            </a:r>
            <a:endParaRPr lang="sr-Latn-RS" b="1" dirty="0"/>
          </a:p>
          <a:p>
            <a:pPr marL="0" lvl="0" indent="0">
              <a:buNone/>
            </a:pPr>
            <a:endParaRPr lang="sr-Latn-RS" b="1" dirty="0"/>
          </a:p>
          <a:p>
            <a:pPr marL="0" lvl="0" indent="0">
              <a:buNone/>
            </a:pPr>
            <a:r>
              <a:rPr lang="sr-Latn-RS" dirty="0"/>
              <a:t>I</a:t>
            </a:r>
            <a:r>
              <a:rPr lang="en-GB" dirty="0" err="1"/>
              <a:t>novativni</a:t>
            </a:r>
            <a:r>
              <a:rPr lang="en-GB" dirty="0"/>
              <a:t> </a:t>
            </a:r>
            <a:r>
              <a:rPr lang="en-GB" dirty="0" err="1"/>
              <a:t>pristupi</a:t>
            </a:r>
            <a:r>
              <a:rPr lang="en-GB" dirty="0"/>
              <a:t> </a:t>
            </a:r>
            <a:r>
              <a:rPr lang="sr-Latn-RS" dirty="0"/>
              <a:t>u prilagođavanju klimatskim promenama:</a:t>
            </a:r>
            <a:endParaRPr lang="en-GB" dirty="0"/>
          </a:p>
          <a:p>
            <a:pPr lvl="0"/>
            <a:r>
              <a:rPr lang="en-GB" b="1" dirty="0" err="1"/>
              <a:t>Pravovremeno</a:t>
            </a:r>
            <a:r>
              <a:rPr lang="en-GB" b="1" dirty="0"/>
              <a:t> </a:t>
            </a:r>
            <a:r>
              <a:rPr lang="en-GB" b="1" dirty="0" err="1"/>
              <a:t>otkrivanje</a:t>
            </a:r>
            <a:r>
              <a:rPr lang="en-GB" b="1" dirty="0"/>
              <a:t> </a:t>
            </a:r>
            <a:r>
              <a:rPr lang="en-GB" b="1" dirty="0" err="1"/>
              <a:t>suša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poplava</a:t>
            </a:r>
            <a:endParaRPr lang="sr-Latn-RS" b="1" dirty="0"/>
          </a:p>
          <a:p>
            <a:pPr lvl="0"/>
            <a:r>
              <a:rPr lang="en-GB" b="1" dirty="0" err="1"/>
              <a:t>Precizno</a:t>
            </a:r>
            <a:r>
              <a:rPr lang="en-GB" b="1" dirty="0"/>
              <a:t> </a:t>
            </a:r>
            <a:r>
              <a:rPr lang="en-GB" b="1" dirty="0" err="1"/>
              <a:t>upravljanje</a:t>
            </a:r>
            <a:r>
              <a:rPr lang="en-GB" b="1" dirty="0"/>
              <a:t> </a:t>
            </a:r>
            <a:r>
              <a:rPr lang="en-GB" b="1" dirty="0" err="1"/>
              <a:t>resursima</a:t>
            </a:r>
            <a:endParaRPr lang="sr-Latn-RS" b="1" dirty="0"/>
          </a:p>
          <a:p>
            <a:pPr lvl="0"/>
            <a:r>
              <a:rPr lang="en-GB" b="1" dirty="0" err="1"/>
              <a:t>Brza</a:t>
            </a:r>
            <a:r>
              <a:rPr lang="en-GB" b="1" dirty="0"/>
              <a:t> </a:t>
            </a:r>
            <a:r>
              <a:rPr lang="en-GB" b="1" dirty="0" err="1"/>
              <a:t>reakcija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promene</a:t>
            </a:r>
            <a:r>
              <a:rPr lang="en-GB" b="1" dirty="0"/>
              <a:t> u </a:t>
            </a:r>
            <a:r>
              <a:rPr lang="en-GB" b="1" dirty="0" err="1"/>
              <a:t>uslovima</a:t>
            </a:r>
            <a:r>
              <a:rPr lang="en-GB" b="1" dirty="0"/>
              <a:t> </a:t>
            </a:r>
            <a:r>
              <a:rPr lang="en-GB" b="1" dirty="0" err="1"/>
              <a:t>uzgoja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36581575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62" y="515156"/>
            <a:ext cx="11088710" cy="5705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 </a:t>
            </a:r>
            <a:r>
              <a:rPr lang="sr-Latn-RS" b="1" dirty="0"/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D3ECC9B-6FB5-4D83-992F-4E5974AC7C8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83" y="1259317"/>
            <a:ext cx="5943600" cy="200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C2EDA0B-1C95-4000-947F-6EF9293D1F5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183" y="3381999"/>
            <a:ext cx="5943600" cy="20002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BCBDDFA-E1D7-4250-99F4-C4E3E96B1A90}"/>
              </a:ext>
            </a:extLst>
          </p:cNvPr>
          <p:cNvSpPr/>
          <p:nvPr/>
        </p:nvSpPr>
        <p:spPr>
          <a:xfrm>
            <a:off x="2572469" y="5608086"/>
            <a:ext cx="3797835" cy="3354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1200" u="sng" dirty="0" err="1"/>
              <a:t>Izvor</a:t>
            </a:r>
            <a:r>
              <a:rPr lang="en-US" sz="1200" u="sng" dirty="0"/>
              <a:t>: https://</a:t>
            </a:r>
            <a:r>
              <a:rPr lang="en-US" sz="1200" u="sng" dirty="0" err="1"/>
              <a:t>drmkc.jrc.ec.europa.eu</a:t>
            </a:r>
            <a:r>
              <a:rPr lang="en-US" sz="1200" u="sng" dirty="0"/>
              <a:t>/inform-index</a:t>
            </a:r>
            <a:endParaRPr lang="en-GB" sz="1200" u="sng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4170A9E-C8AC-4D67-8B23-389269908205}"/>
              </a:ext>
            </a:extLst>
          </p:cNvPr>
          <p:cNvSpPr/>
          <p:nvPr/>
        </p:nvSpPr>
        <p:spPr>
          <a:xfrm>
            <a:off x="648297" y="657463"/>
            <a:ext cx="8093049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Uloga države u borbi protiv klimatskih promena – primer dobre prakse</a:t>
            </a:r>
            <a:endParaRPr lang="en-GB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80400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B7C5B3-F2CA-4549-8433-BBA22E264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Zaključak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A5A530-5949-498A-B97D-DE3580F85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59" y="1598614"/>
            <a:ext cx="8596668" cy="4192586"/>
          </a:xfrm>
        </p:spPr>
        <p:txBody>
          <a:bodyPr>
            <a:normAutofit/>
          </a:bodyPr>
          <a:lstStyle/>
          <a:p>
            <a:pPr lvl="0"/>
            <a:endParaRPr lang="sr-Latn-RS" b="1" dirty="0"/>
          </a:p>
          <a:p>
            <a:pPr lvl="0"/>
            <a:r>
              <a:rPr lang="en-GB" b="1" dirty="0" err="1"/>
              <a:t>Nove</a:t>
            </a:r>
            <a:r>
              <a:rPr lang="en-GB" b="1" dirty="0"/>
              <a:t> </a:t>
            </a:r>
            <a:r>
              <a:rPr lang="en-GB" b="1" dirty="0" err="1"/>
              <a:t>tehnologije</a:t>
            </a:r>
            <a:r>
              <a:rPr lang="en-GB" b="1" dirty="0"/>
              <a:t> za </a:t>
            </a:r>
            <a:r>
              <a:rPr lang="en-GB" b="1" dirty="0" err="1"/>
              <a:t>unapređenje</a:t>
            </a:r>
            <a:r>
              <a:rPr lang="en-GB" b="1" dirty="0"/>
              <a:t> </a:t>
            </a:r>
            <a:r>
              <a:rPr lang="en-GB" b="1" dirty="0" err="1"/>
              <a:t>osiguranja</a:t>
            </a:r>
            <a:r>
              <a:rPr lang="en-GB" b="1" dirty="0"/>
              <a:t> </a:t>
            </a:r>
            <a:r>
              <a:rPr lang="en-GB" b="1" dirty="0" err="1"/>
              <a:t>poljoprivrede</a:t>
            </a:r>
            <a:endParaRPr lang="sr-Latn-RS" b="1" dirty="0"/>
          </a:p>
          <a:p>
            <a:pPr lvl="0"/>
            <a:r>
              <a:rPr lang="en-GB" b="1" dirty="0" err="1"/>
              <a:t>Prilagođavanje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klimatske</a:t>
            </a:r>
            <a:r>
              <a:rPr lang="en-GB" b="1" dirty="0"/>
              <a:t> </a:t>
            </a:r>
            <a:r>
              <a:rPr lang="en-GB" b="1" dirty="0" err="1"/>
              <a:t>promene</a:t>
            </a:r>
            <a:endParaRPr lang="sr-Latn-RS" b="1" dirty="0"/>
          </a:p>
          <a:p>
            <a:pPr lvl="0"/>
            <a:r>
              <a:rPr lang="en-GB" b="1" dirty="0" err="1"/>
              <a:t>Ublažavanje</a:t>
            </a:r>
            <a:r>
              <a:rPr lang="en-GB" b="1" dirty="0"/>
              <a:t> </a:t>
            </a:r>
            <a:r>
              <a:rPr lang="en-GB" b="1" dirty="0" err="1"/>
              <a:t>rizika</a:t>
            </a:r>
            <a:r>
              <a:rPr lang="en-GB" b="1" dirty="0"/>
              <a:t> u </a:t>
            </a:r>
            <a:r>
              <a:rPr lang="en-GB" b="1" dirty="0" err="1"/>
              <a:t>poljoprivredi</a:t>
            </a:r>
            <a:r>
              <a:rPr lang="en-US" dirty="0"/>
              <a:t> </a:t>
            </a:r>
            <a:endParaRPr lang="sr-Latn-RS" dirty="0"/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Poziv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daljnju</a:t>
            </a:r>
            <a:r>
              <a:rPr lang="en-GB" dirty="0"/>
              <a:t> </a:t>
            </a:r>
            <a:r>
              <a:rPr lang="en-GB" dirty="0" err="1"/>
              <a:t>podršku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akciju</a:t>
            </a:r>
            <a:r>
              <a:rPr lang="en-GB" dirty="0"/>
              <a:t>:</a:t>
            </a:r>
          </a:p>
          <a:p>
            <a:pPr lvl="0"/>
            <a:r>
              <a:rPr lang="en-GB" b="1" dirty="0" err="1"/>
              <a:t>Potreba</a:t>
            </a:r>
            <a:r>
              <a:rPr lang="en-GB" b="1" dirty="0"/>
              <a:t> za </a:t>
            </a:r>
            <a:r>
              <a:rPr lang="en-GB" b="1" dirty="0" err="1"/>
              <a:t>promovisanje</a:t>
            </a:r>
            <a:r>
              <a:rPr lang="en-GB" b="1" dirty="0"/>
              <a:t> </a:t>
            </a:r>
            <a:r>
              <a:rPr lang="en-GB" b="1" dirty="0" err="1"/>
              <a:t>osiguranja</a:t>
            </a:r>
            <a:r>
              <a:rPr lang="en-GB" b="1" dirty="0"/>
              <a:t> </a:t>
            </a:r>
            <a:r>
              <a:rPr lang="en-GB" b="1" dirty="0" err="1"/>
              <a:t>poljoprivrede</a:t>
            </a:r>
            <a:endParaRPr lang="sr-Latn-RS" dirty="0"/>
          </a:p>
          <a:p>
            <a:pPr lvl="0"/>
            <a:r>
              <a:rPr lang="en-GB" b="1" dirty="0" err="1"/>
              <a:t>Partnerstva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saradnja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43499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920E61-88B8-4015-B857-AEC1C47A5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0762" y="1200999"/>
            <a:ext cx="11590986" cy="4716843"/>
          </a:xfrm>
        </p:spPr>
        <p:txBody>
          <a:bodyPr/>
          <a:lstStyle/>
          <a:p>
            <a:pPr marL="0" indent="0">
              <a:buNone/>
            </a:pPr>
            <a:r>
              <a:rPr lang="sr-Latn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r-Latn-RS" sz="3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HVALA NA PAŽNJI!</a:t>
            </a:r>
            <a:endParaRPr lang="en-US" sz="3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Drago Cvijanović, naučni savetnik</a:t>
            </a:r>
            <a:r>
              <a:rPr lang="en-US" b="1" cap="all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cap="all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adosavljevic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 naučni saradnik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ilica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ocovic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anto</a:t>
            </a:r>
            <a:r>
              <a:rPr lang="sr-Latn-R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viši naučni saradnik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XXII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MEĐUNARODNI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SIMPOZIJUM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TRANSFORMACIJA TRŽIŠTA OSIGURANJA – ODGOVORI NA NOVE IZAZOVE </a:t>
            </a:r>
          </a:p>
          <a:p>
            <a:pPr marL="0" indent="0" algn="ctr">
              <a:buNone/>
            </a:pP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Aranđelovac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hotel „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7-9.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2024. </a:t>
            </a:r>
          </a:p>
          <a:p>
            <a:pPr marL="0" indent="0">
              <a:buNone/>
            </a:pPr>
            <a:endParaRPr lang="sr-Latn-R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sz="4800" dirty="0"/>
          </a:p>
        </p:txBody>
      </p:sp>
    </p:spTree>
    <p:extLst>
      <p:ext uri="{BB962C8B-B14F-4D97-AF65-F5344CB8AC3E}">
        <p14:creationId xmlns="" xmlns:p14="http://schemas.microsoft.com/office/powerpoint/2010/main" val="23630482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0DD03D-0262-4F03-9554-4BF42823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7" y="225288"/>
            <a:ext cx="10230866" cy="793974"/>
          </a:xfrm>
        </p:spPr>
        <p:txBody>
          <a:bodyPr>
            <a:normAutofit/>
          </a:bodyPr>
          <a:lstStyle/>
          <a:p>
            <a:pPr algn="ctr"/>
            <a: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GRAFIČKI APSTRAKT</a:t>
            </a:r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D9F2C586-1E34-4965-9AD3-B97F770BE35D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186653390"/>
              </p:ext>
            </p:extLst>
          </p:nvPr>
        </p:nvGraphicFramePr>
        <p:xfrm>
          <a:off x="3186344" y="1019262"/>
          <a:ext cx="5943600" cy="4820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51466527"/>
      </p:ext>
    </p:extLst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FBDC8F-9932-4835-A6E7-8D2C4CDF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04" y="504539"/>
            <a:ext cx="10224381" cy="1045965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/>
              <a:t>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967E28-C8F4-400C-9316-613BF70CF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623" y="1358170"/>
            <a:ext cx="11290753" cy="4641778"/>
          </a:xfrm>
        </p:spPr>
        <p:txBody>
          <a:bodyPr>
            <a:normAutofit/>
          </a:bodyPr>
          <a:lstStyle/>
          <a:p>
            <a:pPr marL="0" lvl="0" indent="0">
              <a:buClr>
                <a:schemeClr val="accent2">
                  <a:lumMod val="75000"/>
                </a:schemeClr>
              </a:buClr>
              <a:buNone/>
            </a:pPr>
            <a: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Važnost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poljoprivrede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u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kontekstu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klimatskih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promena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sr-Latn-RS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sr-Latn-RS" b="1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sr-Latn-RS" b="1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b="1" dirty="0" err="1"/>
              <a:t>Sigurnost</a:t>
            </a:r>
            <a:r>
              <a:rPr lang="en-GB" b="1" dirty="0"/>
              <a:t> </a:t>
            </a:r>
            <a:r>
              <a:rPr lang="en-GB" b="1" dirty="0" err="1"/>
              <a:t>hrane</a:t>
            </a:r>
            <a:r>
              <a:rPr lang="en-GB" b="1" dirty="0"/>
              <a:t> </a:t>
            </a:r>
            <a:endParaRPr lang="sr-Latn-RS" b="1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b="1" dirty="0" err="1"/>
              <a:t>Prilagođavanje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promene</a:t>
            </a:r>
            <a:r>
              <a:rPr lang="en-GB" b="1" dirty="0"/>
              <a:t> </a:t>
            </a:r>
            <a:endParaRPr lang="sr-Latn-RS" b="1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b="1" dirty="0" err="1"/>
              <a:t>Očuvanje</a:t>
            </a:r>
            <a:r>
              <a:rPr lang="en-GB" b="1" dirty="0"/>
              <a:t> </a:t>
            </a:r>
            <a:r>
              <a:rPr lang="en-GB" b="1" dirty="0" err="1"/>
              <a:t>resursa</a:t>
            </a:r>
            <a:r>
              <a:rPr lang="en-GB" b="1" dirty="0"/>
              <a:t> </a:t>
            </a:r>
            <a:endParaRPr lang="sr-Latn-RS" b="1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GB" b="1" dirty="0" err="1"/>
              <a:t>Smanjenje</a:t>
            </a:r>
            <a:r>
              <a:rPr lang="en-GB" b="1" dirty="0"/>
              <a:t> </a:t>
            </a:r>
            <a:r>
              <a:rPr lang="en-GB" b="1" dirty="0" err="1"/>
              <a:t>efekata</a:t>
            </a:r>
            <a:r>
              <a:rPr lang="en-GB" b="1" dirty="0"/>
              <a:t> </a:t>
            </a:r>
            <a:r>
              <a:rPr lang="en-GB" b="1" dirty="0" err="1"/>
              <a:t>staklene</a:t>
            </a:r>
            <a:r>
              <a:rPr lang="en-GB" b="1" dirty="0"/>
              <a:t> </a:t>
            </a:r>
            <a:r>
              <a:rPr lang="en-GB" b="1" dirty="0" err="1"/>
              <a:t>bašte</a:t>
            </a:r>
            <a:r>
              <a:rPr lang="en-GB" b="1" dirty="0"/>
              <a:t> </a:t>
            </a:r>
            <a:endParaRPr lang="sr-Latn-RS" b="1" dirty="0"/>
          </a:p>
        </p:txBody>
      </p:sp>
    </p:spTree>
    <p:extLst>
      <p:ext uri="{BB962C8B-B14F-4D97-AF65-F5344CB8AC3E}">
        <p14:creationId xmlns="" xmlns:p14="http://schemas.microsoft.com/office/powerpoint/2010/main" val="116199174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AF9FE3-EA59-46B4-B7B3-38B6910BE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086" y="378487"/>
            <a:ext cx="8944097" cy="1325563"/>
          </a:xfrm>
        </p:spPr>
        <p:txBody>
          <a:bodyPr>
            <a:normAutofit/>
          </a:bodyPr>
          <a:lstStyle/>
          <a:p>
            <a:pPr lvl="0"/>
            <a: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Izazovi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poljoprivredi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usled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klimatskih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promena</a:t>
            </a:r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A11671-EC24-4025-83DF-8A27447FA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7292"/>
            <a:ext cx="10515600" cy="44592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r-Latn-R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 err="1"/>
              <a:t>Nepredvidljivost</a:t>
            </a:r>
            <a:r>
              <a:rPr lang="en-GB" b="1" dirty="0"/>
              <a:t> </a:t>
            </a:r>
            <a:r>
              <a:rPr lang="en-GB" b="1" dirty="0" err="1"/>
              <a:t>vremenskih</a:t>
            </a:r>
            <a:r>
              <a:rPr lang="en-GB" b="1" dirty="0"/>
              <a:t> </a:t>
            </a:r>
            <a:r>
              <a:rPr lang="en-GB" b="1" dirty="0" err="1"/>
              <a:t>uslova</a:t>
            </a:r>
            <a:endParaRPr lang="sr-Latn-RS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 err="1"/>
              <a:t>Povećanje</a:t>
            </a:r>
            <a:r>
              <a:rPr lang="en-GB" b="1" dirty="0"/>
              <a:t> temperature</a:t>
            </a:r>
            <a:endParaRPr lang="sr-Latn-RS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 err="1"/>
              <a:t>Širenje</a:t>
            </a:r>
            <a:r>
              <a:rPr lang="en-GB" b="1" dirty="0"/>
              <a:t> </a:t>
            </a:r>
            <a:r>
              <a:rPr lang="en-GB" b="1" dirty="0" err="1"/>
              <a:t>štetočina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bolesti</a:t>
            </a:r>
            <a:endParaRPr lang="sr-Latn-RS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 err="1"/>
              <a:t>Smanjenje</a:t>
            </a:r>
            <a:r>
              <a:rPr lang="en-GB" b="1" dirty="0"/>
              <a:t> </a:t>
            </a:r>
            <a:r>
              <a:rPr lang="en-GB" b="1" dirty="0" err="1"/>
              <a:t>dostupnosti</a:t>
            </a:r>
            <a:r>
              <a:rPr lang="en-GB" b="1" dirty="0"/>
              <a:t> </a:t>
            </a:r>
            <a:r>
              <a:rPr lang="en-GB" b="1" dirty="0" err="1"/>
              <a:t>vode</a:t>
            </a:r>
            <a:endParaRPr lang="sr-Latn-RS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 err="1"/>
              <a:t>Ekonomski</a:t>
            </a:r>
            <a:r>
              <a:rPr lang="en-GB" b="1" dirty="0"/>
              <a:t> </a:t>
            </a:r>
            <a:r>
              <a:rPr lang="en-GB" b="1" dirty="0" err="1"/>
              <a:t>uticaji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28606540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99A446-DDF7-4CC9-8D91-9AA47E31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71" y="478841"/>
            <a:ext cx="12012769" cy="1325563"/>
          </a:xfrm>
        </p:spPr>
        <p:txBody>
          <a:bodyPr>
            <a:normAutofit fontScale="90000"/>
          </a:bodyPr>
          <a:lstStyle/>
          <a:p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Klimatske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promene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njihov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uticaj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poljoprivredu</a:t>
            </a:r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 Republici Srbiji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sz="30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3BC38B40-DDA9-4DA5-91EB-0B7B1941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249" y="1407296"/>
            <a:ext cx="10470365" cy="934466"/>
          </a:xfrm>
        </p:spPr>
        <p:txBody>
          <a:bodyPr>
            <a:normAutofit/>
          </a:bodyPr>
          <a:lstStyle/>
          <a:p>
            <a: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Najvažnije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klimatske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promene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koje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utiču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na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poljoprivredu</a:t>
            </a:r>
            <a:endParaRPr lang="sr-Latn-RS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21B86C-7552-4CC0-924B-7E6B1D46C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560" y="2219418"/>
            <a:ext cx="9161756" cy="37411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sz="1200" dirty="0"/>
          </a:p>
          <a:p>
            <a:pPr marL="0" indent="0">
              <a:buNone/>
            </a:pPr>
            <a:endParaRPr lang="sr-Latn-RS" sz="1200" b="1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C7D42B18-D546-4BDB-A2B9-7CA4AC189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49115" y="1465893"/>
            <a:ext cx="5895304" cy="934467"/>
          </a:xfrm>
        </p:spPr>
        <p:txBody>
          <a:bodyPr>
            <a:normAutofit/>
          </a:bodyPr>
          <a:lstStyle/>
          <a:p>
            <a:endParaRPr lang="en-US" sz="1200" u="sng" dirty="0"/>
          </a:p>
          <a:p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="" xmlns:a16="http://schemas.microsoft.com/office/drawing/2014/main" id="{E183D1C1-7AB2-43F5-8A26-6D67DF5FD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59218" y="6231768"/>
            <a:ext cx="10298375" cy="404756"/>
          </a:xfrm>
        </p:spPr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r>
              <a:rPr lang="en-US" sz="1200" u="sng" dirty="0" err="1"/>
              <a:t>Izvor</a:t>
            </a:r>
            <a:r>
              <a:rPr lang="en-US" sz="1200" u="sng" dirty="0"/>
              <a:t>: </a:t>
            </a:r>
            <a:r>
              <a:rPr lang="en-US" sz="1200" u="sng" dirty="0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200" u="sng" dirty="0" err="1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www.hidmet.gov.rs</a:t>
            </a:r>
            <a:r>
              <a:rPr lang="en-US" sz="1200" u="sng" dirty="0"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GB" sz="1200" u="sng" dirty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en-US" sz="1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ABDC25B-92C8-4FC9-94BE-5C8E36F63730}"/>
              </a:ext>
            </a:extLst>
          </p:cNvPr>
          <p:cNvSpPr/>
          <p:nvPr/>
        </p:nvSpPr>
        <p:spPr>
          <a:xfrm>
            <a:off x="102556" y="2182741"/>
            <a:ext cx="9310734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Cyrl-R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Grafikon 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sr-Cyrl-R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Redosled najtoplijih i najhladnijih godina u Srbiji za period 1951</a:t>
            </a:r>
            <a:r>
              <a:rPr lang="sr-Latn-R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- </a:t>
            </a:r>
            <a:r>
              <a:rPr lang="sr-Cyrl-R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2022.</a:t>
            </a:r>
            <a:endParaRPr lang="en-GB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6070E2AA-8A50-46BE-A839-5281767F392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710" y="2815374"/>
            <a:ext cx="5663953" cy="33577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0101542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B2E7FF-77B7-47C6-96B0-A6BCC37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9" y="437883"/>
            <a:ext cx="11681138" cy="1325563"/>
          </a:xfrm>
        </p:spPr>
        <p:txBody>
          <a:bodyPr>
            <a:normAutofit/>
          </a:bodyPr>
          <a:lstStyle/>
          <a:p>
            <a:r>
              <a:rPr lang="sr-Cyrl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Grafikon </a:t>
            </a:r>
            <a:r>
              <a:rPr lang="sr-Latn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Redosled najtoplijih i najhladnijih </a:t>
            </a:r>
            <a:r>
              <a:rPr lang="sr-Latn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leta</a:t>
            </a:r>
            <a:r>
              <a:rPr lang="sr-Cyrl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 Srbiji za period 1951</a:t>
            </a:r>
            <a:r>
              <a:rPr lang="sr-Latn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sr-Cyrl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2022.</a:t>
            </a:r>
            <a:endParaRPr lang="en-GB" sz="1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103AD5E5-CE09-4CCF-B644-FC4EF4CC808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332" y="1914941"/>
            <a:ext cx="6486525" cy="39147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7C55475-7A24-4C5C-8428-58D62388767F}"/>
              </a:ext>
            </a:extLst>
          </p:cNvPr>
          <p:cNvSpPr/>
          <p:nvPr/>
        </p:nvSpPr>
        <p:spPr>
          <a:xfrm>
            <a:off x="2610042" y="5829716"/>
            <a:ext cx="2585901" cy="286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Izvor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200" u="sng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www.hidmet.gov.rs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GB" sz="12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97728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4AB223-1BD6-4868-956F-61B437D5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439" y="1030309"/>
            <a:ext cx="11397803" cy="1325563"/>
          </a:xfrm>
        </p:spPr>
        <p:txBody>
          <a:bodyPr>
            <a:normAutofit/>
          </a:bodyPr>
          <a:lstStyle/>
          <a:p>
            <a:r>
              <a:rPr lang="sr-Cyrl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Grafikon </a:t>
            </a:r>
            <a:r>
              <a:rPr lang="sr-Latn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Redosled dvadeset najtoplijih i najhladnijih zima u Srbiji za period 1951</a:t>
            </a:r>
            <a:r>
              <a:rPr lang="sr-Latn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sr-Cyrl-R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2021.</a:t>
            </a:r>
            <a:endParaRPr lang="en-GB" sz="1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82FC47A3-526A-4F4C-ABAB-96192758B42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53" y="2355872"/>
            <a:ext cx="6943725" cy="4095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FC2653B-42FA-4EE7-B80F-13F67F2118A0}"/>
              </a:ext>
            </a:extLst>
          </p:cNvPr>
          <p:cNvSpPr/>
          <p:nvPr/>
        </p:nvSpPr>
        <p:spPr>
          <a:xfrm>
            <a:off x="2705053" y="6451622"/>
            <a:ext cx="2585901" cy="286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200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Izvor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200" u="sng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www.hidmet.gov.rs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GB" sz="12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3764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2877DD-62B7-4E2C-B005-045B7D45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08" y="563707"/>
            <a:ext cx="11088710" cy="1325563"/>
          </a:xfrm>
        </p:spPr>
        <p:txBody>
          <a:bodyPr>
            <a:normAutofit fontScale="90000"/>
          </a:bodyPr>
          <a:lstStyle/>
          <a:p>
            <a:pPr lvl="0"/>
            <a: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 Svest i usvajanje osiguranja u poljoprivredi – izazovi za sektor osiguranja</a:t>
            </a:r>
            <a:br>
              <a:rPr lang="sr-Latn-RS" sz="33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Osiguranje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poljoprivrede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kontekstu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klimatskih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promena</a:t>
            </a:r>
            <a: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27901"/>
            <a:ext cx="11088710" cy="4351338"/>
          </a:xfrm>
        </p:spPr>
        <p:txBody>
          <a:bodyPr/>
          <a:lstStyle/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P</a:t>
            </a:r>
            <a:r>
              <a:rPr lang="en-GB" dirty="0" err="1"/>
              <a:t>rednosti</a:t>
            </a:r>
            <a:r>
              <a:rPr lang="en-GB" dirty="0"/>
              <a:t> </a:t>
            </a:r>
            <a:r>
              <a:rPr lang="en-GB" dirty="0" err="1"/>
              <a:t>osiguranja</a:t>
            </a:r>
            <a:r>
              <a:rPr lang="en-GB" dirty="0"/>
              <a:t> </a:t>
            </a:r>
            <a:r>
              <a:rPr lang="en-GB" dirty="0" err="1"/>
              <a:t>poljoprivrede</a:t>
            </a:r>
            <a:r>
              <a:rPr lang="en-GB" dirty="0"/>
              <a:t>: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lvl="0"/>
            <a:r>
              <a:rPr lang="en-GB" dirty="0" err="1"/>
              <a:t>Pruža</a:t>
            </a:r>
            <a:r>
              <a:rPr lang="en-GB" dirty="0"/>
              <a:t> </a:t>
            </a:r>
            <a:r>
              <a:rPr lang="en-GB" dirty="0" err="1"/>
              <a:t>finansijsku</a:t>
            </a:r>
            <a:r>
              <a:rPr lang="en-GB" dirty="0"/>
              <a:t> </a:t>
            </a:r>
            <a:r>
              <a:rPr lang="en-GB" dirty="0" err="1"/>
              <a:t>sigurnost</a:t>
            </a:r>
            <a:r>
              <a:rPr lang="en-GB" dirty="0"/>
              <a:t> </a:t>
            </a:r>
            <a:endParaRPr lang="sr-Latn-RS" dirty="0"/>
          </a:p>
          <a:p>
            <a:pPr lvl="0"/>
            <a:r>
              <a:rPr lang="en-GB" dirty="0" err="1"/>
              <a:t>Podržava</a:t>
            </a:r>
            <a:r>
              <a:rPr lang="en-GB" dirty="0"/>
              <a:t> u </a:t>
            </a:r>
            <a:r>
              <a:rPr lang="en-GB" dirty="0" err="1"/>
              <a:t>obnovi</a:t>
            </a:r>
            <a:r>
              <a:rPr lang="en-GB" dirty="0"/>
              <a:t> </a:t>
            </a:r>
            <a:r>
              <a:rPr lang="en-GB" dirty="0" err="1"/>
              <a:t>nakon</a:t>
            </a:r>
            <a:r>
              <a:rPr lang="en-GB" dirty="0"/>
              <a:t> </a:t>
            </a:r>
            <a:r>
              <a:rPr lang="en-GB" dirty="0" err="1"/>
              <a:t>katastrofalnih</a:t>
            </a:r>
            <a:r>
              <a:rPr lang="en-GB" dirty="0"/>
              <a:t> </a:t>
            </a:r>
            <a:r>
              <a:rPr lang="en-GB" dirty="0" err="1"/>
              <a:t>događaja</a:t>
            </a:r>
            <a:r>
              <a:rPr lang="en-GB" dirty="0"/>
              <a:t> </a:t>
            </a:r>
            <a:endParaRPr lang="sr-Latn-RS" dirty="0"/>
          </a:p>
          <a:p>
            <a:pPr lvl="0"/>
            <a:r>
              <a:rPr lang="en-GB" dirty="0" err="1"/>
              <a:t>Smanjuje</a:t>
            </a:r>
            <a:r>
              <a:rPr lang="en-GB" dirty="0"/>
              <a:t> </a:t>
            </a:r>
            <a:r>
              <a:rPr lang="en-GB" dirty="0" err="1"/>
              <a:t>rizik</a:t>
            </a:r>
            <a:r>
              <a:rPr lang="en-GB" dirty="0"/>
              <a:t> od </a:t>
            </a:r>
            <a:r>
              <a:rPr lang="en-GB" dirty="0" err="1"/>
              <a:t>bankrota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19683335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flythrough hasBounce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6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6BABEE-847B-49F2-BF44-00E0CA3D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84" y="1812746"/>
            <a:ext cx="1108871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rimer</a:t>
            </a: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kako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poljoprivrednici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imali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koristi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od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osiguranja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u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suočavanju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s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klimatskim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promenama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endParaRPr lang="sr-Latn-RS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/>
            <a:r>
              <a:rPr lang="en-GB" b="1" dirty="0" err="1"/>
              <a:t>Poplave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rek</a:t>
            </a:r>
            <a:r>
              <a:rPr lang="sr-Latn-RS" dirty="0"/>
              <a:t>a</a:t>
            </a:r>
            <a:r>
              <a:rPr lang="en-GB" dirty="0"/>
              <a:t> Mekong u </a:t>
            </a:r>
            <a:r>
              <a:rPr lang="en-GB" dirty="0" err="1"/>
              <a:t>Vijetnamu</a:t>
            </a:r>
            <a:endParaRPr lang="sr-Latn-RS" dirty="0"/>
          </a:p>
          <a:p>
            <a:pPr lvl="0"/>
            <a:r>
              <a:rPr lang="en-GB" b="1" dirty="0" err="1"/>
              <a:t>Suše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Australij</a:t>
            </a:r>
            <a:r>
              <a:rPr lang="sr-Latn-RS" dirty="0"/>
              <a:t>a</a:t>
            </a:r>
          </a:p>
          <a:p>
            <a:pPr lvl="0"/>
            <a:r>
              <a:rPr lang="en-GB" b="1" dirty="0" err="1"/>
              <a:t>Olujni</a:t>
            </a:r>
            <a:r>
              <a:rPr lang="en-GB" b="1" dirty="0"/>
              <a:t> </a:t>
            </a:r>
            <a:r>
              <a:rPr lang="en-GB" b="1" dirty="0" err="1"/>
              <a:t>udari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Sjedinjen</a:t>
            </a:r>
            <a:r>
              <a:rPr lang="sr-Latn-RS" dirty="0"/>
              <a:t>e</a:t>
            </a:r>
            <a:r>
              <a:rPr lang="en-GB" dirty="0"/>
              <a:t> </a:t>
            </a:r>
            <a:r>
              <a:rPr lang="en-GB" dirty="0" err="1"/>
              <a:t>Američk</a:t>
            </a:r>
            <a:r>
              <a:rPr lang="sr-Latn-RS" dirty="0"/>
              <a:t>e</a:t>
            </a:r>
            <a:r>
              <a:rPr lang="en-GB" dirty="0"/>
              <a:t> </a:t>
            </a:r>
            <a:r>
              <a:rPr lang="en-GB" dirty="0" err="1"/>
              <a:t>Držav</a:t>
            </a:r>
            <a:r>
              <a:rPr lang="sr-Latn-RS" dirty="0"/>
              <a:t>e</a:t>
            </a:r>
          </a:p>
          <a:p>
            <a:pPr marL="0" lvl="0" indent="0">
              <a:buNone/>
            </a:pPr>
            <a:endParaRPr lang="sr-Latn-RS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sr-Latn-RS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Proaktivne reakcije osiguravajućih kompanija:</a:t>
            </a:r>
          </a:p>
          <a:p>
            <a:pPr lvl="0"/>
            <a:r>
              <a:rPr lang="en-GB" b="1" dirty="0" err="1"/>
              <a:t>Poboljšanje</a:t>
            </a:r>
            <a:r>
              <a:rPr lang="en-GB" b="1" dirty="0"/>
              <a:t> </a:t>
            </a:r>
            <a:r>
              <a:rPr lang="en-GB" b="1" dirty="0" err="1"/>
              <a:t>pokrivenosti</a:t>
            </a:r>
            <a:endParaRPr lang="sr-Latn-RS" b="1" dirty="0"/>
          </a:p>
          <a:p>
            <a:pPr lvl="0"/>
            <a:r>
              <a:rPr lang="en-GB" b="1" dirty="0" err="1"/>
              <a:t>Inovativni</a:t>
            </a:r>
            <a:r>
              <a:rPr lang="en-GB" b="1" dirty="0"/>
              <a:t> </a:t>
            </a:r>
            <a:r>
              <a:rPr lang="en-GB" b="1" dirty="0" err="1"/>
              <a:t>proizvodi</a:t>
            </a:r>
            <a:endParaRPr lang="sr-Latn-RS" b="1" dirty="0"/>
          </a:p>
          <a:p>
            <a:pPr lvl="0"/>
            <a:r>
              <a:rPr lang="en-GB" b="1" dirty="0" err="1"/>
              <a:t>Edukacija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savetovanje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26348983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u" isContent="1" isInverted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nded 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1005</TotalTime>
  <Words>530</Words>
  <Application>Microsoft Office PowerPoint</Application>
  <PresentationFormat>Custom</PresentationFormat>
  <Paragraphs>143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            Insurance in Agriculture as a Response to Climate Challenge Osiguranje poljoprivrede kao odgovor na klimatske izazove dr Drago Cvijanović, naučni savetnik dr Katica Radosavljevic, viši naučni saradnik dr Milica Kocovic De Santo, viši naučni saradnik  </vt:lpstr>
      <vt:lpstr>GRAFIČKI APSTRAKT</vt:lpstr>
      <vt:lpstr>I Uvod  </vt:lpstr>
      <vt:lpstr>2. Izazovi u poljoprivredi usled klimatskih promena</vt:lpstr>
      <vt:lpstr>II Klimatske promene i njihov uticaj na poljoprivredu u Republici Srbiji  </vt:lpstr>
      <vt:lpstr>Grafikon 2. Redosled najtoplijih i najhladnijih leta u Srbiji za period 1951 - 2022.</vt:lpstr>
      <vt:lpstr>Grafikon 3. Redosled dvadeset najtoplijih i najhladnijih zima u Srbiji za period 1951 - 2021.</vt:lpstr>
      <vt:lpstr>III Svest i usvajanje osiguranja u poljoprivredi – izazovi za sektor osiguranja  1. Osiguranje poljoprivrede u kontekstu klimatskih promena </vt:lpstr>
      <vt:lpstr>Slide 9</vt:lpstr>
      <vt:lpstr>Slide 10</vt:lpstr>
      <vt:lpstr>Grafikon 4.: Likvidirane štete, fakturisana tehnička premija i tehnički rezultat u osiguranju poljoprivrede u Srbiji u periodu 2013-2022. godine          - - Digitalni atlas klime Republike Srbije    </vt:lpstr>
      <vt:lpstr>2. Inovativni pristupi u osiguranju poljoprivrede  </vt:lpstr>
      <vt:lpstr>Slide 13</vt:lpstr>
      <vt:lpstr>IV Zaključak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Katica</dc:creator>
  <cp:lastModifiedBy>Marija</cp:lastModifiedBy>
  <cp:revision>231</cp:revision>
  <cp:lastPrinted>2024-06-03T18:44:56Z</cp:lastPrinted>
  <dcterms:created xsi:type="dcterms:W3CDTF">2021-06-07T08:58:10Z</dcterms:created>
  <dcterms:modified xsi:type="dcterms:W3CDTF">2024-06-06T16:56:19Z</dcterms:modified>
</cp:coreProperties>
</file>