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95" r:id="rId9"/>
    <p:sldId id="259" r:id="rId10"/>
    <p:sldId id="264" r:id="rId11"/>
    <p:sldId id="272" r:id="rId12"/>
    <p:sldId id="267" r:id="rId13"/>
    <p:sldId id="296" r:id="rId14"/>
    <p:sldId id="286" r:id="rId15"/>
    <p:sldId id="277" r:id="rId16"/>
    <p:sldId id="297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Dosis ExtraLight" charset="0"/>
      <p:regular r:id="rId23"/>
      <p:bold r:id="rId24"/>
    </p:embeddedFont>
    <p:embeddedFont>
      <p:font typeface="Titillium Web Light" charset="0"/>
      <p:regular r:id="rId25"/>
      <p:bold r:id="rId26"/>
      <p:italic r:id="rId27"/>
      <p:boldItalic r:id="rId28"/>
    </p:embeddedFont>
    <p:embeddedFont>
      <p:font typeface="Titillium Web" charset="0"/>
      <p:regular r:id="rId29"/>
      <p:bold r:id="rId30"/>
      <p:italic r:id="rId31"/>
      <p:boldItalic r:id="rId32"/>
    </p:embeddedFont>
    <p:embeddedFont>
      <p:font typeface="Dosis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24753E-8A85-4BEE-97E2-441CDA198357}">
  <a:tblStyle styleId="{0F24753E-8A85-4BEE-97E2-441CDA1983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787F38-7B79-44E3-ACA7-109338EB0D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672" y="-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4" name="Google Shape;397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d29438504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d29438504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3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5" name="Google Shape;2125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372762" y="869419"/>
            <a:ext cx="5396700" cy="187532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Finansijski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konglomerati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podsticaj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pretnja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razvoju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tržišta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osiguranja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2" name="Google Shape;3836;p13">
            <a:extLst>
              <a:ext uri="{FF2B5EF4-FFF2-40B4-BE49-F238E27FC236}">
                <a16:creationId xmlns:a16="http://schemas.microsoft.com/office/drawing/2014/main" xmlns="" id="{5A0125EE-5041-0D69-F3D2-03799B7B6F29}"/>
              </a:ext>
            </a:extLst>
          </p:cNvPr>
          <p:cNvSpPr txBox="1">
            <a:spLocks/>
          </p:cNvSpPr>
          <p:nvPr/>
        </p:nvSpPr>
        <p:spPr>
          <a:xfrm>
            <a:off x="624016" y="3328989"/>
            <a:ext cx="5396700" cy="146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sr-Latn-R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 Ana Slavković</a:t>
            </a:r>
          </a:p>
          <a:p>
            <a:r>
              <a:rPr lang="sr-Latn-R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Akademija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</a:t>
            </a:r>
            <a:r>
              <a:rPr lang="sr-Latn-R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čkih strukovnih studija</a:t>
            </a:r>
          </a:p>
          <a:p>
            <a:r>
              <a:rPr lang="sr-Latn-R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Beograd 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a</a:t>
            </a:r>
            <a:r>
              <a:rPr lang="sr-Latn-RS" sz="2000" dirty="0"/>
              <a:t>slavkovic</a:t>
            </a:r>
            <a:r>
              <a:rPr lang="en-US" sz="2000" dirty="0"/>
              <a:t>@atssb.edu.rs</a:t>
            </a:r>
          </a:p>
          <a:p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p21"/>
          <p:cNvSpPr txBox="1">
            <a:spLocks noGrp="1"/>
          </p:cNvSpPr>
          <p:nvPr>
            <p:ph type="body" idx="1"/>
          </p:nvPr>
        </p:nvSpPr>
        <p:spPr>
          <a:xfrm>
            <a:off x="175375" y="305294"/>
            <a:ext cx="3275056" cy="258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Fuzija </a:t>
            </a:r>
            <a:r>
              <a:rPr lang="sr-Latn-RS" sz="2200" i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kriptovaluta</a:t>
            </a:r>
            <a:r>
              <a:rPr lang="sr-Latn-R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sr-Latn-RS" sz="2200" i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of Things / IoT </a:t>
            </a:r>
            <a:r>
              <a:rPr lang="sr-Latn-R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dovodi do velikog povećanja bezbednosti i povezanosti ekonomije i tehnološkog napretka.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07" name="Google Shape;3907;p21"/>
          <p:cNvSpPr txBox="1">
            <a:spLocks noGrp="1"/>
          </p:cNvSpPr>
          <p:nvPr>
            <p:ph type="body" idx="2"/>
          </p:nvPr>
        </p:nvSpPr>
        <p:spPr>
          <a:xfrm>
            <a:off x="2514600" y="3271595"/>
            <a:ext cx="3386138" cy="1644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Ovo čini kvantni skok u celokupnom upravljanju finansijama, umrežavanju i energetskoj efikasnosti. 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08" name="Google Shape;3908;p21"/>
          <p:cNvSpPr txBox="1">
            <a:spLocks noGrp="1"/>
          </p:cNvSpPr>
          <p:nvPr>
            <p:ph type="body" idx="3"/>
          </p:nvPr>
        </p:nvSpPr>
        <p:spPr>
          <a:xfrm>
            <a:off x="3925493" y="1335881"/>
            <a:ext cx="3536155" cy="1800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Naročito se velika implementacija IoT očekuje u poslovanju finansijskih konglomerata.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09" name="Google Shape;3909;p2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pSp>
        <p:nvGrpSpPr>
          <p:cNvPr id="4" name="Google Shape;5016;p49">
            <a:extLst>
              <a:ext uri="{FF2B5EF4-FFF2-40B4-BE49-F238E27FC236}">
                <a16:creationId xmlns:a16="http://schemas.microsoft.com/office/drawing/2014/main" xmlns="" id="{EE2E94A6-5EEA-F7B5-1DBA-0BCF5E9758BE}"/>
              </a:ext>
            </a:extLst>
          </p:cNvPr>
          <p:cNvGrpSpPr/>
          <p:nvPr/>
        </p:nvGrpSpPr>
        <p:grpSpPr>
          <a:xfrm>
            <a:off x="476079" y="4111215"/>
            <a:ext cx="1388440" cy="393600"/>
            <a:chOff x="3042485" y="5594633"/>
            <a:chExt cx="2159652" cy="510557"/>
          </a:xfrm>
          <a:scene3d>
            <a:camera prst="orthographicFront">
              <a:rot lat="1200000" lon="1800000" rev="1800000"/>
            </a:camera>
            <a:lightRig rig="threePt" dir="t"/>
          </a:scene3d>
        </p:grpSpPr>
        <p:sp>
          <p:nvSpPr>
            <p:cNvPr id="5" name="Google Shape;5017;p49">
              <a:extLst>
                <a:ext uri="{FF2B5EF4-FFF2-40B4-BE49-F238E27FC236}">
                  <a16:creationId xmlns:a16="http://schemas.microsoft.com/office/drawing/2014/main" xmlns="" id="{4D0A5F75-D8F1-2BAA-DD7A-EE7170D2948A}"/>
                </a:ext>
              </a:extLst>
            </p:cNvPr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5018;p49">
              <a:extLst>
                <a:ext uri="{FF2B5EF4-FFF2-40B4-BE49-F238E27FC236}">
                  <a16:creationId xmlns:a16="http://schemas.microsoft.com/office/drawing/2014/main" xmlns="" id="{46204A77-D6AD-8418-0EE7-2D63134C54F5}"/>
                </a:ext>
              </a:extLst>
            </p:cNvPr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5019;p49">
              <a:extLst>
                <a:ext uri="{FF2B5EF4-FFF2-40B4-BE49-F238E27FC236}">
                  <a16:creationId xmlns:a16="http://schemas.microsoft.com/office/drawing/2014/main" xmlns="" id="{259ADA9B-AC0D-0ADE-0C20-8F8E7D6498CC}"/>
                </a:ext>
              </a:extLst>
            </p:cNvPr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020;p49">
              <a:extLst>
                <a:ext uri="{FF2B5EF4-FFF2-40B4-BE49-F238E27FC236}">
                  <a16:creationId xmlns:a16="http://schemas.microsoft.com/office/drawing/2014/main" xmlns="" id="{3246789C-EB3C-7F71-66C5-527B0C12E9B1}"/>
                </a:ext>
              </a:extLst>
            </p:cNvPr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021;p49">
              <a:extLst>
                <a:ext uri="{FF2B5EF4-FFF2-40B4-BE49-F238E27FC236}">
                  <a16:creationId xmlns:a16="http://schemas.microsoft.com/office/drawing/2014/main" xmlns="" id="{BDA4D7D6-15C8-B316-0321-88FF7612867C}"/>
                </a:ext>
              </a:extLst>
            </p:cNvPr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022;p49">
              <a:extLst>
                <a:ext uri="{FF2B5EF4-FFF2-40B4-BE49-F238E27FC236}">
                  <a16:creationId xmlns:a16="http://schemas.microsoft.com/office/drawing/2014/main" xmlns="" id="{98F5029C-6692-3BB8-F689-9D11C5CAD8CB}"/>
                </a:ext>
              </a:extLst>
            </p:cNvPr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023;p49">
              <a:extLst>
                <a:ext uri="{FF2B5EF4-FFF2-40B4-BE49-F238E27FC236}">
                  <a16:creationId xmlns:a16="http://schemas.microsoft.com/office/drawing/2014/main" xmlns="" id="{6CB3151E-9C65-646A-C60D-1621F5C56CD7}"/>
                </a:ext>
              </a:extLst>
            </p:cNvPr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5024;p49">
              <a:extLst>
                <a:ext uri="{FF2B5EF4-FFF2-40B4-BE49-F238E27FC236}">
                  <a16:creationId xmlns:a16="http://schemas.microsoft.com/office/drawing/2014/main" xmlns="" id="{EC8764E1-D500-62A5-931D-0AE2EF08D274}"/>
                </a:ext>
              </a:extLst>
            </p:cNvPr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025;p49">
              <a:extLst>
                <a:ext uri="{FF2B5EF4-FFF2-40B4-BE49-F238E27FC236}">
                  <a16:creationId xmlns:a16="http://schemas.microsoft.com/office/drawing/2014/main" xmlns="" id="{5497A2E0-479F-2053-77DD-DA4A8D181EA3}"/>
                </a:ext>
              </a:extLst>
            </p:cNvPr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026;p49">
              <a:extLst>
                <a:ext uri="{FF2B5EF4-FFF2-40B4-BE49-F238E27FC236}">
                  <a16:creationId xmlns:a16="http://schemas.microsoft.com/office/drawing/2014/main" xmlns="" id="{FF1DAE85-5A49-1F65-CB2E-A88ECD0EC3C9}"/>
                </a:ext>
              </a:extLst>
            </p:cNvPr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027;p49">
              <a:extLst>
                <a:ext uri="{FF2B5EF4-FFF2-40B4-BE49-F238E27FC236}">
                  <a16:creationId xmlns:a16="http://schemas.microsoft.com/office/drawing/2014/main" xmlns="" id="{59BA4809-CC97-43CC-4C84-C35052EDC79F}"/>
                </a:ext>
              </a:extLst>
            </p:cNvPr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028;p49">
              <a:extLst>
                <a:ext uri="{FF2B5EF4-FFF2-40B4-BE49-F238E27FC236}">
                  <a16:creationId xmlns:a16="http://schemas.microsoft.com/office/drawing/2014/main" xmlns="" id="{DEA69736-AB6F-E8A3-673D-B8CE080AAA1F}"/>
                </a:ext>
              </a:extLst>
            </p:cNvPr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029;p49">
              <a:extLst>
                <a:ext uri="{FF2B5EF4-FFF2-40B4-BE49-F238E27FC236}">
                  <a16:creationId xmlns:a16="http://schemas.microsoft.com/office/drawing/2014/main" xmlns="" id="{CCED2A34-AE0A-843F-2AF1-943CA695F7FF}"/>
                </a:ext>
              </a:extLst>
            </p:cNvPr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030;p49">
              <a:extLst>
                <a:ext uri="{FF2B5EF4-FFF2-40B4-BE49-F238E27FC236}">
                  <a16:creationId xmlns:a16="http://schemas.microsoft.com/office/drawing/2014/main" xmlns="" id="{DE204B34-6F16-D4A3-3904-A6D8A1E645AA}"/>
                </a:ext>
              </a:extLst>
            </p:cNvPr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031;p49">
              <a:extLst>
                <a:ext uri="{FF2B5EF4-FFF2-40B4-BE49-F238E27FC236}">
                  <a16:creationId xmlns:a16="http://schemas.microsoft.com/office/drawing/2014/main" xmlns="" id="{440047A7-E7C6-C713-FEA9-2F36891479E0}"/>
                </a:ext>
              </a:extLst>
            </p:cNvPr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7" grpId="0" build="p"/>
      <p:bldP spid="3908" grpId="0" build="p"/>
      <p:bldP spid="3908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" name="Google Shape;3977;p29"/>
          <p:cNvSpPr/>
          <p:nvPr/>
        </p:nvSpPr>
        <p:spPr>
          <a:xfrm>
            <a:off x="257175" y="178594"/>
            <a:ext cx="2421731" cy="4221955"/>
          </a:xfrm>
          <a:prstGeom prst="rect">
            <a:avLst/>
          </a:prstGeom>
          <a:noFill/>
          <a:ln w="76200" cap="flat" cmpd="sng">
            <a:solidFill>
              <a:srgbClr val="D3EBD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sr-Latn-RS" sz="1800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kripto rudarenje</a:t>
            </a:r>
            <a:r>
              <a:rPr lang="sr-Latn-RS" sz="18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potrebna ogromna procesorska snaga.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Cela rudarska industrija troši približno 12 EJ (eksa džula) godišnje – 12x10</a:t>
            </a:r>
            <a:r>
              <a:rPr lang="sr-Latn-RS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džula, što je 3,5% ukupne globalne potrošnje energije.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78" name="Google Shape;3978;p29"/>
          <p:cNvSpPr/>
          <p:nvPr/>
        </p:nvSpPr>
        <p:spPr>
          <a:xfrm>
            <a:off x="5350300" y="1357313"/>
            <a:ext cx="1922038" cy="2448339"/>
          </a:xfrm>
          <a:prstGeom prst="rect">
            <a:avLst/>
          </a:prstGeom>
          <a:noFill/>
          <a:ln w="76200" cap="flat" cmpd="sng">
            <a:solidFill>
              <a:srgbClr val="0B87A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Samo 137 američkih kripto rudara koristi 2,3% ukupne američke energije godišnje.</a:t>
            </a:r>
            <a:endParaRPr lang="sr-Latn-RS"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79" name="Google Shape;3979;p29"/>
          <p:cNvSpPr/>
          <p:nvPr/>
        </p:nvSpPr>
        <p:spPr>
          <a:xfrm>
            <a:off x="3107049" y="828675"/>
            <a:ext cx="1614969" cy="2976978"/>
          </a:xfrm>
          <a:prstGeom prst="rect">
            <a:avLst/>
          </a:prstGeom>
          <a:noFill/>
          <a:ln w="76200" cap="flat" cmpd="sng">
            <a:solidFill>
              <a:srgbClr val="80BFB7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Procenjuje se da samo bitkoin troši 127 teravat-sati (TVh) godišnje, što je više nego cele zemlje, npr. Norveška. 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cxnSp>
        <p:nvCxnSpPr>
          <p:cNvPr id="3980" name="Google Shape;3980;p29"/>
          <p:cNvCxnSpPr>
            <a:cxnSpLocks/>
            <a:stCxn id="3977" idx="3"/>
            <a:endCxn id="3979" idx="1"/>
          </p:cNvCxnSpPr>
          <p:nvPr/>
        </p:nvCxnSpPr>
        <p:spPr>
          <a:xfrm>
            <a:off x="2678906" y="2289572"/>
            <a:ext cx="428143" cy="27592"/>
          </a:xfrm>
          <a:prstGeom prst="straightConnector1">
            <a:avLst/>
          </a:prstGeom>
          <a:noFill/>
          <a:ln w="38100" cap="flat" cmpd="sng">
            <a:solidFill>
              <a:srgbClr val="D3EBD5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3981" name="Google Shape;3981;p29"/>
          <p:cNvCxnSpPr>
            <a:cxnSpLocks/>
            <a:stCxn id="3979" idx="3"/>
            <a:endCxn id="3978" idx="1"/>
          </p:cNvCxnSpPr>
          <p:nvPr/>
        </p:nvCxnSpPr>
        <p:spPr>
          <a:xfrm>
            <a:off x="4722018" y="2317164"/>
            <a:ext cx="628282" cy="264319"/>
          </a:xfrm>
          <a:prstGeom prst="straightConnector1">
            <a:avLst/>
          </a:prstGeom>
          <a:noFill/>
          <a:ln w="38100" cap="flat" cmpd="sng">
            <a:solidFill>
              <a:srgbClr val="80BFB7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3982" name="Google Shape;3982;p2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8" grpId="0" animBg="1"/>
      <p:bldP spid="39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p24"/>
          <p:cNvSpPr/>
          <p:nvPr/>
        </p:nvSpPr>
        <p:spPr>
          <a:xfrm>
            <a:off x="4478719" y="235744"/>
            <a:ext cx="2757899" cy="2855675"/>
          </a:xfrm>
          <a:prstGeom prst="ellipse">
            <a:avLst/>
          </a:prstGeom>
          <a:noFill/>
          <a:ln w="76200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 se može integrisati sa kripto valutama za kripto rudarenje.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91531" y="235744"/>
            <a:ext cx="4687638" cy="3934381"/>
          </a:xfrm>
          <a:prstGeom prst="ellipse">
            <a:avLst/>
          </a:prstGeom>
          <a:noFill/>
          <a:ln w="76200" cap="flat" cmpd="sng">
            <a:solidFill>
              <a:srgbClr val="D3E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stvari (IoT)</a:t>
            </a:r>
            <a:r>
              <a:rPr lang="sr-Latn-RS" sz="18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napredna tehnologija fizičkih objekata sa ugrađenim softverom, senzorima, aktuatorima i drugim tehnologijama, koja obezbeđuje snažnu vezu i razmenu podataka između različitih uređaja i sistema.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4" name="Google Shape;3929;p24">
            <a:extLst>
              <a:ext uri="{FF2B5EF4-FFF2-40B4-BE49-F238E27FC236}">
                <a16:creationId xmlns:a16="http://schemas.microsoft.com/office/drawing/2014/main" xmlns="" id="{5655F7F3-FE02-A9EB-C0EC-8B295C082841}"/>
              </a:ext>
            </a:extLst>
          </p:cNvPr>
          <p:cNvSpPr/>
          <p:nvPr/>
        </p:nvSpPr>
        <p:spPr>
          <a:xfrm>
            <a:off x="3309526" y="3082450"/>
            <a:ext cx="3984243" cy="1816337"/>
          </a:xfrm>
          <a:prstGeom prst="ellipse">
            <a:avLst/>
          </a:prstGeom>
          <a:noFill/>
          <a:ln w="76200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Zatim, procesorska snaga za rudarenje može biti disperzovana između različitih uređaja u dobro povezanoj IoT mreži.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9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9122A0F-7F94-497E-7A40-B0A9A569B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574" y="-71438"/>
            <a:ext cx="5529419" cy="5122069"/>
          </a:xfrm>
        </p:spPr>
        <p:txBody>
          <a:bodyPr/>
          <a:lstStyle/>
          <a:p>
            <a:pPr marL="38100" indent="0">
              <a:buNone/>
            </a:pPr>
            <a:r>
              <a:rPr lang="sr-Latn-RS" sz="24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Prema nedavnim ažuriranjima, IBM: 15.000 IoT uređaja može biti povezano za rudarenje hiljada usd nedeljno kriptovaluta. </a:t>
            </a:r>
          </a:p>
          <a:p>
            <a:pPr marL="38100" indent="0">
              <a:buNone/>
            </a:pPr>
            <a:r>
              <a:rPr lang="sr-Latn-R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je više IoT uređaja povezano, potencijal za rudarenje nastavlja da raste. </a:t>
            </a:r>
          </a:p>
          <a:p>
            <a:pPr marL="38100" indent="0">
              <a:buNone/>
            </a:pPr>
            <a:endParaRPr lang="sr-Latn-RS" sz="2400" i="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buNone/>
            </a:pPr>
            <a:r>
              <a:rPr lang="sr-Latn-RS" sz="24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IoT korisnici dozvoljavaju da se procesorska snaga njihovih uređaja koristi za rudarenje. </a:t>
            </a:r>
          </a:p>
          <a:p>
            <a:pPr marL="38100" indent="0">
              <a:buNone/>
            </a:pPr>
            <a:r>
              <a:rPr lang="sr-Latn-R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Npr, Helium Miner nudi ljudima procenat valute koju iskopaju ako puste svoje aplikacije za rudarenje da rade u pozadini IoT uređaja.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0E6D303-9691-2F1A-B252-61DF51C6E7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1756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43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4190" name="Google Shape;4190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1" name="Google Shape;4191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2" name="Google Shape;4192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IoT uređaji se lako integrišu sa bankovnim računima za plaćanja.</a:t>
            </a:r>
            <a:endParaRPr sz="2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3" name="Google Shape;4193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4" name="Google Shape;4194;p43"/>
          <p:cNvSpPr txBox="1"/>
          <p:nvPr/>
        </p:nvSpPr>
        <p:spPr>
          <a:xfrm>
            <a:off x="5433959" y="2061694"/>
            <a:ext cx="1723800" cy="74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5" name="Google Shape;4195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IoT uređaji sami mogu da obavljaju kupovine i da plaćaju.</a:t>
            </a:r>
            <a:endParaRPr sz="2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6" name="Google Shape;4196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sr-Latn-R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eći broj IoT uređaja predstavlja plodno tlo za kripto rudarenje.</a:t>
            </a:r>
            <a:endParaRPr sz="2200" b="1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7" name="Google Shape;4197;p43"/>
          <p:cNvSpPr txBox="1"/>
          <p:nvPr/>
        </p:nvSpPr>
        <p:spPr>
          <a:xfrm>
            <a:off x="262200" y="3656363"/>
            <a:ext cx="4666988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 razliku od normalnih bankovnih računa, kripto nalozi mogu da obezbede visoke standarde šifrovanja. </a:t>
            </a:r>
            <a:endParaRPr sz="2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8" name="Google Shape;4198;p43"/>
          <p:cNvSpPr txBox="1"/>
          <p:nvPr/>
        </p:nvSpPr>
        <p:spPr>
          <a:xfrm>
            <a:off x="4929187" y="2737411"/>
            <a:ext cx="3952611" cy="215405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Kada se IoT integriše sa kriptovalutom, bezbednost kriptovalute čini kupovinu i prodaju putem interneta stvari koherentnom i bezbednom. </a:t>
            </a:r>
            <a:endParaRPr sz="2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9" name="Google Shape;4199;p43"/>
          <p:cNvSpPr/>
          <p:nvPr/>
        </p:nvSpPr>
        <p:spPr>
          <a:xfrm>
            <a:off x="4463989" y="3767019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201" name="Google Shape;4201;p43"/>
          <p:cNvSpPr/>
          <p:nvPr/>
        </p:nvSpPr>
        <p:spPr>
          <a:xfrm>
            <a:off x="1552951" y="2022168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202" name="Google Shape;4202;p43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203" name="Google Shape;4203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204" name="Google Shape;4204;p4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05" name="Google Shape;4205;p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206" name="Google Shape;4206;p43"/>
          <p:cNvSpPr/>
          <p:nvPr/>
        </p:nvSpPr>
        <p:spPr>
          <a:xfrm>
            <a:off x="8272233" y="30578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207" name="Google Shape;4207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208" name="Google Shape;4208;p4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09" name="Google Shape;4209;p4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0" name="Google Shape;4210;p4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11" name="Google Shape;4211;p43"/>
          <p:cNvGrpSpPr/>
          <p:nvPr/>
        </p:nvGrpSpPr>
        <p:grpSpPr>
          <a:xfrm>
            <a:off x="8476658" y="2095558"/>
            <a:ext cx="283238" cy="257429"/>
            <a:chOff x="4562200" y="4968250"/>
            <a:chExt cx="549550" cy="499475"/>
          </a:xfrm>
        </p:grpSpPr>
        <p:sp>
          <p:nvSpPr>
            <p:cNvPr id="4212" name="Google Shape;4212;p4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3" name="Google Shape;4213;p4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4" name="Google Shape;4214;p4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5" name="Google Shape;4215;p4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6" name="Google Shape;4216;p4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17" name="Google Shape;4217;p43"/>
          <p:cNvGrpSpPr/>
          <p:nvPr/>
        </p:nvGrpSpPr>
        <p:grpSpPr>
          <a:xfrm>
            <a:off x="1603080" y="3267432"/>
            <a:ext cx="278200" cy="266861"/>
            <a:chOff x="5241175" y="4959100"/>
            <a:chExt cx="539775" cy="517775"/>
          </a:xfrm>
        </p:grpSpPr>
        <p:sp>
          <p:nvSpPr>
            <p:cNvPr id="4218" name="Google Shape;4218;p4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19" name="Google Shape;4219;p4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0" name="Google Shape;4220;p4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1" name="Google Shape;4221;p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2" name="Google Shape;4222;p4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3" name="Google Shape;4223;p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2" grpId="0" animBg="1"/>
      <p:bldP spid="4195" grpId="0" animBg="1"/>
      <p:bldP spid="4196" grpId="0" animBg="1"/>
      <p:bldP spid="4197" grpId="0" animBg="1"/>
      <p:bldP spid="41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7" name="Google Shape;4047;p34"/>
          <p:cNvSpPr txBox="1">
            <a:spLocks noGrp="1"/>
          </p:cNvSpPr>
          <p:nvPr>
            <p:ph type="body" idx="1"/>
          </p:nvPr>
        </p:nvSpPr>
        <p:spPr>
          <a:xfrm>
            <a:off x="640231" y="747564"/>
            <a:ext cx="2224925" cy="2619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76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Primene </a:t>
            </a:r>
            <a:r>
              <a:rPr lang="sr-Latn-RS" sz="2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integrisanog IoT </a:t>
            </a:r>
            <a:r>
              <a:rPr lang="sr-Latn-R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tj. interneta stvari su veoma široke.</a:t>
            </a:r>
          </a:p>
          <a:p>
            <a:pPr marL="7620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2A9171-5F11-1E29-F0F0-4BF587C6528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1469" y="3500438"/>
            <a:ext cx="7400925" cy="1349212"/>
          </a:xfrm>
        </p:spPr>
        <p:txBody>
          <a:bodyPr/>
          <a:lstStyle/>
          <a:p>
            <a:pPr marL="114300" indent="0">
              <a:buNone/>
            </a:pPr>
            <a:r>
              <a:rPr lang="sr-Latn-RS" sz="22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Transformacija tradicionalnih finansijskih konglomerata </a:t>
            </a:r>
            <a:r>
              <a:rPr lang="sr-Latn-RS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sr-Latn-R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finansijski ekosistem</a:t>
            </a:r>
            <a:r>
              <a:rPr lang="sr-Latn-RS" sz="22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200" kern="1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kao odgovor finansijskih tržišta na rapidni razvoj tehnologije i promenjenih potreba korisnika.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048" name="Google Shape;4048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grpSp>
        <p:nvGrpSpPr>
          <p:cNvPr id="4049" name="Google Shape;4049;p34"/>
          <p:cNvGrpSpPr/>
          <p:nvPr/>
        </p:nvGrpSpPr>
        <p:grpSpPr>
          <a:xfrm>
            <a:off x="2752074" y="705347"/>
            <a:ext cx="4542205" cy="2661224"/>
            <a:chOff x="1177450" y="241631"/>
            <a:chExt cx="6173152" cy="3616776"/>
          </a:xfrm>
        </p:grpSpPr>
        <p:sp>
          <p:nvSpPr>
            <p:cNvPr id="4050" name="Google Shape;4050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D77FE-49B4-483F-EEE8-66A76EE0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" y="1411489"/>
            <a:ext cx="6286500" cy="1185862"/>
          </a:xfrm>
        </p:spPr>
        <p:txBody>
          <a:bodyPr/>
          <a:lstStyle/>
          <a:p>
            <a:pPr algn="ctr"/>
            <a:r>
              <a:rPr lang="sr-Latn-RS" sz="2800" dirty="0">
                <a:solidFill>
                  <a:srgbClr val="003B55"/>
                </a:solidFill>
                <a:highlight>
                  <a:srgbClr val="D3EBD5"/>
                </a:highlight>
              </a:rPr>
              <a:t>Da li nam blokčejn i AI budućnost donose </a:t>
            </a:r>
            <a:br>
              <a:rPr lang="sr-Latn-RS" sz="2800" dirty="0">
                <a:solidFill>
                  <a:srgbClr val="003B55"/>
                </a:solidFill>
                <a:highlight>
                  <a:srgbClr val="D3EBD5"/>
                </a:highlight>
              </a:rPr>
            </a:br>
            <a:r>
              <a:rPr lang="sr-Latn-RS" sz="2800" dirty="0">
                <a:solidFill>
                  <a:srgbClr val="003B55"/>
                </a:solidFill>
                <a:highlight>
                  <a:srgbClr val="D3EBD5"/>
                </a:highlight>
              </a:rPr>
              <a:t>male biznise i velike konglomerate?</a:t>
            </a:r>
            <a:endParaRPr lang="en-US" sz="2800" dirty="0">
              <a:solidFill>
                <a:srgbClr val="003B55"/>
              </a:solidFill>
              <a:highlight>
                <a:srgbClr val="D3EBD5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4E0072-30C5-C32D-BA37-E5C07CFEA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631" y="3983055"/>
            <a:ext cx="5476069" cy="784800"/>
          </a:xfrm>
        </p:spPr>
        <p:txBody>
          <a:bodyPr/>
          <a:lstStyle/>
          <a:p>
            <a:r>
              <a:rPr lang="sr-Latn-RS" dirty="0"/>
              <a:t>HVALA!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303D49B-F81E-7239-0186-F109E06B8EB4}"/>
              </a:ext>
            </a:extLst>
          </p:cNvPr>
          <p:cNvSpPr txBox="1">
            <a:spLocks/>
          </p:cNvSpPr>
          <p:nvPr/>
        </p:nvSpPr>
        <p:spPr>
          <a:xfrm>
            <a:off x="-57150" y="418508"/>
            <a:ext cx="2774157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sr-Latn-RS" sz="2800" dirty="0">
                <a:solidFill>
                  <a:srgbClr val="003B55"/>
                </a:solidFill>
                <a:highlight>
                  <a:srgbClr val="D3EBD5"/>
                </a:highlight>
              </a:rPr>
              <a:t>Osiguranje?</a:t>
            </a:r>
            <a:endParaRPr lang="en-US" sz="2800" dirty="0">
              <a:solidFill>
                <a:srgbClr val="003B55"/>
              </a:solidFill>
              <a:highlight>
                <a:srgbClr val="D3EBD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3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91531" y="84468"/>
            <a:ext cx="6761100" cy="7001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Definisanje…. Začeci....</a:t>
            </a:r>
            <a:endParaRPr dirty="0"/>
          </a:p>
        </p:txBody>
      </p:sp>
      <p:sp>
        <p:nvSpPr>
          <p:cNvPr id="3844" name="Google Shape;3844;p14"/>
          <p:cNvSpPr txBox="1">
            <a:spLocks noGrp="1"/>
          </p:cNvSpPr>
          <p:nvPr>
            <p:ph type="body" idx="2"/>
          </p:nvPr>
        </p:nvSpPr>
        <p:spPr>
          <a:xfrm>
            <a:off x="-135924" y="630195"/>
            <a:ext cx="8211065" cy="4428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Na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inicijativu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Bazelskog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komiteta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formirana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je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grupa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regulatora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banaka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,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hartija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od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vrednosti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i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osiguranja</a:t>
            </a:r>
            <a:r>
              <a:rPr lang="sr-Latn-RS" sz="2400" dirty="0">
                <a:solidFill>
                  <a:schemeClr val="dk2"/>
                </a:solidFill>
                <a:latin typeface="Dosis ExtraLight"/>
                <a:sym typeface="Dosis ExtraLight"/>
              </a:rPr>
              <a:t>, 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1993. g.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sa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ciljem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da se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pozabavi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pitanj</a:t>
            </a:r>
            <a:r>
              <a:rPr lang="sr-Latn-RS" sz="2400" dirty="0">
                <a:solidFill>
                  <a:schemeClr val="dk2"/>
                </a:solidFill>
                <a:latin typeface="Dosis ExtraLight"/>
                <a:sym typeface="Dosis ExtraLight"/>
              </a:rPr>
              <a:t>ima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koja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se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odnose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na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nadzor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finansijskih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  <a:sym typeface="Dosis ExtraLight"/>
              </a:rPr>
              <a:t>konglomerata</a:t>
            </a:r>
            <a:r>
              <a:rPr lang="en-US" sz="2400" dirty="0">
                <a:solidFill>
                  <a:schemeClr val="dk2"/>
                </a:solidFill>
                <a:latin typeface="Dosis ExtraLight"/>
                <a:sym typeface="Dosis ExtraLight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dk2"/>
                </a:solidFill>
                <a:latin typeface="Dosis ExtraLight"/>
              </a:rPr>
              <a:t>Dokument</a:t>
            </a: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 iz</a:t>
            </a:r>
            <a:r>
              <a:rPr lang="en-US" sz="2400" dirty="0">
                <a:solidFill>
                  <a:schemeClr val="dk2"/>
                </a:solidFill>
                <a:latin typeface="Dosis ExtraLight"/>
              </a:rPr>
              <a:t> 1995.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</a:rPr>
              <a:t>godine</a:t>
            </a:r>
            <a:r>
              <a:rPr lang="en-US" sz="2400" dirty="0">
                <a:solidFill>
                  <a:schemeClr val="dk2"/>
                </a:solidFill>
                <a:latin typeface="Dosis ExtraLight"/>
              </a:rPr>
              <a:t>: “The supervision of financial conglomerates”</a:t>
            </a: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, </a:t>
            </a:r>
            <a:r>
              <a:rPr lang="en-US" sz="2400" dirty="0">
                <a:solidFill>
                  <a:schemeClr val="dk2"/>
                </a:solidFill>
                <a:latin typeface="Dosis ExtraLight"/>
              </a:rPr>
              <a:t>koji je </a:t>
            </a: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BIS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</a:rPr>
              <a:t>objavila</a:t>
            </a:r>
            <a:r>
              <a:rPr lang="en-US" sz="2400" dirty="0">
                <a:solidFill>
                  <a:schemeClr val="dk2"/>
                </a:solidFill>
                <a:latin typeface="Dosis ExtraLight"/>
              </a:rPr>
              <a:t> u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</a:rPr>
              <a:t>svojim</a:t>
            </a:r>
            <a:r>
              <a:rPr lang="en-US" sz="2400" dirty="0">
                <a:solidFill>
                  <a:schemeClr val="dk2"/>
                </a:solidFill>
                <a:latin typeface="Dosis ExtraLight"/>
              </a:rPr>
              <a:t> “Publications”.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T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</a:rPr>
              <a:t>ermin</a:t>
            </a:r>
            <a:r>
              <a:rPr lang="en-US" sz="2400" dirty="0">
                <a:solidFill>
                  <a:schemeClr val="dk2"/>
                </a:solidFill>
                <a:latin typeface="Dosis ExtraLight"/>
              </a:rPr>
              <a:t> </a:t>
            </a: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F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</a:rPr>
              <a:t>inansijski</a:t>
            </a:r>
            <a:r>
              <a:rPr lang="en-US" sz="2400" dirty="0">
                <a:solidFill>
                  <a:schemeClr val="dk2"/>
                </a:solidFill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Dosis ExtraLight"/>
              </a:rPr>
              <a:t>konglomerat</a:t>
            </a:r>
            <a:r>
              <a:rPr lang="en-US" sz="2400" dirty="0">
                <a:solidFill>
                  <a:schemeClr val="dk2"/>
                </a:solidFill>
                <a:latin typeface="Dosis ExtraLight"/>
              </a:rPr>
              <a:t>:</a:t>
            </a: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 </a:t>
            </a:r>
            <a:r>
              <a:rPr lang="en-US" sz="2400" dirty="0">
                <a:solidFill>
                  <a:schemeClr val="dk2"/>
                </a:solidFill>
                <a:latin typeface="Dosis ExtraLight"/>
              </a:rPr>
              <a:t>„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svaka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grupa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kompanija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, pod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zajedničkom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kontrolom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,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čije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se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isključive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ili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preovlađujuće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aktivnosti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sastoje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od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pružanja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značajnih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usluga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b="1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u </a:t>
            </a:r>
            <a:r>
              <a:rPr lang="en-US" sz="2400" b="1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najmanje</a:t>
            </a:r>
            <a:r>
              <a:rPr lang="en-US" sz="2400" b="1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dva</a:t>
            </a:r>
            <a:r>
              <a:rPr lang="en-US" sz="2400" b="1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različita</a:t>
            </a:r>
            <a:r>
              <a:rPr lang="en-US" sz="2400" b="1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finansijska</a:t>
            </a:r>
            <a:r>
              <a:rPr lang="en-US" sz="2400" b="1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sektora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(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bankarstvo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,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hartije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 od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vrednosti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, </a:t>
            </a:r>
            <a:r>
              <a:rPr lang="en-US" sz="2400" dirty="0" err="1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osiguranje</a:t>
            </a:r>
            <a:r>
              <a:rPr lang="en-US" sz="2400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Light"/>
              </a:rPr>
              <a:t>)</a:t>
            </a: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“.</a:t>
            </a:r>
            <a:endParaRPr lang="en-US" sz="2400" dirty="0">
              <a:solidFill>
                <a:schemeClr val="dk2"/>
              </a:solidFill>
              <a:latin typeface="Dosis Extra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0B87A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0B87A1"/>
              </a:solidFill>
            </a:endParaRP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2840000" y="407773"/>
            <a:ext cx="4815011" cy="4706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solidFill>
                  <a:schemeClr val="dk2"/>
                </a:solidFill>
                <a:latin typeface="Dosis ExtraLight"/>
              </a:rPr>
              <a:t>Oni</a:t>
            </a: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solidFill>
                  <a:schemeClr val="dk2"/>
                </a:solidFill>
                <a:latin typeface="Dosis ExtraLight"/>
              </a:rPr>
              <a:t>uključuju više finansijskih institucija koje često regulišu različite agencije.</a:t>
            </a:r>
            <a:endParaRPr lang="en-US" dirty="0">
              <a:solidFill>
                <a:schemeClr val="dk2"/>
              </a:solidFill>
              <a:latin typeface="Dosis ExtraLight"/>
            </a:endParaRPr>
          </a:p>
          <a:p>
            <a:pPr marL="76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dirty="0">
                <a:solidFill>
                  <a:schemeClr val="dk2"/>
                </a:solidFill>
                <a:latin typeface="Dosis ExtraLight"/>
              </a:rPr>
              <a:t> </a:t>
            </a:r>
            <a:endParaRPr lang="en-US" dirty="0">
              <a:solidFill>
                <a:schemeClr val="dk2"/>
              </a:solidFill>
              <a:latin typeface="Dosis ExtraLigh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solidFill>
                  <a:schemeClr val="dk2"/>
                </a:solidFill>
                <a:latin typeface="Dosis ExtraLight"/>
              </a:rPr>
              <a:t>Spisak finansijskih konglomerata čiji je kontrolor u EU: </a:t>
            </a:r>
          </a:p>
          <a:p>
            <a:pPr marL="76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1800" dirty="0">
                <a:solidFill>
                  <a:schemeClr val="dk2"/>
                </a:solidFill>
                <a:latin typeface="Dosis ExtraLight"/>
              </a:rPr>
              <a:t>      (informacije je objavio Združeni    </a:t>
            </a:r>
          </a:p>
          <a:p>
            <a:pPr marL="76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1800" dirty="0">
                <a:solidFill>
                  <a:schemeClr val="dk2"/>
                </a:solidFill>
                <a:latin typeface="Dosis ExtraLight"/>
              </a:rPr>
              <a:t>      Komitet evropskih nadzornih organa, </a:t>
            </a:r>
          </a:p>
          <a:p>
            <a:pPr marL="76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1800" dirty="0">
                <a:solidFill>
                  <a:schemeClr val="dk2"/>
                </a:solidFill>
                <a:latin typeface="Dosis ExtraLight"/>
              </a:rPr>
              <a:t>      do 30. oktobra 2022)</a:t>
            </a:r>
            <a:endParaRPr lang="en-US" sz="1800" dirty="0">
              <a:solidFill>
                <a:schemeClr val="dk2"/>
              </a:solidFill>
              <a:latin typeface="Dosis Extra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3852" name="Google Shape;3852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3367" r="21417"/>
          <a:stretch/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8DA75E-9171-ABAF-76E5-DD3BCCBFA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89" t="36316" r="18759" b="3946"/>
          <a:stretch/>
        </p:blipFill>
        <p:spPr bwMode="auto">
          <a:xfrm>
            <a:off x="53965" y="95147"/>
            <a:ext cx="2287905" cy="1948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38793B-929C-FF05-1156-1A0623F99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18" t="14540" r="22121" b="4848"/>
          <a:stretch/>
        </p:blipFill>
        <p:spPr bwMode="auto">
          <a:xfrm>
            <a:off x="2366773" y="29698"/>
            <a:ext cx="2226310" cy="299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5F442F-1E3D-A4D0-F85F-9BB2BB47AD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82" t="14411" r="21802" b="4331"/>
          <a:stretch/>
        </p:blipFill>
        <p:spPr bwMode="auto">
          <a:xfrm>
            <a:off x="4611995" y="198694"/>
            <a:ext cx="2258695" cy="301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AB7873-CA09-EE0E-478C-1179B08A42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418" t="14540" r="21562" b="3953"/>
          <a:stretch/>
        </p:blipFill>
        <p:spPr bwMode="auto">
          <a:xfrm>
            <a:off x="6895317" y="529658"/>
            <a:ext cx="2259330" cy="3027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58E901-0AB9-4ADE-5062-51F097FF79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4" t="14174" r="21642" b="4280"/>
          <a:stretch/>
        </p:blipFill>
        <p:spPr bwMode="auto">
          <a:xfrm>
            <a:off x="70751" y="2086756"/>
            <a:ext cx="2262505" cy="3027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D6F567-62BB-87FF-B777-060ADDC280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99" t="29462" r="21642" b="19516"/>
          <a:stretch/>
        </p:blipFill>
        <p:spPr bwMode="auto">
          <a:xfrm>
            <a:off x="2366773" y="3166207"/>
            <a:ext cx="2249805" cy="1894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p19"/>
          <p:cNvSpPr txBox="1">
            <a:spLocks noGrp="1"/>
          </p:cNvSpPr>
          <p:nvPr>
            <p:ph type="subTitle" idx="4294967295"/>
          </p:nvPr>
        </p:nvSpPr>
        <p:spPr>
          <a:xfrm>
            <a:off x="0" y="865497"/>
            <a:ext cx="7865269" cy="4163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</a:t>
            </a:r>
            <a:r>
              <a:rPr lang="sr-Latn-RS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jedan od najvećih globalnih provajdera osiguranja i upravljača imovinom (</a:t>
            </a:r>
            <a:r>
              <a:rPr lang="sr-Latn-RS" sz="2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insurance &amp; asset management</a:t>
            </a:r>
            <a:r>
              <a:rPr lang="sr-Latn-RS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prisutan u preko 50 zemalja sveta, sa ukupnim prihodom od premija od 82,5 milijardi evra u 2023. godini.</a:t>
            </a:r>
            <a:endParaRPr lang="en-US" sz="2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Bavi se prvenstveno osiguranjem, ali i finansijskim savetovanjem, brokerstvom, bankarskim osiguranjem / bancassurance, bankarstvom, bankarskim poslovanjem sa stanovništvom uključujući elektronske kanale distribucije, penzionim fondovima, zadužbinama, „alternativnim proizvodima“... i svakom vrednosnom imovinom od interesa klijenta.</a:t>
            </a:r>
            <a:endParaRPr lang="en-US" sz="2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>
              <a:solidFill>
                <a:srgbClr val="80BFB7"/>
              </a:solidFill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4061813" y="104166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0" y="37000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1321668" y="696764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21836" y="1773897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7093181" y="2334857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3B6934-C00E-7521-0FA1-5699C978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31" y="29699"/>
            <a:ext cx="7645150" cy="469050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solidFill>
                  <a:schemeClr val="dk2"/>
                </a:solidFill>
                <a:latin typeface="Dosis ExtraLight"/>
              </a:rPr>
              <a:t>Različite institucije u finansijskom sektoru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solidFill>
                  <a:schemeClr val="dk2"/>
                </a:solidFill>
                <a:latin typeface="Dosis ExtraLight"/>
              </a:rPr>
              <a:t>različite ciljeve,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solidFill>
                  <a:schemeClr val="dk2"/>
                </a:solidFill>
                <a:latin typeface="Dosis ExtraLight"/>
              </a:rPr>
              <a:t>različite metodologije 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solidFill>
                  <a:schemeClr val="dk2"/>
                </a:solidFill>
                <a:latin typeface="Dosis ExtraLight"/>
              </a:rPr>
              <a:t>različito su regulisane.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solidFill>
                  <a:schemeClr val="dk2"/>
                </a:solidFill>
                <a:latin typeface="Dosis ExtraLight"/>
              </a:rPr>
              <a:t>Veliki diverzitet poslova u okviru jednog konglomerata nosi nove izazove.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chemeClr val="dk2"/>
              </a:solidFill>
              <a:latin typeface="Dosis ExtraLigh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solidFill>
                  <a:schemeClr val="dk2"/>
                </a:solidFill>
                <a:latin typeface="Dosis ExtraLight"/>
              </a:rPr>
              <a:t>Ovde se zapravo najveći izazovi nalaze na strani regulative i supervizije ovakvih kompanija.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chemeClr val="dk2"/>
              </a:solidFill>
              <a:latin typeface="Dosis Extra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20"/>
          <p:cNvSpPr txBox="1">
            <a:spLocks noGrp="1"/>
          </p:cNvSpPr>
          <p:nvPr>
            <p:ph type="body" idx="1"/>
          </p:nvPr>
        </p:nvSpPr>
        <p:spPr>
          <a:xfrm>
            <a:off x="-71437" y="264320"/>
            <a:ext cx="4521994" cy="1607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U imovinu spada i kripto-imovina (crypto-assets), iako predstavlja iskorak iz tradicionalnog finansijskog sektora.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9" name="Google Shape;3899;p20"/>
          <p:cNvSpPr txBox="1">
            <a:spLocks noGrp="1"/>
          </p:cNvSpPr>
          <p:nvPr>
            <p:ph type="body" idx="2"/>
          </p:nvPr>
        </p:nvSpPr>
        <p:spPr>
          <a:xfrm>
            <a:off x="3069983" y="1743075"/>
            <a:ext cx="4673844" cy="337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Japanska kompanija SBI je 2020. g. postala prvi finansijski konglomerat na svetu koji je otvorio desk kriptovaluta.  Ovo je bio samo početak...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solidFill>
                  <a:schemeClr val="dk2"/>
                </a:solidFill>
                <a:latin typeface="Dosis ExtraLight"/>
              </a:rPr>
              <a:t>Ovogodišnji trendovi su otišli mnogo dalje.</a:t>
            </a:r>
            <a:endParaRPr lang="en-US" sz="2400" dirty="0">
              <a:solidFill>
                <a:schemeClr val="dk2"/>
              </a:solidFill>
              <a:latin typeface="Dosis ExtraLight"/>
            </a:endParaRPr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4" name="Google Shape;4911;p49">
            <a:extLst>
              <a:ext uri="{FF2B5EF4-FFF2-40B4-BE49-F238E27FC236}">
                <a16:creationId xmlns:a16="http://schemas.microsoft.com/office/drawing/2014/main" xmlns="" id="{C8B76EEF-C0DC-64BE-0AC7-F41FCA98211E}"/>
              </a:ext>
            </a:extLst>
          </p:cNvPr>
          <p:cNvGrpSpPr/>
          <p:nvPr/>
        </p:nvGrpSpPr>
        <p:grpSpPr>
          <a:xfrm>
            <a:off x="3069982" y="4274376"/>
            <a:ext cx="303698" cy="445825"/>
            <a:chOff x="655600" y="3183978"/>
            <a:chExt cx="490627" cy="720234"/>
          </a:xfrm>
        </p:grpSpPr>
        <p:sp>
          <p:nvSpPr>
            <p:cNvPr id="5" name="Google Shape;4912;p49">
              <a:extLst>
                <a:ext uri="{FF2B5EF4-FFF2-40B4-BE49-F238E27FC236}">
                  <a16:creationId xmlns:a16="http://schemas.microsoft.com/office/drawing/2014/main" xmlns="" id="{A4FC3CD4-54D2-3AC4-4BF7-36F982FF7409}"/>
                </a:ext>
              </a:extLst>
            </p:cNvPr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913;p49">
              <a:extLst>
                <a:ext uri="{FF2B5EF4-FFF2-40B4-BE49-F238E27FC236}">
                  <a16:creationId xmlns:a16="http://schemas.microsoft.com/office/drawing/2014/main" xmlns="" id="{6F4CDCBC-4884-3715-7569-60E112E4FCDE}"/>
                </a:ext>
              </a:extLst>
            </p:cNvPr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914;p49">
              <a:extLst>
                <a:ext uri="{FF2B5EF4-FFF2-40B4-BE49-F238E27FC236}">
                  <a16:creationId xmlns:a16="http://schemas.microsoft.com/office/drawing/2014/main" xmlns="" id="{CDCE491D-CE10-FDE3-0EF8-39AB56870A39}"/>
                </a:ext>
              </a:extLst>
            </p:cNvPr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915;p49">
              <a:extLst>
                <a:ext uri="{FF2B5EF4-FFF2-40B4-BE49-F238E27FC236}">
                  <a16:creationId xmlns:a16="http://schemas.microsoft.com/office/drawing/2014/main" xmlns="" id="{6942710B-BC19-0017-91E2-6EBDD5052D10}"/>
                </a:ext>
              </a:extLst>
            </p:cNvPr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916;p49">
              <a:extLst>
                <a:ext uri="{FF2B5EF4-FFF2-40B4-BE49-F238E27FC236}">
                  <a16:creationId xmlns:a16="http://schemas.microsoft.com/office/drawing/2014/main" xmlns="" id="{E122FA06-B7F6-A469-F501-B2B1F0F1D69F}"/>
                </a:ext>
              </a:extLst>
            </p:cNvPr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67A3C-0803-ED6F-389B-8FE16EBD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0" y="110724"/>
            <a:ext cx="7902325" cy="1089425"/>
          </a:xfrm>
        </p:spPr>
        <p:txBody>
          <a:bodyPr/>
          <a:lstStyle/>
          <a:p>
            <a:r>
              <a:rPr lang="sr-Latn-RS" dirty="0"/>
              <a:t>Dominantne karakteristike strukture tržišta kripto-imovine: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9BCF28-7D51-9CD9-17F1-E3508929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2869" y="1064419"/>
            <a:ext cx="8315325" cy="404938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provajderi usluga se često angažuju u širokom spektru funkcija.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pored svojih primarnih funkcija kao berze i posrednici, bave se i čuvanjem, posredovanjem, pozajmljivanjem, prikupljanjem depozita, kreiranjem tržišta, poravnanjima i kliringom, distribucijom i promocijom emisije kripto valuta.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provode vlasničko trgovanje ili dozvoljavaju vlasničko trgovanje na platformi od strane povezanih lica. Po vertikali integrišući više funkcija, rade kao finansijski konglomerati.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„konglomerati kripto-imovine“.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Konsolidacija unutar sektora kripto-imovine nakon „kripto zime“ će dovesti do daljih kombinacija usluga kripto-imovine u okviru istog pravnog lica ili grupe.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813E5C-E690-6B8B-911B-2891E9CC3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0306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450056" y="657225"/>
            <a:ext cx="5504644" cy="1914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>
                <a:sym typeface="Titillium Web Light"/>
              </a:rPr>
              <a:t>Najnoviji trend u poslovanju i ponudi finansijkih konglomerata:</a:t>
            </a:r>
            <a:endParaRPr lang="en-US" sz="4000" dirty="0">
              <a:sym typeface="Titillium Web Light"/>
            </a:endParaRPr>
          </a:p>
        </p:txBody>
      </p:sp>
      <p:sp>
        <p:nvSpPr>
          <p:cNvPr id="3859" name="Google Shape;3859;p16"/>
          <p:cNvSpPr txBox="1">
            <a:spLocks noGrp="1"/>
          </p:cNvSpPr>
          <p:nvPr>
            <p:ph type="subTitle" idx="1"/>
          </p:nvPr>
        </p:nvSpPr>
        <p:spPr>
          <a:xfrm>
            <a:off x="514350" y="2961497"/>
            <a:ext cx="5268900" cy="1596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>
                <a:sym typeface="Titillium Web Light"/>
              </a:rPr>
              <a:t>Kvantni skok IoT kriptovaluta u ekonomiji, umrežavanju i upravljanju energijom</a:t>
            </a:r>
            <a:endParaRPr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807</Words>
  <Application>Microsoft Office PowerPoint</Application>
  <PresentationFormat>On-screen Show (16:9)</PresentationFormat>
  <Paragraphs>75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Calibri</vt:lpstr>
      <vt:lpstr>Dosis ExtraLight</vt:lpstr>
      <vt:lpstr>Titillium Web Light</vt:lpstr>
      <vt:lpstr>Titillium Web</vt:lpstr>
      <vt:lpstr>Dosis</vt:lpstr>
      <vt:lpstr>Mowbray template</vt:lpstr>
      <vt:lpstr>Finansijski konglomerati - podsticaj ili pretnja razvoju tržišta osiguranja </vt:lpstr>
      <vt:lpstr>Definisanje…. Začeci....</vt:lpstr>
      <vt:lpstr>Slide 3</vt:lpstr>
      <vt:lpstr>Slide 4</vt:lpstr>
      <vt:lpstr>Slide 5</vt:lpstr>
      <vt:lpstr>Slide 6</vt:lpstr>
      <vt:lpstr>Slide 7</vt:lpstr>
      <vt:lpstr>Dominantne karakteristike strukture tržišta kripto-imovine:</vt:lpstr>
      <vt:lpstr>Najnoviji trend u poslovanju i ponudi finansijkih konglomerata:</vt:lpstr>
      <vt:lpstr>Slide 10</vt:lpstr>
      <vt:lpstr>Slide 11</vt:lpstr>
      <vt:lpstr>Slide 12</vt:lpstr>
      <vt:lpstr>Slide 13</vt:lpstr>
      <vt:lpstr>Slide 14</vt:lpstr>
      <vt:lpstr>Slide 15</vt:lpstr>
      <vt:lpstr>Da li nam blokčejn i AI budućnost donose  male biznise i velike konglomerate?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Finansijski konglomerati - podsticaj ili pretnja razvoju tržišta osiguranja </dc:title>
  <dc:creator>user</dc:creator>
  <cp:lastModifiedBy>Marija</cp:lastModifiedBy>
  <cp:revision>94</cp:revision>
  <dcterms:modified xsi:type="dcterms:W3CDTF">2024-06-04T21:54:51Z</dcterms:modified>
</cp:coreProperties>
</file>