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8" r:id="rId4"/>
    <p:sldId id="289" r:id="rId5"/>
    <p:sldId id="294" r:id="rId6"/>
    <p:sldId id="290" r:id="rId7"/>
    <p:sldId id="291" r:id="rId8"/>
    <p:sldId id="293" r:id="rId9"/>
    <p:sldId id="281" r:id="rId10"/>
    <p:sldId id="259" r:id="rId11"/>
    <p:sldId id="261" r:id="rId12"/>
    <p:sldId id="263" r:id="rId13"/>
    <p:sldId id="264" r:id="rId14"/>
    <p:sldId id="265" r:id="rId15"/>
    <p:sldId id="282" r:id="rId16"/>
    <p:sldId id="283" r:id="rId17"/>
    <p:sldId id="270" r:id="rId18"/>
    <p:sldId id="272" r:id="rId19"/>
    <p:sldId id="273" r:id="rId20"/>
    <p:sldId id="287" r:id="rId21"/>
    <p:sldId id="286" r:id="rId22"/>
    <p:sldId id="278" r:id="rId23"/>
    <p:sldId id="279" r:id="rId24"/>
    <p:sldId id="28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 varScale="1">
        <p:scale>
          <a:sx n="53" d="100"/>
          <a:sy n="53" d="100"/>
        </p:scale>
        <p:origin x="-1297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4" y="511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75EB3-016A-4C9C-93EF-6E74E6C525E0}" type="datetimeFigureOut">
              <a:rPr lang="en-GB" smtClean="0"/>
              <a:pPr/>
              <a:t>18/06/2021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FA407-A483-4224-9EFF-D06C134E15F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 smtClean="0">
                <a:solidFill>
                  <a:schemeClr val="bg1"/>
                </a:solidFill>
              </a:rPr>
              <a:t>ODRŽIVI RAZVOJ OSIGURANJA </a:t>
            </a:r>
            <a:br>
              <a:rPr lang="sr-Latn-RS" b="1" dirty="0" smtClean="0">
                <a:solidFill>
                  <a:schemeClr val="bg1"/>
                </a:solidFill>
              </a:rPr>
            </a:br>
            <a:r>
              <a:rPr lang="sr-Latn-RS" b="1" dirty="0" smtClean="0">
                <a:solidFill>
                  <a:schemeClr val="bg1"/>
                </a:solidFill>
              </a:rPr>
              <a:t>U USLOVIMA KRIZE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5661248"/>
            <a:ext cx="8568952" cy="1196752"/>
          </a:xfrm>
        </p:spPr>
        <p:txBody>
          <a:bodyPr>
            <a:normAutofit/>
          </a:bodyPr>
          <a:lstStyle/>
          <a:p>
            <a:r>
              <a:rPr lang="sr-Latn-RS" sz="2000" dirty="0" smtClean="0">
                <a:solidFill>
                  <a:schemeClr val="bg1">
                    <a:lumMod val="85000"/>
                  </a:schemeClr>
                </a:solidFill>
              </a:rPr>
              <a:t>XIX Međunarodni simpozijum</a:t>
            </a:r>
          </a:p>
          <a:p>
            <a:r>
              <a:rPr lang="sr-Latn-RS" sz="2000" dirty="0" smtClean="0">
                <a:solidFill>
                  <a:schemeClr val="bg1">
                    <a:lumMod val="85000"/>
                  </a:schemeClr>
                </a:solidFill>
              </a:rPr>
              <a:t>“Odgovori tržišta osiguranja na aktuelne izazove”</a:t>
            </a:r>
          </a:p>
          <a:p>
            <a:r>
              <a:rPr lang="sr-Latn-RS" sz="2000" dirty="0" smtClean="0">
                <a:solidFill>
                  <a:schemeClr val="bg1">
                    <a:lumMod val="85000"/>
                  </a:schemeClr>
                </a:solidFill>
              </a:rPr>
              <a:t>Aranđelovac, 17-20.06.2021.</a:t>
            </a:r>
            <a:endParaRPr lang="en-GB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 smtClean="0"/>
              <a:t>UTICAJ PANDEMIJE COVID-19 NA ODRŽIVOST OSIGURANJA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/>
              <a:t>Eksperti</a:t>
            </a:r>
            <a:r>
              <a:rPr lang="en-GB" dirty="0"/>
              <a:t> </a:t>
            </a:r>
            <a:r>
              <a:rPr lang="en-GB" dirty="0" err="1"/>
              <a:t>globalnog</a:t>
            </a:r>
            <a:r>
              <a:rPr lang="en-GB" dirty="0"/>
              <a:t> </a:t>
            </a:r>
            <a:r>
              <a:rPr lang="en-GB" dirty="0" err="1"/>
              <a:t>tržišta</a:t>
            </a:r>
            <a:r>
              <a:rPr lang="en-GB" dirty="0"/>
              <a:t> </a:t>
            </a:r>
            <a:r>
              <a:rPr lang="en-GB" dirty="0" err="1"/>
              <a:t>osiguranja</a:t>
            </a:r>
            <a:r>
              <a:rPr lang="en-GB" dirty="0"/>
              <a:t> </a:t>
            </a:r>
            <a:r>
              <a:rPr lang="en-GB" dirty="0" err="1"/>
              <a:t>još</a:t>
            </a:r>
            <a:r>
              <a:rPr lang="en-GB" dirty="0"/>
              <a:t> </a:t>
            </a:r>
            <a:r>
              <a:rPr lang="en-GB" dirty="0" err="1"/>
              <a:t>uvek</a:t>
            </a:r>
            <a:r>
              <a:rPr lang="en-GB" dirty="0"/>
              <a:t> </a:t>
            </a:r>
            <a:r>
              <a:rPr lang="en-GB" dirty="0" err="1"/>
              <a:t>analiziraju</a:t>
            </a:r>
            <a:r>
              <a:rPr lang="en-GB" dirty="0"/>
              <a:t> </a:t>
            </a:r>
            <a:r>
              <a:rPr lang="en-GB" dirty="0" err="1"/>
              <a:t>posledice</a:t>
            </a:r>
            <a:r>
              <a:rPr lang="en-GB" dirty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/>
              <a:t>Covida</a:t>
            </a:r>
            <a:r>
              <a:rPr lang="en-GB" dirty="0"/>
              <a:t> 19,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uporedo</a:t>
            </a:r>
            <a:r>
              <a:rPr lang="en-GB" dirty="0"/>
              <a:t> </a:t>
            </a:r>
            <a:r>
              <a:rPr lang="en-GB" dirty="0" err="1"/>
              <a:t>sa</a:t>
            </a:r>
            <a:r>
              <a:rPr lang="en-GB" dirty="0"/>
              <a:t> </a:t>
            </a:r>
            <a:r>
              <a:rPr lang="en-GB" dirty="0" err="1"/>
              <a:t>tim</a:t>
            </a:r>
            <a:r>
              <a:rPr lang="en-GB" dirty="0"/>
              <a:t> </a:t>
            </a:r>
            <a:r>
              <a:rPr lang="en-GB" dirty="0" err="1"/>
              <a:t>traže</a:t>
            </a:r>
            <a:r>
              <a:rPr lang="en-GB" dirty="0"/>
              <a:t> </a:t>
            </a:r>
            <a:r>
              <a:rPr lang="en-GB" dirty="0" err="1"/>
              <a:t>načine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 </a:t>
            </a:r>
            <a:r>
              <a:rPr lang="en-GB" dirty="0" err="1"/>
              <a:t>povećaju</a:t>
            </a:r>
            <a:r>
              <a:rPr lang="en-GB" dirty="0"/>
              <a:t> </a:t>
            </a:r>
            <a:r>
              <a:rPr lang="en-GB" dirty="0" err="1"/>
              <a:t>otpornost</a:t>
            </a:r>
            <a:r>
              <a:rPr lang="en-GB" dirty="0"/>
              <a:t> </a:t>
            </a:r>
            <a:r>
              <a:rPr lang="en-GB" dirty="0" err="1"/>
              <a:t>sektora</a:t>
            </a:r>
            <a:r>
              <a:rPr lang="en-GB" dirty="0"/>
              <a:t> </a:t>
            </a:r>
            <a:r>
              <a:rPr lang="en-GB" dirty="0" err="1"/>
              <a:t>osiguranja</a:t>
            </a:r>
            <a:r>
              <a:rPr lang="en-GB" dirty="0"/>
              <a:t> u </a:t>
            </a:r>
            <a:r>
              <a:rPr lang="en-GB" dirty="0" err="1"/>
              <a:t>slučaju</a:t>
            </a:r>
            <a:r>
              <a:rPr lang="en-GB" dirty="0"/>
              <a:t> </a:t>
            </a:r>
            <a:r>
              <a:rPr lang="en-GB" dirty="0" err="1"/>
              <a:t>budućih</a:t>
            </a:r>
            <a:r>
              <a:rPr lang="en-GB" dirty="0"/>
              <a:t> </a:t>
            </a:r>
            <a:r>
              <a:rPr lang="en-GB" dirty="0" smtClean="0"/>
              <a:t> </a:t>
            </a:r>
            <a:r>
              <a:rPr lang="en-GB" dirty="0" err="1"/>
              <a:t>pandemija</a:t>
            </a:r>
            <a:r>
              <a:rPr lang="en-GB" dirty="0"/>
              <a:t>. </a:t>
            </a:r>
            <a:endParaRPr lang="sr-Latn-RS" dirty="0" smtClean="0"/>
          </a:p>
          <a:p>
            <a:endParaRPr lang="sr-Latn-RS" sz="1300" dirty="0" smtClean="0"/>
          </a:p>
          <a:p>
            <a:r>
              <a:rPr lang="en-GB" dirty="0" err="1" smtClean="0"/>
              <a:t>Osiguranje</a:t>
            </a:r>
            <a:r>
              <a:rPr lang="en-GB" dirty="0" smtClean="0"/>
              <a:t> </a:t>
            </a:r>
            <a:r>
              <a:rPr lang="en-GB" dirty="0" err="1"/>
              <a:t>funkcioniše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principu</a:t>
            </a:r>
            <a:r>
              <a:rPr lang="en-GB" dirty="0"/>
              <a:t> </a:t>
            </a:r>
            <a:r>
              <a:rPr lang="en-GB" dirty="0" err="1" smtClean="0"/>
              <a:t>raspodele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osigurane</a:t>
            </a:r>
            <a:r>
              <a:rPr lang="en-GB" dirty="0"/>
              <a:t> </a:t>
            </a:r>
            <a:r>
              <a:rPr lang="en-GB" dirty="0" err="1"/>
              <a:t>od</a:t>
            </a:r>
            <a:r>
              <a:rPr lang="en-GB" dirty="0"/>
              <a:t> </a:t>
            </a:r>
            <a:r>
              <a:rPr lang="en-GB" dirty="0" err="1"/>
              <a:t>rizika</a:t>
            </a:r>
            <a:r>
              <a:rPr lang="en-GB" dirty="0"/>
              <a:t> </a:t>
            </a:r>
            <a:r>
              <a:rPr lang="en-GB" dirty="0" err="1"/>
              <a:t>koji</a:t>
            </a:r>
            <a:r>
              <a:rPr lang="en-GB" dirty="0"/>
              <a:t> se </a:t>
            </a:r>
            <a:r>
              <a:rPr lang="en-GB" dirty="0" err="1"/>
              <a:t>ostvario</a:t>
            </a:r>
            <a:r>
              <a:rPr lang="en-GB" dirty="0"/>
              <a:t>. </a:t>
            </a:r>
            <a:endParaRPr lang="sr-Latn-RS" dirty="0" smtClean="0"/>
          </a:p>
          <a:p>
            <a:endParaRPr lang="sr-Latn-RS" sz="1300" dirty="0" smtClean="0"/>
          </a:p>
          <a:p>
            <a:r>
              <a:rPr lang="en-GB" dirty="0" err="1" smtClean="0"/>
              <a:t>Međutim</a:t>
            </a:r>
            <a:r>
              <a:rPr lang="sr-Latn-RS" dirty="0" smtClean="0"/>
              <a:t>,</a:t>
            </a:r>
            <a:r>
              <a:rPr lang="en-GB" dirty="0" smtClean="0"/>
              <a:t> </a:t>
            </a:r>
            <a:r>
              <a:rPr lang="en-GB" dirty="0" err="1"/>
              <a:t>pandemija</a:t>
            </a:r>
            <a:r>
              <a:rPr lang="en-GB" dirty="0"/>
              <a:t> je </a:t>
            </a:r>
            <a:r>
              <a:rPr lang="en-GB" dirty="0" err="1"/>
              <a:t>dotakla</a:t>
            </a:r>
            <a:r>
              <a:rPr lang="en-GB" dirty="0"/>
              <a:t> </a:t>
            </a:r>
            <a:r>
              <a:rPr lang="en-GB" dirty="0" err="1"/>
              <a:t>sve</a:t>
            </a:r>
            <a:r>
              <a:rPr lang="en-GB" dirty="0"/>
              <a:t> </a:t>
            </a:r>
            <a:r>
              <a:rPr lang="en-GB" dirty="0" err="1"/>
              <a:t>segmente</a:t>
            </a:r>
            <a:r>
              <a:rPr lang="en-GB" dirty="0"/>
              <a:t> </a:t>
            </a:r>
            <a:r>
              <a:rPr lang="en-GB" dirty="0" err="1"/>
              <a:t>tržišta</a:t>
            </a:r>
            <a:r>
              <a:rPr lang="en-GB" dirty="0"/>
              <a:t> </a:t>
            </a:r>
            <a:r>
              <a:rPr lang="en-GB" dirty="0" err="1" smtClean="0"/>
              <a:t>osiguranja</a:t>
            </a:r>
            <a:r>
              <a:rPr lang="sr-Latn-RS" dirty="0" smtClean="0"/>
              <a:t>,</a:t>
            </a:r>
            <a:r>
              <a:rPr lang="en-GB" dirty="0" smtClean="0"/>
              <a:t> </a:t>
            </a:r>
            <a:r>
              <a:rPr lang="en-GB" dirty="0" err="1"/>
              <a:t>tako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 </a:t>
            </a:r>
            <a:r>
              <a:rPr lang="en-GB" dirty="0" smtClean="0"/>
              <a:t>se </a:t>
            </a:r>
            <a:r>
              <a:rPr lang="en-GB" dirty="0" err="1"/>
              <a:t>teško</a:t>
            </a:r>
            <a:r>
              <a:rPr lang="en-GB" dirty="0"/>
              <a:t> </a:t>
            </a:r>
            <a:r>
              <a:rPr lang="en-GB" dirty="0" err="1"/>
              <a:t>može</a:t>
            </a:r>
            <a:r>
              <a:rPr lang="en-GB" dirty="0"/>
              <a:t> </a:t>
            </a:r>
            <a:r>
              <a:rPr lang="en-GB" dirty="0" err="1"/>
              <a:t>raspodeliti</a:t>
            </a:r>
            <a:r>
              <a:rPr lang="en-GB" dirty="0"/>
              <a:t> </a:t>
            </a:r>
            <a:r>
              <a:rPr lang="en-GB" dirty="0" err="1"/>
              <a:t>taj</a:t>
            </a:r>
            <a:r>
              <a:rPr lang="en-GB" dirty="0"/>
              <a:t> </a:t>
            </a:r>
            <a:r>
              <a:rPr lang="en-GB" dirty="0" err="1" smtClean="0"/>
              <a:t>rizik</a:t>
            </a:r>
            <a:r>
              <a:rPr lang="en-GB" dirty="0" smtClean="0"/>
              <a:t>. </a:t>
            </a:r>
            <a:endParaRPr lang="sr-Latn-RS" dirty="0" smtClean="0"/>
          </a:p>
          <a:p>
            <a:pPr lvl="1"/>
            <a:r>
              <a:rPr lang="en-GB" dirty="0" err="1" smtClean="0"/>
              <a:t>Procenjuje</a:t>
            </a:r>
            <a:r>
              <a:rPr lang="en-GB" dirty="0" smtClean="0"/>
              <a:t> </a:t>
            </a:r>
            <a:r>
              <a:rPr lang="en-GB" dirty="0"/>
              <a:t>se </a:t>
            </a:r>
            <a:r>
              <a:rPr lang="en-GB" dirty="0" err="1"/>
              <a:t>da</a:t>
            </a:r>
            <a:r>
              <a:rPr lang="en-GB" dirty="0"/>
              <a:t> bi </a:t>
            </a:r>
            <a:r>
              <a:rPr lang="en-GB" dirty="0" err="1"/>
              <a:t>svetsko</a:t>
            </a:r>
            <a:r>
              <a:rPr lang="en-GB" dirty="0"/>
              <a:t> </a:t>
            </a:r>
            <a:r>
              <a:rPr lang="en-GB" dirty="0" err="1"/>
              <a:t>tržište</a:t>
            </a:r>
            <a:r>
              <a:rPr lang="en-GB" dirty="0"/>
              <a:t> </a:t>
            </a:r>
            <a:r>
              <a:rPr lang="en-GB" dirty="0" err="1"/>
              <a:t>osiguranja</a:t>
            </a:r>
            <a:r>
              <a:rPr lang="en-GB" dirty="0"/>
              <a:t> </a:t>
            </a:r>
            <a:r>
              <a:rPr lang="en-GB" dirty="0" err="1"/>
              <a:t>moglo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 </a:t>
            </a:r>
            <a:r>
              <a:rPr lang="en-GB" dirty="0" err="1"/>
              <a:t>podnese</a:t>
            </a:r>
            <a:r>
              <a:rPr lang="en-GB" dirty="0"/>
              <a:t> </a:t>
            </a:r>
            <a:r>
              <a:rPr lang="en-GB" dirty="0" err="1"/>
              <a:t>gubitke</a:t>
            </a:r>
            <a:r>
              <a:rPr lang="en-GB" dirty="0"/>
              <a:t> </a:t>
            </a:r>
            <a:r>
              <a:rPr lang="en-GB" dirty="0" err="1"/>
              <a:t>iako</a:t>
            </a:r>
            <a:r>
              <a:rPr lang="en-GB" dirty="0"/>
              <a:t> </a:t>
            </a:r>
            <a:r>
              <a:rPr lang="en-GB" dirty="0" err="1"/>
              <a:t>oni</a:t>
            </a:r>
            <a:r>
              <a:rPr lang="en-GB" dirty="0"/>
              <a:t> </a:t>
            </a:r>
            <a:r>
              <a:rPr lang="en-GB" dirty="0" err="1"/>
              <a:t>prevaziđu</a:t>
            </a:r>
            <a:r>
              <a:rPr lang="en-GB" dirty="0"/>
              <a:t> 100 </a:t>
            </a:r>
            <a:r>
              <a:rPr lang="sr-Latn-RS" dirty="0" smtClean="0"/>
              <a:t>mlrd</a:t>
            </a:r>
            <a:r>
              <a:rPr lang="en-GB" dirty="0" smtClean="0"/>
              <a:t> </a:t>
            </a:r>
            <a:r>
              <a:rPr lang="en-GB" dirty="0" err="1"/>
              <a:t>dolara</a:t>
            </a:r>
            <a:r>
              <a:rPr lang="en-GB" dirty="0"/>
              <a:t>, </a:t>
            </a:r>
            <a:r>
              <a:rPr lang="en-GB" dirty="0" err="1"/>
              <a:t>budući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 bi </a:t>
            </a:r>
            <a:r>
              <a:rPr lang="en-GB" dirty="0" err="1"/>
              <a:t>većina</a:t>
            </a:r>
            <a:r>
              <a:rPr lang="en-GB" dirty="0"/>
              <a:t> </a:t>
            </a:r>
            <a:r>
              <a:rPr lang="en-GB" dirty="0" err="1"/>
              <a:t>osiguravajućih</a:t>
            </a:r>
            <a:r>
              <a:rPr lang="en-GB" dirty="0"/>
              <a:t> </a:t>
            </a:r>
            <a:r>
              <a:rPr lang="en-GB" dirty="0" err="1"/>
              <a:t>kompanija</a:t>
            </a:r>
            <a:r>
              <a:rPr lang="en-GB" dirty="0"/>
              <a:t> </a:t>
            </a:r>
            <a:r>
              <a:rPr lang="en-GB" dirty="0" err="1"/>
              <a:t>bila</a:t>
            </a:r>
            <a:r>
              <a:rPr lang="en-GB" dirty="0"/>
              <a:t> u </a:t>
            </a:r>
            <a:r>
              <a:rPr lang="en-GB" dirty="0" err="1"/>
              <a:t>stanju</a:t>
            </a:r>
            <a:r>
              <a:rPr lang="en-GB" dirty="0"/>
              <a:t> </a:t>
            </a:r>
            <a:r>
              <a:rPr lang="en-GB" dirty="0" err="1"/>
              <a:t>da</a:t>
            </a:r>
            <a:r>
              <a:rPr lang="en-GB" dirty="0"/>
              <a:t> </a:t>
            </a:r>
            <a:r>
              <a:rPr lang="en-GB" dirty="0" err="1"/>
              <a:t>ispuni</a:t>
            </a:r>
            <a:r>
              <a:rPr lang="en-GB" dirty="0"/>
              <a:t> </a:t>
            </a:r>
            <a:r>
              <a:rPr lang="en-GB" dirty="0" err="1"/>
              <a:t>svoje</a:t>
            </a:r>
            <a:r>
              <a:rPr lang="en-GB" dirty="0"/>
              <a:t> </a:t>
            </a:r>
            <a:r>
              <a:rPr lang="en-GB" dirty="0" err="1"/>
              <a:t>obaveze</a:t>
            </a:r>
            <a:r>
              <a:rPr lang="en-GB" dirty="0"/>
              <a:t> u </a:t>
            </a:r>
            <a:r>
              <a:rPr lang="en-GB" dirty="0" err="1"/>
              <a:t>dobroj</a:t>
            </a:r>
            <a:r>
              <a:rPr lang="en-GB" dirty="0"/>
              <a:t> </a:t>
            </a:r>
            <a:r>
              <a:rPr lang="en-GB" dirty="0" err="1"/>
              <a:t>meri</a:t>
            </a:r>
            <a:r>
              <a:rPr lang="en-GB" dirty="0"/>
              <a:t> </a:t>
            </a:r>
            <a:r>
              <a:rPr lang="en-GB" dirty="0" err="1"/>
              <a:t>zahvaljujući</a:t>
            </a:r>
            <a:r>
              <a:rPr lang="en-GB" dirty="0"/>
              <a:t> </a:t>
            </a:r>
            <a:r>
              <a:rPr lang="en-GB" dirty="0" err="1"/>
              <a:t>reosiguranju</a:t>
            </a:r>
            <a:r>
              <a:rPr lang="en-GB" dirty="0"/>
              <a:t>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853136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Globalne</a:t>
            </a:r>
            <a:r>
              <a:rPr lang="en-GB" dirty="0" smtClean="0"/>
              <a:t> </a:t>
            </a:r>
            <a:r>
              <a:rPr lang="en-GB" dirty="0" err="1" smtClean="0"/>
              <a:t>krize</a:t>
            </a:r>
            <a:r>
              <a:rPr lang="en-GB" dirty="0" smtClean="0"/>
              <a:t> </a:t>
            </a:r>
            <a:r>
              <a:rPr lang="en-GB" dirty="0" err="1" smtClean="0"/>
              <a:t>usporavaju</a:t>
            </a:r>
            <a:r>
              <a:rPr lang="en-GB" dirty="0" smtClean="0"/>
              <a:t> </a:t>
            </a:r>
            <a:r>
              <a:rPr lang="en-GB" dirty="0" err="1" smtClean="0"/>
              <a:t>rast</a:t>
            </a:r>
            <a:r>
              <a:rPr lang="en-GB" dirty="0" smtClean="0"/>
              <a:t> i </a:t>
            </a:r>
            <a:r>
              <a:rPr lang="en-GB" dirty="0" err="1" smtClean="0"/>
              <a:t>ostavljaju</a:t>
            </a:r>
            <a:r>
              <a:rPr lang="en-GB" dirty="0" smtClean="0"/>
              <a:t> </a:t>
            </a:r>
            <a:r>
              <a:rPr lang="en-GB" dirty="0" err="1" smtClean="0"/>
              <a:t>dugoročne</a:t>
            </a:r>
            <a:r>
              <a:rPr lang="en-GB" dirty="0" smtClean="0"/>
              <a:t> </a:t>
            </a:r>
            <a:r>
              <a:rPr lang="en-GB" dirty="0" err="1" smtClean="0"/>
              <a:t>posledice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razvoj</a:t>
            </a:r>
            <a:r>
              <a:rPr lang="en-GB" dirty="0" smtClean="0"/>
              <a:t> </a:t>
            </a:r>
            <a:r>
              <a:rPr lang="en-GB" dirty="0" err="1" smtClean="0"/>
              <a:t>svetskog</a:t>
            </a:r>
            <a:r>
              <a:rPr lang="en-GB" dirty="0" smtClean="0"/>
              <a:t> </a:t>
            </a:r>
            <a:r>
              <a:rPr lang="en-GB" dirty="0" err="1" smtClean="0"/>
              <a:t>tržišta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. </a:t>
            </a:r>
            <a:endParaRPr lang="sr-Latn-RS" dirty="0" smtClean="0"/>
          </a:p>
          <a:p>
            <a:r>
              <a:rPr lang="en-GB" sz="3100" dirty="0" smtClean="0"/>
              <a:t>U </a:t>
            </a:r>
            <a:r>
              <a:rPr lang="en-GB" sz="3100" dirty="0" err="1" smtClean="0"/>
              <a:t>dekadi</a:t>
            </a:r>
            <a:r>
              <a:rPr lang="en-GB" sz="3100" dirty="0" smtClean="0"/>
              <a:t> </a:t>
            </a:r>
            <a:r>
              <a:rPr lang="sr-Latn-RS" sz="3100" b="1" dirty="0" smtClean="0"/>
              <a:t>pre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globaln</a:t>
            </a:r>
            <a:r>
              <a:rPr lang="sr-Latn-RS" sz="3100" b="1" dirty="0" smtClean="0"/>
              <a:t>e</a:t>
            </a:r>
            <a:r>
              <a:rPr lang="en-GB" sz="3100" b="1" dirty="0" smtClean="0"/>
              <a:t> </a:t>
            </a:r>
            <a:r>
              <a:rPr lang="sr-Latn-RS" sz="3100" b="1" dirty="0" smtClean="0"/>
              <a:t>ekonomske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kriz</a:t>
            </a:r>
            <a:r>
              <a:rPr lang="sr-Latn-RS" sz="3100" b="1" dirty="0" smtClean="0"/>
              <a:t>e</a:t>
            </a:r>
            <a:r>
              <a:rPr lang="en-GB" sz="3100" dirty="0" smtClean="0"/>
              <a:t> 2008. </a:t>
            </a:r>
            <a:r>
              <a:rPr lang="en-GB" sz="3100" dirty="0" err="1" smtClean="0"/>
              <a:t>godine</a:t>
            </a:r>
            <a:r>
              <a:rPr lang="en-GB" sz="3100" dirty="0" smtClean="0"/>
              <a:t>, </a:t>
            </a:r>
            <a:r>
              <a:rPr lang="en-GB" sz="3100" dirty="0" err="1" smtClean="0"/>
              <a:t>bruto</a:t>
            </a:r>
            <a:r>
              <a:rPr lang="en-GB" sz="3100" dirty="0" smtClean="0"/>
              <a:t> </a:t>
            </a:r>
            <a:r>
              <a:rPr lang="en-GB" sz="3100" dirty="0" err="1" smtClean="0"/>
              <a:t>fakturisana</a:t>
            </a:r>
            <a:r>
              <a:rPr lang="en-GB" sz="3100" dirty="0" smtClean="0"/>
              <a:t> </a:t>
            </a:r>
            <a:r>
              <a:rPr lang="en-GB" sz="3100" dirty="0" err="1" smtClean="0"/>
              <a:t>premija</a:t>
            </a:r>
            <a:r>
              <a:rPr lang="en-GB" sz="3100" dirty="0" smtClean="0"/>
              <a:t> u </a:t>
            </a:r>
            <a:r>
              <a:rPr lang="en-GB" sz="3100" dirty="0" err="1" smtClean="0"/>
              <a:t>svetu</a:t>
            </a:r>
            <a:r>
              <a:rPr lang="en-GB" sz="3100" dirty="0" smtClean="0"/>
              <a:t> je </a:t>
            </a:r>
            <a:r>
              <a:rPr lang="en-GB" sz="3100" dirty="0" err="1" smtClean="0"/>
              <a:t>rasla</a:t>
            </a:r>
            <a:r>
              <a:rPr lang="en-GB" sz="3100" dirty="0" smtClean="0"/>
              <a:t> </a:t>
            </a:r>
            <a:r>
              <a:rPr lang="en-GB" sz="3100" dirty="0" err="1" smtClean="0"/>
              <a:t>po</a:t>
            </a:r>
            <a:r>
              <a:rPr lang="en-GB" sz="3100" dirty="0" smtClean="0"/>
              <a:t> </a:t>
            </a:r>
            <a:r>
              <a:rPr lang="en-GB" sz="3100" dirty="0" err="1" smtClean="0"/>
              <a:t>stopi</a:t>
            </a:r>
            <a:r>
              <a:rPr lang="en-GB" sz="3100" dirty="0" smtClean="0"/>
              <a:t> </a:t>
            </a:r>
            <a:r>
              <a:rPr lang="en-GB" sz="3100" dirty="0" err="1" smtClean="0"/>
              <a:t>od</a:t>
            </a:r>
            <a:r>
              <a:rPr lang="en-GB" sz="3100" dirty="0" smtClean="0"/>
              <a:t> 4,9% </a:t>
            </a:r>
            <a:r>
              <a:rPr lang="sr-Latn-RS" sz="3100" dirty="0" smtClean="0"/>
              <a:t>prosečno </a:t>
            </a:r>
            <a:r>
              <a:rPr lang="en-GB" sz="3100" dirty="0" err="1" smtClean="0"/>
              <a:t>godišnje</a:t>
            </a:r>
            <a:r>
              <a:rPr lang="en-GB" sz="3100" dirty="0" smtClean="0"/>
              <a:t>, </a:t>
            </a:r>
            <a:r>
              <a:rPr lang="en-GB" sz="3100" b="1" dirty="0" smtClean="0"/>
              <a:t>u </a:t>
            </a:r>
            <a:r>
              <a:rPr lang="en-GB" sz="3100" b="1" dirty="0" err="1" smtClean="0"/>
              <a:t>skladu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sa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rastom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svetskog</a:t>
            </a:r>
            <a:r>
              <a:rPr lang="en-GB" sz="3100" b="1" dirty="0" smtClean="0"/>
              <a:t> BDP-a</a:t>
            </a:r>
            <a:r>
              <a:rPr lang="en-GB" sz="3100" dirty="0" smtClean="0"/>
              <a:t>. </a:t>
            </a:r>
            <a:r>
              <a:rPr lang="en-GB" sz="3100" b="1" dirty="0" err="1" smtClean="0"/>
              <a:t>Nakon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krize</a:t>
            </a:r>
            <a:r>
              <a:rPr lang="en-GB" sz="3100" dirty="0" smtClean="0"/>
              <a:t>, </a:t>
            </a:r>
            <a:r>
              <a:rPr lang="en-GB" sz="3100" dirty="0" err="1" smtClean="0"/>
              <a:t>svetsko</a:t>
            </a:r>
            <a:r>
              <a:rPr lang="en-GB" sz="3100" dirty="0" smtClean="0"/>
              <a:t> </a:t>
            </a:r>
            <a:r>
              <a:rPr lang="en-GB" sz="3100" dirty="0" err="1" smtClean="0"/>
              <a:t>tržište</a:t>
            </a:r>
            <a:r>
              <a:rPr lang="en-GB" sz="3100" dirty="0" smtClean="0"/>
              <a:t> </a:t>
            </a:r>
            <a:r>
              <a:rPr lang="en-GB" sz="3100" dirty="0" err="1" smtClean="0"/>
              <a:t>osiguranja</a:t>
            </a:r>
            <a:r>
              <a:rPr lang="en-GB" sz="3100" dirty="0" smtClean="0"/>
              <a:t> </a:t>
            </a:r>
            <a:r>
              <a:rPr lang="sr-Latn-RS" sz="3100" dirty="0" smtClean="0"/>
              <a:t>je </a:t>
            </a:r>
            <a:r>
              <a:rPr lang="en-GB" sz="3100" dirty="0" smtClean="0"/>
              <a:t>real</a:t>
            </a:r>
            <a:r>
              <a:rPr lang="sr-Latn-RS" sz="3100" dirty="0" smtClean="0"/>
              <a:t>no</a:t>
            </a:r>
            <a:r>
              <a:rPr lang="en-GB" sz="3100" dirty="0" smtClean="0"/>
              <a:t> </a:t>
            </a:r>
            <a:r>
              <a:rPr lang="en-GB" sz="3100" dirty="0" err="1" smtClean="0"/>
              <a:t>ras</a:t>
            </a:r>
            <a:r>
              <a:rPr lang="sr-Latn-RS" sz="3100" dirty="0" smtClean="0"/>
              <a:t>lo</a:t>
            </a:r>
            <a:r>
              <a:rPr lang="en-GB" sz="3100" dirty="0" smtClean="0"/>
              <a:t> </a:t>
            </a:r>
            <a:r>
              <a:rPr lang="en-GB" sz="3100" dirty="0" err="1" smtClean="0"/>
              <a:t>po</a:t>
            </a:r>
            <a:r>
              <a:rPr lang="en-GB" sz="3100" dirty="0" smtClean="0"/>
              <a:t> </a:t>
            </a:r>
            <a:r>
              <a:rPr lang="en-GB" sz="3100" dirty="0" err="1" smtClean="0"/>
              <a:t>stopi</a:t>
            </a:r>
            <a:r>
              <a:rPr lang="en-GB" sz="3100" dirty="0" smtClean="0"/>
              <a:t> </a:t>
            </a:r>
            <a:r>
              <a:rPr lang="en-GB" sz="3100" dirty="0" err="1" smtClean="0"/>
              <a:t>od</a:t>
            </a:r>
            <a:r>
              <a:rPr lang="en-GB" sz="3100" dirty="0" smtClean="0"/>
              <a:t> 2,4% </a:t>
            </a:r>
            <a:r>
              <a:rPr lang="en-GB" sz="3100" dirty="0" err="1" smtClean="0"/>
              <a:t>prosečno</a:t>
            </a:r>
            <a:r>
              <a:rPr lang="en-GB" sz="3100" dirty="0" smtClean="0"/>
              <a:t> </a:t>
            </a:r>
            <a:r>
              <a:rPr lang="en-GB" sz="3100" dirty="0" err="1" smtClean="0"/>
              <a:t>godišnje</a:t>
            </a:r>
            <a:r>
              <a:rPr lang="en-GB" sz="3100" dirty="0" smtClean="0"/>
              <a:t>, </a:t>
            </a:r>
            <a:r>
              <a:rPr lang="en-GB" sz="3100" dirty="0" err="1" smtClean="0"/>
              <a:t>što</a:t>
            </a:r>
            <a:r>
              <a:rPr lang="en-GB" sz="3100" dirty="0" smtClean="0"/>
              <a:t> je </a:t>
            </a:r>
            <a:r>
              <a:rPr lang="en-GB" sz="3100" b="1" dirty="0" err="1" smtClean="0"/>
              <a:t>niže</a:t>
            </a:r>
            <a:r>
              <a:rPr lang="en-GB" sz="3100" b="1" dirty="0" smtClean="0"/>
              <a:t> u </a:t>
            </a:r>
            <a:r>
              <a:rPr lang="en-GB" sz="3100" b="1" dirty="0" err="1" smtClean="0"/>
              <a:t>poređenju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sa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stopom</a:t>
            </a:r>
            <a:r>
              <a:rPr lang="en-GB" sz="3100" b="1" dirty="0" smtClean="0"/>
              <a:t> </a:t>
            </a:r>
            <a:r>
              <a:rPr lang="en-GB" sz="3100" b="1" dirty="0" err="1" smtClean="0"/>
              <a:t>rasta</a:t>
            </a:r>
            <a:r>
              <a:rPr lang="en-GB" sz="3100" b="1" dirty="0" smtClean="0"/>
              <a:t> BDP-a</a:t>
            </a:r>
            <a:r>
              <a:rPr lang="en-GB" sz="3100" dirty="0" smtClean="0"/>
              <a:t> u </a:t>
            </a:r>
            <a:r>
              <a:rPr lang="en-GB" sz="3100" dirty="0" err="1" smtClean="0"/>
              <a:t>istom</a:t>
            </a:r>
            <a:r>
              <a:rPr lang="en-GB" sz="3100" dirty="0" smtClean="0"/>
              <a:t> </a:t>
            </a:r>
            <a:r>
              <a:rPr lang="en-GB" sz="3100" dirty="0" err="1" smtClean="0"/>
              <a:t>periodu</a:t>
            </a:r>
            <a:r>
              <a:rPr lang="en-GB" sz="3100" dirty="0" smtClean="0"/>
              <a:t> (4,7 %). </a:t>
            </a:r>
            <a:endParaRPr lang="sr-Latn-RS" sz="3100" dirty="0" smtClean="0"/>
          </a:p>
          <a:p>
            <a:r>
              <a:rPr lang="en-GB" dirty="0" err="1" smtClean="0"/>
              <a:t>Otuda</a:t>
            </a:r>
            <a:r>
              <a:rPr lang="en-GB" dirty="0" smtClean="0"/>
              <a:t> se </a:t>
            </a:r>
            <a:r>
              <a:rPr lang="en-GB" dirty="0" err="1" smtClean="0">
                <a:solidFill>
                  <a:srgbClr val="FF0000"/>
                </a:solidFill>
              </a:rPr>
              <a:t>dekada</a:t>
            </a:r>
            <a:r>
              <a:rPr lang="en-GB" dirty="0" smtClean="0">
                <a:solidFill>
                  <a:srgbClr val="FF0000"/>
                </a:solidFill>
              </a:rPr>
              <a:t> 2009-2018.</a:t>
            </a:r>
            <a:r>
              <a:rPr lang="en-GB" dirty="0" smtClean="0"/>
              <a:t> </a:t>
            </a:r>
            <a:r>
              <a:rPr lang="en-GB" dirty="0" err="1" smtClean="0"/>
              <a:t>označava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FF0000"/>
                </a:solidFill>
              </a:rPr>
              <a:t>“</a:t>
            </a:r>
            <a:r>
              <a:rPr lang="en-GB" dirty="0" err="1" smtClean="0">
                <a:solidFill>
                  <a:srgbClr val="FF0000"/>
                </a:solidFill>
              </a:rPr>
              <a:t>izgubljenom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dekadom</a:t>
            </a:r>
            <a:r>
              <a:rPr lang="en-GB" dirty="0" smtClean="0">
                <a:solidFill>
                  <a:srgbClr val="FF0000"/>
                </a:solidFill>
              </a:rPr>
              <a:t> za </a:t>
            </a:r>
            <a:r>
              <a:rPr lang="en-GB" dirty="0" err="1" smtClean="0">
                <a:solidFill>
                  <a:srgbClr val="FF0000"/>
                </a:solidFill>
              </a:rPr>
              <a:t>rast</a:t>
            </a:r>
            <a:r>
              <a:rPr lang="en-GB" dirty="0" smtClean="0">
                <a:solidFill>
                  <a:srgbClr val="FF0000"/>
                </a:solidFill>
              </a:rPr>
              <a:t>” </a:t>
            </a:r>
            <a:r>
              <a:rPr lang="en-GB" dirty="0" err="1" smtClean="0"/>
              <a:t>globalnog</a:t>
            </a:r>
            <a:r>
              <a:rPr lang="en-GB" dirty="0" smtClean="0"/>
              <a:t> </a:t>
            </a:r>
            <a:r>
              <a:rPr lang="en-GB" dirty="0" err="1" smtClean="0"/>
              <a:t>tržišta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. </a:t>
            </a:r>
            <a:endParaRPr lang="sr-Latn-RS" dirty="0" smtClean="0"/>
          </a:p>
          <a:p>
            <a:r>
              <a:rPr lang="en-GB" dirty="0" smtClean="0"/>
              <a:t>U </a:t>
            </a:r>
            <a:r>
              <a:rPr lang="en-GB" dirty="0" err="1" smtClean="0"/>
              <a:t>momentu</a:t>
            </a:r>
            <a:r>
              <a:rPr lang="en-GB" dirty="0" smtClean="0"/>
              <a:t> </a:t>
            </a:r>
            <a:r>
              <a:rPr lang="en-GB" dirty="0" err="1" smtClean="0"/>
              <a:t>nastupanja</a:t>
            </a:r>
            <a:r>
              <a:rPr lang="en-GB" dirty="0" smtClean="0"/>
              <a:t> </a:t>
            </a:r>
            <a:r>
              <a:rPr lang="en-GB" dirty="0" err="1" smtClean="0"/>
              <a:t>nove</a:t>
            </a:r>
            <a:r>
              <a:rPr lang="en-GB" dirty="0" smtClean="0"/>
              <a:t> </a:t>
            </a:r>
            <a:r>
              <a:rPr lang="en-GB" dirty="0" err="1" smtClean="0"/>
              <a:t>globalne</a:t>
            </a:r>
            <a:r>
              <a:rPr lang="en-GB" dirty="0" smtClean="0"/>
              <a:t> </a:t>
            </a:r>
            <a:r>
              <a:rPr lang="en-GB" dirty="0" err="1" smtClean="0"/>
              <a:t>krize</a:t>
            </a:r>
            <a:r>
              <a:rPr lang="en-GB" dirty="0" smtClean="0"/>
              <a:t> </a:t>
            </a:r>
            <a:r>
              <a:rPr lang="en-GB" dirty="0" err="1" smtClean="0"/>
              <a:t>uzrokovane</a:t>
            </a:r>
            <a:r>
              <a:rPr lang="en-GB" dirty="0" smtClean="0"/>
              <a:t> </a:t>
            </a:r>
            <a:r>
              <a:rPr lang="en-GB" dirty="0" err="1" smtClean="0"/>
              <a:t>pandemijom</a:t>
            </a:r>
            <a:r>
              <a:rPr lang="en-GB" dirty="0" smtClean="0"/>
              <a:t> </a:t>
            </a:r>
            <a:r>
              <a:rPr lang="en-GB" dirty="0" err="1" smtClean="0"/>
              <a:t>korona</a:t>
            </a:r>
            <a:r>
              <a:rPr lang="en-GB" dirty="0" smtClean="0"/>
              <a:t> </a:t>
            </a:r>
            <a:r>
              <a:rPr lang="en-GB" dirty="0" err="1" smtClean="0"/>
              <a:t>virusa</a:t>
            </a:r>
            <a:r>
              <a:rPr lang="en-GB" dirty="0" smtClean="0"/>
              <a:t> </a:t>
            </a:r>
            <a:r>
              <a:rPr lang="en-GB" dirty="0" err="1" smtClean="0"/>
              <a:t>ovo</a:t>
            </a:r>
            <a:r>
              <a:rPr lang="en-GB" dirty="0" smtClean="0"/>
              <a:t> </a:t>
            </a:r>
            <a:r>
              <a:rPr lang="en-GB" dirty="0" err="1" smtClean="0"/>
              <a:t>tržište</a:t>
            </a:r>
            <a:r>
              <a:rPr lang="en-GB" dirty="0" smtClean="0"/>
              <a:t> </a:t>
            </a:r>
            <a:r>
              <a:rPr lang="en-GB" dirty="0" err="1" smtClean="0"/>
              <a:t>još</a:t>
            </a:r>
            <a:r>
              <a:rPr lang="en-GB" dirty="0" smtClean="0"/>
              <a:t> </a:t>
            </a:r>
            <a:r>
              <a:rPr lang="en-GB" dirty="0" err="1" smtClean="0"/>
              <a:t>uvek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oporavilo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posledica</a:t>
            </a:r>
            <a:r>
              <a:rPr lang="en-GB" dirty="0" smtClean="0"/>
              <a:t> </a:t>
            </a:r>
            <a:r>
              <a:rPr lang="en-GB" dirty="0" err="1" smtClean="0"/>
              <a:t>prethodne</a:t>
            </a:r>
            <a:r>
              <a:rPr lang="en-GB" dirty="0" smtClean="0"/>
              <a:t> </a:t>
            </a:r>
            <a:r>
              <a:rPr lang="en-GB" dirty="0" err="1" smtClean="0"/>
              <a:t>krize</a:t>
            </a:r>
            <a:r>
              <a:rPr lang="sr-Latn-RS" dirty="0" smtClean="0"/>
              <a:t>.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TENDENCIJE RAZVOJA SVETSKOG TRŽIŠTA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U 2019</a:t>
            </a:r>
            <a:r>
              <a:rPr lang="sr-Latn-RS" sz="2400" dirty="0" smtClean="0"/>
              <a:t>. g.</a:t>
            </a:r>
            <a:r>
              <a:rPr lang="en-GB" sz="2400" dirty="0" smtClean="0"/>
              <a:t>, </a:t>
            </a:r>
            <a:r>
              <a:rPr lang="en-GB" sz="2400" dirty="0" err="1" smtClean="0"/>
              <a:t>prihodi</a:t>
            </a:r>
            <a:r>
              <a:rPr lang="en-GB" sz="2400" dirty="0" smtClean="0"/>
              <a:t> </a:t>
            </a:r>
            <a:r>
              <a:rPr lang="en-GB" sz="2400" dirty="0" err="1" smtClean="0"/>
              <a:t>od</a:t>
            </a:r>
            <a:r>
              <a:rPr lang="en-GB" sz="2400" dirty="0" smtClean="0"/>
              <a:t> </a:t>
            </a:r>
            <a:r>
              <a:rPr lang="en-GB" sz="2400" dirty="0" err="1" smtClean="0"/>
              <a:t>premija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</a:t>
            </a:r>
            <a:r>
              <a:rPr lang="en-GB" sz="2400" dirty="0" err="1" smtClean="0"/>
              <a:t>na</a:t>
            </a:r>
            <a:r>
              <a:rPr lang="en-GB" sz="2400" dirty="0" smtClean="0"/>
              <a:t> </a:t>
            </a:r>
            <a:r>
              <a:rPr lang="en-GB" sz="2400" dirty="0" err="1" smtClean="0"/>
              <a:t>globalnom</a:t>
            </a:r>
            <a:r>
              <a:rPr lang="en-GB" sz="2400" dirty="0" smtClean="0"/>
              <a:t> </a:t>
            </a:r>
            <a:r>
              <a:rPr lang="en-GB" sz="2400" dirty="0" err="1" smtClean="0"/>
              <a:t>nivou</a:t>
            </a:r>
            <a:r>
              <a:rPr lang="en-GB" sz="2400" dirty="0" smtClean="0"/>
              <a:t> </a:t>
            </a:r>
            <a:r>
              <a:rPr lang="en-GB" sz="2400" dirty="0" err="1" smtClean="0"/>
              <a:t>dostigli</a:t>
            </a:r>
            <a:r>
              <a:rPr lang="en-GB" sz="2400" dirty="0" smtClean="0"/>
              <a:t> </a:t>
            </a:r>
            <a:r>
              <a:rPr lang="en-GB" sz="2400" dirty="0" err="1" smtClean="0"/>
              <a:t>su</a:t>
            </a:r>
            <a:r>
              <a:rPr lang="en-GB" sz="2400" dirty="0" smtClean="0"/>
              <a:t> USD 6 292 </a:t>
            </a:r>
            <a:r>
              <a:rPr lang="en-GB" sz="2400" dirty="0" err="1" smtClean="0"/>
              <a:t>milijardi</a:t>
            </a:r>
            <a:r>
              <a:rPr lang="en-GB" sz="2400" dirty="0" smtClean="0"/>
              <a:t>, </a:t>
            </a:r>
            <a:r>
              <a:rPr lang="en-GB" sz="2400" dirty="0" err="1" smtClean="0"/>
              <a:t>što</a:t>
            </a:r>
            <a:r>
              <a:rPr lang="en-GB" sz="2400" dirty="0" smtClean="0"/>
              <a:t> je </a:t>
            </a:r>
            <a:r>
              <a:rPr lang="en-GB" sz="2400" dirty="0" err="1" smtClean="0"/>
              <a:t>oko</a:t>
            </a:r>
            <a:r>
              <a:rPr lang="en-GB" sz="2400" dirty="0" smtClean="0"/>
              <a:t> 7% </a:t>
            </a:r>
            <a:r>
              <a:rPr lang="en-GB" sz="2400" dirty="0" err="1" smtClean="0"/>
              <a:t>svetskog</a:t>
            </a:r>
            <a:r>
              <a:rPr lang="en-GB" sz="2400" dirty="0" smtClean="0"/>
              <a:t> BDP-a. </a:t>
            </a:r>
            <a:endParaRPr lang="sr-Latn-RS" sz="2400" dirty="0" smtClean="0"/>
          </a:p>
          <a:p>
            <a:endParaRPr lang="sr-Latn-RS" sz="2400" dirty="0" smtClean="0"/>
          </a:p>
          <a:p>
            <a:r>
              <a:rPr lang="en-GB" sz="2400" dirty="0" err="1" smtClean="0"/>
              <a:t>Neminovna</a:t>
            </a:r>
            <a:r>
              <a:rPr lang="en-GB" sz="2400" dirty="0" smtClean="0"/>
              <a:t> </a:t>
            </a:r>
            <a:r>
              <a:rPr lang="en-GB" sz="2400" dirty="0" err="1" smtClean="0"/>
              <a:t>posledica</a:t>
            </a:r>
            <a:r>
              <a:rPr lang="en-GB" sz="2400" dirty="0" smtClean="0"/>
              <a:t> </a:t>
            </a:r>
            <a:r>
              <a:rPr lang="en-GB" sz="2400" dirty="0" err="1" smtClean="0"/>
              <a:t>aktuelne</a:t>
            </a:r>
            <a:r>
              <a:rPr lang="en-GB" sz="2400" dirty="0" smtClean="0"/>
              <a:t> </a:t>
            </a:r>
            <a:r>
              <a:rPr lang="en-GB" sz="2400" dirty="0" err="1" smtClean="0"/>
              <a:t>pandemije</a:t>
            </a:r>
            <a:r>
              <a:rPr lang="en-GB" sz="2400" dirty="0" smtClean="0"/>
              <a:t> COVID-19 je pad </a:t>
            </a:r>
            <a:r>
              <a:rPr lang="en-GB" sz="2400" dirty="0" err="1" smtClean="0"/>
              <a:t>ukupne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</a:t>
            </a:r>
            <a:r>
              <a:rPr lang="en-GB" sz="2400" dirty="0" err="1" smtClean="0"/>
              <a:t>kao</a:t>
            </a:r>
            <a:r>
              <a:rPr lang="en-GB" sz="2400" dirty="0" smtClean="0"/>
              <a:t> pad </a:t>
            </a:r>
            <a:r>
              <a:rPr lang="en-GB" sz="2400" dirty="0" err="1" smtClean="0"/>
              <a:t>koji</a:t>
            </a:r>
            <a:r>
              <a:rPr lang="en-GB" sz="2400" dirty="0" smtClean="0"/>
              <a:t> se </a:t>
            </a:r>
            <a:r>
              <a:rPr lang="en-GB" sz="2400" dirty="0" err="1" smtClean="0"/>
              <a:t>desio</a:t>
            </a:r>
            <a:r>
              <a:rPr lang="en-GB" sz="2400" dirty="0" smtClean="0"/>
              <a:t> </a:t>
            </a:r>
            <a:r>
              <a:rPr lang="en-GB" sz="2400" dirty="0" err="1" smtClean="0"/>
              <a:t>neposredno</a:t>
            </a:r>
            <a:r>
              <a:rPr lang="en-GB" sz="2400" dirty="0" smtClean="0"/>
              <a:t> </a:t>
            </a:r>
            <a:r>
              <a:rPr lang="en-GB" sz="2400" dirty="0" err="1" smtClean="0"/>
              <a:t>nakon</a:t>
            </a:r>
            <a:r>
              <a:rPr lang="en-GB" sz="2400" dirty="0" smtClean="0"/>
              <a:t> </a:t>
            </a:r>
            <a:r>
              <a:rPr lang="en-GB" sz="2400" dirty="0" err="1" smtClean="0"/>
              <a:t>krize</a:t>
            </a:r>
            <a:r>
              <a:rPr lang="en-GB" sz="2400" dirty="0" smtClean="0"/>
              <a:t> </a:t>
            </a:r>
            <a:r>
              <a:rPr lang="en-GB" sz="2400" dirty="0" err="1" smtClean="0"/>
              <a:t>iz</a:t>
            </a:r>
            <a:r>
              <a:rPr lang="en-GB" sz="2400" dirty="0" smtClean="0"/>
              <a:t> 2008. </a:t>
            </a:r>
            <a:r>
              <a:rPr lang="en-GB" sz="2400" dirty="0" err="1" smtClean="0"/>
              <a:t>godine</a:t>
            </a:r>
            <a:r>
              <a:rPr lang="en-GB" sz="2400" dirty="0" smtClean="0"/>
              <a:t>. </a:t>
            </a:r>
            <a:endParaRPr lang="sr-Latn-RS" sz="2400" dirty="0" smtClean="0"/>
          </a:p>
          <a:p>
            <a:endParaRPr lang="sr-Latn-RS" sz="2400" dirty="0" smtClean="0"/>
          </a:p>
          <a:p>
            <a:r>
              <a:rPr lang="en-GB" sz="2400" dirty="0" err="1" smtClean="0"/>
              <a:t>Procenjeno</a:t>
            </a:r>
            <a:r>
              <a:rPr lang="en-GB" sz="2400" dirty="0" smtClean="0"/>
              <a:t> je </a:t>
            </a:r>
            <a:r>
              <a:rPr lang="en-GB" sz="2400" dirty="0" err="1" smtClean="0"/>
              <a:t>da</a:t>
            </a:r>
            <a:r>
              <a:rPr lang="en-GB" sz="2400" dirty="0" smtClean="0"/>
              <a:t> je </a:t>
            </a:r>
            <a:r>
              <a:rPr lang="en-GB" sz="2400" dirty="0" err="1" smtClean="0"/>
              <a:t>svetska</a:t>
            </a:r>
            <a:r>
              <a:rPr lang="en-GB" sz="2400" dirty="0" smtClean="0"/>
              <a:t> </a:t>
            </a:r>
            <a:r>
              <a:rPr lang="en-GB" sz="2400" dirty="0" err="1" smtClean="0"/>
              <a:t>premija</a:t>
            </a:r>
            <a:r>
              <a:rPr lang="en-GB" sz="2400" dirty="0" smtClean="0"/>
              <a:t> </a:t>
            </a:r>
            <a:r>
              <a:rPr lang="en-GB" sz="2400" dirty="0" err="1" smtClean="0"/>
              <a:t>osiguranja</a:t>
            </a:r>
            <a:r>
              <a:rPr lang="en-GB" sz="2400" dirty="0" smtClean="0"/>
              <a:t> u 2020</a:t>
            </a:r>
            <a:r>
              <a:rPr lang="sr-Latn-RS" sz="2400" dirty="0" smtClean="0"/>
              <a:t>.</a:t>
            </a:r>
            <a:r>
              <a:rPr lang="en-GB" sz="2400" dirty="0" smtClean="0"/>
              <a:t> </a:t>
            </a:r>
            <a:r>
              <a:rPr lang="en-GB" sz="2400" dirty="0" err="1" smtClean="0"/>
              <a:t>realno</a:t>
            </a:r>
            <a:r>
              <a:rPr lang="en-GB" sz="2400" dirty="0" smtClean="0"/>
              <a:t> </a:t>
            </a:r>
            <a:r>
              <a:rPr lang="en-GB" sz="2400" dirty="0" err="1" smtClean="0"/>
              <a:t>smanjena</a:t>
            </a:r>
            <a:r>
              <a:rPr lang="en-GB" sz="2400" dirty="0" smtClean="0"/>
              <a:t> za 3%. </a:t>
            </a:r>
            <a:r>
              <a:rPr lang="en-GB" sz="2400" dirty="0" err="1" smtClean="0"/>
              <a:t>Ipak</a:t>
            </a:r>
            <a:r>
              <a:rPr lang="en-GB" sz="2400" dirty="0" smtClean="0"/>
              <a:t>, </a:t>
            </a:r>
            <a:r>
              <a:rPr lang="en-GB" sz="2400" dirty="0" err="1" smtClean="0"/>
              <a:t>predviđa</a:t>
            </a:r>
            <a:r>
              <a:rPr lang="en-GB" sz="2400" dirty="0" smtClean="0"/>
              <a:t> se </a:t>
            </a:r>
            <a:r>
              <a:rPr lang="en-GB" sz="2400" dirty="0" err="1" smtClean="0"/>
              <a:t>pozitivna</a:t>
            </a:r>
            <a:r>
              <a:rPr lang="en-GB" sz="2400" dirty="0" smtClean="0"/>
              <a:t> </a:t>
            </a:r>
            <a:r>
              <a:rPr lang="en-GB" sz="2400" dirty="0" err="1" smtClean="0"/>
              <a:t>stopa</a:t>
            </a:r>
            <a:r>
              <a:rPr lang="en-GB" sz="2400" dirty="0" smtClean="0"/>
              <a:t> </a:t>
            </a:r>
            <a:r>
              <a:rPr lang="en-GB" sz="2400" dirty="0" err="1" smtClean="0"/>
              <a:t>rasta</a:t>
            </a:r>
            <a:r>
              <a:rPr lang="en-GB" sz="2400" dirty="0" smtClean="0"/>
              <a:t> </a:t>
            </a:r>
            <a:r>
              <a:rPr lang="en-GB" sz="2400" dirty="0" err="1" smtClean="0"/>
              <a:t>premije</a:t>
            </a:r>
            <a:r>
              <a:rPr lang="en-GB" sz="2400" dirty="0" smtClean="0"/>
              <a:t> </a:t>
            </a:r>
            <a:r>
              <a:rPr lang="en-GB" sz="2400" dirty="0" err="1" smtClean="0"/>
              <a:t>od</a:t>
            </a:r>
            <a:r>
              <a:rPr lang="en-GB" sz="2400" dirty="0" smtClean="0"/>
              <a:t> 3% u 2021, </a:t>
            </a:r>
            <a:r>
              <a:rPr lang="en-GB" sz="2400" dirty="0" err="1" smtClean="0"/>
              <a:t>čime</a:t>
            </a:r>
            <a:r>
              <a:rPr lang="en-GB" sz="2400" dirty="0" smtClean="0"/>
              <a:t> bi se </a:t>
            </a:r>
            <a:r>
              <a:rPr lang="en-GB" sz="2400" dirty="0" err="1" smtClean="0"/>
              <a:t>postigao</a:t>
            </a:r>
            <a:r>
              <a:rPr lang="en-GB" sz="2400" dirty="0" smtClean="0"/>
              <a:t> </a:t>
            </a:r>
            <a:r>
              <a:rPr lang="en-GB" sz="2400" dirty="0" err="1" smtClean="0"/>
              <a:t>povratak</a:t>
            </a:r>
            <a:r>
              <a:rPr lang="en-GB" sz="2400" dirty="0" smtClean="0"/>
              <a:t> </a:t>
            </a:r>
            <a:r>
              <a:rPr lang="en-GB" sz="2400" dirty="0" err="1" smtClean="0"/>
              <a:t>na</a:t>
            </a:r>
            <a:r>
              <a:rPr lang="en-GB" sz="2400" dirty="0" smtClean="0"/>
              <a:t> </a:t>
            </a:r>
            <a:r>
              <a:rPr lang="en-GB" sz="2400" dirty="0" err="1" smtClean="0"/>
              <a:t>nivo</a:t>
            </a:r>
            <a:r>
              <a:rPr lang="en-GB" sz="2400" dirty="0" smtClean="0"/>
              <a:t> pre </a:t>
            </a:r>
            <a:r>
              <a:rPr lang="en-GB" sz="2400" dirty="0" err="1" smtClean="0"/>
              <a:t>pandemije</a:t>
            </a:r>
            <a:r>
              <a:rPr lang="en-GB" sz="2400" dirty="0" smtClean="0"/>
              <a:t>. </a:t>
            </a:r>
          </a:p>
          <a:p>
            <a:endParaRPr lang="en-GB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TENDENCIJE RAZVOJA SVETSKOG TRŽIŠTA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640960" cy="994122"/>
          </a:xfrm>
        </p:spPr>
        <p:txBody>
          <a:bodyPr>
            <a:noAutofit/>
          </a:bodyPr>
          <a:lstStyle/>
          <a:p>
            <a:r>
              <a:rPr lang="sr-Latn-RS" sz="3800" dirty="0" smtClean="0"/>
              <a:t>Realne stope rasta </a:t>
            </a:r>
            <a:br>
              <a:rPr lang="sr-Latn-RS" sz="3800" dirty="0" smtClean="0"/>
            </a:br>
            <a:r>
              <a:rPr lang="sr-Latn-RS" sz="3800" dirty="0" smtClean="0"/>
              <a:t>svetske premije osiguranja</a:t>
            </a:r>
            <a:endParaRPr lang="en-GB" sz="38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7544" y="2276872"/>
          <a:ext cx="8064896" cy="25922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376479"/>
                <a:gridCol w="1249648"/>
                <a:gridCol w="1454815"/>
                <a:gridCol w="1126548"/>
                <a:gridCol w="1402591"/>
                <a:gridCol w="1454815"/>
              </a:tblGrid>
              <a:tr h="46085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endParaRPr lang="en-GB" sz="2000" b="1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2008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2009-2018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2019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2020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(estimate)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2021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b="1" dirty="0">
                          <a:solidFill>
                            <a:schemeClr val="bg1"/>
                          </a:solidFill>
                        </a:rPr>
                        <a:t>(forecast)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5425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2000" b="1" dirty="0" smtClean="0">
                          <a:solidFill>
                            <a:schemeClr val="bg1"/>
                          </a:solidFill>
                        </a:rPr>
                        <a:t>Ukupno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-3.7%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2.4%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2.9%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dirty="0"/>
                        <a:t>-3.0%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dirty="0"/>
                        <a:t>3.0%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2000" b="1" dirty="0" smtClean="0">
                          <a:solidFill>
                            <a:schemeClr val="bg1"/>
                          </a:solidFill>
                        </a:rPr>
                        <a:t>Životno</a:t>
                      </a:r>
                      <a:r>
                        <a:rPr lang="sr-Latn-RS" sz="2000" b="1" baseline="0" dirty="0" smtClean="0">
                          <a:solidFill>
                            <a:schemeClr val="bg1"/>
                          </a:solidFill>
                        </a:rPr>
                        <a:t> osiguranje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-6.7%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1.5%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2.2%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-6.0%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3.0%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2008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sr-Latn-RS" sz="2000" b="1" dirty="0" smtClean="0">
                          <a:solidFill>
                            <a:schemeClr val="bg1"/>
                          </a:solidFill>
                        </a:rPr>
                        <a:t>Neživotno osiguranje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dirty="0"/>
                        <a:t>-0.1%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3.5%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3.2%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/>
                        <a:t>0.0%</a:t>
                      </a:r>
                      <a:endParaRPr lang="en-US" sz="200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276850" algn="l"/>
                        </a:tabLst>
                      </a:pPr>
                      <a:r>
                        <a:rPr lang="en-GB" sz="2000" dirty="0"/>
                        <a:t>3.0%</a:t>
                      </a:r>
                      <a:endParaRPr lang="en-US" sz="20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REALNE STOPE RASTA SVETSKE PREMIJE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9552" y="4941168"/>
            <a:ext cx="15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>
                <a:latin typeface="+mj-lt"/>
              </a:rPr>
              <a:t>Izvor: Swiss Re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Pad </a:t>
            </a:r>
            <a:r>
              <a:rPr lang="en-GB" sz="2800" dirty="0" err="1" smtClean="0"/>
              <a:t>premije</a:t>
            </a:r>
            <a:r>
              <a:rPr lang="en-GB" sz="2800" dirty="0" smtClean="0"/>
              <a:t> </a:t>
            </a:r>
            <a:r>
              <a:rPr lang="en-GB" sz="2800" dirty="0" err="1" smtClean="0"/>
              <a:t>kao</a:t>
            </a:r>
            <a:r>
              <a:rPr lang="en-GB" sz="2800" dirty="0" smtClean="0"/>
              <a:t> </a:t>
            </a:r>
            <a:r>
              <a:rPr lang="en-GB" sz="2800" dirty="0" err="1" smtClean="0"/>
              <a:t>posledica</a:t>
            </a:r>
            <a:r>
              <a:rPr lang="en-GB" sz="2800" dirty="0" smtClean="0"/>
              <a:t> COVID-19 </a:t>
            </a:r>
            <a:r>
              <a:rPr lang="en-GB" sz="2800" dirty="0" err="1" smtClean="0"/>
              <a:t>krize</a:t>
            </a:r>
            <a:r>
              <a:rPr lang="en-GB" sz="2800" dirty="0" smtClean="0"/>
              <a:t> je </a:t>
            </a:r>
            <a:r>
              <a:rPr lang="en-GB" sz="2800" dirty="0" err="1" smtClean="0"/>
              <a:t>izraženiji</a:t>
            </a:r>
            <a:r>
              <a:rPr lang="en-GB" sz="2800" dirty="0" smtClean="0"/>
              <a:t> u </a:t>
            </a:r>
            <a:r>
              <a:rPr lang="en-GB" sz="2800" dirty="0" err="1" smtClean="0"/>
              <a:t>segmentu</a:t>
            </a:r>
            <a:r>
              <a:rPr lang="en-GB" sz="2800" dirty="0" smtClean="0"/>
              <a:t> </a:t>
            </a:r>
            <a:r>
              <a:rPr lang="en-GB" sz="2800" dirty="0" err="1" smtClean="0"/>
              <a:t>životnih</a:t>
            </a:r>
            <a:r>
              <a:rPr lang="en-GB" sz="2800" dirty="0" smtClean="0"/>
              <a:t> </a:t>
            </a:r>
            <a:r>
              <a:rPr lang="en-GB" sz="2800" dirty="0" err="1" smtClean="0"/>
              <a:t>osiguranja</a:t>
            </a:r>
            <a:r>
              <a:rPr lang="en-GB" sz="2800" dirty="0" smtClean="0"/>
              <a:t>, </a:t>
            </a:r>
            <a:r>
              <a:rPr lang="en-GB" sz="2800" dirty="0" err="1" smtClean="0"/>
              <a:t>zbog</a:t>
            </a:r>
            <a:r>
              <a:rPr lang="en-GB" sz="2800" dirty="0" smtClean="0"/>
              <a:t> </a:t>
            </a:r>
            <a:r>
              <a:rPr lang="en-GB" sz="2800" dirty="0" err="1" smtClean="0"/>
              <a:t>pada</a:t>
            </a:r>
            <a:r>
              <a:rPr lang="en-GB" sz="2800" dirty="0" smtClean="0"/>
              <a:t> </a:t>
            </a:r>
            <a:r>
              <a:rPr lang="en-GB" sz="2800" dirty="0" err="1" smtClean="0"/>
              <a:t>tražnje</a:t>
            </a:r>
            <a:r>
              <a:rPr lang="en-GB" sz="2800" dirty="0" smtClean="0"/>
              <a:t>, </a:t>
            </a:r>
            <a:r>
              <a:rPr lang="en-GB" sz="2800" dirty="0" err="1" smtClean="0"/>
              <a:t>ali</a:t>
            </a:r>
            <a:r>
              <a:rPr lang="en-GB" sz="2800" dirty="0" smtClean="0"/>
              <a:t> i </a:t>
            </a:r>
            <a:r>
              <a:rPr lang="en-GB" sz="2800" dirty="0" err="1" smtClean="0"/>
              <a:t>povećanja</a:t>
            </a:r>
            <a:r>
              <a:rPr lang="en-GB" sz="2800" dirty="0" smtClean="0"/>
              <a:t> </a:t>
            </a:r>
            <a:r>
              <a:rPr lang="en-GB" sz="2800" dirty="0" err="1" smtClean="0"/>
              <a:t>stope</a:t>
            </a:r>
            <a:r>
              <a:rPr lang="en-GB" sz="2800" dirty="0" smtClean="0"/>
              <a:t> </a:t>
            </a:r>
            <a:r>
              <a:rPr lang="en-GB" sz="2800" dirty="0" err="1" smtClean="0"/>
              <a:t>raskida</a:t>
            </a:r>
            <a:r>
              <a:rPr lang="en-GB" sz="2800" dirty="0" smtClean="0"/>
              <a:t> </a:t>
            </a:r>
            <a:r>
              <a:rPr lang="en-GB" sz="2800" dirty="0" err="1" smtClean="0"/>
              <a:t>ugovora</a:t>
            </a:r>
            <a:r>
              <a:rPr lang="en-GB" sz="2800" dirty="0" smtClean="0"/>
              <a:t>. </a:t>
            </a:r>
            <a:endParaRPr lang="sr-Latn-RS" sz="2800" dirty="0" smtClean="0"/>
          </a:p>
          <a:p>
            <a:r>
              <a:rPr lang="sr-Latn-RS" sz="2800" dirty="0" smtClean="0"/>
              <a:t>P</a:t>
            </a:r>
            <a:r>
              <a:rPr lang="en-GB" sz="2800" dirty="0" err="1" smtClean="0"/>
              <a:t>odaci</a:t>
            </a:r>
            <a:r>
              <a:rPr lang="en-GB" sz="2800" dirty="0" smtClean="0"/>
              <a:t> za </a:t>
            </a:r>
            <a:r>
              <a:rPr lang="en-GB" sz="2800" b="1" dirty="0" err="1" smtClean="0">
                <a:solidFill>
                  <a:srgbClr val="FF0000"/>
                </a:solidFill>
              </a:rPr>
              <a:t>Evropski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ekonomski</a:t>
            </a:r>
            <a:r>
              <a:rPr lang="en-GB" sz="2800" b="1" dirty="0" smtClean="0">
                <a:solidFill>
                  <a:srgbClr val="FF0000"/>
                </a:solidFill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</a:rPr>
              <a:t>prostor</a:t>
            </a:r>
            <a:r>
              <a:rPr lang="en-GB" sz="2800" b="1" dirty="0" smtClean="0">
                <a:solidFill>
                  <a:srgbClr val="FF0000"/>
                </a:solidFill>
              </a:rPr>
              <a:t> (EEA)</a:t>
            </a:r>
            <a:r>
              <a:rPr lang="en-GB" sz="2800" dirty="0" smtClean="0"/>
              <a:t> </a:t>
            </a:r>
            <a:r>
              <a:rPr lang="en-GB" sz="2800" dirty="0" err="1" smtClean="0"/>
              <a:t>pokazuju</a:t>
            </a:r>
            <a:r>
              <a:rPr lang="en-GB" sz="2800" dirty="0" smtClean="0"/>
              <a:t> </a:t>
            </a:r>
            <a:r>
              <a:rPr lang="en-GB" sz="2800" dirty="0" err="1" smtClean="0"/>
              <a:t>da</a:t>
            </a:r>
            <a:r>
              <a:rPr lang="en-GB" sz="2800" dirty="0" smtClean="0"/>
              <a:t> je </a:t>
            </a:r>
            <a:r>
              <a:rPr lang="en-GB" sz="2800" dirty="0" err="1" smtClean="0"/>
              <a:t>bruto</a:t>
            </a:r>
            <a:r>
              <a:rPr lang="en-GB" sz="2800" dirty="0" smtClean="0"/>
              <a:t> </a:t>
            </a:r>
            <a:r>
              <a:rPr lang="en-GB" sz="2800" dirty="0" err="1" smtClean="0"/>
              <a:t>fakturisana</a:t>
            </a:r>
            <a:r>
              <a:rPr lang="en-GB" sz="2800" dirty="0" smtClean="0"/>
              <a:t> </a:t>
            </a:r>
            <a:r>
              <a:rPr lang="en-GB" sz="2800" dirty="0" err="1" smtClean="0"/>
              <a:t>premija</a:t>
            </a:r>
            <a:r>
              <a:rPr lang="en-GB" sz="2800" dirty="0" smtClean="0"/>
              <a:t> u 2020. </a:t>
            </a:r>
            <a:r>
              <a:rPr lang="sr-Latn-RS" sz="2800" dirty="0" smtClean="0"/>
              <a:t>u odnosu na 2019. godinu</a:t>
            </a:r>
          </a:p>
          <a:p>
            <a:pPr lvl="1"/>
            <a:r>
              <a:rPr lang="sr-Latn-RS" sz="2400" dirty="0" smtClean="0"/>
              <a:t>u segmentu </a:t>
            </a:r>
            <a:r>
              <a:rPr lang="sr-Latn-RS" sz="2400" b="1" dirty="0" smtClean="0">
                <a:solidFill>
                  <a:srgbClr val="FF0000"/>
                </a:solidFill>
              </a:rPr>
              <a:t>životnih</a:t>
            </a:r>
            <a:r>
              <a:rPr lang="sr-Latn-RS" sz="2400" dirty="0" smtClean="0"/>
              <a:t> osiguranja </a:t>
            </a:r>
            <a:r>
              <a:rPr lang="sr-Latn-RS" sz="2400" b="1" dirty="0" smtClean="0">
                <a:solidFill>
                  <a:srgbClr val="FF0000"/>
                </a:solidFill>
              </a:rPr>
              <a:t>smanjena za 9,9%</a:t>
            </a:r>
            <a:r>
              <a:rPr lang="sr-Latn-RS" sz="2400" dirty="0" smtClean="0"/>
              <a:t>,</a:t>
            </a:r>
          </a:p>
          <a:p>
            <a:pPr lvl="1"/>
            <a:r>
              <a:rPr lang="sr-Latn-RS" sz="2400" dirty="0" smtClean="0"/>
              <a:t>u segmentu </a:t>
            </a:r>
            <a:r>
              <a:rPr lang="sr-Latn-RS" sz="2400" b="1" dirty="0" smtClean="0">
                <a:solidFill>
                  <a:srgbClr val="FF0000"/>
                </a:solidFill>
              </a:rPr>
              <a:t>neživotnih</a:t>
            </a:r>
            <a:r>
              <a:rPr lang="sr-Latn-RS" sz="2400" dirty="0" smtClean="0"/>
              <a:t> osiguranja </a:t>
            </a:r>
            <a:r>
              <a:rPr lang="sr-Latn-RS" sz="2400" b="1" dirty="0" smtClean="0">
                <a:solidFill>
                  <a:srgbClr val="FF0000"/>
                </a:solidFill>
              </a:rPr>
              <a:t>povećana za 1,3%</a:t>
            </a:r>
            <a:r>
              <a:rPr lang="sr-Latn-RS" sz="2400" dirty="0" smtClean="0"/>
              <a:t>.</a:t>
            </a:r>
            <a:endParaRPr lang="en-GB" sz="2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95536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TENDENCIJE RAZVOJA SVETSKOG TRŽIŠTA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sr-Latn-RS" sz="3500" dirty="0" smtClean="0"/>
              <a:t>PRIHODI OD PREMIJE</a:t>
            </a:r>
            <a:br>
              <a:rPr lang="sr-Latn-RS" sz="3500" dirty="0" smtClean="0"/>
            </a:br>
            <a:r>
              <a:rPr lang="sr-Latn-RS" sz="3500" dirty="0" smtClean="0"/>
              <a:t> NAJVEĆIH EVROPSKIH OSIGURAVAČA</a:t>
            </a:r>
            <a:endParaRPr lang="en-US" sz="35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23528" y="1700808"/>
          <a:ext cx="8496945" cy="4101084"/>
        </p:xfrm>
        <a:graphic>
          <a:graphicData uri="http://schemas.openxmlformats.org/drawingml/2006/table">
            <a:tbl>
              <a:tblPr/>
              <a:tblGrid>
                <a:gridCol w="2056260"/>
                <a:gridCol w="1306831"/>
                <a:gridCol w="1306831"/>
                <a:gridCol w="1131793"/>
                <a:gridCol w="1306831"/>
                <a:gridCol w="1388399"/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Kompanija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Premija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osiguranja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(u mil. EUR)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Δ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premije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2018-2019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</a:rPr>
                        <a:t>Δ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premije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2019-2020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2020</a:t>
                      </a:r>
                      <a:endParaRPr lang="en-US" sz="1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AXA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96.309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99.852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93.915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-5,9%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Allianz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77.824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82.919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82.986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6,5%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0,1%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Generali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66.691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69.785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70.704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4,6%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1,3%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Zurich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39.874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42.932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43.054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7,7%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0,3%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Prudential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38.667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40.259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34.615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-14,0%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Talanx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34.885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39.494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41.105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13,2%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4,8%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Aviva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32.396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35.632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34.798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10,0%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-2,3%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CNP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32.315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33.436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27.117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Calibri"/>
                          <a:ea typeface="Calibri"/>
                          <a:cs typeface="Times New Roman"/>
                        </a:rPr>
                        <a:t>3,5%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-18,9%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BNP Paribas </a:t>
                      </a:r>
                      <a:r>
                        <a:rPr lang="en-US" sz="2000" dirty="0" err="1">
                          <a:latin typeface="Calibri"/>
                          <a:ea typeface="Calibri"/>
                          <a:cs typeface="Times New Roman"/>
                        </a:rPr>
                        <a:t>Cardif</a:t>
                      </a:r>
                      <a:endParaRPr lang="en-US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24.000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23.884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24.800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-0,5%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Calibri"/>
                          <a:ea typeface="Calibri"/>
                          <a:cs typeface="Times New Roman"/>
                        </a:rPr>
                        <a:t>3,8%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PRIHODI OD PREMIJE NAJVEĆIH EVROPSKIH OSIGURAVAČA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143000"/>
          </a:xfrm>
        </p:spPr>
        <p:txBody>
          <a:bodyPr>
            <a:noAutofit/>
          </a:bodyPr>
          <a:lstStyle/>
          <a:p>
            <a:r>
              <a:rPr lang="sr-Latn-RS" sz="3500" dirty="0" smtClean="0"/>
              <a:t>REZULTAT POSLOVANJA</a:t>
            </a:r>
            <a:br>
              <a:rPr lang="sr-Latn-RS" sz="3500" dirty="0" smtClean="0"/>
            </a:br>
            <a:r>
              <a:rPr lang="sr-Latn-RS" sz="3500" dirty="0" smtClean="0"/>
              <a:t> NAJVEĆIH EVROPSKIH OSIGURAVAČA</a:t>
            </a:r>
            <a:endParaRPr lang="en-US" sz="35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755576" y="1916832"/>
          <a:ext cx="7704856" cy="4101084"/>
        </p:xfrm>
        <a:graphic>
          <a:graphicData uri="http://schemas.openxmlformats.org/drawingml/2006/table">
            <a:tbl>
              <a:tblPr/>
              <a:tblGrid>
                <a:gridCol w="2203589"/>
                <a:gridCol w="2143491"/>
                <a:gridCol w="1775199"/>
                <a:gridCol w="1582577"/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Kompanija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Neto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dobitak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(u mil. EUR)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Calibri"/>
                        </a:rPr>
                        <a:t>Δ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neto</a:t>
                      </a: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dobitka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2019-2020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2019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+mn-lt"/>
                          <a:ea typeface="Calibri"/>
                          <a:cs typeface="Times New Roman"/>
                        </a:rPr>
                        <a:t>2020</a:t>
                      </a:r>
                      <a:endParaRPr lang="en-US" sz="18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AXA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4.181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3.331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-20,3%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Allianz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8.302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7.133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-14,1%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Generali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2.465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2.215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-10,1%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Zurich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3.914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3.314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-15,3%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Prudential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708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1.778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151,1%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Talanx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1.671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1.196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-28,4%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Aviva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3.037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3.319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+mn-lt"/>
                          <a:ea typeface="Calibri"/>
                          <a:cs typeface="Times New Roman"/>
                        </a:rPr>
                        <a:t>9,3</a:t>
                      </a:r>
                      <a:r>
                        <a:rPr lang="en-US" sz="2000" dirty="0">
                          <a:latin typeface="+mn-lt"/>
                          <a:ea typeface="Calibri"/>
                          <a:cs typeface="Times New Roman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CNP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1.736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1.617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-6,8%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BNP Paribas Cardif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2.308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+mn-lt"/>
                          <a:ea typeface="Calibri"/>
                          <a:cs typeface="Times New Roman"/>
                        </a:rPr>
                        <a:t>1.400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-39,3%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Latn-RS" sz="3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REZULTAT POSLOVANJA NAJVEĆIH EVROPSKIH OSIGURAVAČA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507288" cy="4353347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Pandemija</a:t>
            </a:r>
            <a:r>
              <a:rPr lang="en-GB" dirty="0" smtClean="0"/>
              <a:t> je </a:t>
            </a:r>
            <a:r>
              <a:rPr lang="en-GB" dirty="0" err="1" smtClean="0"/>
              <a:t>uticala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rast</a:t>
            </a:r>
            <a:r>
              <a:rPr lang="en-GB" dirty="0" smtClean="0"/>
              <a:t> </a:t>
            </a:r>
            <a:r>
              <a:rPr lang="en-GB" dirty="0" err="1" smtClean="0"/>
              <a:t>mortaliteta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je </a:t>
            </a:r>
            <a:r>
              <a:rPr lang="en-GB" dirty="0" err="1" smtClean="0"/>
              <a:t>rezultovalo</a:t>
            </a:r>
            <a:r>
              <a:rPr lang="en-GB" dirty="0" smtClean="0"/>
              <a:t> </a:t>
            </a:r>
            <a:r>
              <a:rPr lang="en-GB" dirty="0" err="1" smtClean="0"/>
              <a:t>većim</a:t>
            </a:r>
            <a:r>
              <a:rPr lang="en-GB" dirty="0" smtClean="0"/>
              <a:t> </a:t>
            </a:r>
            <a:r>
              <a:rPr lang="en-GB" dirty="0" err="1" smtClean="0"/>
              <a:t>brojem</a:t>
            </a:r>
            <a:r>
              <a:rPr lang="en-GB" dirty="0" smtClean="0"/>
              <a:t> </a:t>
            </a:r>
            <a:r>
              <a:rPr lang="en-GB" dirty="0" err="1" smtClean="0"/>
              <a:t>odštetnih</a:t>
            </a:r>
            <a:r>
              <a:rPr lang="en-GB" dirty="0" smtClean="0"/>
              <a:t> </a:t>
            </a:r>
            <a:r>
              <a:rPr lang="en-GB" dirty="0" err="1" smtClean="0"/>
              <a:t>zahteva</a:t>
            </a:r>
            <a:r>
              <a:rPr lang="en-GB" dirty="0" smtClean="0"/>
              <a:t> u </a:t>
            </a:r>
            <a:r>
              <a:rPr lang="en-GB" b="1" dirty="0" err="1" smtClean="0">
                <a:solidFill>
                  <a:srgbClr val="FF0000"/>
                </a:solidFill>
              </a:rPr>
              <a:t>osiguranju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života</a:t>
            </a:r>
            <a:r>
              <a:rPr lang="en-GB" dirty="0" smtClean="0"/>
              <a:t>. </a:t>
            </a:r>
            <a:endParaRPr lang="sr-Latn-RS" dirty="0" smtClean="0"/>
          </a:p>
          <a:p>
            <a:r>
              <a:rPr lang="en-GB" dirty="0" smtClean="0"/>
              <a:t>Sa </a:t>
            </a:r>
            <a:r>
              <a:rPr lang="en-GB" dirty="0" err="1" smtClean="0"/>
              <a:t>jedne</a:t>
            </a:r>
            <a:r>
              <a:rPr lang="en-GB" dirty="0" smtClean="0"/>
              <a:t> </a:t>
            </a:r>
            <a:r>
              <a:rPr lang="en-GB" dirty="0" err="1" smtClean="0"/>
              <a:t>strane</a:t>
            </a:r>
            <a:r>
              <a:rPr lang="en-GB" dirty="0" smtClean="0"/>
              <a:t>, </a:t>
            </a:r>
            <a:r>
              <a:rPr lang="en-GB" dirty="0" err="1" smtClean="0"/>
              <a:t>imajući</a:t>
            </a:r>
            <a:r>
              <a:rPr lang="en-GB" dirty="0" smtClean="0"/>
              <a:t> u </a:t>
            </a:r>
            <a:r>
              <a:rPr lang="en-GB" dirty="0" err="1" smtClean="0"/>
              <a:t>vidu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je </a:t>
            </a:r>
            <a:r>
              <a:rPr lang="en-GB" dirty="0" err="1" smtClean="0"/>
              <a:t>najveći</a:t>
            </a:r>
            <a:r>
              <a:rPr lang="en-GB" dirty="0" smtClean="0"/>
              <a:t> </a:t>
            </a:r>
            <a:r>
              <a:rPr lang="en-GB" dirty="0" err="1" smtClean="0"/>
              <a:t>broj</a:t>
            </a:r>
            <a:r>
              <a:rPr lang="en-GB" dirty="0" smtClean="0"/>
              <a:t> </a:t>
            </a:r>
            <a:r>
              <a:rPr lang="en-GB" dirty="0" err="1" smtClean="0"/>
              <a:t>smrtnih</a:t>
            </a:r>
            <a:r>
              <a:rPr lang="en-GB" dirty="0" smtClean="0"/>
              <a:t> </a:t>
            </a:r>
            <a:r>
              <a:rPr lang="en-GB" dirty="0" err="1" smtClean="0"/>
              <a:t>slučajeva</a:t>
            </a:r>
            <a:r>
              <a:rPr lang="en-GB" dirty="0" smtClean="0"/>
              <a:t> </a:t>
            </a:r>
            <a:r>
              <a:rPr lang="en-GB" dirty="0" err="1" smtClean="0"/>
              <a:t>usled</a:t>
            </a:r>
            <a:r>
              <a:rPr lang="en-GB" dirty="0" smtClean="0"/>
              <a:t> </a:t>
            </a:r>
            <a:r>
              <a:rPr lang="en-GB" dirty="0" err="1" smtClean="0"/>
              <a:t>Covid</a:t>
            </a:r>
            <a:r>
              <a:rPr lang="en-GB" dirty="0" smtClean="0"/>
              <a:t> 19 </a:t>
            </a:r>
            <a:r>
              <a:rPr lang="en-GB" dirty="0" err="1" smtClean="0"/>
              <a:t>pogodio</a:t>
            </a:r>
            <a:r>
              <a:rPr lang="en-GB" dirty="0" smtClean="0"/>
              <a:t> </a:t>
            </a:r>
            <a:r>
              <a:rPr lang="en-GB" dirty="0" err="1" smtClean="0"/>
              <a:t>lica</a:t>
            </a:r>
            <a:r>
              <a:rPr lang="en-GB" dirty="0" smtClean="0"/>
              <a:t> </a:t>
            </a:r>
            <a:r>
              <a:rPr lang="en-GB" dirty="0" err="1" smtClean="0"/>
              <a:t>starosnih</a:t>
            </a:r>
            <a:r>
              <a:rPr lang="en-GB" dirty="0" smtClean="0"/>
              <a:t> </a:t>
            </a:r>
            <a:r>
              <a:rPr lang="en-GB" dirty="0" err="1" smtClean="0"/>
              <a:t>grupa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nisu</a:t>
            </a:r>
            <a:r>
              <a:rPr lang="en-GB" dirty="0" smtClean="0"/>
              <a:t> </a:t>
            </a:r>
            <a:r>
              <a:rPr lang="en-GB" dirty="0" err="1" smtClean="0"/>
              <a:t>pokrivene</a:t>
            </a:r>
            <a:r>
              <a:rPr lang="en-GB" dirty="0" smtClean="0"/>
              <a:t> </a:t>
            </a:r>
            <a:r>
              <a:rPr lang="en-GB" dirty="0" err="1" smtClean="0"/>
              <a:t>osiguranjem</a:t>
            </a:r>
            <a:r>
              <a:rPr lang="sr-Latn-RS" dirty="0" smtClean="0"/>
              <a:t>,</a:t>
            </a:r>
            <a:r>
              <a:rPr lang="en-GB" dirty="0" smtClean="0"/>
              <a:t> ne </a:t>
            </a:r>
            <a:r>
              <a:rPr lang="en-GB" dirty="0" err="1" smtClean="0"/>
              <a:t>očekuje</a:t>
            </a:r>
            <a:r>
              <a:rPr lang="en-GB" dirty="0" smtClean="0"/>
              <a:t> se </a:t>
            </a:r>
            <a:r>
              <a:rPr lang="en-GB" dirty="0" err="1" smtClean="0"/>
              <a:t>srazmerno</a:t>
            </a:r>
            <a:r>
              <a:rPr lang="en-GB" dirty="0" smtClean="0"/>
              <a:t> </a:t>
            </a:r>
            <a:r>
              <a:rPr lang="en-GB" dirty="0" err="1" smtClean="0"/>
              <a:t>povećanje</a:t>
            </a:r>
            <a:r>
              <a:rPr lang="en-GB" dirty="0" smtClean="0"/>
              <a:t> </a:t>
            </a:r>
            <a:r>
              <a:rPr lang="en-GB" dirty="0" err="1" smtClean="0"/>
              <a:t>odštetnih</a:t>
            </a:r>
            <a:r>
              <a:rPr lang="en-GB" dirty="0" smtClean="0"/>
              <a:t> </a:t>
            </a:r>
            <a:r>
              <a:rPr lang="en-GB" dirty="0" err="1" smtClean="0"/>
              <a:t>zahteva</a:t>
            </a:r>
            <a:r>
              <a:rPr lang="en-GB" dirty="0" smtClean="0"/>
              <a:t> u </a:t>
            </a:r>
            <a:r>
              <a:rPr lang="en-GB" dirty="0" err="1" smtClean="0"/>
              <a:t>osiguranju</a:t>
            </a:r>
            <a:r>
              <a:rPr lang="en-GB" dirty="0" smtClean="0"/>
              <a:t> </a:t>
            </a:r>
            <a:r>
              <a:rPr lang="en-GB" dirty="0" err="1" smtClean="0"/>
              <a:t>života</a:t>
            </a:r>
            <a:r>
              <a:rPr lang="en-GB" dirty="0" smtClean="0"/>
              <a:t>. </a:t>
            </a:r>
            <a:endParaRPr lang="sr-Latn-RS" dirty="0" smtClean="0"/>
          </a:p>
          <a:p>
            <a:r>
              <a:rPr lang="en-GB" dirty="0" smtClean="0"/>
              <a:t>Sa </a:t>
            </a:r>
            <a:r>
              <a:rPr lang="en-GB" dirty="0" err="1" smtClean="0"/>
              <a:t>druge</a:t>
            </a:r>
            <a:r>
              <a:rPr lang="en-GB" dirty="0" smtClean="0"/>
              <a:t> </a:t>
            </a:r>
            <a:r>
              <a:rPr lang="en-GB" dirty="0" err="1" smtClean="0"/>
              <a:t>strane</a:t>
            </a:r>
            <a:r>
              <a:rPr lang="en-GB" dirty="0" smtClean="0"/>
              <a:t>, </a:t>
            </a:r>
            <a:r>
              <a:rPr lang="en-GB" dirty="0" err="1" smtClean="0"/>
              <a:t>postoji</a:t>
            </a:r>
            <a:r>
              <a:rPr lang="en-GB" dirty="0" smtClean="0"/>
              <a:t> </a:t>
            </a:r>
            <a:r>
              <a:rPr lang="en-GB" dirty="0" err="1" smtClean="0"/>
              <a:t>mogućnost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se </a:t>
            </a:r>
            <a:r>
              <a:rPr lang="en-GB" dirty="0" err="1" smtClean="0"/>
              <a:t>stopa</a:t>
            </a:r>
            <a:r>
              <a:rPr lang="en-GB" dirty="0" smtClean="0"/>
              <a:t> </a:t>
            </a:r>
            <a:r>
              <a:rPr lang="en-GB" dirty="0" err="1" smtClean="0"/>
              <a:t>smrtnosti</a:t>
            </a:r>
            <a:r>
              <a:rPr lang="en-GB" dirty="0" smtClean="0"/>
              <a:t> u </a:t>
            </a:r>
            <a:r>
              <a:rPr lang="en-GB" dirty="0" err="1" smtClean="0"/>
              <a:t>drugim</a:t>
            </a:r>
            <a:r>
              <a:rPr lang="en-GB" dirty="0" smtClean="0"/>
              <a:t> </a:t>
            </a:r>
            <a:r>
              <a:rPr lang="en-GB" dirty="0" err="1" smtClean="0"/>
              <a:t>starosnim</a:t>
            </a:r>
            <a:r>
              <a:rPr lang="en-GB" dirty="0" smtClean="0"/>
              <a:t> </a:t>
            </a:r>
            <a:r>
              <a:rPr lang="en-GB" dirty="0" err="1" smtClean="0"/>
              <a:t>grupama</a:t>
            </a:r>
            <a:r>
              <a:rPr lang="en-GB" dirty="0" smtClean="0"/>
              <a:t> 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kratak</a:t>
            </a:r>
            <a:r>
              <a:rPr lang="en-GB" dirty="0" smtClean="0"/>
              <a:t> </a:t>
            </a:r>
            <a:r>
              <a:rPr lang="en-GB" dirty="0" err="1" smtClean="0"/>
              <a:t>rok</a:t>
            </a:r>
            <a:r>
              <a:rPr lang="en-GB" dirty="0" smtClean="0"/>
              <a:t> </a:t>
            </a:r>
            <a:r>
              <a:rPr lang="en-GB" dirty="0" err="1" smtClean="0"/>
              <a:t>poveća</a:t>
            </a:r>
            <a:r>
              <a:rPr lang="en-GB" dirty="0" smtClean="0"/>
              <a:t>, </a:t>
            </a:r>
            <a:r>
              <a:rPr lang="en-GB" dirty="0" err="1" smtClean="0"/>
              <a:t>zbog</a:t>
            </a:r>
            <a:r>
              <a:rPr lang="en-GB" dirty="0" smtClean="0"/>
              <a:t> </a:t>
            </a:r>
            <a:r>
              <a:rPr lang="en-GB" dirty="0" err="1" smtClean="0"/>
              <a:t>otežanog</a:t>
            </a:r>
            <a:r>
              <a:rPr lang="en-GB" dirty="0" smtClean="0"/>
              <a:t> </a:t>
            </a:r>
            <a:r>
              <a:rPr lang="en-GB" dirty="0" err="1" smtClean="0"/>
              <a:t>pristupa</a:t>
            </a:r>
            <a:r>
              <a:rPr lang="en-GB" dirty="0" smtClean="0"/>
              <a:t> </a:t>
            </a:r>
            <a:r>
              <a:rPr lang="en-GB" dirty="0" err="1" smtClean="0"/>
              <a:t>ili</a:t>
            </a:r>
            <a:r>
              <a:rPr lang="en-GB" dirty="0" smtClean="0"/>
              <a:t> </a:t>
            </a:r>
            <a:r>
              <a:rPr lang="en-GB" dirty="0" err="1" smtClean="0"/>
              <a:t>uzdržavanja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traženja</a:t>
            </a:r>
            <a:r>
              <a:rPr lang="en-GB" dirty="0" smtClean="0"/>
              <a:t> </a:t>
            </a:r>
            <a:r>
              <a:rPr lang="en-GB" dirty="0" err="1" smtClean="0"/>
              <a:t>zdravstvene</a:t>
            </a:r>
            <a:r>
              <a:rPr lang="en-GB" dirty="0" smtClean="0"/>
              <a:t> </a:t>
            </a:r>
            <a:r>
              <a:rPr lang="en-GB" dirty="0" err="1" smtClean="0"/>
              <a:t>nege</a:t>
            </a:r>
            <a:r>
              <a:rPr lang="sr-Latn-RS" dirty="0" smtClean="0"/>
              <a:t>.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err="1" smtClean="0"/>
              <a:t>Mnoge</a:t>
            </a:r>
            <a:r>
              <a:rPr lang="en-GB" dirty="0" smtClean="0"/>
              <a:t> </a:t>
            </a:r>
            <a:r>
              <a:rPr lang="en-GB" dirty="0" err="1" smtClean="0"/>
              <a:t>države</a:t>
            </a:r>
            <a:r>
              <a:rPr lang="en-GB" dirty="0" smtClean="0"/>
              <a:t> </a:t>
            </a:r>
            <a:r>
              <a:rPr lang="en-GB" dirty="0" err="1" smtClean="0"/>
              <a:t>sveta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 u </a:t>
            </a:r>
            <a:r>
              <a:rPr lang="en-GB" dirty="0" err="1" smtClean="0"/>
              <a:t>potpunosti</a:t>
            </a:r>
            <a:r>
              <a:rPr lang="en-GB" dirty="0" smtClean="0"/>
              <a:t> </a:t>
            </a:r>
            <a:r>
              <a:rPr lang="en-GB" dirty="0" err="1" smtClean="0"/>
              <a:t>preuzele</a:t>
            </a:r>
            <a:r>
              <a:rPr lang="en-GB" dirty="0" smtClean="0"/>
              <a:t> </a:t>
            </a:r>
            <a:r>
              <a:rPr lang="en-GB" dirty="0" err="1" smtClean="0"/>
              <a:t>brigu</a:t>
            </a:r>
            <a:r>
              <a:rPr lang="sr-Latn-RS" dirty="0" smtClean="0"/>
              <a:t> i teret</a:t>
            </a:r>
            <a:r>
              <a:rPr lang="en-GB" dirty="0" smtClean="0"/>
              <a:t> </a:t>
            </a:r>
            <a:r>
              <a:rPr lang="en-GB" dirty="0" err="1" smtClean="0"/>
              <a:t>lečenj</a:t>
            </a:r>
            <a:r>
              <a:rPr lang="sr-Latn-RS" dirty="0" smtClean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kovid</a:t>
            </a:r>
            <a:r>
              <a:rPr lang="en-GB" dirty="0" smtClean="0"/>
              <a:t> </a:t>
            </a:r>
            <a:r>
              <a:rPr lang="en-GB" dirty="0" err="1" smtClean="0"/>
              <a:t>pacijenata</a:t>
            </a:r>
            <a:r>
              <a:rPr lang="en-GB" dirty="0" smtClean="0"/>
              <a:t>.</a:t>
            </a:r>
            <a:endParaRPr lang="sr-Latn-RS" dirty="0" smtClean="0"/>
          </a:p>
          <a:p>
            <a:r>
              <a:rPr lang="sr-Latn-RS" dirty="0" smtClean="0"/>
              <a:t>Usled toga b</a:t>
            </a:r>
            <a:r>
              <a:rPr lang="en-GB" dirty="0" err="1" smtClean="0"/>
              <a:t>roj</a:t>
            </a:r>
            <a:r>
              <a:rPr lang="en-GB" dirty="0" smtClean="0"/>
              <a:t> </a:t>
            </a:r>
            <a:r>
              <a:rPr lang="en-GB" dirty="0" err="1" smtClean="0"/>
              <a:t>lečenja</a:t>
            </a:r>
            <a:r>
              <a:rPr lang="en-GB" dirty="0" smtClean="0"/>
              <a:t> </a:t>
            </a:r>
            <a:r>
              <a:rPr lang="en-GB" dirty="0" err="1" smtClean="0"/>
              <a:t>čiji</a:t>
            </a:r>
            <a:r>
              <a:rPr lang="en-GB" dirty="0" smtClean="0"/>
              <a:t> </a:t>
            </a:r>
            <a:r>
              <a:rPr lang="en-GB" dirty="0" err="1" smtClean="0"/>
              <a:t>troškovi</a:t>
            </a:r>
            <a:r>
              <a:rPr lang="en-GB" dirty="0" smtClean="0"/>
              <a:t> </a:t>
            </a:r>
            <a:r>
              <a:rPr lang="en-GB" dirty="0" err="1" smtClean="0"/>
              <a:t>padaju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teret</a:t>
            </a:r>
            <a:r>
              <a:rPr lang="en-GB" dirty="0" smtClean="0"/>
              <a:t> </a:t>
            </a:r>
            <a:r>
              <a:rPr lang="en-GB" dirty="0" err="1" smtClean="0"/>
              <a:t>osiguravača</a:t>
            </a:r>
            <a:r>
              <a:rPr lang="sr-Latn-RS" dirty="0" smtClean="0"/>
              <a:t> ( dobrovoljnog zdravstvenog osiguranja)</a:t>
            </a:r>
            <a:r>
              <a:rPr lang="en-GB" dirty="0" smtClean="0"/>
              <a:t> </a:t>
            </a:r>
            <a:r>
              <a:rPr lang="en-GB" dirty="0" err="1" smtClean="0"/>
              <a:t>tokom</a:t>
            </a:r>
            <a:r>
              <a:rPr lang="en-GB" dirty="0" smtClean="0"/>
              <a:t> </a:t>
            </a:r>
            <a:r>
              <a:rPr lang="en-GB" dirty="0" err="1" smtClean="0"/>
              <a:t>trajanja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sr-Latn-RS" dirty="0" smtClean="0"/>
              <a:t>je </a:t>
            </a:r>
            <a:r>
              <a:rPr lang="en-GB" dirty="0" smtClean="0"/>
              <a:t> </a:t>
            </a:r>
            <a:r>
              <a:rPr lang="en-GB" dirty="0" err="1" smtClean="0"/>
              <a:t>čak</a:t>
            </a:r>
            <a:r>
              <a:rPr lang="en-GB" dirty="0" smtClean="0"/>
              <a:t> i </a:t>
            </a:r>
            <a:r>
              <a:rPr lang="en-GB" dirty="0" err="1" smtClean="0"/>
              <a:t>smanjen</a:t>
            </a:r>
            <a:r>
              <a:rPr lang="en-GB" dirty="0" smtClean="0"/>
              <a:t>.</a:t>
            </a:r>
            <a:endParaRPr lang="sr-Latn-RS" dirty="0" smtClean="0"/>
          </a:p>
          <a:p>
            <a:r>
              <a:rPr lang="en-GB" dirty="0" err="1" smtClean="0"/>
              <a:t>Međutim</a:t>
            </a:r>
            <a:r>
              <a:rPr lang="en-GB" dirty="0" smtClean="0"/>
              <a:t>, </a:t>
            </a:r>
            <a:r>
              <a:rPr lang="en-GB" dirty="0" err="1" smtClean="0"/>
              <a:t>već</a:t>
            </a:r>
            <a:r>
              <a:rPr lang="en-GB" dirty="0" smtClean="0"/>
              <a:t> </a:t>
            </a:r>
            <a:r>
              <a:rPr lang="en-GB" dirty="0" err="1" smtClean="0"/>
              <a:t>ispoljene</a:t>
            </a:r>
            <a:r>
              <a:rPr lang="en-GB" dirty="0" smtClean="0"/>
              <a:t> </a:t>
            </a:r>
            <a:r>
              <a:rPr lang="en-GB" dirty="0" err="1" smtClean="0"/>
              <a:t>posledice</a:t>
            </a:r>
            <a:r>
              <a:rPr lang="en-GB" dirty="0" smtClean="0"/>
              <a:t> COVID-19 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dirty="0" err="1" smtClean="0"/>
              <a:t>zdravlje</a:t>
            </a:r>
            <a:r>
              <a:rPr lang="en-GB" dirty="0" smtClean="0"/>
              <a:t> </a:t>
            </a:r>
            <a:r>
              <a:rPr lang="en-GB" dirty="0" err="1" smtClean="0"/>
              <a:t>ljudi</a:t>
            </a:r>
            <a:r>
              <a:rPr lang="en-GB" dirty="0" smtClean="0"/>
              <a:t> </a:t>
            </a:r>
            <a:r>
              <a:rPr lang="en-GB" dirty="0" err="1" smtClean="0"/>
              <a:t>povećavaju</a:t>
            </a:r>
            <a:r>
              <a:rPr lang="en-GB" dirty="0" smtClean="0"/>
              <a:t> </a:t>
            </a:r>
            <a:r>
              <a:rPr lang="en-GB" dirty="0" err="1" smtClean="0"/>
              <a:t>rizik</a:t>
            </a:r>
            <a:r>
              <a:rPr lang="en-GB" dirty="0" smtClean="0"/>
              <a:t> </a:t>
            </a:r>
            <a:r>
              <a:rPr lang="en-GB" dirty="0" err="1" smtClean="0"/>
              <a:t>pogoršanja</a:t>
            </a:r>
            <a:r>
              <a:rPr lang="en-GB" dirty="0" smtClean="0"/>
              <a:t> </a:t>
            </a:r>
            <a:r>
              <a:rPr lang="en-GB" dirty="0" err="1" smtClean="0"/>
              <a:t>zdravstvenog</a:t>
            </a:r>
            <a:r>
              <a:rPr lang="en-GB" dirty="0" smtClean="0"/>
              <a:t> </a:t>
            </a:r>
            <a:r>
              <a:rPr lang="en-GB" dirty="0" err="1" smtClean="0"/>
              <a:t>stanja</a:t>
            </a:r>
            <a:r>
              <a:rPr lang="en-GB" dirty="0" smtClean="0"/>
              <a:t> </a:t>
            </a:r>
            <a:r>
              <a:rPr lang="en-GB" dirty="0" err="1" smtClean="0"/>
              <a:t>osiguranika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preležali</a:t>
            </a:r>
            <a:r>
              <a:rPr lang="en-GB" dirty="0" smtClean="0"/>
              <a:t> virus, </a:t>
            </a:r>
            <a:r>
              <a:rPr lang="en-GB" dirty="0" err="1" smtClean="0"/>
              <a:t>odnosno</a:t>
            </a:r>
            <a:r>
              <a:rPr lang="en-GB" dirty="0" smtClean="0"/>
              <a:t>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dovesti</a:t>
            </a:r>
            <a:r>
              <a:rPr lang="en-GB" dirty="0" smtClean="0"/>
              <a:t> do </a:t>
            </a:r>
            <a:r>
              <a:rPr lang="en-GB" dirty="0" err="1" smtClean="0"/>
              <a:t>značajnog</a:t>
            </a:r>
            <a:r>
              <a:rPr lang="en-GB" dirty="0" smtClean="0"/>
              <a:t>  </a:t>
            </a:r>
            <a:r>
              <a:rPr lang="en-GB" dirty="0" err="1" smtClean="0"/>
              <a:t>porasta</a:t>
            </a:r>
            <a:r>
              <a:rPr lang="en-GB" dirty="0" smtClean="0"/>
              <a:t> </a:t>
            </a:r>
            <a:r>
              <a:rPr lang="en-GB" dirty="0" err="1" smtClean="0"/>
              <a:t>odštetnih</a:t>
            </a:r>
            <a:r>
              <a:rPr lang="en-GB" dirty="0" smtClean="0"/>
              <a:t> </a:t>
            </a:r>
            <a:r>
              <a:rPr lang="en-GB" dirty="0" err="1" smtClean="0"/>
              <a:t>zahteva</a:t>
            </a:r>
            <a:r>
              <a:rPr lang="en-GB" dirty="0" smtClean="0"/>
              <a:t> u </a:t>
            </a:r>
            <a:r>
              <a:rPr lang="en-GB" dirty="0" err="1" smtClean="0"/>
              <a:t>budućnosti</a:t>
            </a:r>
            <a:r>
              <a:rPr lang="en-GB" dirty="0" smtClean="0"/>
              <a:t>.</a:t>
            </a:r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err="1" smtClean="0"/>
              <a:t>Porast</a:t>
            </a:r>
            <a:r>
              <a:rPr lang="en-GB" b="1" dirty="0" smtClean="0"/>
              <a:t> </a:t>
            </a:r>
            <a:r>
              <a:rPr lang="en-GB" b="1" dirty="0" err="1" smtClean="0"/>
              <a:t>odštetnih</a:t>
            </a:r>
            <a:r>
              <a:rPr lang="en-GB" b="1" dirty="0" smtClean="0"/>
              <a:t> </a:t>
            </a:r>
            <a:r>
              <a:rPr lang="en-GB" b="1" dirty="0" err="1" smtClean="0"/>
              <a:t>zahteva</a:t>
            </a:r>
            <a:r>
              <a:rPr lang="en-GB" dirty="0" smtClean="0"/>
              <a:t> </a:t>
            </a:r>
            <a:r>
              <a:rPr lang="sr-Latn-RS" dirty="0" smtClean="0"/>
              <a:t>beleži</a:t>
            </a:r>
            <a:r>
              <a:rPr lang="en-GB" dirty="0" smtClean="0"/>
              <a:t> se u  </a:t>
            </a:r>
            <a:r>
              <a:rPr lang="en-GB" b="1" dirty="0" err="1" smtClean="0">
                <a:solidFill>
                  <a:srgbClr val="FF0000"/>
                </a:solidFill>
              </a:rPr>
              <a:t>neživotnom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osiguranju</a:t>
            </a:r>
            <a:r>
              <a:rPr lang="en-GB" dirty="0" smtClean="0"/>
              <a:t> pre </a:t>
            </a:r>
            <a:r>
              <a:rPr lang="en-GB" dirty="0" err="1" smtClean="0"/>
              <a:t>svega</a:t>
            </a:r>
            <a:r>
              <a:rPr lang="en-GB" dirty="0" smtClean="0"/>
              <a:t> </a:t>
            </a:r>
            <a:r>
              <a:rPr lang="en-GB" dirty="0" err="1" smtClean="0"/>
              <a:t>usled</a:t>
            </a:r>
            <a:r>
              <a:rPr lang="sr-Latn-RS" dirty="0" smtClean="0"/>
              <a:t>:</a:t>
            </a:r>
            <a:r>
              <a:rPr lang="en-GB" dirty="0" smtClean="0"/>
              <a:t> </a:t>
            </a:r>
          </a:p>
          <a:p>
            <a:r>
              <a:rPr lang="en-GB" dirty="0" err="1" smtClean="0"/>
              <a:t>obustave</a:t>
            </a:r>
            <a:r>
              <a:rPr lang="en-GB" dirty="0" smtClean="0"/>
              <a:t> </a:t>
            </a:r>
            <a:r>
              <a:rPr lang="en-GB" dirty="0" err="1" smtClean="0"/>
              <a:t>rada</a:t>
            </a:r>
            <a:r>
              <a:rPr lang="en-GB" dirty="0" smtClean="0"/>
              <a:t>  </a:t>
            </a:r>
            <a:r>
              <a:rPr lang="en-GB" dirty="0" err="1" smtClean="0"/>
              <a:t>privrednih</a:t>
            </a:r>
            <a:r>
              <a:rPr lang="en-GB" dirty="0" smtClean="0"/>
              <a:t> </a:t>
            </a:r>
            <a:r>
              <a:rPr lang="en-GB" dirty="0" err="1" smtClean="0"/>
              <a:t>subjekata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poseduju</a:t>
            </a:r>
            <a:r>
              <a:rPr lang="en-GB" dirty="0" smtClean="0"/>
              <a:t> </a:t>
            </a:r>
            <a:r>
              <a:rPr lang="en-GB" dirty="0" err="1" smtClean="0"/>
              <a:t>polisu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opasnosti</a:t>
            </a:r>
            <a:r>
              <a:rPr lang="en-GB" dirty="0" smtClean="0"/>
              <a:t> </a:t>
            </a:r>
            <a:r>
              <a:rPr lang="en-GB" dirty="0" err="1" smtClean="0"/>
              <a:t>prekida</a:t>
            </a:r>
            <a:r>
              <a:rPr lang="en-GB" dirty="0" smtClean="0"/>
              <a:t> </a:t>
            </a:r>
            <a:r>
              <a:rPr lang="en-GB" dirty="0" err="1" smtClean="0"/>
              <a:t>proizvodnje</a:t>
            </a:r>
            <a:r>
              <a:rPr lang="en-GB" dirty="0" smtClean="0"/>
              <a:t>,</a:t>
            </a:r>
          </a:p>
          <a:p>
            <a:r>
              <a:rPr lang="en-GB" dirty="0" smtClean="0"/>
              <a:t> </a:t>
            </a:r>
            <a:r>
              <a:rPr lang="en-GB" dirty="0" err="1" smtClean="0"/>
              <a:t>usled</a:t>
            </a:r>
            <a:r>
              <a:rPr lang="en-GB" dirty="0" smtClean="0"/>
              <a:t> </a:t>
            </a:r>
            <a:r>
              <a:rPr lang="en-GB" dirty="0" err="1" smtClean="0"/>
              <a:t>otkaza</a:t>
            </a:r>
            <a:r>
              <a:rPr lang="en-GB" dirty="0" smtClean="0"/>
              <a:t> </a:t>
            </a:r>
            <a:r>
              <a:rPr lang="en-GB" dirty="0" err="1" smtClean="0"/>
              <a:t>turističkih</a:t>
            </a:r>
            <a:r>
              <a:rPr lang="en-GB" dirty="0" smtClean="0"/>
              <a:t> </a:t>
            </a:r>
            <a:r>
              <a:rPr lang="en-GB" dirty="0" err="1" smtClean="0"/>
              <a:t>putovanja</a:t>
            </a:r>
            <a:r>
              <a:rPr lang="en-GB" dirty="0" smtClean="0"/>
              <a:t> </a:t>
            </a:r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polisama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</a:t>
            </a:r>
            <a:r>
              <a:rPr lang="en-GB" dirty="0" err="1" smtClean="0"/>
              <a:t>obuhvataju</a:t>
            </a:r>
            <a:r>
              <a:rPr lang="en-GB" dirty="0" smtClean="0"/>
              <a:t>  </a:t>
            </a:r>
            <a:r>
              <a:rPr lang="en-GB" dirty="0" err="1" smtClean="0"/>
              <a:t>rizik</a:t>
            </a:r>
            <a:r>
              <a:rPr lang="en-GB" dirty="0" smtClean="0"/>
              <a:t> </a:t>
            </a:r>
            <a:r>
              <a:rPr lang="en-GB" dirty="0" err="1" smtClean="0"/>
              <a:t>otkaza</a:t>
            </a:r>
            <a:r>
              <a:rPr lang="en-GB" dirty="0" smtClean="0"/>
              <a:t> </a:t>
            </a:r>
            <a:r>
              <a:rPr lang="en-GB" dirty="0" err="1" smtClean="0"/>
              <a:t>turističkih</a:t>
            </a:r>
            <a:r>
              <a:rPr lang="en-GB" dirty="0" smtClean="0"/>
              <a:t> </a:t>
            </a:r>
            <a:r>
              <a:rPr lang="en-GB" dirty="0" err="1" smtClean="0"/>
              <a:t>putovanja</a:t>
            </a:r>
            <a:r>
              <a:rPr lang="en-GB" dirty="0" smtClean="0"/>
              <a:t>, </a:t>
            </a:r>
          </a:p>
          <a:p>
            <a:r>
              <a:rPr lang="en-GB" dirty="0" err="1" smtClean="0"/>
              <a:t>po</a:t>
            </a:r>
            <a:r>
              <a:rPr lang="en-GB" dirty="0" smtClean="0"/>
              <a:t> </a:t>
            </a:r>
            <a:r>
              <a:rPr lang="en-GB" dirty="0" err="1" smtClean="0"/>
              <a:t>polisama</a:t>
            </a:r>
            <a:r>
              <a:rPr lang="en-GB" dirty="0" smtClean="0"/>
              <a:t> </a:t>
            </a:r>
            <a:r>
              <a:rPr lang="en-GB" dirty="0" err="1" smtClean="0"/>
              <a:t>osiguranju</a:t>
            </a:r>
            <a:r>
              <a:rPr lang="en-GB" dirty="0" smtClean="0"/>
              <a:t> </a:t>
            </a:r>
            <a:r>
              <a:rPr lang="en-GB" dirty="0" err="1" smtClean="0"/>
              <a:t>kredita</a:t>
            </a:r>
            <a:r>
              <a:rPr lang="en-GB" dirty="0" smtClean="0"/>
              <a:t> i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jemstva</a:t>
            </a:r>
            <a:r>
              <a:rPr lang="en-GB" dirty="0" smtClean="0"/>
              <a:t> u </a:t>
            </a:r>
            <a:r>
              <a:rPr lang="en-GB" dirty="0" err="1" smtClean="0"/>
              <a:t>slučaju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rizik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 smtClean="0"/>
              <a:t>nije</a:t>
            </a:r>
            <a:r>
              <a:rPr lang="en-GB" dirty="0" smtClean="0"/>
              <a:t> </a:t>
            </a:r>
            <a:r>
              <a:rPr lang="en-GB" dirty="0" err="1" smtClean="0"/>
              <a:t>eksplicitno</a:t>
            </a:r>
            <a:r>
              <a:rPr lang="en-GB" dirty="0" smtClean="0"/>
              <a:t> </a:t>
            </a:r>
            <a:r>
              <a:rPr lang="en-GB" dirty="0" err="1" smtClean="0"/>
              <a:t>isključen</a:t>
            </a:r>
            <a:r>
              <a:rPr lang="en-GB" dirty="0" smtClean="0"/>
              <a:t> </a:t>
            </a:r>
            <a:r>
              <a:rPr lang="en-GB" dirty="0" err="1" smtClean="0"/>
              <a:t>iz</a:t>
            </a:r>
            <a:r>
              <a:rPr lang="en-GB" dirty="0" smtClean="0"/>
              <a:t> </a:t>
            </a:r>
            <a:r>
              <a:rPr lang="en-GB" dirty="0" err="1" smtClean="0"/>
              <a:t>pokrića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.</a:t>
            </a:r>
            <a:endParaRPr lang="sr-Latn-RS" dirty="0" smtClean="0"/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>
            <a:normAutofit/>
          </a:bodyPr>
          <a:lstStyle/>
          <a:p>
            <a:r>
              <a:rPr lang="sr-Latn-RS" sz="3600" dirty="0" smtClean="0">
                <a:solidFill>
                  <a:schemeClr val="bg1"/>
                </a:solidFill>
              </a:rPr>
              <a:t>OSIGURANJE U USLOVIMA KRIZE</a:t>
            </a:r>
            <a:endParaRPr lang="en-GB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496944" cy="4896544"/>
          </a:xfrm>
        </p:spPr>
        <p:txBody>
          <a:bodyPr>
            <a:normAutofit fontScale="92500"/>
          </a:bodyPr>
          <a:lstStyle/>
          <a:p>
            <a:r>
              <a:rPr lang="en-GB" sz="2600" dirty="0" err="1"/>
              <a:t>Svet</a:t>
            </a:r>
            <a:r>
              <a:rPr lang="en-GB" sz="2600" dirty="0"/>
              <a:t> se </a:t>
            </a:r>
            <a:r>
              <a:rPr lang="en-GB" sz="2600" dirty="0" err="1"/>
              <a:t>sve</a:t>
            </a:r>
            <a:r>
              <a:rPr lang="en-GB" sz="2600" dirty="0"/>
              <a:t> </a:t>
            </a:r>
            <a:r>
              <a:rPr lang="en-GB" sz="2600" dirty="0" err="1"/>
              <a:t>ćešće</a:t>
            </a:r>
            <a:r>
              <a:rPr lang="en-GB" sz="2600" dirty="0"/>
              <a:t> </a:t>
            </a:r>
            <a:r>
              <a:rPr lang="en-GB" sz="2600" dirty="0" err="1"/>
              <a:t>suočava</a:t>
            </a:r>
            <a:r>
              <a:rPr lang="en-GB" sz="2600" dirty="0"/>
              <a:t> </a:t>
            </a:r>
            <a:r>
              <a:rPr lang="en-GB" sz="2600" dirty="0" err="1"/>
              <a:t>sa</a:t>
            </a:r>
            <a:r>
              <a:rPr lang="en-GB" sz="2600" dirty="0"/>
              <a:t> </a:t>
            </a:r>
            <a:r>
              <a:rPr lang="en-GB" sz="2600" dirty="0" err="1"/>
              <a:t>ekonomskim</a:t>
            </a:r>
            <a:r>
              <a:rPr lang="en-GB" sz="2600" dirty="0"/>
              <a:t> </a:t>
            </a:r>
            <a:r>
              <a:rPr lang="en-GB" sz="2600" b="1" dirty="0" err="1">
                <a:solidFill>
                  <a:srgbClr val="FF0000"/>
                </a:solidFill>
              </a:rPr>
              <a:t>krizama</a:t>
            </a:r>
            <a:r>
              <a:rPr lang="en-GB" sz="2600" dirty="0"/>
              <a:t> </a:t>
            </a:r>
            <a:r>
              <a:rPr lang="en-GB" sz="2600" dirty="0" err="1"/>
              <a:t>koje</a:t>
            </a:r>
            <a:r>
              <a:rPr lang="en-GB" sz="2600" dirty="0"/>
              <a:t> </a:t>
            </a:r>
            <a:r>
              <a:rPr lang="en-GB" sz="2600" dirty="0" err="1"/>
              <a:t>ugrožavaju</a:t>
            </a:r>
            <a:r>
              <a:rPr lang="en-GB" sz="2600" dirty="0"/>
              <a:t> </a:t>
            </a:r>
            <a:r>
              <a:rPr lang="en-GB" sz="2600" dirty="0" err="1"/>
              <a:t>održivi</a:t>
            </a:r>
            <a:r>
              <a:rPr lang="en-GB" sz="2600" dirty="0"/>
              <a:t> </a:t>
            </a:r>
            <a:r>
              <a:rPr lang="en-GB" sz="2600" dirty="0" err="1" smtClean="0"/>
              <a:t>razvoj</a:t>
            </a:r>
            <a:r>
              <a:rPr lang="en-GB" sz="2600" dirty="0" smtClean="0"/>
              <a:t>, </a:t>
            </a:r>
            <a:r>
              <a:rPr lang="en-GB" sz="2600" dirty="0"/>
              <a:t>a </a:t>
            </a:r>
            <a:r>
              <a:rPr lang="en-GB" sz="2600" dirty="0" err="1"/>
              <a:t>posledično</a:t>
            </a:r>
            <a:r>
              <a:rPr lang="en-GB" sz="2600" dirty="0"/>
              <a:t> i </a:t>
            </a:r>
            <a:r>
              <a:rPr lang="en-GB" sz="2600" dirty="0" err="1" smtClean="0"/>
              <a:t>odr</a:t>
            </a:r>
            <a:r>
              <a:rPr lang="sr-Latn-RS" sz="2600" dirty="0" smtClean="0"/>
              <a:t>živi razvoj </a:t>
            </a:r>
            <a:r>
              <a:rPr lang="en-GB" sz="2600" b="1" dirty="0" err="1" smtClean="0">
                <a:solidFill>
                  <a:srgbClr val="FF0000"/>
                </a:solidFill>
              </a:rPr>
              <a:t>osiguranja</a:t>
            </a:r>
            <a:r>
              <a:rPr lang="sr-Latn-RS" sz="2600" dirty="0" smtClean="0"/>
              <a:t>,</a:t>
            </a:r>
            <a:r>
              <a:rPr lang="en-GB" sz="2600" dirty="0" smtClean="0"/>
              <a:t> k</a:t>
            </a:r>
            <a:r>
              <a:rPr lang="sr-Latn-RS" sz="2600" dirty="0" smtClean="0"/>
              <a:t>oje po svojoj suštini </a:t>
            </a:r>
            <a:r>
              <a:rPr lang="en-GB" sz="2600" dirty="0" smtClean="0"/>
              <a:t> </a:t>
            </a:r>
            <a:r>
              <a:rPr lang="en-GB" sz="2600" dirty="0" err="1" smtClean="0"/>
              <a:t>treba</a:t>
            </a:r>
            <a:r>
              <a:rPr lang="en-GB" sz="2600" dirty="0" smtClean="0"/>
              <a:t> </a:t>
            </a:r>
            <a:r>
              <a:rPr lang="en-GB" sz="2600" dirty="0" err="1" smtClean="0"/>
              <a:t>da</a:t>
            </a:r>
            <a:r>
              <a:rPr lang="en-GB" sz="2600" dirty="0" smtClean="0"/>
              <a:t> </a:t>
            </a:r>
            <a:r>
              <a:rPr lang="en-GB" sz="2600" dirty="0" err="1" smtClean="0"/>
              <a:t>doprinese</a:t>
            </a:r>
            <a:r>
              <a:rPr lang="en-GB" sz="2600" dirty="0" smtClean="0"/>
              <a:t> </a:t>
            </a:r>
            <a:r>
              <a:rPr lang="sr-Latn-RS" sz="2600" dirty="0" smtClean="0"/>
              <a:t>ne samo </a:t>
            </a:r>
            <a:r>
              <a:rPr lang="en-GB" sz="2600" dirty="0" err="1" smtClean="0"/>
              <a:t>kontinuitetu</a:t>
            </a:r>
            <a:r>
              <a:rPr lang="en-GB" sz="2600" dirty="0" smtClean="0"/>
              <a:t>  </a:t>
            </a:r>
            <a:r>
              <a:rPr lang="en-GB" sz="2600" dirty="0" err="1" smtClean="0"/>
              <a:t>ekonomskog</a:t>
            </a:r>
            <a:r>
              <a:rPr lang="sr-Latn-RS" sz="2600" dirty="0" smtClean="0"/>
              <a:t> razvoja, već isto tako treba </a:t>
            </a:r>
            <a:r>
              <a:rPr lang="en-GB" sz="2600" dirty="0" smtClean="0"/>
              <a:t> </a:t>
            </a:r>
            <a:r>
              <a:rPr lang="sr-Latn-RS" sz="2600" dirty="0" smtClean="0"/>
              <a:t>da podupre socijalnu sigurnost i doprinese zaštiti životne sredine.</a:t>
            </a:r>
          </a:p>
          <a:p>
            <a:r>
              <a:rPr lang="sr-Latn-RS" sz="2600" dirty="0" smtClean="0"/>
              <a:t>Osiguranje </a:t>
            </a:r>
          </a:p>
          <a:p>
            <a:pPr lvl="1"/>
            <a:r>
              <a:rPr lang="sr-Latn-RS" sz="2500" dirty="0" smtClean="0"/>
              <a:t>obezbeđuje kontinuitet društvene reprodukcije, </a:t>
            </a:r>
          </a:p>
          <a:p>
            <a:pPr lvl="1"/>
            <a:r>
              <a:rPr lang="sr-Latn-RS" sz="2500" dirty="0" smtClean="0"/>
              <a:t>doprinosi socijalnoj sigurnosti putem dobrovoljnog penzijskog i životnog osiguranja, </a:t>
            </a:r>
          </a:p>
          <a:p>
            <a:pPr lvl="1"/>
            <a:r>
              <a:rPr lang="sr-Latn-RS" sz="2500" dirty="0" smtClean="0"/>
              <a:t>podsticajem preventivnih mera za zaštitu životne sredine obezbeđuje održivi razvoj sa ekološkog aspekta (ekološko osiguranje).</a:t>
            </a:r>
            <a:endParaRPr lang="en-GB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r>
              <a:rPr lang="sr-Latn-RS" sz="2600" dirty="0" smtClean="0"/>
              <a:t>Premija osiguranja u 2020. godini iznosila je 109,9 mlrd dinara (935 miliona evra).</a:t>
            </a:r>
          </a:p>
          <a:p>
            <a:r>
              <a:rPr lang="sr-Latn-RS" sz="2600" dirty="0" smtClean="0"/>
              <a:t>U odnosu na 2019. godinu, ostvaren je realan rast premije osiguranja od 2,3%.</a:t>
            </a:r>
          </a:p>
          <a:p>
            <a:r>
              <a:rPr lang="sr-Latn-RS" sz="2600" dirty="0" smtClean="0"/>
              <a:t>Veći rast premije je ostvaren u sektoru životnih nego u sektoru neživotnih osiguranja.</a:t>
            </a:r>
          </a:p>
          <a:p>
            <a:r>
              <a:rPr lang="sr-Latn-RS" sz="2600" dirty="0" smtClean="0"/>
              <a:t>Pandemija COVIDA-19 najviše je uticala na osiguranje pomoći na putovanju, gde je zabeležen pad premije od 59,6%.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SRPSKO</a:t>
            </a:r>
            <a:r>
              <a:rPr kumimoji="0" lang="sr-Latn-RS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TRŽIŠTE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SRPSKO</a:t>
            </a:r>
            <a:r>
              <a:rPr kumimoji="0" lang="sr-Latn-RS" sz="36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TRŽIŠTE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9553" y="2420888"/>
          <a:ext cx="8136904" cy="3104353"/>
        </p:xfrm>
        <a:graphic>
          <a:graphicData uri="http://schemas.openxmlformats.org/drawingml/2006/table">
            <a:tbl>
              <a:tblPr/>
              <a:tblGrid>
                <a:gridCol w="4564603"/>
                <a:gridCol w="1190767"/>
                <a:gridCol w="1190767"/>
                <a:gridCol w="1190767"/>
              </a:tblGrid>
              <a:tr h="1081263"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8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Vrsta osiguranja / Ukupna premija (u 000 din.)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% Δ </a:t>
                      </a:r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latin typeface="Calibri"/>
                        </a:rPr>
                        <a:t>premije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latin typeface="Calibri"/>
                        </a:rPr>
                        <a:t> 2019-2020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0000">
                            <a:shade val="30000"/>
                            <a:satMod val="115000"/>
                          </a:srgbClr>
                        </a:gs>
                        <a:gs pos="50000">
                          <a:srgbClr val="FF0000">
                            <a:shade val="67500"/>
                            <a:satMod val="115000"/>
                          </a:srgbClr>
                        </a:gs>
                        <a:gs pos="100000">
                          <a:srgbClr val="FF0000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vazduhoplova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250040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196118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-21.6%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63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od odgovornosti zbog upotrebe vazduhoplova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142495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105334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-26.1%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finansijskih gubitaka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1198703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1025004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-14.5%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troškova pravne zaštite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-14.4%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pomoći na putovanju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2568628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1038493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-59.6%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4890">
                <a:tc>
                  <a:txBody>
                    <a:bodyPr/>
                    <a:lstStyle/>
                    <a:p>
                      <a:pPr algn="l" fontAlgn="b"/>
                      <a:r>
                        <a:rPr lang="vi-VN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Osiguranje za slučaj venčanja i rođenja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7533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-19.9%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55576" y="1916832"/>
            <a:ext cx="75234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dirty="0" smtClean="0"/>
              <a:t>Vrste osiguranja sa najvećim padom premije u 2020. godini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RS" dirty="0" smtClean="0"/>
              <a:t>A</a:t>
            </a:r>
            <a:r>
              <a:rPr lang="en-GB" dirty="0" err="1" smtClean="0"/>
              <a:t>dekvatan</a:t>
            </a:r>
            <a:r>
              <a:rPr lang="en-GB" dirty="0" smtClean="0"/>
              <a:t> mod</a:t>
            </a:r>
            <a:r>
              <a:rPr lang="sr-Latn-RS" dirty="0" smtClean="0"/>
              <a:t>el</a:t>
            </a:r>
            <a:r>
              <a:rPr lang="en-GB" dirty="0" smtClean="0"/>
              <a:t> </a:t>
            </a:r>
            <a:r>
              <a:rPr lang="en-GB" dirty="0" err="1" smtClean="0"/>
              <a:t>organizovanja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 smtClean="0"/>
              <a:t>predstavljaju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javno-privatna</a:t>
            </a: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partnerstva</a:t>
            </a:r>
            <a:r>
              <a:rPr lang="en-GB" dirty="0" smtClean="0"/>
              <a:t>, </a:t>
            </a:r>
            <a:r>
              <a:rPr lang="en-GB" dirty="0" err="1" smtClean="0"/>
              <a:t>koja</a:t>
            </a:r>
            <a:r>
              <a:rPr lang="en-GB" dirty="0" smtClean="0"/>
              <a:t> se </a:t>
            </a:r>
            <a:r>
              <a:rPr lang="en-GB" dirty="0" err="1" smtClean="0"/>
              <a:t>već</a:t>
            </a:r>
            <a:r>
              <a:rPr lang="en-GB" dirty="0" smtClean="0"/>
              <a:t> </a:t>
            </a:r>
            <a:r>
              <a:rPr lang="en-GB" dirty="0" err="1" smtClean="0"/>
              <a:t>primenjuju</a:t>
            </a:r>
            <a:r>
              <a:rPr lang="en-GB" dirty="0" smtClean="0"/>
              <a:t> u </a:t>
            </a:r>
            <a:r>
              <a:rPr lang="en-GB" dirty="0" err="1" smtClean="0"/>
              <a:t>upravljanju</a:t>
            </a:r>
            <a:r>
              <a:rPr lang="en-GB" dirty="0" smtClean="0"/>
              <a:t> </a:t>
            </a:r>
            <a:r>
              <a:rPr lang="en-GB" dirty="0" err="1" smtClean="0"/>
              <a:t>drugim</a:t>
            </a:r>
            <a:r>
              <a:rPr lang="en-GB" dirty="0" smtClean="0"/>
              <a:t> </a:t>
            </a:r>
            <a:r>
              <a:rPr lang="en-GB" dirty="0" err="1" smtClean="0"/>
              <a:t>vidovima</a:t>
            </a:r>
            <a:r>
              <a:rPr lang="en-GB" dirty="0" smtClean="0"/>
              <a:t> </a:t>
            </a:r>
            <a:r>
              <a:rPr lang="en-GB" dirty="0" err="1" smtClean="0"/>
              <a:t>katastrofalnih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, </a:t>
            </a:r>
            <a:r>
              <a:rPr lang="en-GB" dirty="0" err="1" smtClean="0"/>
              <a:t>kao</a:t>
            </a:r>
            <a:r>
              <a:rPr lang="en-GB" dirty="0" smtClean="0"/>
              <a:t> </a:t>
            </a:r>
            <a:r>
              <a:rPr lang="en-GB" dirty="0" err="1" smtClean="0"/>
              <a:t>što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poplave</a:t>
            </a:r>
            <a:r>
              <a:rPr lang="en-GB" dirty="0" smtClean="0"/>
              <a:t>, </a:t>
            </a:r>
            <a:r>
              <a:rPr lang="en-GB" dirty="0" err="1" smtClean="0"/>
              <a:t>zemljotresi</a:t>
            </a:r>
            <a:r>
              <a:rPr lang="en-GB" dirty="0" smtClean="0"/>
              <a:t>, </a:t>
            </a:r>
            <a:r>
              <a:rPr lang="en-GB" dirty="0" err="1" smtClean="0"/>
              <a:t>oluje</a:t>
            </a:r>
            <a:r>
              <a:rPr lang="sr-Latn-RS" dirty="0" smtClean="0"/>
              <a:t>. </a:t>
            </a:r>
          </a:p>
          <a:p>
            <a:r>
              <a:rPr lang="en-GB" dirty="0" smtClean="0"/>
              <a:t>U </a:t>
            </a:r>
            <a:r>
              <a:rPr lang="en-GB" dirty="0" err="1" smtClean="0"/>
              <a:t>njima</a:t>
            </a:r>
            <a:r>
              <a:rPr lang="en-GB" dirty="0" smtClean="0"/>
              <a:t> </a:t>
            </a:r>
            <a:r>
              <a:rPr lang="en-GB" dirty="0" err="1" smtClean="0"/>
              <a:t>privatni</a:t>
            </a:r>
            <a:r>
              <a:rPr lang="en-GB" dirty="0" smtClean="0"/>
              <a:t> </a:t>
            </a:r>
            <a:r>
              <a:rPr lang="en-GB" dirty="0" err="1" smtClean="0"/>
              <a:t>sektor</a:t>
            </a:r>
            <a:r>
              <a:rPr lang="en-GB" dirty="0" smtClean="0"/>
              <a:t> </a:t>
            </a:r>
            <a:r>
              <a:rPr lang="en-GB" dirty="0" err="1" smtClean="0"/>
              <a:t>pruža</a:t>
            </a:r>
            <a:r>
              <a:rPr lang="en-GB" dirty="0" smtClean="0"/>
              <a:t> </a:t>
            </a:r>
            <a:r>
              <a:rPr lang="en-GB" dirty="0" err="1" smtClean="0"/>
              <a:t>osiguranje</a:t>
            </a:r>
            <a:r>
              <a:rPr lang="en-GB" dirty="0" smtClean="0"/>
              <a:t>, </a:t>
            </a:r>
            <a:r>
              <a:rPr lang="en-GB" dirty="0" err="1" smtClean="0"/>
              <a:t>uz</a:t>
            </a:r>
            <a:r>
              <a:rPr lang="en-GB" dirty="0" smtClean="0"/>
              <a:t> </a:t>
            </a:r>
            <a:r>
              <a:rPr lang="en-GB" dirty="0" err="1" smtClean="0"/>
              <a:t>podršku</a:t>
            </a:r>
            <a:r>
              <a:rPr lang="en-GB" dirty="0" smtClean="0"/>
              <a:t> </a:t>
            </a:r>
            <a:r>
              <a:rPr lang="en-GB" dirty="0" err="1" smtClean="0"/>
              <a:t>države</a:t>
            </a:r>
            <a:r>
              <a:rPr lang="en-GB" dirty="0" smtClean="0"/>
              <a:t> u </a:t>
            </a:r>
            <a:r>
              <a:rPr lang="en-GB" dirty="0" err="1" smtClean="0"/>
              <a:t>vidu</a:t>
            </a:r>
            <a:r>
              <a:rPr lang="en-GB" dirty="0" smtClean="0"/>
              <a:t> </a:t>
            </a:r>
            <a:r>
              <a:rPr lang="en-GB" dirty="0" err="1" smtClean="0"/>
              <a:t>subvencija</a:t>
            </a:r>
            <a:r>
              <a:rPr lang="en-GB" dirty="0" smtClean="0"/>
              <a:t> </a:t>
            </a:r>
            <a:r>
              <a:rPr lang="en-GB" dirty="0" err="1" smtClean="0"/>
              <a:t>premija</a:t>
            </a:r>
            <a:r>
              <a:rPr lang="en-GB" dirty="0" smtClean="0"/>
              <a:t> i </a:t>
            </a:r>
            <a:r>
              <a:rPr lang="en-GB" dirty="0" err="1" smtClean="0"/>
              <a:t>reosiguranja</a:t>
            </a:r>
            <a:r>
              <a:rPr lang="en-GB" dirty="0" smtClean="0"/>
              <a:t>, </a:t>
            </a:r>
            <a:r>
              <a:rPr lang="en-GB" dirty="0" err="1" smtClean="0"/>
              <a:t>ali</a:t>
            </a:r>
            <a:r>
              <a:rPr lang="en-GB" dirty="0" smtClean="0"/>
              <a:t> i </a:t>
            </a:r>
            <a:r>
              <a:rPr lang="en-GB" dirty="0" err="1" smtClean="0"/>
              <a:t>kreiranja</a:t>
            </a:r>
            <a:r>
              <a:rPr lang="en-GB" dirty="0" smtClean="0"/>
              <a:t> </a:t>
            </a:r>
            <a:r>
              <a:rPr lang="en-GB" dirty="0" err="1" smtClean="0"/>
              <a:t>baza</a:t>
            </a:r>
            <a:r>
              <a:rPr lang="en-GB" dirty="0" smtClean="0"/>
              <a:t> </a:t>
            </a:r>
            <a:r>
              <a:rPr lang="en-GB" dirty="0" err="1" smtClean="0"/>
              <a:t>podataka</a:t>
            </a:r>
            <a:r>
              <a:rPr lang="en-GB" dirty="0" smtClean="0"/>
              <a:t> i </a:t>
            </a:r>
            <a:r>
              <a:rPr lang="en-GB" dirty="0" err="1" smtClean="0"/>
              <a:t>modela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, razvoja regulative, </a:t>
            </a:r>
            <a:r>
              <a:rPr lang="en-GB" dirty="0" err="1" smtClean="0"/>
              <a:t>programa</a:t>
            </a:r>
            <a:r>
              <a:rPr lang="en-GB" dirty="0" smtClean="0"/>
              <a:t> </a:t>
            </a:r>
            <a:r>
              <a:rPr lang="en-GB" dirty="0" err="1" smtClean="0"/>
              <a:t>edukacije</a:t>
            </a:r>
            <a:r>
              <a:rPr lang="sr-Latn-RS" dirty="0" smtClean="0"/>
              <a:t>. </a:t>
            </a:r>
            <a:r>
              <a:rPr lang="en-GB" dirty="0" smtClean="0"/>
              <a:t>I</a:t>
            </a:r>
            <a:r>
              <a:rPr lang="sr-Latn-RS" dirty="0" smtClean="0"/>
              <a:t> dr.</a:t>
            </a:r>
          </a:p>
          <a:p>
            <a:r>
              <a:rPr lang="en-GB" dirty="0" err="1" smtClean="0"/>
              <a:t>Ovaj</a:t>
            </a:r>
            <a:r>
              <a:rPr lang="en-GB" dirty="0" smtClean="0"/>
              <a:t> </a:t>
            </a:r>
            <a:r>
              <a:rPr lang="sr-Latn-RS" dirty="0" smtClean="0"/>
              <a:t>model</a:t>
            </a:r>
            <a:r>
              <a:rPr lang="en-GB" dirty="0" smtClean="0"/>
              <a:t> </a:t>
            </a:r>
            <a:r>
              <a:rPr lang="en-GB" dirty="0" err="1" smtClean="0"/>
              <a:t>može</a:t>
            </a:r>
            <a:r>
              <a:rPr lang="en-GB" dirty="0" smtClean="0"/>
              <a:t> </a:t>
            </a:r>
            <a:r>
              <a:rPr lang="en-GB" dirty="0" err="1" smtClean="0"/>
              <a:t>uključivati</a:t>
            </a:r>
            <a:r>
              <a:rPr lang="en-GB" dirty="0" smtClean="0"/>
              <a:t> “</a:t>
            </a:r>
            <a:r>
              <a:rPr lang="en-GB" dirty="0" err="1" smtClean="0"/>
              <a:t>pakete</a:t>
            </a:r>
            <a:r>
              <a:rPr lang="en-GB" dirty="0" smtClean="0"/>
              <a:t>” </a:t>
            </a:r>
            <a:r>
              <a:rPr lang="en-GB" dirty="0" err="1" smtClean="0"/>
              <a:t>osiguranja</a:t>
            </a:r>
            <a:r>
              <a:rPr lang="en-GB" dirty="0" smtClean="0"/>
              <a:t>, </a:t>
            </a:r>
            <a:r>
              <a:rPr lang="en-GB" dirty="0" err="1" smtClean="0"/>
              <a:t>tako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osiguranik</a:t>
            </a:r>
            <a:r>
              <a:rPr lang="en-GB" dirty="0" smtClean="0"/>
              <a:t> </a:t>
            </a:r>
            <a:r>
              <a:rPr lang="en-GB" dirty="0" err="1" smtClean="0"/>
              <a:t>kupuje</a:t>
            </a:r>
            <a:r>
              <a:rPr lang="en-GB" dirty="0" smtClean="0"/>
              <a:t> </a:t>
            </a:r>
            <a:r>
              <a:rPr lang="en-GB" dirty="0" err="1" smtClean="0"/>
              <a:t>neki</a:t>
            </a:r>
            <a:r>
              <a:rPr lang="en-GB" dirty="0" smtClean="0"/>
              <a:t> </a:t>
            </a:r>
            <a:r>
              <a:rPr lang="en-GB" dirty="0" err="1" smtClean="0"/>
              <a:t>vid</a:t>
            </a:r>
            <a:r>
              <a:rPr lang="en-GB" dirty="0" smtClean="0"/>
              <a:t> </a:t>
            </a:r>
            <a:r>
              <a:rPr lang="en-GB" dirty="0" err="1" smtClean="0"/>
              <a:t>neživotnog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i </a:t>
            </a:r>
            <a:r>
              <a:rPr lang="en-GB" dirty="0" err="1" smtClean="0"/>
              <a:t>automatski</a:t>
            </a:r>
            <a:r>
              <a:rPr lang="en-GB" dirty="0" smtClean="0"/>
              <a:t> </a:t>
            </a:r>
            <a:r>
              <a:rPr lang="en-GB" dirty="0" err="1" smtClean="0"/>
              <a:t>dobija</a:t>
            </a:r>
            <a:r>
              <a:rPr lang="en-GB" dirty="0" smtClean="0"/>
              <a:t> i </a:t>
            </a:r>
            <a:r>
              <a:rPr lang="en-GB" dirty="0" err="1" smtClean="0"/>
              <a:t>osiguranje</a:t>
            </a:r>
            <a:r>
              <a:rPr lang="en-GB" dirty="0" smtClean="0"/>
              <a:t> </a:t>
            </a:r>
            <a:r>
              <a:rPr lang="en-GB" dirty="0" err="1" smtClean="0"/>
              <a:t>od</a:t>
            </a:r>
            <a:r>
              <a:rPr lang="en-GB" dirty="0" smtClean="0"/>
              <a:t> </a:t>
            </a:r>
            <a:r>
              <a:rPr lang="en-GB" dirty="0" err="1" smtClean="0"/>
              <a:t>određenih</a:t>
            </a:r>
            <a:r>
              <a:rPr lang="en-GB" dirty="0" smtClean="0"/>
              <a:t> </a:t>
            </a:r>
            <a:r>
              <a:rPr lang="en-GB" dirty="0" err="1" smtClean="0"/>
              <a:t>katastrofalnih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, </a:t>
            </a:r>
            <a:r>
              <a:rPr lang="en-GB" dirty="0" err="1" smtClean="0"/>
              <a:t>poput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 smtClean="0"/>
              <a:t>koje</a:t>
            </a:r>
            <a:r>
              <a:rPr lang="en-GB" dirty="0" smtClean="0"/>
              <a:t> bi </a:t>
            </a:r>
            <a:r>
              <a:rPr lang="en-GB" dirty="0" err="1" smtClean="0"/>
              <a:t>trebalo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bude</a:t>
            </a:r>
            <a:r>
              <a:rPr lang="en-GB" dirty="0" smtClean="0"/>
              <a:t>  </a:t>
            </a:r>
            <a:r>
              <a:rPr lang="en-GB" dirty="0" err="1" smtClean="0"/>
              <a:t>obavezno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Na </a:t>
            </a:r>
            <a:r>
              <a:rPr lang="en-GB" dirty="0" err="1" smtClean="0"/>
              <a:t>ovaj</a:t>
            </a:r>
            <a:r>
              <a:rPr lang="en-GB" dirty="0" smtClean="0"/>
              <a:t> </a:t>
            </a:r>
            <a:r>
              <a:rPr lang="en-GB" dirty="0" err="1" smtClean="0"/>
              <a:t>način</a:t>
            </a:r>
            <a:r>
              <a:rPr lang="en-GB" dirty="0" smtClean="0"/>
              <a:t>, </a:t>
            </a:r>
            <a:r>
              <a:rPr lang="en-GB" dirty="0" err="1" smtClean="0"/>
              <a:t>država</a:t>
            </a:r>
            <a:r>
              <a:rPr lang="en-GB" dirty="0" smtClean="0"/>
              <a:t> bi </a:t>
            </a:r>
            <a:r>
              <a:rPr lang="en-GB" dirty="0" err="1" smtClean="0"/>
              <a:t>doprinosila</a:t>
            </a:r>
            <a:r>
              <a:rPr lang="en-GB" dirty="0" smtClean="0"/>
              <a:t> </a:t>
            </a:r>
            <a:r>
              <a:rPr lang="en-GB" dirty="0" err="1" smtClean="0"/>
              <a:t>razvoju</a:t>
            </a:r>
            <a:r>
              <a:rPr lang="en-GB" dirty="0" smtClean="0"/>
              <a:t> </a:t>
            </a:r>
            <a:r>
              <a:rPr lang="en-GB" dirty="0" err="1" smtClean="0"/>
              <a:t>domaćeg</a:t>
            </a:r>
            <a:r>
              <a:rPr lang="en-GB" dirty="0" smtClean="0"/>
              <a:t> </a:t>
            </a:r>
            <a:r>
              <a:rPr lang="en-GB" dirty="0" err="1" smtClean="0"/>
              <a:t>tržišta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, </a:t>
            </a:r>
            <a:r>
              <a:rPr lang="sr-Latn-RS" dirty="0" smtClean="0"/>
              <a:t> i prenosila bi teret obestecenja na osiguravače,</a:t>
            </a:r>
          </a:p>
          <a:p>
            <a:r>
              <a:rPr lang="en-GB" dirty="0" err="1" smtClean="0"/>
              <a:t>Javno-privatna</a:t>
            </a:r>
            <a:r>
              <a:rPr lang="en-GB" dirty="0" smtClean="0"/>
              <a:t> </a:t>
            </a:r>
            <a:r>
              <a:rPr lang="en-GB" dirty="0" err="1" smtClean="0"/>
              <a:t>partnerstva</a:t>
            </a:r>
            <a:r>
              <a:rPr lang="en-GB" dirty="0" smtClean="0"/>
              <a:t>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olakšati</a:t>
            </a:r>
            <a:r>
              <a:rPr lang="en-GB" dirty="0" smtClean="0"/>
              <a:t> </a:t>
            </a:r>
            <a:r>
              <a:rPr lang="en-GB" dirty="0" err="1" smtClean="0"/>
              <a:t>pristup</a:t>
            </a:r>
            <a:r>
              <a:rPr lang="en-GB" dirty="0" smtClean="0"/>
              <a:t> </a:t>
            </a:r>
            <a:r>
              <a:rPr lang="en-GB" dirty="0" err="1" smtClean="0"/>
              <a:t>međunarodnom</a:t>
            </a:r>
            <a:r>
              <a:rPr lang="en-GB" dirty="0" smtClean="0"/>
              <a:t> </a:t>
            </a:r>
            <a:r>
              <a:rPr lang="en-GB" dirty="0" err="1" smtClean="0"/>
              <a:t>tržištu</a:t>
            </a:r>
            <a:r>
              <a:rPr lang="en-GB" dirty="0" smtClean="0"/>
              <a:t> </a:t>
            </a:r>
            <a:r>
              <a:rPr lang="en-GB" dirty="0" err="1" smtClean="0"/>
              <a:t>reosiguranja</a:t>
            </a:r>
            <a:r>
              <a:rPr lang="sr-Latn-RS" dirty="0" smtClean="0"/>
              <a:t> koje omogućuje </a:t>
            </a:r>
            <a:r>
              <a:rPr lang="en-GB" dirty="0" err="1" smtClean="0"/>
              <a:t>zadržav</a:t>
            </a:r>
            <a:r>
              <a:rPr lang="sr-Latn-RS" dirty="0" smtClean="0"/>
              <a:t>nje</a:t>
            </a:r>
            <a:r>
              <a:rPr lang="en-GB" dirty="0" smtClean="0"/>
              <a:t> </a:t>
            </a:r>
            <a:r>
              <a:rPr lang="en-GB" dirty="0" err="1" smtClean="0"/>
              <a:t>dovolj</a:t>
            </a:r>
            <a:r>
              <a:rPr lang="sr-Latn-RS" dirty="0" smtClean="0"/>
              <a:t>mog </a:t>
            </a:r>
            <a:r>
              <a:rPr lang="en-GB" dirty="0" smtClean="0"/>
              <a:t> </a:t>
            </a:r>
            <a:r>
              <a:rPr lang="en-GB" dirty="0" err="1" smtClean="0"/>
              <a:t>nivo</a:t>
            </a:r>
            <a:r>
              <a:rPr lang="sr-Latn-RS" dirty="0" smtClean="0"/>
              <a:t>a</a:t>
            </a:r>
            <a:r>
              <a:rPr lang="en-GB" dirty="0" smtClean="0"/>
              <a:t> </a:t>
            </a:r>
            <a:r>
              <a:rPr lang="en-GB" dirty="0" err="1" smtClean="0"/>
              <a:t>likvidnosti</a:t>
            </a:r>
            <a:r>
              <a:rPr lang="en-GB" dirty="0" smtClean="0"/>
              <a:t> </a:t>
            </a:r>
            <a:r>
              <a:rPr lang="en-GB" dirty="0" err="1" smtClean="0"/>
              <a:t>nakon</a:t>
            </a:r>
            <a:r>
              <a:rPr lang="en-GB" dirty="0" smtClean="0"/>
              <a:t> </a:t>
            </a:r>
            <a:r>
              <a:rPr lang="en-GB" dirty="0" err="1" smtClean="0"/>
              <a:t>nastupanja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 smtClean="0"/>
              <a:t>kako</a:t>
            </a:r>
            <a:r>
              <a:rPr lang="en-GB" dirty="0" smtClean="0"/>
              <a:t> bi </a:t>
            </a:r>
            <a:r>
              <a:rPr lang="en-GB" dirty="0" err="1" smtClean="0"/>
              <a:t>država</a:t>
            </a:r>
            <a:r>
              <a:rPr lang="en-GB" dirty="0" smtClean="0"/>
              <a:t> </a:t>
            </a:r>
            <a:r>
              <a:rPr lang="en-GB" dirty="0" err="1" smtClean="0"/>
              <a:t>mogla</a:t>
            </a:r>
            <a:r>
              <a:rPr lang="en-GB" dirty="0" smtClean="0"/>
              <a:t> </a:t>
            </a:r>
            <a:r>
              <a:rPr lang="en-GB" dirty="0" err="1" smtClean="0"/>
              <a:t>da</a:t>
            </a:r>
            <a:r>
              <a:rPr lang="en-GB" dirty="0" smtClean="0"/>
              <a:t> </a:t>
            </a:r>
            <a:r>
              <a:rPr lang="en-GB" dirty="0" err="1" smtClean="0"/>
              <a:t>fokusira</a:t>
            </a:r>
            <a:r>
              <a:rPr lang="en-GB" dirty="0" smtClean="0"/>
              <a:t> </a:t>
            </a:r>
            <a:r>
              <a:rPr lang="en-GB" dirty="0" err="1" smtClean="0"/>
              <a:t>svoju</a:t>
            </a:r>
            <a:r>
              <a:rPr lang="en-GB" dirty="0" smtClean="0"/>
              <a:t> </a:t>
            </a:r>
            <a:r>
              <a:rPr lang="en-GB" dirty="0" err="1" smtClean="0"/>
              <a:t>materijalnu</a:t>
            </a:r>
            <a:r>
              <a:rPr lang="en-GB" dirty="0" smtClean="0"/>
              <a:t> </a:t>
            </a:r>
            <a:r>
              <a:rPr lang="en-GB" dirty="0" err="1" smtClean="0"/>
              <a:t>pomoć</a:t>
            </a:r>
            <a:r>
              <a:rPr lang="en-GB" dirty="0" smtClean="0"/>
              <a:t> ka </a:t>
            </a:r>
            <a:r>
              <a:rPr lang="en-GB" dirty="0" err="1" smtClean="0"/>
              <a:t>siromašnima</a:t>
            </a:r>
            <a:r>
              <a:rPr lang="en-GB" dirty="0" smtClean="0"/>
              <a:t> i </a:t>
            </a:r>
            <a:r>
              <a:rPr lang="en-GB" dirty="0" err="1" smtClean="0"/>
              <a:t>najugroženijima</a:t>
            </a:r>
            <a:r>
              <a:rPr lang="en-GB" dirty="0" smtClean="0"/>
              <a:t>.</a:t>
            </a:r>
            <a:endParaRPr lang="sr-Latn-RS" dirty="0" smtClean="0"/>
          </a:p>
          <a:p>
            <a:r>
              <a:rPr lang="en-GB" dirty="0" err="1" smtClean="0"/>
              <a:t>Ovakav</a:t>
            </a:r>
            <a:r>
              <a:rPr lang="en-GB" dirty="0" smtClean="0"/>
              <a:t> </a:t>
            </a:r>
            <a:r>
              <a:rPr lang="en-GB" dirty="0" err="1" smtClean="0"/>
              <a:t>javno</a:t>
            </a:r>
            <a:r>
              <a:rPr lang="sr-Latn-RS" dirty="0" smtClean="0"/>
              <a:t>-</a:t>
            </a:r>
            <a:r>
              <a:rPr lang="en-GB" dirty="0" err="1" smtClean="0"/>
              <a:t>privatni</a:t>
            </a:r>
            <a:r>
              <a:rPr lang="en-GB" dirty="0" smtClean="0"/>
              <a:t> model </a:t>
            </a:r>
            <a:r>
              <a:rPr lang="en-GB" dirty="0" err="1" smtClean="0"/>
              <a:t>osiguranja</a:t>
            </a:r>
            <a:r>
              <a:rPr lang="en-GB" dirty="0" smtClean="0"/>
              <a:t> </a:t>
            </a:r>
            <a:r>
              <a:rPr lang="en-GB" dirty="0" err="1" smtClean="0"/>
              <a:t>rizika</a:t>
            </a:r>
            <a:r>
              <a:rPr lang="en-GB" dirty="0" smtClean="0"/>
              <a:t> </a:t>
            </a:r>
            <a:r>
              <a:rPr lang="en-GB" dirty="0" err="1" smtClean="0"/>
              <a:t>pandemije</a:t>
            </a:r>
            <a:r>
              <a:rPr lang="en-GB" dirty="0" smtClean="0"/>
              <a:t> </a:t>
            </a:r>
            <a:r>
              <a:rPr lang="en-GB" dirty="0" err="1" smtClean="0"/>
              <a:t>obezbedio</a:t>
            </a:r>
            <a:r>
              <a:rPr lang="en-GB" dirty="0" smtClean="0"/>
              <a:t> bi </a:t>
            </a:r>
            <a:r>
              <a:rPr lang="en-GB" dirty="0" err="1" smtClean="0"/>
              <a:t>održivost</a:t>
            </a:r>
            <a:r>
              <a:rPr lang="en-GB" dirty="0" smtClean="0"/>
              <a:t> </a:t>
            </a:r>
            <a:r>
              <a:rPr lang="en-GB" dirty="0" err="1" smtClean="0"/>
              <a:t>tržišta</a:t>
            </a:r>
            <a:r>
              <a:rPr lang="en-GB" dirty="0" smtClean="0"/>
              <a:t> </a:t>
            </a:r>
            <a:r>
              <a:rPr lang="en-GB" dirty="0" err="1" smtClean="0"/>
              <a:t>osiguranja</a:t>
            </a:r>
            <a:r>
              <a:rPr lang="en-GB" dirty="0" smtClean="0"/>
              <a:t> /</a:t>
            </a:r>
            <a:r>
              <a:rPr lang="en-GB" dirty="0" err="1" smtClean="0"/>
              <a:t>reosiguranja</a:t>
            </a:r>
            <a:r>
              <a:rPr lang="en-GB" dirty="0" smtClean="0"/>
              <a:t> i u </a:t>
            </a:r>
            <a:r>
              <a:rPr lang="en-GB" dirty="0" err="1" smtClean="0"/>
              <a:t>uslovima</a:t>
            </a:r>
            <a:r>
              <a:rPr lang="en-GB" dirty="0" smtClean="0"/>
              <a:t> </a:t>
            </a:r>
            <a:r>
              <a:rPr lang="en-GB" dirty="0" err="1" smtClean="0"/>
              <a:t>velikih</a:t>
            </a:r>
            <a:r>
              <a:rPr lang="en-GB" dirty="0" smtClean="0"/>
              <a:t>  </a:t>
            </a:r>
            <a:r>
              <a:rPr lang="en-GB" dirty="0" err="1" smtClean="0"/>
              <a:t>kriznih</a:t>
            </a:r>
            <a:r>
              <a:rPr lang="en-GB" dirty="0" smtClean="0"/>
              <a:t> </a:t>
            </a:r>
            <a:r>
              <a:rPr lang="en-GB" dirty="0" err="1" smtClean="0"/>
              <a:t>šokova</a:t>
            </a:r>
            <a:r>
              <a:rPr lang="en-GB" dirty="0" smtClean="0"/>
              <a:t> </a:t>
            </a:r>
            <a:r>
              <a:rPr lang="en-GB" dirty="0" err="1" smtClean="0"/>
              <a:t>koji</a:t>
            </a:r>
            <a:r>
              <a:rPr lang="en-GB" dirty="0" smtClean="0"/>
              <a:t> je </a:t>
            </a:r>
            <a:r>
              <a:rPr lang="en-GB" dirty="0" err="1" smtClean="0"/>
              <a:t>mogu</a:t>
            </a:r>
            <a:r>
              <a:rPr lang="en-GB" dirty="0" smtClean="0"/>
              <a:t> </a:t>
            </a:r>
            <a:r>
              <a:rPr lang="en-GB" dirty="0" err="1" smtClean="0"/>
              <a:t>narušiti</a:t>
            </a:r>
            <a:r>
              <a:rPr lang="en-GB" dirty="0" smtClean="0"/>
              <a:t>.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UTICAJ PANDEMIJE COVIDA-19 NA ODRŽIVOST OSIGURANJA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RS" b="1" dirty="0" smtClean="0">
                <a:solidFill>
                  <a:schemeClr val="bg1"/>
                </a:solidFill>
              </a:rPr>
              <a:t>HVALA NA PAŽNJI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100" dirty="0" err="1" smtClean="0"/>
              <a:t>Kroz</a:t>
            </a:r>
            <a:r>
              <a:rPr lang="en-US" sz="3100" dirty="0" smtClean="0"/>
              <a:t> </a:t>
            </a:r>
            <a:r>
              <a:rPr lang="en-US" sz="3100" dirty="0" err="1" smtClean="0"/>
              <a:t>svoju</a:t>
            </a:r>
            <a:r>
              <a:rPr lang="en-US" sz="3100" dirty="0" smtClean="0"/>
              <a:t> </a:t>
            </a:r>
            <a:r>
              <a:rPr lang="en-US" sz="3100" dirty="0" err="1" smtClean="0"/>
              <a:t>osnovnu</a:t>
            </a:r>
            <a:r>
              <a:rPr lang="en-US" sz="3100" dirty="0" smtClean="0"/>
              <a:t> </a:t>
            </a:r>
            <a:r>
              <a:rPr lang="en-US" sz="3100" dirty="0" err="1" smtClean="0"/>
              <a:t>funkciju</a:t>
            </a:r>
            <a:r>
              <a:rPr lang="en-US" sz="3100" dirty="0" smtClean="0"/>
              <a:t>, </a:t>
            </a:r>
            <a:r>
              <a:rPr lang="en-US" sz="3100" dirty="0" err="1" smtClean="0"/>
              <a:t>osiguranje</a:t>
            </a:r>
            <a:r>
              <a:rPr lang="en-US" sz="3100" dirty="0" smtClean="0"/>
              <a:t> </a:t>
            </a:r>
            <a:r>
              <a:rPr lang="en-US" sz="3100" dirty="0" err="1" smtClean="0"/>
              <a:t>umanjuje</a:t>
            </a:r>
            <a:r>
              <a:rPr lang="en-US" sz="3100" dirty="0" smtClean="0"/>
              <a:t> </a:t>
            </a:r>
            <a:r>
              <a:rPr lang="en-US" sz="3100" dirty="0" err="1" smtClean="0"/>
              <a:t>ranjivost</a:t>
            </a:r>
            <a:r>
              <a:rPr lang="en-US" sz="3100" dirty="0" smtClean="0"/>
              <a:t> i </a:t>
            </a:r>
            <a:r>
              <a:rPr lang="en-US" sz="3100" dirty="0" err="1" smtClean="0"/>
              <a:t>jača</a:t>
            </a:r>
            <a:r>
              <a:rPr lang="en-US" sz="3100" dirty="0" smtClean="0"/>
              <a:t> </a:t>
            </a:r>
            <a:r>
              <a:rPr lang="en-US" sz="3100" dirty="0" err="1" smtClean="0"/>
              <a:t>otpornost</a:t>
            </a:r>
            <a:r>
              <a:rPr lang="en-US" sz="3100" dirty="0" smtClean="0"/>
              <a:t> </a:t>
            </a:r>
            <a:r>
              <a:rPr lang="en-US" sz="3100" dirty="0" err="1" smtClean="0"/>
              <a:t>stanovništva</a:t>
            </a:r>
            <a:r>
              <a:rPr lang="en-US" sz="3100" dirty="0" smtClean="0"/>
              <a:t> </a:t>
            </a:r>
            <a:r>
              <a:rPr lang="en-US" sz="3100" dirty="0" err="1" smtClean="0"/>
              <a:t>na</a:t>
            </a:r>
            <a:r>
              <a:rPr lang="en-US" sz="3100" dirty="0" smtClean="0"/>
              <a:t> </a:t>
            </a:r>
            <a:r>
              <a:rPr lang="en-US" sz="3100" dirty="0" err="1" smtClean="0"/>
              <a:t>ekstremne</a:t>
            </a:r>
            <a:r>
              <a:rPr lang="en-US" sz="3100" dirty="0" smtClean="0"/>
              <a:t> </a:t>
            </a:r>
            <a:r>
              <a:rPr lang="en-US" sz="3100" dirty="0" err="1" smtClean="0"/>
              <a:t>klimatske</a:t>
            </a:r>
            <a:r>
              <a:rPr lang="en-US" sz="3100" dirty="0" smtClean="0"/>
              <a:t> i </a:t>
            </a:r>
            <a:r>
              <a:rPr lang="en-US" sz="3100" dirty="0" err="1" smtClean="0"/>
              <a:t>druge</a:t>
            </a:r>
            <a:r>
              <a:rPr lang="en-US" sz="3100" dirty="0" smtClean="0"/>
              <a:t> </a:t>
            </a:r>
            <a:r>
              <a:rPr lang="en-US" sz="3100" dirty="0" err="1" smtClean="0"/>
              <a:t>ekonomske</a:t>
            </a:r>
            <a:r>
              <a:rPr lang="en-US" sz="3100" dirty="0" smtClean="0"/>
              <a:t>, </a:t>
            </a:r>
            <a:r>
              <a:rPr lang="en-US" sz="3100" dirty="0" err="1" smtClean="0"/>
              <a:t>socijalne</a:t>
            </a:r>
            <a:r>
              <a:rPr lang="en-US" sz="3100" dirty="0" smtClean="0"/>
              <a:t> i </a:t>
            </a:r>
            <a:r>
              <a:rPr lang="en-US" sz="3100" dirty="0" err="1" smtClean="0"/>
              <a:t>ekološke</a:t>
            </a:r>
            <a:r>
              <a:rPr lang="en-US" sz="3100" dirty="0" smtClean="0"/>
              <a:t> </a:t>
            </a:r>
            <a:r>
              <a:rPr lang="en-US" sz="3100" dirty="0" err="1" smtClean="0"/>
              <a:t>šokove</a:t>
            </a:r>
            <a:r>
              <a:rPr lang="en-US" sz="3100" dirty="0" smtClean="0"/>
              <a:t> i </a:t>
            </a:r>
            <a:r>
              <a:rPr lang="en-US" sz="3100" dirty="0" err="1" smtClean="0"/>
              <a:t>katastrofe</a:t>
            </a:r>
            <a:r>
              <a:rPr lang="en-US" sz="3100" dirty="0" smtClean="0"/>
              <a:t>.</a:t>
            </a:r>
            <a:r>
              <a:rPr lang="sr-Latn-BA" sz="3100" dirty="0" smtClean="0"/>
              <a:t> </a:t>
            </a:r>
          </a:p>
          <a:p>
            <a:r>
              <a:rPr lang="sr-Latn-BA" dirty="0" smtClean="0"/>
              <a:t>Ukoliko nema osiguravajućeg pokrića samo jedna krizna   situacija u domaćinstvu, preduzeću, regionu ili državi,  može da prouzrokuje   ozbiljne finansijske posledice i da uništi dugoročne razvojne napore, kako individualne, tako i javne.</a:t>
            </a:r>
          </a:p>
          <a:p>
            <a:pPr>
              <a:buNone/>
            </a:pPr>
            <a:r>
              <a:rPr lang="sr-Latn-BA" dirty="0" smtClean="0"/>
              <a:t> </a:t>
            </a:r>
            <a:endParaRPr lang="en-GB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I ODRŽIVI RAZVOJ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08912" cy="4353347"/>
          </a:xfrm>
        </p:spPr>
        <p:txBody>
          <a:bodyPr>
            <a:normAutofit lnSpcReduction="10000"/>
          </a:bodyPr>
          <a:lstStyle/>
          <a:p>
            <a:r>
              <a:rPr lang="sr-Latn-CS" dirty="0" smtClean="0"/>
              <a:t>Se</a:t>
            </a:r>
            <a:r>
              <a:rPr lang="sr-Latn-BA" dirty="0" smtClean="0"/>
              <a:t>ptembra 2015. godine Skupština UN je usvojila Agendu „</a:t>
            </a:r>
            <a:r>
              <a:rPr lang="sr-Latn-BA" b="1" dirty="0" smtClean="0">
                <a:solidFill>
                  <a:srgbClr val="FF0000"/>
                </a:solidFill>
              </a:rPr>
              <a:t>Ciljevi održivog razvoja do 2030 godine</a:t>
            </a:r>
            <a:r>
              <a:rPr lang="sr-Latn-BA" dirty="0" smtClean="0"/>
              <a:t>“. </a:t>
            </a:r>
          </a:p>
          <a:p>
            <a:r>
              <a:rPr lang="sr-Latn-BA" dirty="0" smtClean="0"/>
              <a:t>Novom Agendom su nadograđeni ciljevi sadržani u prethodnom razvojnom okviru, poznatijem kao „Milenijumski razvojni </a:t>
            </a:r>
            <a:r>
              <a:rPr lang="en-GB" dirty="0" err="1" smtClean="0"/>
              <a:t>ciljevi</a:t>
            </a:r>
            <a:r>
              <a:rPr lang="en-GB" dirty="0" smtClean="0"/>
              <a:t>“, </a:t>
            </a:r>
            <a:r>
              <a:rPr lang="en-GB" dirty="0" err="1" smtClean="0"/>
              <a:t>koji</a:t>
            </a:r>
            <a:r>
              <a:rPr lang="en-GB" dirty="0" smtClean="0"/>
              <a:t> </a:t>
            </a:r>
            <a:r>
              <a:rPr lang="en-GB" dirty="0" err="1" smtClean="0"/>
              <a:t>su</a:t>
            </a:r>
            <a:r>
              <a:rPr lang="en-GB" dirty="0" smtClean="0"/>
              <a:t> se </a:t>
            </a:r>
            <a:r>
              <a:rPr lang="en-GB" dirty="0" err="1" smtClean="0"/>
              <a:t>odnosili</a:t>
            </a:r>
            <a:r>
              <a:rPr lang="en-GB" dirty="0" smtClean="0"/>
              <a:t> </a:t>
            </a:r>
            <a:r>
              <a:rPr lang="en-GB" dirty="0" err="1" smtClean="0"/>
              <a:t>na</a:t>
            </a:r>
            <a:r>
              <a:rPr lang="en-GB" dirty="0" smtClean="0"/>
              <a:t> period </a:t>
            </a:r>
            <a:r>
              <a:rPr lang="en-GB" dirty="0" err="1" smtClean="0"/>
              <a:t>od</a:t>
            </a:r>
            <a:r>
              <a:rPr lang="en-GB" dirty="0" smtClean="0"/>
              <a:t> 2000. do 2015. </a:t>
            </a:r>
            <a:r>
              <a:rPr lang="en-GB" dirty="0" err="1" smtClean="0"/>
              <a:t>godine</a:t>
            </a:r>
            <a:r>
              <a:rPr lang="en-GB" dirty="0" smtClean="0"/>
              <a:t>. </a:t>
            </a:r>
          </a:p>
          <a:p>
            <a:pPr>
              <a:buNone/>
            </a:pPr>
            <a:r>
              <a:rPr lang="sr-Latn-BA" dirty="0" smtClean="0"/>
              <a:t> </a:t>
            </a:r>
            <a:endParaRPr lang="en-GB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I ODRŽIVI RAZVOJ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ODRŽIVO OSIGURANJE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dirty="0" smtClean="0"/>
              <a:t>Osiguranje, kao mehanizam za razumevanje, upravljanje i preuzimanje rizika, ima značajnu ulogu u podupiranju održivog razvoja. </a:t>
            </a:r>
          </a:p>
          <a:p>
            <a:r>
              <a:rPr lang="sr-Latn-BA" dirty="0" smtClean="0"/>
              <a:t>Prepoznajući da je problematika održivog razvoja veoma bitna za njegovo funkcionisanje, sektor osiguranja je podržao inicijativu kreiranja tzv. </a:t>
            </a:r>
            <a:r>
              <a:rPr lang="sr-Latn-BA" b="1" dirty="0" smtClean="0">
                <a:solidFill>
                  <a:srgbClr val="FF0000"/>
                </a:solidFill>
              </a:rPr>
              <a:t>Principa održivog osiguranja </a:t>
            </a:r>
            <a:r>
              <a:rPr lang="sr-Latn-BA" dirty="0" smtClean="0"/>
              <a:t>(</a:t>
            </a:r>
            <a:r>
              <a:rPr lang="sr-Latn-BA" i="1" dirty="0" smtClean="0"/>
              <a:t>Principles for Sustainable Insurance</a:t>
            </a:r>
            <a:r>
              <a:rPr lang="sr-Latn-BA" dirty="0" smtClean="0"/>
              <a:t>).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Autofit/>
          </a:bodyPr>
          <a:lstStyle/>
          <a:p>
            <a:r>
              <a:rPr lang="sr-Latn-BA" sz="2300" b="1" dirty="0" smtClean="0"/>
              <a:t>Principi održivog osiguranja</a:t>
            </a:r>
            <a:r>
              <a:rPr lang="sr-Latn-BA" sz="2300" dirty="0" smtClean="0"/>
              <a:t> su razvijeni od strane UNEP FI (Program UN za životnu sredinu – Finansijska inicijativa) i utemeljeni na Konferenciji UN o održivom razvoju 2012. godine. </a:t>
            </a:r>
          </a:p>
          <a:p>
            <a:endParaRPr lang="sr-Latn-BA" sz="500" dirty="0" smtClean="0"/>
          </a:p>
          <a:p>
            <a:r>
              <a:rPr lang="sr-Latn-BA" sz="2300" dirty="0" smtClean="0"/>
              <a:t>U globalnom konsultativnm procesu, u kome je participiralo preko 500 visokih predstavnika iz sektora osiguranja usvojeni su  Principi održivog osiguranja u više od 120 organizacija širom sveta, uključujući osiguravajuće kompanije. </a:t>
            </a:r>
          </a:p>
          <a:p>
            <a:endParaRPr lang="sr-Latn-BA" sz="500" dirty="0" smtClean="0"/>
          </a:p>
          <a:p>
            <a:r>
              <a:rPr lang="sr-Latn-BA" sz="2300" dirty="0" smtClean="0"/>
              <a:t>Prema podacima UN, radi se o vodećim osiguravajućim kompanijama u svetu, koje trenutno raspolažu sa oko 25% ukupne svetske premije i imovinom u vrednosti od oko 14.000 mlrd USD .</a:t>
            </a:r>
            <a:endParaRPr lang="en-GB" sz="23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I ODRŽIVI RAZVOJ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96544"/>
          </a:xfrm>
        </p:spPr>
        <p:txBody>
          <a:bodyPr>
            <a:normAutofit fontScale="92500" lnSpcReduction="20000"/>
          </a:bodyPr>
          <a:lstStyle/>
          <a:p>
            <a:r>
              <a:rPr lang="sr-Latn-BA" sz="2900" dirty="0" smtClean="0"/>
              <a:t>Kao osnovni ciljevi održivog osiguranja, navode se: </a:t>
            </a:r>
          </a:p>
          <a:p>
            <a:pPr lvl="1"/>
            <a:r>
              <a:rPr lang="sr-Latn-BA" dirty="0" smtClean="0"/>
              <a:t>redukcija rizika, </a:t>
            </a:r>
          </a:p>
          <a:p>
            <a:pPr lvl="1"/>
            <a:r>
              <a:rPr lang="sr-Latn-BA" dirty="0" smtClean="0"/>
              <a:t>razvijanje inovativnih rešenja,</a:t>
            </a:r>
          </a:p>
          <a:p>
            <a:pPr lvl="1"/>
            <a:r>
              <a:rPr lang="sr-Latn-BA" dirty="0" smtClean="0"/>
              <a:t>jačanje poslovnih performansi i </a:t>
            </a:r>
          </a:p>
          <a:p>
            <a:pPr lvl="1"/>
            <a:r>
              <a:rPr lang="sr-Latn-BA" dirty="0" smtClean="0"/>
              <a:t>doprinos ekonomskoj, socijalnoj i ekološkoj stabilnosti.</a:t>
            </a:r>
          </a:p>
          <a:p>
            <a:r>
              <a:rPr lang="sr-Latn-BA" sz="2900" dirty="0" smtClean="0"/>
              <a:t>Principi održivog osiguranja su postavljeni u vidu smernica za razvijanje i primenu novih  pristupa upravljanja rizicima, </a:t>
            </a:r>
            <a:r>
              <a:rPr lang="sr-Latn-BA" sz="3000" dirty="0" smtClean="0"/>
              <a:t>uz isticanje  osiguranja, kao pouzdanog oblika zaštite i jednog od ključnih faktora u kreiranju sigurnijeg, otpornijeg, zdravijeg i održivijeg društva</a:t>
            </a:r>
            <a:endParaRPr lang="en-GB" sz="3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I ODRŽIVI RAZVOJ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BA" b="1" dirty="0" smtClean="0">
                <a:solidFill>
                  <a:srgbClr val="FF0000"/>
                </a:solidFill>
              </a:rPr>
              <a:t>Doprinos sektora osiguranja održivom razvoju</a:t>
            </a:r>
            <a:r>
              <a:rPr lang="sr-Latn-BA" dirty="0" smtClean="0"/>
              <a:t> se ogleda kroz dve ključne uloge osiguravača – kao institucionalnih investitora i kao nosilaca osiguravajućeg pokrića. </a:t>
            </a:r>
          </a:p>
          <a:p>
            <a:r>
              <a:rPr lang="sr-Latn-BA" dirty="0" smtClean="0"/>
              <a:t>Osiguravajuće kompanije kao jedni od najznačajnijih  institucionalnih investitora u svetu, raspolazu ogromnom  aktivom koja se može plasirati u projekte koji će doprineti održivom razvoju. </a:t>
            </a:r>
          </a:p>
          <a:p>
            <a:r>
              <a:rPr lang="sr-Latn-BA" dirty="0" smtClean="0"/>
              <a:t>Kroz svoju osnovnu funkciju  nadokandu stete osiguravajuće kompanije  blagovremeno otklanjanjaju posledice štetnih događaja, što naročito dolazi do izražaja kod katastrofalnih šteta i na taj način doprinose održivom razvoju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I ODRŽIVI RAZVOJ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424936" cy="4353347"/>
          </a:xfrm>
        </p:spPr>
        <p:txBody>
          <a:bodyPr>
            <a:normAutofit fontScale="92500" lnSpcReduction="10000"/>
          </a:bodyPr>
          <a:lstStyle/>
          <a:p>
            <a:r>
              <a:rPr lang="en-GB" sz="2800" dirty="0" err="1" smtClean="0"/>
              <a:t>Iako</a:t>
            </a:r>
            <a:r>
              <a:rPr lang="en-GB" sz="2800" dirty="0" smtClean="0"/>
              <a:t> </a:t>
            </a:r>
            <a:r>
              <a:rPr lang="en-GB" sz="2800" dirty="0" err="1" smtClean="0"/>
              <a:t>osiguranje</a:t>
            </a:r>
            <a:r>
              <a:rPr lang="en-GB" sz="2800" dirty="0" smtClean="0"/>
              <a:t> </a:t>
            </a:r>
            <a:r>
              <a:rPr lang="en-GB" sz="2800" dirty="0" err="1" smtClean="0"/>
              <a:t>treba</a:t>
            </a:r>
            <a:r>
              <a:rPr lang="en-GB" sz="2800" dirty="0" smtClean="0"/>
              <a:t> </a:t>
            </a:r>
            <a:r>
              <a:rPr lang="en-GB" sz="2800" dirty="0" err="1" smtClean="0"/>
              <a:t>da</a:t>
            </a:r>
            <a:r>
              <a:rPr lang="en-GB" sz="2800" dirty="0" smtClean="0"/>
              <a:t> </a:t>
            </a:r>
            <a:r>
              <a:rPr lang="en-GB" sz="2800" dirty="0" err="1" smtClean="0"/>
              <a:t>omogući</a:t>
            </a:r>
            <a:r>
              <a:rPr lang="en-GB" sz="2800" dirty="0" smtClean="0"/>
              <a:t> </a:t>
            </a:r>
            <a:r>
              <a:rPr lang="en-GB" sz="2800" dirty="0" err="1" smtClean="0"/>
              <a:t>upravljanje</a:t>
            </a:r>
            <a:r>
              <a:rPr lang="en-GB" sz="2800" dirty="0" smtClean="0"/>
              <a:t> </a:t>
            </a:r>
            <a:r>
              <a:rPr lang="en-GB" sz="2800" dirty="0" err="1" smtClean="0"/>
              <a:t>rizicima</a:t>
            </a:r>
            <a:r>
              <a:rPr lang="en-GB" sz="2800" dirty="0" smtClean="0"/>
              <a:t> </a:t>
            </a:r>
            <a:r>
              <a:rPr lang="en-GB" sz="2800" dirty="0" err="1" smtClean="0"/>
              <a:t>koji</a:t>
            </a:r>
            <a:r>
              <a:rPr lang="en-GB" sz="2800" dirty="0" smtClean="0"/>
              <a:t> </a:t>
            </a:r>
            <a:r>
              <a:rPr lang="sr-Latn-RS" sz="2800" dirty="0" smtClean="0"/>
              <a:t>ugrožavaju održivi razvoj</a:t>
            </a:r>
            <a:r>
              <a:rPr lang="en-GB" sz="2800" dirty="0" smtClean="0"/>
              <a:t>, </a:t>
            </a:r>
            <a:r>
              <a:rPr lang="en-GB" sz="2800" dirty="0" smtClean="0"/>
              <a:t>i </a:t>
            </a:r>
            <a:r>
              <a:rPr lang="en-GB" sz="2800" dirty="0" err="1" smtClean="0"/>
              <a:t>samo</a:t>
            </a:r>
            <a:r>
              <a:rPr lang="en-GB" sz="2800" dirty="0" smtClean="0"/>
              <a:t> je </a:t>
            </a:r>
            <a:r>
              <a:rPr lang="en-GB" sz="2800" dirty="0" err="1" smtClean="0"/>
              <a:t>izloženo</a:t>
            </a:r>
            <a:r>
              <a:rPr lang="en-GB" sz="2800" dirty="0" smtClean="0"/>
              <a:t> </a:t>
            </a:r>
            <a:r>
              <a:rPr lang="en-GB" sz="2800" dirty="0" err="1" smtClean="0"/>
              <a:t>njihovom</a:t>
            </a:r>
            <a:r>
              <a:rPr lang="en-GB" sz="2800" dirty="0" smtClean="0"/>
              <a:t> </a:t>
            </a:r>
            <a:r>
              <a:rPr lang="en-GB" sz="2800" dirty="0" err="1" smtClean="0"/>
              <a:t>negativnom</a:t>
            </a:r>
            <a:r>
              <a:rPr lang="en-GB" sz="2800" dirty="0" smtClean="0"/>
              <a:t> </a:t>
            </a:r>
            <a:r>
              <a:rPr lang="en-GB" sz="2800" dirty="0" err="1" smtClean="0"/>
              <a:t>dejstvu</a:t>
            </a:r>
            <a:r>
              <a:rPr lang="en-GB" sz="2800" dirty="0" smtClean="0"/>
              <a:t> </a:t>
            </a:r>
            <a:r>
              <a:rPr lang="en-GB" sz="2800" dirty="0" err="1" smtClean="0"/>
              <a:t>koje</a:t>
            </a:r>
            <a:r>
              <a:rPr lang="en-GB" sz="2800" dirty="0" smtClean="0"/>
              <a:t> </a:t>
            </a:r>
            <a:r>
              <a:rPr lang="en-GB" sz="2800" dirty="0" err="1" smtClean="0"/>
              <a:t>moži</a:t>
            </a:r>
            <a:r>
              <a:rPr lang="en-GB" sz="2800" dirty="0" smtClean="0"/>
              <a:t> </a:t>
            </a:r>
            <a:r>
              <a:rPr lang="en-GB" sz="2800" dirty="0" err="1" smtClean="0"/>
              <a:t>da</a:t>
            </a:r>
            <a:r>
              <a:rPr lang="en-GB" sz="2800" dirty="0" smtClean="0"/>
              <a:t> </a:t>
            </a:r>
            <a:r>
              <a:rPr lang="en-GB" sz="2800" dirty="0" err="1" smtClean="0"/>
              <a:t>ugrozi</a:t>
            </a:r>
            <a:r>
              <a:rPr lang="en-GB" sz="2800" dirty="0" smtClean="0"/>
              <a:t> </a:t>
            </a:r>
            <a:r>
              <a:rPr lang="en-GB" sz="2800" dirty="0" err="1" smtClean="0"/>
              <a:t>njegov</a:t>
            </a:r>
            <a:r>
              <a:rPr lang="en-GB" sz="2800" dirty="0" smtClean="0"/>
              <a:t> </a:t>
            </a:r>
            <a:r>
              <a:rPr lang="en-GB" sz="2800" dirty="0" err="1" smtClean="0"/>
              <a:t>održivi</a:t>
            </a:r>
            <a:r>
              <a:rPr lang="en-GB" sz="2800" dirty="0" smtClean="0"/>
              <a:t> </a:t>
            </a:r>
            <a:r>
              <a:rPr lang="en-GB" sz="2800" dirty="0" err="1" smtClean="0"/>
              <a:t>razvoj</a:t>
            </a:r>
            <a:r>
              <a:rPr lang="sr-Latn-RS" sz="2800" dirty="0" smtClean="0"/>
              <a:t>.</a:t>
            </a:r>
          </a:p>
          <a:p>
            <a:endParaRPr lang="sr-Latn-RS" sz="3000" dirty="0" smtClean="0"/>
          </a:p>
          <a:p>
            <a:r>
              <a:rPr lang="sr-Latn-RS" sz="2800" dirty="0" smtClean="0"/>
              <a:t>Svetsko tržište osiguranja ugrožavaju sledeći rizici:</a:t>
            </a:r>
          </a:p>
          <a:p>
            <a:endParaRPr lang="sr-Latn-RS" sz="2800" dirty="0" smtClean="0"/>
          </a:p>
          <a:p>
            <a:pPr>
              <a:buNone/>
            </a:pPr>
            <a:r>
              <a:rPr lang="sr-Latn-RS" sz="2800" dirty="0" smtClean="0"/>
              <a:t>    -  </a:t>
            </a:r>
            <a:r>
              <a:rPr lang="sr-Latn-RS" sz="2800" b="1" dirty="0" smtClean="0">
                <a:solidFill>
                  <a:srgbClr val="FF0000"/>
                </a:solidFill>
              </a:rPr>
              <a:t>Katastrofalni rizici </a:t>
            </a:r>
          </a:p>
          <a:p>
            <a:pPr>
              <a:buNone/>
            </a:pPr>
            <a:r>
              <a:rPr lang="sr-Latn-RS" sz="2800" dirty="0" smtClean="0"/>
              <a:t>    -  </a:t>
            </a:r>
            <a:r>
              <a:rPr lang="sr-Latn-RS" sz="2800" b="1" dirty="0" smtClean="0">
                <a:solidFill>
                  <a:srgbClr val="FF0000"/>
                </a:solidFill>
              </a:rPr>
              <a:t>Pandemija</a:t>
            </a:r>
            <a:r>
              <a:rPr lang="sr-Latn-RS" sz="2800" dirty="0" smtClean="0"/>
              <a:t> izazvana virusom Covid 19</a:t>
            </a:r>
          </a:p>
          <a:p>
            <a:pPr>
              <a:buNone/>
            </a:pPr>
            <a:r>
              <a:rPr lang="sr-Latn-RS" sz="2800" dirty="0" smtClean="0"/>
              <a:t>    -  </a:t>
            </a:r>
            <a:r>
              <a:rPr lang="sr-Latn-RS" sz="2800" b="1" dirty="0" smtClean="0">
                <a:solidFill>
                  <a:srgbClr val="FF0000"/>
                </a:solidFill>
              </a:rPr>
              <a:t>Investicioni rizici</a:t>
            </a:r>
            <a:r>
              <a:rPr lang="sr-Latn-RS" sz="2800" dirty="0" smtClean="0"/>
              <a:t> usled ekstremno niskih kamatnih stopa</a:t>
            </a:r>
            <a:endParaRPr lang="en-GB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67544" y="260648"/>
            <a:ext cx="8229600" cy="114300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600" b="0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OSIGURANJE U USLOVIMA KRIZE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2114</TotalTime>
  <Words>1825</Words>
  <Application>Microsoft Office PowerPoint</Application>
  <PresentationFormat>On-screen Show (4:3)</PresentationFormat>
  <Paragraphs>268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ODRŽIVI RAZVOJ OSIGURANJA  U USLOVIMA KRIZE</vt:lpstr>
      <vt:lpstr>OSIGURANJE U USLOVIMA KRIZE</vt:lpstr>
      <vt:lpstr>Slide 3</vt:lpstr>
      <vt:lpstr>Slide 4</vt:lpstr>
      <vt:lpstr>ODRŽIVO OSIGURANJE</vt:lpstr>
      <vt:lpstr>Slide 6</vt:lpstr>
      <vt:lpstr>Slide 7</vt:lpstr>
      <vt:lpstr>Slide 8</vt:lpstr>
      <vt:lpstr>Slide 9</vt:lpstr>
      <vt:lpstr>UTICAJ PANDEMIJE COVID-19 NA ODRŽIVOST OSIGURANJA</vt:lpstr>
      <vt:lpstr>Slide 11</vt:lpstr>
      <vt:lpstr>Slide 12</vt:lpstr>
      <vt:lpstr>Realne stope rasta  svetske premije osiguranja</vt:lpstr>
      <vt:lpstr>Slide 14</vt:lpstr>
      <vt:lpstr>PRIHODI OD PREMIJE  NAJVEĆIH EVROPSKIH OSIGURAVAČA</vt:lpstr>
      <vt:lpstr>REZULTAT POSLOVANJA  NAJVEĆIH EVROPSKIH OSIGURAVAČA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HVALA NA PAŽNJI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Kocovic</dc:creator>
  <cp:lastModifiedBy>Kocovic</cp:lastModifiedBy>
  <cp:revision>46</cp:revision>
  <dcterms:created xsi:type="dcterms:W3CDTF">2021-05-31T20:49:54Z</dcterms:created>
  <dcterms:modified xsi:type="dcterms:W3CDTF">2021-06-18T05:02:15Z</dcterms:modified>
</cp:coreProperties>
</file>