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0" r:id="rId3"/>
    <p:sldId id="292" r:id="rId4"/>
    <p:sldId id="293" r:id="rId5"/>
    <p:sldId id="288" r:id="rId6"/>
    <p:sldId id="294" r:id="rId7"/>
    <p:sldId id="295" r:id="rId8"/>
    <p:sldId id="296" r:id="rId9"/>
    <p:sldId id="297" r:id="rId10"/>
    <p:sldId id="29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B4E515D-28C7-4317-9573-603523599DA0}" type="datetimeFigureOut">
              <a:rPr lang="en-US" smtClean="0"/>
              <a:pPr/>
              <a:t>16-Jun-21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515D-28C7-4317-9573-603523599DA0}" type="datetimeFigureOut">
              <a:rPr lang="en-US" smtClean="0"/>
              <a:pPr/>
              <a:t>16-Jun-21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515D-28C7-4317-9573-603523599DA0}" type="datetimeFigureOut">
              <a:rPr lang="en-US" smtClean="0"/>
              <a:pPr/>
              <a:t>16-Jun-21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4E515D-28C7-4317-9573-603523599DA0}" type="datetimeFigureOut">
              <a:rPr lang="en-US" smtClean="0"/>
              <a:pPr/>
              <a:t>16-Jun-21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B4E515D-28C7-4317-9573-603523599DA0}" type="datetimeFigureOut">
              <a:rPr lang="en-US" smtClean="0"/>
              <a:pPr/>
              <a:t>16-Jun-21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515D-28C7-4317-9573-603523599DA0}" type="datetimeFigureOut">
              <a:rPr lang="en-US" smtClean="0"/>
              <a:pPr/>
              <a:t>16-Jun-21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515D-28C7-4317-9573-603523599DA0}" type="datetimeFigureOut">
              <a:rPr lang="en-US" smtClean="0"/>
              <a:pPr/>
              <a:t>16-Jun-21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4E515D-28C7-4317-9573-603523599DA0}" type="datetimeFigureOut">
              <a:rPr lang="en-US" smtClean="0"/>
              <a:pPr/>
              <a:t>16-Jun-21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515D-28C7-4317-9573-603523599DA0}" type="datetimeFigureOut">
              <a:rPr lang="en-US" smtClean="0"/>
              <a:pPr/>
              <a:t>16-Jun-21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4E515D-28C7-4317-9573-603523599DA0}" type="datetimeFigureOut">
              <a:rPr lang="en-US" smtClean="0"/>
              <a:pPr/>
              <a:t>16-Jun-21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4E515D-28C7-4317-9573-603523599DA0}" type="datetimeFigureOut">
              <a:rPr lang="en-US" smtClean="0"/>
              <a:pPr/>
              <a:t>16-Jun-21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B4E515D-28C7-4317-9573-603523599DA0}" type="datetimeFigureOut">
              <a:rPr lang="en-US" smtClean="0"/>
              <a:pPr/>
              <a:t>16-Jun-21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175259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sr-Latn-RS" dirty="0" smtClean="0"/>
              <a:t>AKTUELNI IZAZOVI ZA SISTEM PENZIJSKOG OSIGURANJA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3429000"/>
          </a:xfrm>
        </p:spPr>
        <p:txBody>
          <a:bodyPr>
            <a:normAutofit fontScale="25000" lnSpcReduction="20000"/>
          </a:bodyPr>
          <a:lstStyle/>
          <a:p>
            <a:pPr algn="r"/>
            <a:endParaRPr lang="en-US" sz="2600" b="1" dirty="0" smtClean="0"/>
          </a:p>
          <a:p>
            <a:pPr algn="just"/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			</a:t>
            </a:r>
            <a:endParaRPr lang="sr-Latn-RS" sz="7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RS" sz="72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sr-Latn-CS" sz="7200" dirty="0" smtClean="0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sr-Latn-CS" sz="7200" dirty="0">
                <a:latin typeface="Times New Roman" pitchFamily="18" charset="0"/>
                <a:cs typeface="Times New Roman" pitchFamily="18" charset="0"/>
              </a:rPr>
              <a:t>. dr Tatjana </a:t>
            </a:r>
            <a:r>
              <a:rPr lang="sr-Latn-CS" sz="7200" dirty="0" smtClean="0">
                <a:latin typeface="Times New Roman" pitchFamily="18" charset="0"/>
                <a:cs typeface="Times New Roman" pitchFamily="18" charset="0"/>
              </a:rPr>
              <a:t>Rakonjac-Antić</a:t>
            </a:r>
          </a:p>
          <a:p>
            <a:pPr algn="just"/>
            <a:r>
              <a:rPr lang="sr-Latn-RS" sz="7200" dirty="0" smtClean="0">
                <a:latin typeface="Times New Roman" pitchFamily="18" charset="0"/>
                <a:cs typeface="Times New Roman" pitchFamily="18" charset="0"/>
              </a:rPr>
              <a:t>		 Ekonomski fakultet, Univerzitet u Beogradu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  <a:p>
            <a:endParaRPr lang="en-US" sz="2600" b="1" dirty="0" smtClean="0"/>
          </a:p>
          <a:p>
            <a:endParaRPr lang="en-US" sz="2600" b="1" dirty="0" smtClean="0"/>
          </a:p>
          <a:p>
            <a:endParaRPr lang="en-US" sz="2600" b="1" dirty="0"/>
          </a:p>
          <a:p>
            <a:endParaRPr lang="en-US" sz="2600" b="1" dirty="0" smtClean="0"/>
          </a:p>
          <a:p>
            <a:endParaRPr lang="en-US" sz="2600" b="1" dirty="0"/>
          </a:p>
          <a:p>
            <a:pPr algn="ctr"/>
            <a:endParaRPr lang="en-US" sz="3500" b="1" dirty="0" smtClean="0"/>
          </a:p>
          <a:p>
            <a:pPr algn="ctr"/>
            <a:endParaRPr lang="en-US" sz="3500" dirty="0" smtClean="0"/>
          </a:p>
          <a:p>
            <a:pPr algn="ctr"/>
            <a:r>
              <a:rPr lang="sr-Latn-CS" sz="4800" b="1" dirty="0" smtClean="0">
                <a:latin typeface="Times New Roman" pitchFamily="18" charset="0"/>
                <a:cs typeface="Times New Roman" pitchFamily="18" charset="0"/>
              </a:rPr>
              <a:t>XIX </a:t>
            </a:r>
            <a:r>
              <a:rPr lang="sr-Latn-CS" sz="4800" b="1" dirty="0">
                <a:latin typeface="Times New Roman" pitchFamily="18" charset="0"/>
                <a:cs typeface="Times New Roman" pitchFamily="18" charset="0"/>
              </a:rPr>
              <a:t>MEĐUNARODNI </a:t>
            </a:r>
            <a:r>
              <a:rPr lang="sr-Latn-CS" sz="4800" b="1" dirty="0" smtClean="0">
                <a:latin typeface="Times New Roman" pitchFamily="18" charset="0"/>
                <a:cs typeface="Times New Roman" pitchFamily="18" charset="0"/>
              </a:rPr>
              <a:t>SIMPOZIJUM 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l-PL" sz="4800" dirty="0" smtClean="0">
                <a:latin typeface="Times New Roman" pitchFamily="18" charset="0"/>
                <a:cs typeface="Times New Roman" pitchFamily="18" charset="0"/>
              </a:rPr>
              <a:t>”ODGOVORI TRŽIŠTA OSIGURANJA NA AKTUELNE IZAZOVE”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Latn-CS" sz="4800" b="1" dirty="0" smtClean="0">
                <a:latin typeface="Times New Roman" pitchFamily="18" charset="0"/>
                <a:cs typeface="Times New Roman" pitchFamily="18" charset="0"/>
              </a:rPr>
              <a:t>Aranđelovac, 17-20. </a:t>
            </a:r>
            <a:r>
              <a:rPr lang="sr-Latn-CS" sz="4800" dirty="0" smtClean="0">
                <a:latin typeface="Times New Roman" pitchFamily="18" charset="0"/>
                <a:cs typeface="Times New Roman" pitchFamily="18" charset="0"/>
              </a:rPr>
              <a:t>jun</a:t>
            </a:r>
            <a:r>
              <a:rPr lang="sr-Latn-CS" sz="4800" b="1" dirty="0" smtClean="0">
                <a:latin typeface="Times New Roman" pitchFamily="18" charset="0"/>
                <a:cs typeface="Times New Roman" pitchFamily="18" charset="0"/>
              </a:rPr>
              <a:t> 2021.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sz="2500" dirty="0"/>
          </a:p>
          <a:p>
            <a:pPr algn="r"/>
            <a:r>
              <a:rPr lang="sr-Latn-CS" sz="2600" dirty="0"/>
              <a:t> </a:t>
            </a:r>
            <a:endParaRPr lang="en-US" sz="26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2.2. </a:t>
            </a:r>
            <a:r>
              <a:rPr lang="en-US" sz="2400" b="1" dirty="0" err="1" smtClean="0"/>
              <a:t>Aktuelna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situacija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srpskom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tržištu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dobrovoljnog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penzijskog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osiguranja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28600" y="1524000"/>
          <a:ext cx="8610600" cy="5246484"/>
        </p:xfrm>
        <a:graphic>
          <a:graphicData uri="http://schemas.openxmlformats.org/presentationml/2006/ole">
            <p:oleObj spid="_x0000_s8194" name="Document" r:id="rId3" imgW="4639751" imgH="2826838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935162"/>
          </a:xfrm>
        </p:spPr>
        <p:txBody>
          <a:bodyPr>
            <a:noAutofit/>
          </a:bodyPr>
          <a:lstStyle/>
          <a:p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/>
              <a:t>IZAZOVI ZA SISTEM OBAVEZNOG PENZIJSKOG OSIGURANJA</a:t>
            </a:r>
            <a:r>
              <a:rPr lang="sr-Latn-RS" sz="2400" dirty="0" smtClean="0"/>
              <a:t/>
            </a:r>
            <a:br>
              <a:rPr lang="sr-Latn-RS" sz="2400" dirty="0" smtClean="0"/>
            </a:br>
            <a:r>
              <a:rPr lang="sr-Latn-RS" sz="2400" dirty="0" smtClean="0"/>
              <a:t/>
            </a:r>
            <a:br>
              <a:rPr lang="sr-Latn-RS" sz="2400" dirty="0" smtClean="0"/>
            </a:br>
            <a:r>
              <a:rPr lang="sr-Latn-RS" sz="2400" dirty="0" smtClean="0"/>
              <a:t> 1.1. </a:t>
            </a:r>
            <a:r>
              <a:rPr lang="en-US" sz="2400" dirty="0" err="1" smtClean="0"/>
              <a:t>Tekući</a:t>
            </a:r>
            <a:r>
              <a:rPr lang="en-US" sz="2400" dirty="0" smtClean="0"/>
              <a:t> </a:t>
            </a:r>
            <a:r>
              <a:rPr lang="en-US" sz="2400" dirty="0" err="1" smtClean="0"/>
              <a:t>rizici</a:t>
            </a:r>
            <a:r>
              <a:rPr lang="en-US" sz="2400" dirty="0" smtClean="0"/>
              <a:t> </a:t>
            </a:r>
            <a:r>
              <a:rPr lang="en-US" sz="2400" dirty="0" err="1" smtClean="0"/>
              <a:t>koji</a:t>
            </a:r>
            <a:r>
              <a:rPr lang="en-US" sz="2400" dirty="0" smtClean="0"/>
              <a:t> </a:t>
            </a:r>
            <a:r>
              <a:rPr lang="en-US" sz="2400" dirty="0" err="1" smtClean="0"/>
              <a:t>globalno</a:t>
            </a:r>
            <a:r>
              <a:rPr lang="en-US" sz="2400" dirty="0" smtClean="0"/>
              <a:t> </a:t>
            </a:r>
            <a:r>
              <a:rPr lang="en-US" sz="2400" dirty="0" err="1" smtClean="0"/>
              <a:t>utiču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sisteme</a:t>
            </a:r>
            <a:r>
              <a:rPr lang="en-US" sz="2400" dirty="0" smtClean="0"/>
              <a:t> </a:t>
            </a:r>
            <a:r>
              <a:rPr lang="en-US" sz="2400" dirty="0" err="1" smtClean="0"/>
              <a:t>obaveznog</a:t>
            </a:r>
            <a:r>
              <a:rPr lang="en-US" sz="2400" dirty="0" smtClean="0"/>
              <a:t> </a:t>
            </a:r>
            <a:r>
              <a:rPr lang="en-US" sz="2400" dirty="0" err="1" smtClean="0"/>
              <a:t>penzijskog</a:t>
            </a:r>
            <a:r>
              <a:rPr lang="en-US" sz="2400" dirty="0" smtClean="0"/>
              <a:t> </a:t>
            </a:r>
            <a:r>
              <a:rPr lang="en-US" sz="2400" dirty="0" err="1" smtClean="0"/>
              <a:t>osiguranja</a:t>
            </a:r>
            <a:r>
              <a:rPr lang="sr-Latn-RS" sz="2400" dirty="0" smtClean="0"/>
              <a:t/>
            </a:r>
            <a:br>
              <a:rPr lang="sr-Latn-RS" sz="2400" dirty="0" smtClean="0"/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7772400" cy="4495800"/>
          </a:xfrm>
        </p:spPr>
        <p:txBody>
          <a:bodyPr>
            <a:normAutofit/>
          </a:bodyPr>
          <a:lstStyle/>
          <a:p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Značajan uticaj svetske finansijske krize, pandemije COVID – 19, Četvrte industrijske revolucije na ključne faktore funkcionisanja obaveznog penzijskog osiguranja:</a:t>
            </a:r>
          </a:p>
          <a:p>
            <a:pPr>
              <a:buNone/>
            </a:pP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-ekonomske (u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caj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zadržavanje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otvaranje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nova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mesta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, dinamiku isplata i visinu zarada itd.)</a:t>
            </a:r>
          </a:p>
          <a:p>
            <a:pPr>
              <a:buNone/>
            </a:pP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-demografske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demografsko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starenje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stanovništva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smenjenje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fertiliteta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) i</a:t>
            </a:r>
          </a:p>
          <a:p>
            <a:pPr>
              <a:buNone/>
            </a:pP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-aktuarske (promena načina obračuna penzijskih nadoknada usled itd.).</a:t>
            </a:r>
          </a:p>
          <a:p>
            <a:endParaRPr lang="sr-Latn-R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pPr>
              <a:buNone/>
            </a:pPr>
            <a:endParaRPr lang="sr-Latn-RS" dirty="0" smtClean="0"/>
          </a:p>
          <a:p>
            <a:endParaRPr lang="sr-Latn-RS" dirty="0" smtClean="0"/>
          </a:p>
          <a:p>
            <a:endParaRPr lang="sr-Latn-R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63573"/>
            <a:ext cx="9144000" cy="6921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524000"/>
          </a:xfrm>
        </p:spPr>
        <p:txBody>
          <a:bodyPr>
            <a:normAutofit fontScale="90000"/>
          </a:bodyPr>
          <a:lstStyle/>
          <a:p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1.2.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Faktori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utiču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obaveznog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penzijskog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osiguranja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Republici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Srbiji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3772" y="838200"/>
            <a:ext cx="7773428" cy="5864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U 2020. godini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 miliona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 zaposlenih osoba</a:t>
            </a: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Medijalna neto zarada za decembar 2020. godine =  48.676 dinara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minimalne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potrošačke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zarade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decembru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2020.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0,57:1,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prosečne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potrošačke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zarade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1,12:1.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/>
              <a:t>1.3.Funkiconisanje </a:t>
            </a:r>
            <a:r>
              <a:rPr lang="en-US" sz="2700" dirty="0" err="1" smtClean="0"/>
              <a:t>sistema</a:t>
            </a:r>
            <a:r>
              <a:rPr lang="en-US" sz="2700" dirty="0" smtClean="0"/>
              <a:t> </a:t>
            </a:r>
            <a:r>
              <a:rPr lang="en-US" sz="2700" dirty="0" err="1" smtClean="0"/>
              <a:t>obaveznog</a:t>
            </a:r>
            <a:r>
              <a:rPr lang="en-US" sz="2700" dirty="0" smtClean="0"/>
              <a:t> </a:t>
            </a:r>
            <a:r>
              <a:rPr lang="en-US" sz="2700" dirty="0" err="1" smtClean="0"/>
              <a:t>penzijskog</a:t>
            </a:r>
            <a:r>
              <a:rPr lang="en-US" sz="2700" dirty="0" smtClean="0"/>
              <a:t> </a:t>
            </a:r>
            <a:r>
              <a:rPr lang="en-US" sz="2700" dirty="0" err="1" smtClean="0"/>
              <a:t>osiguranja</a:t>
            </a:r>
            <a:r>
              <a:rPr lang="en-US" sz="2700" dirty="0" smtClean="0"/>
              <a:t> u </a:t>
            </a:r>
            <a:r>
              <a:rPr lang="en-US" sz="2700" dirty="0" err="1" smtClean="0"/>
              <a:t>Republici</a:t>
            </a:r>
            <a:r>
              <a:rPr lang="en-US" sz="2700" dirty="0" smtClean="0"/>
              <a:t> </a:t>
            </a:r>
            <a:r>
              <a:rPr lang="en-US" sz="2700" dirty="0" err="1" smtClean="0"/>
              <a:t>Srbiji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5856" y="1676399"/>
            <a:ext cx="8517144" cy="4425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451212" y="2209800"/>
          <a:ext cx="8692788" cy="3048000"/>
        </p:xfrm>
        <a:graphic>
          <a:graphicData uri="http://schemas.openxmlformats.org/presentationml/2006/ole">
            <p:oleObj spid="_x0000_s7171" name="Document" r:id="rId3" imgW="4496098" imgH="1576105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z="2200" b="1" dirty="0" smtClean="0"/>
              <a:t/>
            </a:r>
            <a:br>
              <a:rPr lang="sr-Latn-RS" sz="2200" b="1" dirty="0" smtClean="0"/>
            </a:br>
            <a:r>
              <a:rPr lang="sr-Latn-RS" sz="2200" b="1" dirty="0" smtClean="0"/>
              <a:t/>
            </a:r>
            <a:br>
              <a:rPr lang="sr-Latn-RS" sz="2200" b="1" dirty="0" smtClean="0"/>
            </a:br>
            <a:r>
              <a:rPr lang="sr-Latn-RS" sz="2200" b="1" dirty="0" smtClean="0"/>
              <a:t/>
            </a:r>
            <a:br>
              <a:rPr lang="sr-Latn-RS" sz="2200" b="1" dirty="0" smtClean="0"/>
            </a:br>
            <a:r>
              <a:rPr lang="sr-Latn-RS" sz="2200" b="1" dirty="0" smtClean="0"/>
              <a:t/>
            </a:r>
            <a:br>
              <a:rPr lang="sr-Latn-RS" sz="2200" b="1" dirty="0" smtClean="0"/>
            </a:br>
            <a:r>
              <a:rPr lang="sr-Latn-RS" sz="2200" b="1" dirty="0" smtClean="0"/>
              <a:t/>
            </a:r>
            <a:br>
              <a:rPr lang="sr-Latn-RS" sz="2200" b="1" dirty="0" smtClean="0"/>
            </a:br>
            <a:r>
              <a:rPr lang="sr-Latn-RS" sz="2200" b="1" dirty="0" smtClean="0"/>
              <a:t/>
            </a:r>
            <a:br>
              <a:rPr lang="sr-Latn-RS" sz="2200" b="1" dirty="0" smtClean="0"/>
            </a:br>
            <a:r>
              <a:rPr lang="en-US" sz="2200" b="1" dirty="0" smtClean="0"/>
              <a:t>2. PROMENE U SISTEMU DOBROVOLJNOG PENZIJSKOG OSIGURANJA KAO POSLEDICA UTICAJA TEKUĆIH RIZIKA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2.1.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Uticaj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kolebljivosti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osnovnih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faktora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sisteme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dobrovoljnog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penzijskog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osiguranja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svetu</a:t>
            </a:r>
            <a:endParaRPr lang="sr-Latn-RS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RS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velikom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broju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sveta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tržišta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ispoljavaju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visok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stepen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volatilnosti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trgovanja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sr-Latn-R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*Visok stepen osetljivosti t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ržišt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zaposlenost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zarad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a itd.</a:t>
            </a:r>
          </a:p>
          <a:p>
            <a:pPr>
              <a:buNone/>
            </a:pPr>
            <a:endParaRPr lang="sr-Latn-RS" sz="20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*Izazov na nadzor nad funcionisanjem dobrovoljnog penzijskog osiguranja.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7157</TotalTime>
  <Words>168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Oriel</vt:lpstr>
      <vt:lpstr>Document</vt:lpstr>
      <vt:lpstr> AKTUELNI IZAZOVI ZA SISTEM PENZIJSKOG OSIGURANJA </vt:lpstr>
      <vt:lpstr>1. IZAZOVI ZA SISTEM OBAVEZNOG PENZIJSKOG OSIGURANJA   1.1. Tekući rizici koji globalno utiču na sisteme obaveznog penzijskog osiguranja </vt:lpstr>
      <vt:lpstr>Slide 3</vt:lpstr>
      <vt:lpstr>Slide 4</vt:lpstr>
      <vt:lpstr>          1.2. Faktori koji utiču na sistem obaveznog penzijskog osiguranja u Republici Srbiji  </vt:lpstr>
      <vt:lpstr>Slide 6</vt:lpstr>
      <vt:lpstr>1.3.Funkiconisanje sistema obaveznog penzijskog osiguranja u Republici Srbiji </vt:lpstr>
      <vt:lpstr>Slide 8</vt:lpstr>
      <vt:lpstr>      2. PROMENE U SISTEMU DOBROVOLJNOG PENZIJSKOG OSIGURANJA KAO POSLEDICA UTICAJA TEKUĆIH RIZIKA  </vt:lpstr>
      <vt:lpstr>2.2. Aktuelna situacija na srpskom tržištu dobrovoljnog penzijskog osiguranja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UTICAJ KATASTROFALNIH RIZIKA NA SEKTOR POLJOPRIVREDE U SRBIJI</dc:title>
  <dc:creator>Tecra</dc:creator>
  <cp:lastModifiedBy>HP</cp:lastModifiedBy>
  <cp:revision>112</cp:revision>
  <dcterms:created xsi:type="dcterms:W3CDTF">2015-05-15T08:52:07Z</dcterms:created>
  <dcterms:modified xsi:type="dcterms:W3CDTF">2021-06-16T21:07:06Z</dcterms:modified>
</cp:coreProperties>
</file>