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31"/>
  </p:notesMasterIdLst>
  <p:sldIdLst>
    <p:sldId id="258" r:id="rId5"/>
    <p:sldId id="548" r:id="rId6"/>
    <p:sldId id="333" r:id="rId7"/>
    <p:sldId id="334" r:id="rId8"/>
    <p:sldId id="549" r:id="rId9"/>
    <p:sldId id="550" r:id="rId10"/>
    <p:sldId id="336" r:id="rId11"/>
    <p:sldId id="528" r:id="rId12"/>
    <p:sldId id="529" r:id="rId13"/>
    <p:sldId id="531" r:id="rId14"/>
    <p:sldId id="530" r:id="rId15"/>
    <p:sldId id="532" r:id="rId16"/>
    <p:sldId id="533" r:id="rId17"/>
    <p:sldId id="534" r:id="rId18"/>
    <p:sldId id="535" r:id="rId19"/>
    <p:sldId id="536" r:id="rId20"/>
    <p:sldId id="537" r:id="rId21"/>
    <p:sldId id="539" r:id="rId22"/>
    <p:sldId id="540" r:id="rId23"/>
    <p:sldId id="541" r:id="rId24"/>
    <p:sldId id="542" r:id="rId25"/>
    <p:sldId id="544" r:id="rId26"/>
    <p:sldId id="545" r:id="rId27"/>
    <p:sldId id="546" r:id="rId28"/>
    <p:sldId id="547" r:id="rId29"/>
    <p:sldId id="515" r:id="rId30"/>
  </p:sldIdLst>
  <p:sldSz cx="10688638" cy="7562850"/>
  <p:notesSz cx="6858000" cy="9144000"/>
  <p:defaultTextStyle>
    <a:defPPr>
      <a:defRPr lang="en-GB"/>
    </a:defPPr>
    <a:lvl1pPr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1pPr>
    <a:lvl2pPr marL="496888" indent="-39688"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2pPr>
    <a:lvl3pPr marL="993775" indent="-79375"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3pPr>
    <a:lvl4pPr marL="1490663" indent="-119063"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4pPr>
    <a:lvl5pPr marL="1987550" indent="-158750"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5pPr>
    <a:lvl6pPr marL="2286000" algn="l" defTabSz="914400" rtl="0" eaLnBrk="1" latinLnBrk="0" hangingPunct="1">
      <a:defRPr sz="2000" kern="1200">
        <a:solidFill>
          <a:schemeClr val="tx1"/>
        </a:solidFill>
        <a:latin typeface="Calibri" panose="020F0502020204030204" pitchFamily="34" charset="0"/>
        <a:ea typeface="+mn-ea"/>
        <a:cs typeface="+mn-cs"/>
      </a:defRPr>
    </a:lvl6pPr>
    <a:lvl7pPr marL="2743200" algn="l" defTabSz="914400" rtl="0" eaLnBrk="1" latinLnBrk="0" hangingPunct="1">
      <a:defRPr sz="2000" kern="1200">
        <a:solidFill>
          <a:schemeClr val="tx1"/>
        </a:solidFill>
        <a:latin typeface="Calibri" panose="020F0502020204030204" pitchFamily="34" charset="0"/>
        <a:ea typeface="+mn-ea"/>
        <a:cs typeface="+mn-cs"/>
      </a:defRPr>
    </a:lvl7pPr>
    <a:lvl8pPr marL="3200400" algn="l" defTabSz="914400" rtl="0" eaLnBrk="1" latinLnBrk="0" hangingPunct="1">
      <a:defRPr sz="2000" kern="1200">
        <a:solidFill>
          <a:schemeClr val="tx1"/>
        </a:solidFill>
        <a:latin typeface="Calibri" panose="020F0502020204030204" pitchFamily="34" charset="0"/>
        <a:ea typeface="+mn-ea"/>
        <a:cs typeface="+mn-cs"/>
      </a:defRPr>
    </a:lvl8pPr>
    <a:lvl9pPr marL="3657600" algn="l" defTabSz="914400" rtl="0" eaLnBrk="1" latinLnBrk="0" hangingPunct="1">
      <a:defRPr sz="2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FF"/>
    <a:srgbClr val="00CC00"/>
    <a:srgbClr val="FBC2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71ABC-E516-4841-B0FC-904C57190EB7}" v="9" dt="2021-06-17T06:01:12.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0591" autoAdjust="0"/>
  </p:normalViewPr>
  <p:slideViewPr>
    <p:cSldViewPr snapToGrid="0" snapToObjects="1">
      <p:cViewPr varScale="1">
        <p:scale>
          <a:sx n="49" d="100"/>
          <a:sy n="49" d="100"/>
        </p:scale>
        <p:origin x="14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vanka Cetkovic" userId="8de1efe0-7d86-4a1f-ac99-65a7d27de105" providerId="ADAL" clId="{63371ABC-E516-4841-B0FC-904C57190EB7}"/>
    <pc:docChg chg="custSel addSld delSld modSld">
      <pc:chgData name="Jovanka Cetkovic" userId="8de1efe0-7d86-4a1f-ac99-65a7d27de105" providerId="ADAL" clId="{63371ABC-E516-4841-B0FC-904C57190EB7}" dt="2021-06-17T06:12:40.280" v="261" actId="122"/>
      <pc:docMkLst>
        <pc:docMk/>
      </pc:docMkLst>
      <pc:sldChg chg="modSp mod">
        <pc:chgData name="Jovanka Cetkovic" userId="8de1efe0-7d86-4a1f-ac99-65a7d27de105" providerId="ADAL" clId="{63371ABC-E516-4841-B0FC-904C57190EB7}" dt="2021-06-16T14:25:21.130" v="12" actId="20577"/>
        <pc:sldMkLst>
          <pc:docMk/>
          <pc:sldMk cId="0" sldId="258"/>
        </pc:sldMkLst>
        <pc:spChg chg="mod">
          <ac:chgData name="Jovanka Cetkovic" userId="8de1efe0-7d86-4a1f-ac99-65a7d27de105" providerId="ADAL" clId="{63371ABC-E516-4841-B0FC-904C57190EB7}" dt="2021-06-16T14:25:21.130" v="12" actId="20577"/>
          <ac:spMkLst>
            <pc:docMk/>
            <pc:sldMk cId="0" sldId="258"/>
            <ac:spMk id="13314" creationId="{FA814DEA-7EEF-4829-99F3-8CE38FF25F70}"/>
          </ac:spMkLst>
        </pc:spChg>
      </pc:sldChg>
      <pc:sldChg chg="modSp add mod">
        <pc:chgData name="Jovanka Cetkovic" userId="8de1efe0-7d86-4a1f-ac99-65a7d27de105" providerId="ADAL" clId="{63371ABC-E516-4841-B0FC-904C57190EB7}" dt="2021-06-17T05:51:06.050" v="59" actId="14100"/>
        <pc:sldMkLst>
          <pc:docMk/>
          <pc:sldMk cId="1498038723" sldId="333"/>
        </pc:sldMkLst>
        <pc:picChg chg="mod">
          <ac:chgData name="Jovanka Cetkovic" userId="8de1efe0-7d86-4a1f-ac99-65a7d27de105" providerId="ADAL" clId="{63371ABC-E516-4841-B0FC-904C57190EB7}" dt="2021-06-17T05:51:06.050" v="59" actId="14100"/>
          <ac:picMkLst>
            <pc:docMk/>
            <pc:sldMk cId="1498038723" sldId="333"/>
            <ac:picMk id="4" creationId="{00000000-0000-0000-0000-000000000000}"/>
          </ac:picMkLst>
        </pc:picChg>
      </pc:sldChg>
      <pc:sldChg chg="modSp add mod">
        <pc:chgData name="Jovanka Cetkovic" userId="8de1efe0-7d86-4a1f-ac99-65a7d27de105" providerId="ADAL" clId="{63371ABC-E516-4841-B0FC-904C57190EB7}" dt="2021-06-17T05:50:43.150" v="55" actId="14100"/>
        <pc:sldMkLst>
          <pc:docMk/>
          <pc:sldMk cId="4058289204" sldId="334"/>
        </pc:sldMkLst>
        <pc:picChg chg="mod">
          <ac:chgData name="Jovanka Cetkovic" userId="8de1efe0-7d86-4a1f-ac99-65a7d27de105" providerId="ADAL" clId="{63371ABC-E516-4841-B0FC-904C57190EB7}" dt="2021-06-17T05:50:43.150" v="55" actId="14100"/>
          <ac:picMkLst>
            <pc:docMk/>
            <pc:sldMk cId="4058289204" sldId="334"/>
            <ac:picMk id="4" creationId="{00000000-0000-0000-0000-000000000000}"/>
          </ac:picMkLst>
        </pc:picChg>
      </pc:sldChg>
      <pc:sldChg chg="addSp delSp modSp add mod">
        <pc:chgData name="Jovanka Cetkovic" userId="8de1efe0-7d86-4a1f-ac99-65a7d27de105" providerId="ADAL" clId="{63371ABC-E516-4841-B0FC-904C57190EB7}" dt="2021-06-17T06:12:40.280" v="261" actId="122"/>
        <pc:sldMkLst>
          <pc:docMk/>
          <pc:sldMk cId="454916363" sldId="336"/>
        </pc:sldMkLst>
        <pc:spChg chg="mod">
          <ac:chgData name="Jovanka Cetkovic" userId="8de1efe0-7d86-4a1f-ac99-65a7d27de105" providerId="ADAL" clId="{63371ABC-E516-4841-B0FC-904C57190EB7}" dt="2021-06-17T05:50:26.652" v="51" actId="207"/>
          <ac:spMkLst>
            <pc:docMk/>
            <pc:sldMk cId="454916363" sldId="336"/>
            <ac:spMk id="2" creationId="{00000000-0000-0000-0000-000000000000}"/>
          </ac:spMkLst>
        </pc:spChg>
        <pc:spChg chg="add mod">
          <ac:chgData name="Jovanka Cetkovic" userId="8de1efe0-7d86-4a1f-ac99-65a7d27de105" providerId="ADAL" clId="{63371ABC-E516-4841-B0FC-904C57190EB7}" dt="2021-06-17T06:12:40.280" v="261" actId="122"/>
          <ac:spMkLst>
            <pc:docMk/>
            <pc:sldMk cId="454916363" sldId="336"/>
            <ac:spMk id="6" creationId="{092A2912-3BB2-42AD-A501-AB3A6D30FDE5}"/>
          </ac:spMkLst>
        </pc:spChg>
        <pc:picChg chg="del">
          <ac:chgData name="Jovanka Cetkovic" userId="8de1efe0-7d86-4a1f-ac99-65a7d27de105" providerId="ADAL" clId="{63371ABC-E516-4841-B0FC-904C57190EB7}" dt="2021-06-17T06:01:22.136" v="188" actId="478"/>
          <ac:picMkLst>
            <pc:docMk/>
            <pc:sldMk cId="454916363" sldId="336"/>
            <ac:picMk id="4" creationId="{00000000-0000-0000-0000-000000000000}"/>
          </ac:picMkLst>
        </pc:picChg>
        <pc:picChg chg="add mod">
          <ac:chgData name="Jovanka Cetkovic" userId="8de1efe0-7d86-4a1f-ac99-65a7d27de105" providerId="ADAL" clId="{63371ABC-E516-4841-B0FC-904C57190EB7}" dt="2021-06-17T06:01:16.526" v="187" actId="14100"/>
          <ac:picMkLst>
            <pc:docMk/>
            <pc:sldMk cId="454916363" sldId="336"/>
            <ac:picMk id="5" creationId="{EB38C6F4-6C80-494A-BC1A-50E3994C4AA7}"/>
          </ac:picMkLst>
        </pc:picChg>
      </pc:sldChg>
      <pc:sldChg chg="addSp delSp modSp add del mod">
        <pc:chgData name="Jovanka Cetkovic" userId="8de1efe0-7d86-4a1f-ac99-65a7d27de105" providerId="ADAL" clId="{63371ABC-E516-4841-B0FC-904C57190EB7}" dt="2021-06-17T06:01:54.617" v="227" actId="47"/>
        <pc:sldMkLst>
          <pc:docMk/>
          <pc:sldMk cId="2659489188" sldId="338"/>
        </pc:sldMkLst>
        <pc:spChg chg="add mod">
          <ac:chgData name="Jovanka Cetkovic" userId="8de1efe0-7d86-4a1f-ac99-65a7d27de105" providerId="ADAL" clId="{63371ABC-E516-4841-B0FC-904C57190EB7}" dt="2021-06-17T06:01:08.687" v="185" actId="21"/>
          <ac:spMkLst>
            <pc:docMk/>
            <pc:sldMk cId="2659489188" sldId="338"/>
            <ac:spMk id="5" creationId="{5E1F4B21-EA84-4DE8-B2C7-D7912768A2C3}"/>
          </ac:spMkLst>
        </pc:spChg>
        <pc:picChg chg="del">
          <ac:chgData name="Jovanka Cetkovic" userId="8de1efe0-7d86-4a1f-ac99-65a7d27de105" providerId="ADAL" clId="{63371ABC-E516-4841-B0FC-904C57190EB7}" dt="2021-06-17T06:01:08.687" v="185" actId="21"/>
          <ac:picMkLst>
            <pc:docMk/>
            <pc:sldMk cId="2659489188" sldId="338"/>
            <ac:picMk id="4" creationId="{00000000-0000-0000-0000-000000000000}"/>
          </ac:picMkLst>
        </pc:picChg>
      </pc:sldChg>
      <pc:sldChg chg="modSp mod">
        <pc:chgData name="Jovanka Cetkovic" userId="8de1efe0-7d86-4a1f-ac99-65a7d27de105" providerId="ADAL" clId="{63371ABC-E516-4841-B0FC-904C57190EB7}" dt="2021-06-17T06:02:08.163" v="253" actId="20577"/>
        <pc:sldMkLst>
          <pc:docMk/>
          <pc:sldMk cId="2517796265" sldId="528"/>
        </pc:sldMkLst>
        <pc:spChg chg="mod">
          <ac:chgData name="Jovanka Cetkovic" userId="8de1efe0-7d86-4a1f-ac99-65a7d27de105" providerId="ADAL" clId="{63371ABC-E516-4841-B0FC-904C57190EB7}" dt="2021-06-17T06:02:08.163" v="253" actId="20577"/>
          <ac:spMkLst>
            <pc:docMk/>
            <pc:sldMk cId="2517796265" sldId="528"/>
            <ac:spMk id="2" creationId="{00000000-0000-0000-0000-000000000000}"/>
          </ac:spMkLst>
        </pc:spChg>
      </pc:sldChg>
      <pc:sldChg chg="del">
        <pc:chgData name="Jovanka Cetkovic" userId="8de1efe0-7d86-4a1f-ac99-65a7d27de105" providerId="ADAL" clId="{63371ABC-E516-4841-B0FC-904C57190EB7}" dt="2021-06-17T06:10:20.224" v="255" actId="47"/>
        <pc:sldMkLst>
          <pc:docMk/>
          <pc:sldMk cId="876706120" sldId="538"/>
        </pc:sldMkLst>
      </pc:sldChg>
      <pc:sldChg chg="del">
        <pc:chgData name="Jovanka Cetkovic" userId="8de1efe0-7d86-4a1f-ac99-65a7d27de105" providerId="ADAL" clId="{63371ABC-E516-4841-B0FC-904C57190EB7}" dt="2021-06-17T06:07:38.404" v="254" actId="47"/>
        <pc:sldMkLst>
          <pc:docMk/>
          <pc:sldMk cId="3079609019" sldId="543"/>
        </pc:sldMkLst>
      </pc:sldChg>
      <pc:sldChg chg="addSp delSp modSp new mod">
        <pc:chgData name="Jovanka Cetkovic" userId="8de1efe0-7d86-4a1f-ac99-65a7d27de105" providerId="ADAL" clId="{63371ABC-E516-4841-B0FC-904C57190EB7}" dt="2021-06-17T05:52:13.152" v="160" actId="122"/>
        <pc:sldMkLst>
          <pc:docMk/>
          <pc:sldMk cId="3024163867" sldId="548"/>
        </pc:sldMkLst>
        <pc:spChg chg="mod">
          <ac:chgData name="Jovanka Cetkovic" userId="8de1efe0-7d86-4a1f-ac99-65a7d27de105" providerId="ADAL" clId="{63371ABC-E516-4841-B0FC-904C57190EB7}" dt="2021-06-17T05:51:51.527" v="155" actId="20577"/>
          <ac:spMkLst>
            <pc:docMk/>
            <pc:sldMk cId="3024163867" sldId="548"/>
            <ac:spMk id="2" creationId="{530FD6D6-B81F-4B6A-A33B-88B5E0767822}"/>
          </ac:spMkLst>
        </pc:spChg>
        <pc:spChg chg="mod">
          <ac:chgData name="Jovanka Cetkovic" userId="8de1efe0-7d86-4a1f-ac99-65a7d27de105" providerId="ADAL" clId="{63371ABC-E516-4841-B0FC-904C57190EB7}" dt="2021-06-17T05:52:13.152" v="160" actId="122"/>
          <ac:spMkLst>
            <pc:docMk/>
            <pc:sldMk cId="3024163867" sldId="548"/>
            <ac:spMk id="3" creationId="{A0DA6817-5A75-4FB5-A86B-B45E0D7C5EDC}"/>
          </ac:spMkLst>
        </pc:spChg>
        <pc:picChg chg="add del mod">
          <ac:chgData name="Jovanka Cetkovic" userId="8de1efe0-7d86-4a1f-ac99-65a7d27de105" providerId="ADAL" clId="{63371ABC-E516-4841-B0FC-904C57190EB7}" dt="2021-06-17T05:48:17.618" v="24"/>
          <ac:picMkLst>
            <pc:docMk/>
            <pc:sldMk cId="3024163867" sldId="548"/>
            <ac:picMk id="4" creationId="{EDB303D3-D71F-49F0-802F-D32C7F22ED87}"/>
          </ac:picMkLst>
        </pc:picChg>
      </pc:sldChg>
      <pc:sldChg chg="addSp modSp new mod">
        <pc:chgData name="Jovanka Cetkovic" userId="8de1efe0-7d86-4a1f-ac99-65a7d27de105" providerId="ADAL" clId="{63371ABC-E516-4841-B0FC-904C57190EB7}" dt="2021-06-17T06:12:01.189" v="257" actId="20577"/>
        <pc:sldMkLst>
          <pc:docMk/>
          <pc:sldMk cId="4068018233" sldId="549"/>
        </pc:sldMkLst>
        <pc:spChg chg="add mod">
          <ac:chgData name="Jovanka Cetkovic" userId="8de1efe0-7d86-4a1f-ac99-65a7d27de105" providerId="ADAL" clId="{63371ABC-E516-4841-B0FC-904C57190EB7}" dt="2021-06-17T06:12:01.189" v="257" actId="20577"/>
          <ac:spMkLst>
            <pc:docMk/>
            <pc:sldMk cId="4068018233" sldId="549"/>
            <ac:spMk id="4" creationId="{4310BBBC-FEEC-4ED2-9C87-C326B8ACD8B6}"/>
          </ac:spMkLst>
        </pc:spChg>
        <pc:picChg chg="add mod">
          <ac:chgData name="Jovanka Cetkovic" userId="8de1efe0-7d86-4a1f-ac99-65a7d27de105" providerId="ADAL" clId="{63371ABC-E516-4841-B0FC-904C57190EB7}" dt="2021-06-17T06:11:44.084" v="256" actId="14100"/>
          <ac:picMkLst>
            <pc:docMk/>
            <pc:sldMk cId="4068018233" sldId="549"/>
            <ac:picMk id="2" creationId="{D3661094-5902-4727-B2F0-A22CA55ED786}"/>
          </ac:picMkLst>
        </pc:picChg>
      </pc:sldChg>
      <pc:sldChg chg="addSp modSp new mod">
        <pc:chgData name="Jovanka Cetkovic" userId="8de1efe0-7d86-4a1f-ac99-65a7d27de105" providerId="ADAL" clId="{63371ABC-E516-4841-B0FC-904C57190EB7}" dt="2021-06-17T06:12:25.624" v="260" actId="20577"/>
        <pc:sldMkLst>
          <pc:docMk/>
          <pc:sldMk cId="1424814066" sldId="550"/>
        </pc:sldMkLst>
        <pc:spChg chg="add mod">
          <ac:chgData name="Jovanka Cetkovic" userId="8de1efe0-7d86-4a1f-ac99-65a7d27de105" providerId="ADAL" clId="{63371ABC-E516-4841-B0FC-904C57190EB7}" dt="2021-06-17T06:12:25.624" v="260" actId="20577"/>
          <ac:spMkLst>
            <pc:docMk/>
            <pc:sldMk cId="1424814066" sldId="550"/>
            <ac:spMk id="4" creationId="{C3D52E26-49CB-4F9A-9CF8-2DBD9F5C2B40}"/>
          </ac:spMkLst>
        </pc:spChg>
        <pc:picChg chg="add mod">
          <ac:chgData name="Jovanka Cetkovic" userId="8de1efe0-7d86-4a1f-ac99-65a7d27de105" providerId="ADAL" clId="{63371ABC-E516-4841-B0FC-904C57190EB7}" dt="2021-06-17T05:58:02.770" v="179" actId="14100"/>
          <ac:picMkLst>
            <pc:docMk/>
            <pc:sldMk cId="1424814066" sldId="550"/>
            <ac:picMk id="2" creationId="{DB4C72C4-5F3E-4BB5-B806-FB239C1507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C972D-4B24-4580-9A9D-7A5AC6AFF243}" type="datetimeFigureOut">
              <a:rPr lang="en-GB" smtClean="0"/>
              <a:t>17/06/2021</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3885F-60EA-4905-85D1-B8EC9504DE07}" type="slidenum">
              <a:rPr lang="en-GB" smtClean="0"/>
              <a:t>‹#›</a:t>
            </a:fld>
            <a:endParaRPr lang="en-GB"/>
          </a:p>
        </p:txBody>
      </p:sp>
    </p:spTree>
    <p:extLst>
      <p:ext uri="{BB962C8B-B14F-4D97-AF65-F5344CB8AC3E}">
        <p14:creationId xmlns:p14="http://schemas.microsoft.com/office/powerpoint/2010/main" val="38098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6403885F-60EA-4905-85D1-B8EC9504DE07}" type="slidenum">
              <a:rPr lang="en-GB" smtClean="0"/>
              <a:t>9</a:t>
            </a:fld>
            <a:endParaRPr lang="en-GB"/>
          </a:p>
        </p:txBody>
      </p:sp>
    </p:spTree>
    <p:extLst>
      <p:ext uri="{BB962C8B-B14F-4D97-AF65-F5344CB8AC3E}">
        <p14:creationId xmlns:p14="http://schemas.microsoft.com/office/powerpoint/2010/main" val="1396024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descr="1.jpg">
            <a:extLst>
              <a:ext uri="{FF2B5EF4-FFF2-40B4-BE49-F238E27FC236}">
                <a16:creationId xmlns:a16="http://schemas.microsoft.com/office/drawing/2014/main" id="{B23D6BAC-23DD-4650-A14A-FB34F1D3D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07013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01648" y="2349389"/>
            <a:ext cx="9085342" cy="1621111"/>
          </a:xfrm>
          <a:prstGeom prst="rect">
            <a:avLst/>
          </a:prstGeom>
        </p:spPr>
        <p:txBody>
          <a:bodyPr lIns="99438" tIns="49719" rIns="99438" bIns="49719"/>
          <a:lstStyle/>
          <a:p>
            <a:r>
              <a:rPr lang="en-US"/>
              <a:t>Click to edit Master title style</a:t>
            </a:r>
            <a:endParaRPr lang="en-US" dirty="0"/>
          </a:p>
        </p:txBody>
      </p:sp>
      <p:sp>
        <p:nvSpPr>
          <p:cNvPr id="3" name="Subtitle 2"/>
          <p:cNvSpPr>
            <a:spLocks noGrp="1"/>
          </p:cNvSpPr>
          <p:nvPr>
            <p:ph type="subTitle" idx="1"/>
          </p:nvPr>
        </p:nvSpPr>
        <p:spPr>
          <a:xfrm>
            <a:off x="1603296" y="4285615"/>
            <a:ext cx="7482047" cy="1932728"/>
          </a:xfrm>
          <a:prstGeom prst="rect">
            <a:avLst/>
          </a:prstGeom>
        </p:spPr>
        <p:txBody>
          <a:bodyPr lIns="99438" tIns="49719" rIns="99438" bIns="49719"/>
          <a:lstStyle>
            <a:lvl1pPr marL="0" indent="0" algn="ctr">
              <a:buNone/>
              <a:defRPr>
                <a:solidFill>
                  <a:schemeClr val="tx1">
                    <a:tint val="75000"/>
                  </a:schemeClr>
                </a:solidFill>
              </a:defRPr>
            </a:lvl1pPr>
            <a:lvl2pPr marL="497190" indent="0" algn="ctr">
              <a:buNone/>
              <a:defRPr>
                <a:solidFill>
                  <a:schemeClr val="tx1">
                    <a:tint val="75000"/>
                  </a:schemeClr>
                </a:solidFill>
              </a:defRPr>
            </a:lvl2pPr>
            <a:lvl3pPr marL="994377" indent="0" algn="ctr">
              <a:buNone/>
              <a:defRPr>
                <a:solidFill>
                  <a:schemeClr val="tx1">
                    <a:tint val="75000"/>
                  </a:schemeClr>
                </a:solidFill>
              </a:defRPr>
            </a:lvl3pPr>
            <a:lvl4pPr marL="1491566" indent="0" algn="ctr">
              <a:buNone/>
              <a:defRPr>
                <a:solidFill>
                  <a:schemeClr val="tx1">
                    <a:tint val="75000"/>
                  </a:schemeClr>
                </a:solidFill>
              </a:defRPr>
            </a:lvl4pPr>
            <a:lvl5pPr marL="1988756" indent="0" algn="ctr">
              <a:buNone/>
              <a:defRPr>
                <a:solidFill>
                  <a:schemeClr val="tx1">
                    <a:tint val="75000"/>
                  </a:schemeClr>
                </a:solidFill>
              </a:defRPr>
            </a:lvl5pPr>
            <a:lvl6pPr marL="2485943" indent="0" algn="ctr">
              <a:buNone/>
              <a:defRPr>
                <a:solidFill>
                  <a:schemeClr val="tx1">
                    <a:tint val="75000"/>
                  </a:schemeClr>
                </a:solidFill>
              </a:defRPr>
            </a:lvl6pPr>
            <a:lvl7pPr marL="2983133" indent="0" algn="ctr">
              <a:buNone/>
              <a:defRPr>
                <a:solidFill>
                  <a:schemeClr val="tx1">
                    <a:tint val="75000"/>
                  </a:schemeClr>
                </a:solidFill>
              </a:defRPr>
            </a:lvl7pPr>
            <a:lvl8pPr marL="3480322" indent="0" algn="ctr">
              <a:buNone/>
              <a:defRPr>
                <a:solidFill>
                  <a:schemeClr val="tx1">
                    <a:tint val="75000"/>
                  </a:schemeClr>
                </a:solidFill>
              </a:defRPr>
            </a:lvl8pPr>
            <a:lvl9pPr marL="397751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3"/>
          </p:nvPr>
        </p:nvSpPr>
        <p:spPr>
          <a:xfrm>
            <a:off x="342900" y="6568060"/>
            <a:ext cx="2273300" cy="592138"/>
          </a:xfrm>
          <a:prstGeom prst="rect">
            <a:avLst/>
          </a:prstGeom>
        </p:spPr>
        <p:txBody>
          <a:bodyPr/>
          <a:lstStyle>
            <a:lvl1pPr algn="l">
              <a:buNone/>
              <a:defRPr sz="1800" b="1" baseline="0">
                <a:solidFill>
                  <a:schemeClr val="bg1"/>
                </a:solidFill>
              </a:defRPr>
            </a:lvl1pPr>
            <a:lvl2pPr>
              <a:defRPr sz="800"/>
            </a:lvl2pPr>
            <a:lvl3pPr>
              <a:defRPr sz="800"/>
            </a:lvl3pPr>
            <a:lvl4pPr>
              <a:defRPr sz="800"/>
            </a:lvl4pPr>
            <a:lvl5pPr>
              <a:defRPr sz="800"/>
            </a:lvl5pPr>
          </a:lstStyle>
          <a:p>
            <a:pPr lvl="0"/>
            <a:r>
              <a:rPr lang="en-US"/>
              <a:t>Edit Master text styles</a:t>
            </a:r>
          </a:p>
        </p:txBody>
      </p:sp>
      <p:sp>
        <p:nvSpPr>
          <p:cNvPr id="6" name="Date Placeholder 3">
            <a:extLst>
              <a:ext uri="{FF2B5EF4-FFF2-40B4-BE49-F238E27FC236}">
                <a16:creationId xmlns:a16="http://schemas.microsoft.com/office/drawing/2014/main" id="{301E1AF2-942D-4A61-8BC3-AC0472522D46}"/>
              </a:ext>
            </a:extLst>
          </p:cNvPr>
          <p:cNvSpPr>
            <a:spLocks noGrp="1"/>
          </p:cNvSpPr>
          <p:nvPr>
            <p:ph type="dt" sz="half" idx="14"/>
          </p:nvPr>
        </p:nvSpPr>
        <p:spPr>
          <a:xfrm>
            <a:off x="534988" y="7159625"/>
            <a:ext cx="2493962" cy="403225"/>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4070AECF-4C7F-469B-B198-2E46ABAE4F57}" type="datetimeFigureOut">
              <a:rPr lang="en-US"/>
              <a:pPr>
                <a:defRPr/>
              </a:pPr>
              <a:t>17-Jun-21</a:t>
            </a:fld>
            <a:endParaRPr lang="en-US"/>
          </a:p>
        </p:txBody>
      </p:sp>
      <p:sp>
        <p:nvSpPr>
          <p:cNvPr id="7" name="Footer Placeholder 4">
            <a:extLst>
              <a:ext uri="{FF2B5EF4-FFF2-40B4-BE49-F238E27FC236}">
                <a16:creationId xmlns:a16="http://schemas.microsoft.com/office/drawing/2014/main" id="{4DCF39F0-992B-4A3C-865D-DE01DB771373}"/>
              </a:ext>
            </a:extLst>
          </p:cNvPr>
          <p:cNvSpPr>
            <a:spLocks noGrp="1"/>
          </p:cNvSpPr>
          <p:nvPr>
            <p:ph type="ftr" sz="quarter" idx="15"/>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8" name="Slide Number Placeholder 5">
            <a:extLst>
              <a:ext uri="{FF2B5EF4-FFF2-40B4-BE49-F238E27FC236}">
                <a16:creationId xmlns:a16="http://schemas.microsoft.com/office/drawing/2014/main" id="{1B352C1F-AE27-4296-95F0-3992BA00F20D}"/>
              </a:ext>
            </a:extLst>
          </p:cNvPr>
          <p:cNvSpPr>
            <a:spLocks noGrp="1"/>
          </p:cNvSpPr>
          <p:nvPr>
            <p:ph type="sldNum" sz="quarter" idx="16"/>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5522D209-7437-4A11-98FB-1CA48619A2ED}" type="slidenum">
              <a:rPr lang="en-US"/>
              <a:pPr>
                <a:defRPr/>
              </a:pPr>
              <a:t>‹#›</a:t>
            </a:fld>
            <a:endParaRPr lang="en-US"/>
          </a:p>
        </p:txBody>
      </p:sp>
    </p:spTree>
    <p:extLst>
      <p:ext uri="{BB962C8B-B14F-4D97-AF65-F5344CB8AC3E}">
        <p14:creationId xmlns:p14="http://schemas.microsoft.com/office/powerpoint/2010/main" val="25080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Vertical Text Placeholder 2"/>
          <p:cNvSpPr>
            <a:spLocks noGrp="1"/>
          </p:cNvSpPr>
          <p:nvPr>
            <p:ph type="body" orient="vert" idx="1"/>
          </p:nvPr>
        </p:nvSpPr>
        <p:spPr>
          <a:xfrm>
            <a:off x="534432" y="1764669"/>
            <a:ext cx="9619774" cy="4991131"/>
          </a:xfrm>
          <a:prstGeom prst="rect">
            <a:avLst/>
          </a:prstGeom>
        </p:spPr>
        <p:txBody>
          <a:bodyPr vert="eaVert" lIns="99438" tIns="49719" rIns="99438" bIns="49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5F097-0673-4F13-91BF-ABEADCEDAA29}"/>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E979DB86-B608-407A-B6F1-AB15026B7DBF}" type="datetimeFigureOut">
              <a:rPr lang="en-US"/>
              <a:pPr>
                <a:defRPr/>
              </a:pPr>
              <a:t>17-Jun-21</a:t>
            </a:fld>
            <a:endParaRPr lang="en-US"/>
          </a:p>
        </p:txBody>
      </p:sp>
      <p:sp>
        <p:nvSpPr>
          <p:cNvPr id="5" name="Footer Placeholder 4">
            <a:extLst>
              <a:ext uri="{FF2B5EF4-FFF2-40B4-BE49-F238E27FC236}">
                <a16:creationId xmlns:a16="http://schemas.microsoft.com/office/drawing/2014/main" id="{35F6B6D2-5A84-4E64-BF4A-50DF9CC18A82}"/>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3632DDE-82A0-4915-88C3-CAC14747200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153E364B-220A-4A2C-8245-ADC709A66CEF}" type="slidenum">
              <a:rPr lang="en-US"/>
              <a:pPr>
                <a:defRPr/>
              </a:pPr>
              <a:t>‹#›</a:t>
            </a:fld>
            <a:endParaRPr lang="en-US"/>
          </a:p>
        </p:txBody>
      </p:sp>
    </p:spTree>
    <p:extLst>
      <p:ext uri="{BB962C8B-B14F-4D97-AF65-F5344CB8AC3E}">
        <p14:creationId xmlns:p14="http://schemas.microsoft.com/office/powerpoint/2010/main" val="119988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8"/>
            <a:ext cx="2404944" cy="6452932"/>
          </a:xfrm>
          <a:prstGeom prst="rect">
            <a:avLst/>
          </a:prstGeom>
        </p:spPr>
        <p:txBody>
          <a:bodyPr vert="eaVert" lIns="99438" tIns="49719" rIns="99438" bIns="49719"/>
          <a:lstStyle/>
          <a:p>
            <a:r>
              <a:rPr lang="en-US"/>
              <a:t>Click to edit Master title style</a:t>
            </a:r>
          </a:p>
        </p:txBody>
      </p:sp>
      <p:sp>
        <p:nvSpPr>
          <p:cNvPr id="3" name="Vertical Text Placeholder 2"/>
          <p:cNvSpPr>
            <a:spLocks noGrp="1"/>
          </p:cNvSpPr>
          <p:nvPr>
            <p:ph type="body" orient="vert" idx="1"/>
          </p:nvPr>
        </p:nvSpPr>
        <p:spPr>
          <a:xfrm>
            <a:off x="534432" y="302868"/>
            <a:ext cx="7036687" cy="6452932"/>
          </a:xfrm>
          <a:prstGeom prst="rect">
            <a:avLst/>
          </a:prstGeom>
        </p:spPr>
        <p:txBody>
          <a:bodyPr vert="eaVert" lIns="99438" tIns="49719" rIns="99438" bIns="49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36207-C801-4F2F-A4AD-FFEC365302D8}"/>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24CD463B-4BF1-4EAA-A380-FA0A23A6A8D1}" type="datetimeFigureOut">
              <a:rPr lang="en-US"/>
              <a:pPr>
                <a:defRPr/>
              </a:pPr>
              <a:t>17-Jun-21</a:t>
            </a:fld>
            <a:endParaRPr lang="en-US"/>
          </a:p>
        </p:txBody>
      </p:sp>
      <p:sp>
        <p:nvSpPr>
          <p:cNvPr id="5" name="Footer Placeholder 4">
            <a:extLst>
              <a:ext uri="{FF2B5EF4-FFF2-40B4-BE49-F238E27FC236}">
                <a16:creationId xmlns:a16="http://schemas.microsoft.com/office/drawing/2014/main" id="{0745FCFA-9C4A-45AF-9E75-883109A2AB33}"/>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D5DAB21-5B38-4B8A-BFEE-D6DEEB4B775D}"/>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B85F1FD3-67F7-4F6B-9DCF-4D5703570DB6}" type="slidenum">
              <a:rPr lang="en-US"/>
              <a:pPr>
                <a:defRPr/>
              </a:pPr>
              <a:t>‹#›</a:t>
            </a:fld>
            <a:endParaRPr lang="en-US"/>
          </a:p>
        </p:txBody>
      </p:sp>
    </p:spTree>
    <p:extLst>
      <p:ext uri="{BB962C8B-B14F-4D97-AF65-F5344CB8AC3E}">
        <p14:creationId xmlns:p14="http://schemas.microsoft.com/office/powerpoint/2010/main" val="33393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Content Placeholder 2"/>
          <p:cNvSpPr>
            <a:spLocks noGrp="1"/>
          </p:cNvSpPr>
          <p:nvPr>
            <p:ph idx="1"/>
          </p:nvPr>
        </p:nvSpPr>
        <p:spPr>
          <a:xfrm>
            <a:off x="534432" y="1764669"/>
            <a:ext cx="9619774" cy="4991131"/>
          </a:xfrm>
          <a:prstGeom prst="rect">
            <a:avLst/>
          </a:prstGeom>
        </p:spPr>
        <p:txBody>
          <a:bodyPr lIns="99438" tIns="49719" rIns="99438" bIns="49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EA547-A321-483B-95C9-D7B35D7E6D08}"/>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3F51CB41-DCE7-4557-953C-2A2C5559AEB8}" type="datetimeFigureOut">
              <a:rPr lang="en-US"/>
              <a:pPr>
                <a:defRPr/>
              </a:pPr>
              <a:t>17-Jun-21</a:t>
            </a:fld>
            <a:endParaRPr lang="en-US"/>
          </a:p>
        </p:txBody>
      </p:sp>
      <p:sp>
        <p:nvSpPr>
          <p:cNvPr id="5" name="Footer Placeholder 4">
            <a:extLst>
              <a:ext uri="{FF2B5EF4-FFF2-40B4-BE49-F238E27FC236}">
                <a16:creationId xmlns:a16="http://schemas.microsoft.com/office/drawing/2014/main" id="{6BBE0237-11A0-4B9E-94C0-6C1D099DD89B}"/>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8C05BF13-812A-44A0-8ABE-9E270B86E49F}"/>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4BB84DEF-C49D-4A8C-9215-5A1AAB21CE4D}" type="slidenum">
              <a:rPr lang="en-US"/>
              <a:pPr>
                <a:defRPr/>
              </a:pPr>
              <a:t>‹#›</a:t>
            </a:fld>
            <a:endParaRPr lang="en-US"/>
          </a:p>
        </p:txBody>
      </p:sp>
    </p:spTree>
    <p:extLst>
      <p:ext uri="{BB962C8B-B14F-4D97-AF65-F5344CB8AC3E}">
        <p14:creationId xmlns:p14="http://schemas.microsoft.com/office/powerpoint/2010/main" val="57884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5"/>
            <a:ext cx="9085342" cy="1502066"/>
          </a:xfrm>
          <a:prstGeom prst="rect">
            <a:avLst/>
          </a:prstGeom>
        </p:spPr>
        <p:txBody>
          <a:bodyPr lIns="99438" tIns="49719" rIns="99438" bIns="49719"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60"/>
            <a:ext cx="9085342" cy="1654373"/>
          </a:xfrm>
          <a:prstGeom prst="rect">
            <a:avLst/>
          </a:prstGeom>
        </p:spPr>
        <p:txBody>
          <a:bodyPr lIns="99438" tIns="49719" rIns="99438" bIns="49719" anchor="b"/>
          <a:lstStyle>
            <a:lvl1pPr marL="0" indent="0">
              <a:buNone/>
              <a:defRPr sz="2200">
                <a:solidFill>
                  <a:schemeClr val="tx1">
                    <a:tint val="75000"/>
                  </a:schemeClr>
                </a:solidFill>
              </a:defRPr>
            </a:lvl1pPr>
            <a:lvl2pPr marL="497190" indent="0">
              <a:buNone/>
              <a:defRPr sz="2000">
                <a:solidFill>
                  <a:schemeClr val="tx1">
                    <a:tint val="75000"/>
                  </a:schemeClr>
                </a:solidFill>
              </a:defRPr>
            </a:lvl2pPr>
            <a:lvl3pPr marL="994377" indent="0">
              <a:buNone/>
              <a:defRPr sz="1700">
                <a:solidFill>
                  <a:schemeClr val="tx1">
                    <a:tint val="75000"/>
                  </a:schemeClr>
                </a:solidFill>
              </a:defRPr>
            </a:lvl3pPr>
            <a:lvl4pPr marL="1491566" indent="0">
              <a:buNone/>
              <a:defRPr sz="1500">
                <a:solidFill>
                  <a:schemeClr val="tx1">
                    <a:tint val="75000"/>
                  </a:schemeClr>
                </a:solidFill>
              </a:defRPr>
            </a:lvl4pPr>
            <a:lvl5pPr marL="1988756" indent="0">
              <a:buNone/>
              <a:defRPr sz="1500">
                <a:solidFill>
                  <a:schemeClr val="tx1">
                    <a:tint val="75000"/>
                  </a:schemeClr>
                </a:solidFill>
              </a:defRPr>
            </a:lvl5pPr>
            <a:lvl6pPr marL="2485943" indent="0">
              <a:buNone/>
              <a:defRPr sz="1500">
                <a:solidFill>
                  <a:schemeClr val="tx1">
                    <a:tint val="75000"/>
                  </a:schemeClr>
                </a:solidFill>
              </a:defRPr>
            </a:lvl6pPr>
            <a:lvl7pPr marL="2983133" indent="0">
              <a:buNone/>
              <a:defRPr sz="1500">
                <a:solidFill>
                  <a:schemeClr val="tx1">
                    <a:tint val="75000"/>
                  </a:schemeClr>
                </a:solidFill>
              </a:defRPr>
            </a:lvl7pPr>
            <a:lvl8pPr marL="3480322" indent="0">
              <a:buNone/>
              <a:defRPr sz="1500">
                <a:solidFill>
                  <a:schemeClr val="tx1">
                    <a:tint val="75000"/>
                  </a:schemeClr>
                </a:solidFill>
              </a:defRPr>
            </a:lvl8pPr>
            <a:lvl9pPr marL="3977510" indent="0">
              <a:buNone/>
              <a:defRPr sz="15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EC89E3-30FE-4FCB-97F8-697529A0792B}"/>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5EC6F869-A2F6-4649-8491-72484A89C823}" type="datetimeFigureOut">
              <a:rPr lang="en-US"/>
              <a:pPr>
                <a:defRPr/>
              </a:pPr>
              <a:t>17-Jun-21</a:t>
            </a:fld>
            <a:endParaRPr lang="en-US"/>
          </a:p>
        </p:txBody>
      </p:sp>
      <p:sp>
        <p:nvSpPr>
          <p:cNvPr id="5" name="Footer Placeholder 4">
            <a:extLst>
              <a:ext uri="{FF2B5EF4-FFF2-40B4-BE49-F238E27FC236}">
                <a16:creationId xmlns:a16="http://schemas.microsoft.com/office/drawing/2014/main" id="{DBF1D031-978F-43BE-8A56-E428E8D63F80}"/>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82FCB19-FC94-407E-99B6-5FE27F1B8F3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34EA806A-3255-4DC1-8C35-DEEB87764AE8}" type="slidenum">
              <a:rPr lang="en-US"/>
              <a:pPr>
                <a:defRPr/>
              </a:pPr>
              <a:t>‹#›</a:t>
            </a:fld>
            <a:endParaRPr lang="en-US"/>
          </a:p>
        </p:txBody>
      </p:sp>
    </p:spTree>
    <p:extLst>
      <p:ext uri="{BB962C8B-B14F-4D97-AF65-F5344CB8AC3E}">
        <p14:creationId xmlns:p14="http://schemas.microsoft.com/office/powerpoint/2010/main" val="241822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Content Placeholder 2"/>
          <p:cNvSpPr>
            <a:spLocks noGrp="1"/>
          </p:cNvSpPr>
          <p:nvPr>
            <p:ph sz="half" idx="1"/>
          </p:nvPr>
        </p:nvSpPr>
        <p:spPr>
          <a:xfrm>
            <a:off x="534432" y="1764669"/>
            <a:ext cx="4720815" cy="4991131"/>
          </a:xfrm>
          <a:prstGeom prst="rect">
            <a:avLst/>
          </a:prstGeom>
        </p:spPr>
        <p:txBody>
          <a:bodyPr lIns="99438" tIns="49719" rIns="99438" bIns="49719"/>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9"/>
            <a:ext cx="4720815" cy="4991131"/>
          </a:xfrm>
          <a:prstGeom prst="rect">
            <a:avLst/>
          </a:prstGeom>
        </p:spPr>
        <p:txBody>
          <a:bodyPr lIns="99438" tIns="49719" rIns="99438" bIns="49719"/>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11AD7E-01FD-4E25-B720-BF20A7E18C71}"/>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ED46ED47-8074-421B-A769-D4FC1C9F2692}" type="datetimeFigureOut">
              <a:rPr lang="en-US"/>
              <a:pPr>
                <a:defRPr/>
              </a:pPr>
              <a:t>17-Jun-21</a:t>
            </a:fld>
            <a:endParaRPr lang="en-US"/>
          </a:p>
        </p:txBody>
      </p:sp>
      <p:sp>
        <p:nvSpPr>
          <p:cNvPr id="6" name="Footer Placeholder 5">
            <a:extLst>
              <a:ext uri="{FF2B5EF4-FFF2-40B4-BE49-F238E27FC236}">
                <a16:creationId xmlns:a16="http://schemas.microsoft.com/office/drawing/2014/main" id="{2B2C7A31-97F4-4CEE-AEEA-F3FD00A2E0C3}"/>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170CDD5-E5EE-4646-ACF9-5E250EADDF9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15AE97C9-468C-4B07-9B58-9DD1202BC78D}" type="slidenum">
              <a:rPr lang="en-US"/>
              <a:pPr>
                <a:defRPr/>
              </a:pPr>
              <a:t>‹#›</a:t>
            </a:fld>
            <a:endParaRPr lang="en-US"/>
          </a:p>
        </p:txBody>
      </p:sp>
    </p:spTree>
    <p:extLst>
      <p:ext uri="{BB962C8B-B14F-4D97-AF65-F5344CB8AC3E}">
        <p14:creationId xmlns:p14="http://schemas.microsoft.com/office/powerpoint/2010/main" val="358572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a:prstGeom prst="rect">
            <a:avLst/>
          </a:prstGeom>
        </p:spPr>
        <p:txBody>
          <a:bodyPr lIns="99438" tIns="49719" rIns="99438" bIns="49719" anchor="b"/>
          <a:lstStyle>
            <a:lvl1pPr marL="0" indent="0">
              <a:buNone/>
              <a:defRPr sz="2600" b="1"/>
            </a:lvl1pPr>
            <a:lvl2pPr marL="497190" indent="0">
              <a:buNone/>
              <a:defRPr sz="2200" b="1"/>
            </a:lvl2pPr>
            <a:lvl3pPr marL="994377" indent="0">
              <a:buNone/>
              <a:defRPr sz="2000" b="1"/>
            </a:lvl3pPr>
            <a:lvl4pPr marL="1491566" indent="0">
              <a:buNone/>
              <a:defRPr sz="1700" b="1"/>
            </a:lvl4pPr>
            <a:lvl5pPr marL="1988756" indent="0">
              <a:buNone/>
              <a:defRPr sz="1700" b="1"/>
            </a:lvl5pPr>
            <a:lvl6pPr marL="2485943" indent="0">
              <a:buNone/>
              <a:defRPr sz="1700" b="1"/>
            </a:lvl6pPr>
            <a:lvl7pPr marL="2983133" indent="0">
              <a:buNone/>
              <a:defRPr sz="1700" b="1"/>
            </a:lvl7pPr>
            <a:lvl8pPr marL="3480322" indent="0">
              <a:buNone/>
              <a:defRPr sz="1700" b="1"/>
            </a:lvl8pPr>
            <a:lvl9pPr marL="3977510" indent="0">
              <a:buNone/>
              <a:defRPr sz="1700" b="1"/>
            </a:lvl9pPr>
          </a:lstStyle>
          <a:p>
            <a:pPr lvl="0"/>
            <a:r>
              <a:rPr lang="en-US"/>
              <a:t>Edit Master text styles</a:t>
            </a:r>
          </a:p>
        </p:txBody>
      </p:sp>
      <p:sp>
        <p:nvSpPr>
          <p:cNvPr id="4" name="Content Placeholder 3"/>
          <p:cNvSpPr>
            <a:spLocks noGrp="1"/>
          </p:cNvSpPr>
          <p:nvPr>
            <p:ph sz="half" idx="2"/>
          </p:nvPr>
        </p:nvSpPr>
        <p:spPr>
          <a:xfrm>
            <a:off x="534432" y="2398404"/>
            <a:ext cx="4722671" cy="4357393"/>
          </a:xfrm>
          <a:prstGeom prst="rect">
            <a:avLst/>
          </a:prstGeom>
        </p:spPr>
        <p:txBody>
          <a:bodyPr lIns="99438" tIns="49719" rIns="99438" bIns="49719"/>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a:prstGeom prst="rect">
            <a:avLst/>
          </a:prstGeom>
        </p:spPr>
        <p:txBody>
          <a:bodyPr lIns="99438" tIns="49719" rIns="99438" bIns="49719" anchor="b"/>
          <a:lstStyle>
            <a:lvl1pPr marL="0" indent="0">
              <a:buNone/>
              <a:defRPr sz="2600" b="1"/>
            </a:lvl1pPr>
            <a:lvl2pPr marL="497190" indent="0">
              <a:buNone/>
              <a:defRPr sz="2200" b="1"/>
            </a:lvl2pPr>
            <a:lvl3pPr marL="994377" indent="0">
              <a:buNone/>
              <a:defRPr sz="2000" b="1"/>
            </a:lvl3pPr>
            <a:lvl4pPr marL="1491566" indent="0">
              <a:buNone/>
              <a:defRPr sz="1700" b="1"/>
            </a:lvl4pPr>
            <a:lvl5pPr marL="1988756" indent="0">
              <a:buNone/>
              <a:defRPr sz="1700" b="1"/>
            </a:lvl5pPr>
            <a:lvl6pPr marL="2485943" indent="0">
              <a:buNone/>
              <a:defRPr sz="1700" b="1"/>
            </a:lvl6pPr>
            <a:lvl7pPr marL="2983133" indent="0">
              <a:buNone/>
              <a:defRPr sz="1700" b="1"/>
            </a:lvl7pPr>
            <a:lvl8pPr marL="3480322" indent="0">
              <a:buNone/>
              <a:defRPr sz="1700" b="1"/>
            </a:lvl8pPr>
            <a:lvl9pPr marL="3977510" indent="0">
              <a:buNone/>
              <a:defRPr sz="1700" b="1"/>
            </a:lvl9pPr>
          </a:lstStyle>
          <a:p>
            <a:pPr lvl="0"/>
            <a:r>
              <a:rPr lang="en-US"/>
              <a:t>Edit Master text styles</a:t>
            </a:r>
          </a:p>
        </p:txBody>
      </p:sp>
      <p:sp>
        <p:nvSpPr>
          <p:cNvPr id="6" name="Content Placeholder 5"/>
          <p:cNvSpPr>
            <a:spLocks noGrp="1"/>
          </p:cNvSpPr>
          <p:nvPr>
            <p:ph sz="quarter" idx="4"/>
          </p:nvPr>
        </p:nvSpPr>
        <p:spPr>
          <a:xfrm>
            <a:off x="5429680" y="2398404"/>
            <a:ext cx="4724527" cy="4357393"/>
          </a:xfrm>
          <a:prstGeom prst="rect">
            <a:avLst/>
          </a:prstGeom>
        </p:spPr>
        <p:txBody>
          <a:bodyPr lIns="99438" tIns="49719" rIns="99438" bIns="49719"/>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3B406B-E527-4D04-BB9A-93BB713B651E}"/>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C821291D-0D29-498B-A0E8-9A4184339FD6}" type="datetimeFigureOut">
              <a:rPr lang="en-US"/>
              <a:pPr>
                <a:defRPr/>
              </a:pPr>
              <a:t>17-Jun-21</a:t>
            </a:fld>
            <a:endParaRPr lang="en-US"/>
          </a:p>
        </p:txBody>
      </p:sp>
      <p:sp>
        <p:nvSpPr>
          <p:cNvPr id="8" name="Footer Placeholder 7">
            <a:extLst>
              <a:ext uri="{FF2B5EF4-FFF2-40B4-BE49-F238E27FC236}">
                <a16:creationId xmlns:a16="http://schemas.microsoft.com/office/drawing/2014/main" id="{725DEC41-4249-4DF5-8256-EF7B1E92C292}"/>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56F8C6EA-D9A9-4F02-9619-C291029BA771}"/>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71EB1298-A3C4-44F7-A3B2-352AD9113DB6}" type="slidenum">
              <a:rPr lang="en-US"/>
              <a:pPr>
                <a:defRPr/>
              </a:pPr>
              <a:t>‹#›</a:t>
            </a:fld>
            <a:endParaRPr lang="en-US"/>
          </a:p>
        </p:txBody>
      </p:sp>
    </p:spTree>
    <p:extLst>
      <p:ext uri="{BB962C8B-B14F-4D97-AF65-F5344CB8AC3E}">
        <p14:creationId xmlns:p14="http://schemas.microsoft.com/office/powerpoint/2010/main" val="374150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Date Placeholder 2">
            <a:extLst>
              <a:ext uri="{FF2B5EF4-FFF2-40B4-BE49-F238E27FC236}">
                <a16:creationId xmlns:a16="http://schemas.microsoft.com/office/drawing/2014/main" id="{F0381DF7-10C1-41FE-A738-07984A73CD71}"/>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C65B6D72-F122-44A3-8490-8EAE0257A255}" type="datetimeFigureOut">
              <a:rPr lang="en-US"/>
              <a:pPr>
                <a:defRPr/>
              </a:pPr>
              <a:t>17-Jun-21</a:t>
            </a:fld>
            <a:endParaRPr lang="en-US"/>
          </a:p>
        </p:txBody>
      </p:sp>
      <p:sp>
        <p:nvSpPr>
          <p:cNvPr id="4" name="Footer Placeholder 3">
            <a:extLst>
              <a:ext uri="{FF2B5EF4-FFF2-40B4-BE49-F238E27FC236}">
                <a16:creationId xmlns:a16="http://schemas.microsoft.com/office/drawing/2014/main" id="{EACCD7EF-14A4-4C16-97AD-2A6B2BDE7046}"/>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8B460AA7-9823-4B14-A4F5-589DE952969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8A2D48FA-5712-44B2-B375-BA701290C2AF}" type="slidenum">
              <a:rPr lang="en-US"/>
              <a:pPr>
                <a:defRPr/>
              </a:pPr>
              <a:t>‹#›</a:t>
            </a:fld>
            <a:endParaRPr lang="en-US"/>
          </a:p>
        </p:txBody>
      </p:sp>
    </p:spTree>
    <p:extLst>
      <p:ext uri="{BB962C8B-B14F-4D97-AF65-F5344CB8AC3E}">
        <p14:creationId xmlns:p14="http://schemas.microsoft.com/office/powerpoint/2010/main" val="379522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253FB0-37D3-4754-92E2-1BA4F12A3CE6}"/>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AEBD9866-494D-4EAF-94BB-44BFEBD8C812}" type="datetimeFigureOut">
              <a:rPr lang="en-US"/>
              <a:pPr>
                <a:defRPr/>
              </a:pPr>
              <a:t>17-Jun-21</a:t>
            </a:fld>
            <a:endParaRPr lang="en-US"/>
          </a:p>
        </p:txBody>
      </p:sp>
      <p:sp>
        <p:nvSpPr>
          <p:cNvPr id="3" name="Footer Placeholder 2">
            <a:extLst>
              <a:ext uri="{FF2B5EF4-FFF2-40B4-BE49-F238E27FC236}">
                <a16:creationId xmlns:a16="http://schemas.microsoft.com/office/drawing/2014/main" id="{A71DE2FB-84F1-458A-98F5-E6FC781645AA}"/>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94A7E29D-1B0F-4CC5-8EB9-99EFAA232E8D}"/>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6A35D0DB-F392-456A-9FA3-FB982A6C7C32}" type="slidenum">
              <a:rPr lang="en-US"/>
              <a:pPr>
                <a:defRPr/>
              </a:pPr>
              <a:t>‹#›</a:t>
            </a:fld>
            <a:endParaRPr lang="en-US"/>
          </a:p>
        </p:txBody>
      </p:sp>
    </p:spTree>
    <p:extLst>
      <p:ext uri="{BB962C8B-B14F-4D97-AF65-F5344CB8AC3E}">
        <p14:creationId xmlns:p14="http://schemas.microsoft.com/office/powerpoint/2010/main" val="115613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a:prstGeom prst="rect">
            <a:avLst/>
          </a:prstGeom>
        </p:spPr>
        <p:txBody>
          <a:bodyPr lIns="99438" tIns="49719" rIns="99438" bIns="49719"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4" y="301115"/>
            <a:ext cx="5975245" cy="6454683"/>
          </a:xfrm>
          <a:prstGeom prst="rect">
            <a:avLst/>
          </a:prstGeom>
        </p:spPr>
        <p:txBody>
          <a:bodyPr lIns="99438" tIns="49719" rIns="99438" bIns="49719"/>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a:prstGeom prst="rect">
            <a:avLst/>
          </a:prstGeom>
        </p:spPr>
        <p:txBody>
          <a:bodyPr lIns="99438" tIns="49719" rIns="99438" bIns="49719"/>
          <a:lstStyle>
            <a:lvl1pPr marL="0" indent="0">
              <a:buNone/>
              <a:defRPr sz="1500"/>
            </a:lvl1pPr>
            <a:lvl2pPr marL="497190" indent="0">
              <a:buNone/>
              <a:defRPr sz="1300"/>
            </a:lvl2pPr>
            <a:lvl3pPr marL="994377" indent="0">
              <a:buNone/>
              <a:defRPr sz="1100"/>
            </a:lvl3pPr>
            <a:lvl4pPr marL="1491566" indent="0">
              <a:buNone/>
              <a:defRPr sz="1000"/>
            </a:lvl4pPr>
            <a:lvl5pPr marL="1988756" indent="0">
              <a:buNone/>
              <a:defRPr sz="1000"/>
            </a:lvl5pPr>
            <a:lvl6pPr marL="2485943" indent="0">
              <a:buNone/>
              <a:defRPr sz="1000"/>
            </a:lvl6pPr>
            <a:lvl7pPr marL="2983133" indent="0">
              <a:buNone/>
              <a:defRPr sz="1000"/>
            </a:lvl7pPr>
            <a:lvl8pPr marL="3480322" indent="0">
              <a:buNone/>
              <a:defRPr sz="1000"/>
            </a:lvl8pPr>
            <a:lvl9pPr marL="397751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A598B1-D145-46E2-B5E3-6BCE06F71D15}"/>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810D5D6A-FF52-4127-BFB8-11F27499AA6A}" type="datetimeFigureOut">
              <a:rPr lang="en-US"/>
              <a:pPr>
                <a:defRPr/>
              </a:pPr>
              <a:t>17-Jun-21</a:t>
            </a:fld>
            <a:endParaRPr lang="en-US"/>
          </a:p>
        </p:txBody>
      </p:sp>
      <p:sp>
        <p:nvSpPr>
          <p:cNvPr id="6" name="Footer Placeholder 5">
            <a:extLst>
              <a:ext uri="{FF2B5EF4-FFF2-40B4-BE49-F238E27FC236}">
                <a16:creationId xmlns:a16="http://schemas.microsoft.com/office/drawing/2014/main" id="{B225605A-C27D-4067-94EC-C2F5BF0356CA}"/>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977CA80-DB52-4657-B067-89377290C670}"/>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1744115B-91C3-4D23-937C-0DF4BD4A967F}" type="slidenum">
              <a:rPr lang="en-US"/>
              <a:pPr>
                <a:defRPr/>
              </a:pPr>
              <a:t>‹#›</a:t>
            </a:fld>
            <a:endParaRPr lang="en-US"/>
          </a:p>
        </p:txBody>
      </p:sp>
    </p:spTree>
    <p:extLst>
      <p:ext uri="{BB962C8B-B14F-4D97-AF65-F5344CB8AC3E}">
        <p14:creationId xmlns:p14="http://schemas.microsoft.com/office/powerpoint/2010/main" val="41184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a:prstGeom prst="rect">
            <a:avLst/>
          </a:prstGeom>
        </p:spPr>
        <p:txBody>
          <a:bodyPr lIns="99438" tIns="49719" rIns="99438" bIns="49719"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a:prstGeom prst="rect">
            <a:avLst/>
          </a:prstGeom>
        </p:spPr>
        <p:txBody>
          <a:bodyPr lIns="99438" tIns="49719" rIns="99438" bIns="49719"/>
          <a:lstStyle>
            <a:lvl1pPr marL="0" indent="0">
              <a:buNone/>
              <a:defRPr sz="3500"/>
            </a:lvl1pPr>
            <a:lvl2pPr marL="497190" indent="0">
              <a:buNone/>
              <a:defRPr sz="3000"/>
            </a:lvl2pPr>
            <a:lvl3pPr marL="994377" indent="0">
              <a:buNone/>
              <a:defRPr sz="2600"/>
            </a:lvl3pPr>
            <a:lvl4pPr marL="1491566" indent="0">
              <a:buNone/>
              <a:defRPr sz="2200"/>
            </a:lvl4pPr>
            <a:lvl5pPr marL="1988756" indent="0">
              <a:buNone/>
              <a:defRPr sz="2200"/>
            </a:lvl5pPr>
            <a:lvl6pPr marL="2485943" indent="0">
              <a:buNone/>
              <a:defRPr sz="2200"/>
            </a:lvl6pPr>
            <a:lvl7pPr marL="2983133" indent="0">
              <a:buNone/>
              <a:defRPr sz="2200"/>
            </a:lvl7pPr>
            <a:lvl8pPr marL="3480322" indent="0">
              <a:buNone/>
              <a:defRPr sz="2200"/>
            </a:lvl8pPr>
            <a:lvl9pPr marL="3977510" indent="0">
              <a:buNone/>
              <a:defRPr sz="2200"/>
            </a:lvl9pPr>
          </a:lstStyle>
          <a:p>
            <a:pPr lvl="0"/>
            <a:r>
              <a:rPr lang="en-US" noProof="0"/>
              <a:t>Click icon to add picture</a:t>
            </a:r>
          </a:p>
        </p:txBody>
      </p:sp>
      <p:sp>
        <p:nvSpPr>
          <p:cNvPr id="4" name="Text Placeholder 3"/>
          <p:cNvSpPr>
            <a:spLocks noGrp="1"/>
          </p:cNvSpPr>
          <p:nvPr>
            <p:ph type="body" sz="half" idx="2"/>
          </p:nvPr>
        </p:nvSpPr>
        <p:spPr>
          <a:xfrm>
            <a:off x="2095047" y="5918981"/>
            <a:ext cx="6413183" cy="887584"/>
          </a:xfrm>
          <a:prstGeom prst="rect">
            <a:avLst/>
          </a:prstGeom>
        </p:spPr>
        <p:txBody>
          <a:bodyPr lIns="99438" tIns="49719" rIns="99438" bIns="49719"/>
          <a:lstStyle>
            <a:lvl1pPr marL="0" indent="0">
              <a:buNone/>
              <a:defRPr sz="1500"/>
            </a:lvl1pPr>
            <a:lvl2pPr marL="497190" indent="0">
              <a:buNone/>
              <a:defRPr sz="1300"/>
            </a:lvl2pPr>
            <a:lvl3pPr marL="994377" indent="0">
              <a:buNone/>
              <a:defRPr sz="1100"/>
            </a:lvl3pPr>
            <a:lvl4pPr marL="1491566" indent="0">
              <a:buNone/>
              <a:defRPr sz="1000"/>
            </a:lvl4pPr>
            <a:lvl5pPr marL="1988756" indent="0">
              <a:buNone/>
              <a:defRPr sz="1000"/>
            </a:lvl5pPr>
            <a:lvl6pPr marL="2485943" indent="0">
              <a:buNone/>
              <a:defRPr sz="1000"/>
            </a:lvl6pPr>
            <a:lvl7pPr marL="2983133" indent="0">
              <a:buNone/>
              <a:defRPr sz="1000"/>
            </a:lvl7pPr>
            <a:lvl8pPr marL="3480322" indent="0">
              <a:buNone/>
              <a:defRPr sz="1000"/>
            </a:lvl8pPr>
            <a:lvl9pPr marL="397751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3C5EF3-2052-45A7-BE2C-4C025882BE2E}"/>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D993FD89-A43C-49CB-8798-C63C70F43B12}" type="datetimeFigureOut">
              <a:rPr lang="en-US"/>
              <a:pPr>
                <a:defRPr/>
              </a:pPr>
              <a:t>17-Jun-21</a:t>
            </a:fld>
            <a:endParaRPr lang="en-US"/>
          </a:p>
        </p:txBody>
      </p:sp>
      <p:sp>
        <p:nvSpPr>
          <p:cNvPr id="6" name="Footer Placeholder 5">
            <a:extLst>
              <a:ext uri="{FF2B5EF4-FFF2-40B4-BE49-F238E27FC236}">
                <a16:creationId xmlns:a16="http://schemas.microsoft.com/office/drawing/2014/main" id="{6C8D919B-635A-4D28-9706-31AEB4B0FA5C}"/>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CE1C8FA-552D-4AA1-AEE1-9620EAB5470A}"/>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C919A294-D88B-47E2-BEA3-5111DA65ED99}" type="slidenum">
              <a:rPr lang="en-US"/>
              <a:pPr>
                <a:defRPr/>
              </a:pPr>
              <a:t>‹#›</a:t>
            </a:fld>
            <a:endParaRPr lang="en-US"/>
          </a:p>
        </p:txBody>
      </p:sp>
    </p:spTree>
    <p:extLst>
      <p:ext uri="{BB962C8B-B14F-4D97-AF65-F5344CB8AC3E}">
        <p14:creationId xmlns:p14="http://schemas.microsoft.com/office/powerpoint/2010/main" val="163919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pbanjac\Desktop\memo templates\general_bckg.png">
            <a:extLst>
              <a:ext uri="{FF2B5EF4-FFF2-40B4-BE49-F238E27FC236}">
                <a16:creationId xmlns:a16="http://schemas.microsoft.com/office/drawing/2014/main" id="{AE26471E-7224-4CFA-9746-4CBAF6B53C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1070451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96888" rtl="0" eaLnBrk="1" fontAlgn="base" hangingPunct="1">
        <a:spcBef>
          <a:spcPct val="0"/>
        </a:spcBef>
        <a:spcAft>
          <a:spcPct val="0"/>
        </a:spcAft>
        <a:defRPr sz="4800" kern="1200">
          <a:solidFill>
            <a:schemeClr val="tx1"/>
          </a:solidFill>
          <a:latin typeface="+mj-lt"/>
          <a:ea typeface="+mj-ea"/>
          <a:cs typeface="+mj-cs"/>
        </a:defRPr>
      </a:lvl1pPr>
      <a:lvl2pPr algn="ctr" defTabSz="496888" rtl="0" eaLnBrk="1" fontAlgn="base" hangingPunct="1">
        <a:spcBef>
          <a:spcPct val="0"/>
        </a:spcBef>
        <a:spcAft>
          <a:spcPct val="0"/>
        </a:spcAft>
        <a:defRPr sz="4800">
          <a:solidFill>
            <a:schemeClr val="tx1"/>
          </a:solidFill>
          <a:latin typeface="Calibri" panose="020F0502020204030204" pitchFamily="34" charset="0"/>
        </a:defRPr>
      </a:lvl2pPr>
      <a:lvl3pPr algn="ctr" defTabSz="496888" rtl="0" eaLnBrk="1" fontAlgn="base" hangingPunct="1">
        <a:spcBef>
          <a:spcPct val="0"/>
        </a:spcBef>
        <a:spcAft>
          <a:spcPct val="0"/>
        </a:spcAft>
        <a:defRPr sz="4800">
          <a:solidFill>
            <a:schemeClr val="tx1"/>
          </a:solidFill>
          <a:latin typeface="Calibri" panose="020F0502020204030204" pitchFamily="34" charset="0"/>
        </a:defRPr>
      </a:lvl3pPr>
      <a:lvl4pPr algn="ctr" defTabSz="496888" rtl="0" eaLnBrk="1" fontAlgn="base" hangingPunct="1">
        <a:spcBef>
          <a:spcPct val="0"/>
        </a:spcBef>
        <a:spcAft>
          <a:spcPct val="0"/>
        </a:spcAft>
        <a:defRPr sz="4800">
          <a:solidFill>
            <a:schemeClr val="tx1"/>
          </a:solidFill>
          <a:latin typeface="Calibri" panose="020F0502020204030204" pitchFamily="34" charset="0"/>
        </a:defRPr>
      </a:lvl4pPr>
      <a:lvl5pPr algn="ctr" defTabSz="496888" rtl="0" eaLnBrk="1" fontAlgn="base" hangingPunct="1">
        <a:spcBef>
          <a:spcPct val="0"/>
        </a:spcBef>
        <a:spcAft>
          <a:spcPct val="0"/>
        </a:spcAft>
        <a:defRPr sz="4800">
          <a:solidFill>
            <a:schemeClr val="tx1"/>
          </a:solidFill>
          <a:latin typeface="Calibri" panose="020F0502020204030204" pitchFamily="34" charset="0"/>
        </a:defRPr>
      </a:lvl5pPr>
      <a:lvl6pPr marL="457200" algn="ctr" defTabSz="496888" rtl="0" eaLnBrk="1" fontAlgn="base" hangingPunct="1">
        <a:spcBef>
          <a:spcPct val="0"/>
        </a:spcBef>
        <a:spcAft>
          <a:spcPct val="0"/>
        </a:spcAft>
        <a:defRPr sz="4800">
          <a:solidFill>
            <a:schemeClr val="tx1"/>
          </a:solidFill>
          <a:latin typeface="Calibri" panose="020F0502020204030204" pitchFamily="34" charset="0"/>
        </a:defRPr>
      </a:lvl6pPr>
      <a:lvl7pPr marL="914400" algn="ctr" defTabSz="496888" rtl="0" eaLnBrk="1" fontAlgn="base" hangingPunct="1">
        <a:spcBef>
          <a:spcPct val="0"/>
        </a:spcBef>
        <a:spcAft>
          <a:spcPct val="0"/>
        </a:spcAft>
        <a:defRPr sz="4800">
          <a:solidFill>
            <a:schemeClr val="tx1"/>
          </a:solidFill>
          <a:latin typeface="Calibri" panose="020F0502020204030204" pitchFamily="34" charset="0"/>
        </a:defRPr>
      </a:lvl7pPr>
      <a:lvl8pPr marL="1371600" algn="ctr" defTabSz="496888" rtl="0" eaLnBrk="1" fontAlgn="base" hangingPunct="1">
        <a:spcBef>
          <a:spcPct val="0"/>
        </a:spcBef>
        <a:spcAft>
          <a:spcPct val="0"/>
        </a:spcAft>
        <a:defRPr sz="4800">
          <a:solidFill>
            <a:schemeClr val="tx1"/>
          </a:solidFill>
          <a:latin typeface="Calibri" panose="020F0502020204030204" pitchFamily="34" charset="0"/>
        </a:defRPr>
      </a:lvl8pPr>
      <a:lvl9pPr marL="1828800" algn="ctr" defTabSz="496888" rtl="0" eaLnBrk="1" fontAlgn="base" hangingPunct="1">
        <a:spcBef>
          <a:spcPct val="0"/>
        </a:spcBef>
        <a:spcAft>
          <a:spcPct val="0"/>
        </a:spcAft>
        <a:defRPr sz="4800">
          <a:solidFill>
            <a:schemeClr val="tx1"/>
          </a:solidFill>
          <a:latin typeface="Calibri" panose="020F0502020204030204" pitchFamily="34" charset="0"/>
        </a:defRPr>
      </a:lvl9pPr>
    </p:titleStyle>
    <p:bodyStyle>
      <a:lvl1pPr marL="371475" indent="-371475" algn="l" defTabSz="49688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6450" indent="-309563" algn="l" defTabSz="496888" rtl="0" eaLnBrk="1" fontAlgn="base" hangingPunct="1">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1425" indent="-247650" algn="l" defTabSz="49688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9900" indent="-247650" algn="l" defTabSz="49688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36788" indent="-247650" algn="l" defTabSz="49688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4539" indent="-248594" algn="l" defTabSz="497190" rtl="0" eaLnBrk="1" latinLnBrk="0" hangingPunct="1">
        <a:spcBef>
          <a:spcPct val="20000"/>
        </a:spcBef>
        <a:buFont typeface="Arial"/>
        <a:buChar char="•"/>
        <a:defRPr sz="2200" kern="1200">
          <a:solidFill>
            <a:schemeClr val="tx1"/>
          </a:solidFill>
          <a:latin typeface="+mn-lt"/>
          <a:ea typeface="+mn-ea"/>
          <a:cs typeface="+mn-cs"/>
        </a:defRPr>
      </a:lvl6pPr>
      <a:lvl7pPr marL="3231726" indent="-248594" algn="l" defTabSz="497190" rtl="0" eaLnBrk="1" latinLnBrk="0" hangingPunct="1">
        <a:spcBef>
          <a:spcPct val="20000"/>
        </a:spcBef>
        <a:buFont typeface="Arial"/>
        <a:buChar char="•"/>
        <a:defRPr sz="2200" kern="1200">
          <a:solidFill>
            <a:schemeClr val="tx1"/>
          </a:solidFill>
          <a:latin typeface="+mn-lt"/>
          <a:ea typeface="+mn-ea"/>
          <a:cs typeface="+mn-cs"/>
        </a:defRPr>
      </a:lvl7pPr>
      <a:lvl8pPr marL="3728916" indent="-248594" algn="l" defTabSz="497190" rtl="0" eaLnBrk="1" latinLnBrk="0" hangingPunct="1">
        <a:spcBef>
          <a:spcPct val="20000"/>
        </a:spcBef>
        <a:buFont typeface="Arial"/>
        <a:buChar char="•"/>
        <a:defRPr sz="2200" kern="1200">
          <a:solidFill>
            <a:schemeClr val="tx1"/>
          </a:solidFill>
          <a:latin typeface="+mn-lt"/>
          <a:ea typeface="+mn-ea"/>
          <a:cs typeface="+mn-cs"/>
        </a:defRPr>
      </a:lvl8pPr>
      <a:lvl9pPr marL="4226104" indent="-248594" algn="l" defTabSz="49719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190" rtl="0" eaLnBrk="1" latinLnBrk="0" hangingPunct="1">
        <a:defRPr sz="2000" kern="1200">
          <a:solidFill>
            <a:schemeClr val="tx1"/>
          </a:solidFill>
          <a:latin typeface="+mn-lt"/>
          <a:ea typeface="+mn-ea"/>
          <a:cs typeface="+mn-cs"/>
        </a:defRPr>
      </a:lvl1pPr>
      <a:lvl2pPr marL="497190" algn="l" defTabSz="497190" rtl="0" eaLnBrk="1" latinLnBrk="0" hangingPunct="1">
        <a:defRPr sz="2000" kern="1200">
          <a:solidFill>
            <a:schemeClr val="tx1"/>
          </a:solidFill>
          <a:latin typeface="+mn-lt"/>
          <a:ea typeface="+mn-ea"/>
          <a:cs typeface="+mn-cs"/>
        </a:defRPr>
      </a:lvl2pPr>
      <a:lvl3pPr marL="994377" algn="l" defTabSz="497190" rtl="0" eaLnBrk="1" latinLnBrk="0" hangingPunct="1">
        <a:defRPr sz="2000" kern="1200">
          <a:solidFill>
            <a:schemeClr val="tx1"/>
          </a:solidFill>
          <a:latin typeface="+mn-lt"/>
          <a:ea typeface="+mn-ea"/>
          <a:cs typeface="+mn-cs"/>
        </a:defRPr>
      </a:lvl3pPr>
      <a:lvl4pPr marL="1491566" algn="l" defTabSz="497190" rtl="0" eaLnBrk="1" latinLnBrk="0" hangingPunct="1">
        <a:defRPr sz="2000" kern="1200">
          <a:solidFill>
            <a:schemeClr val="tx1"/>
          </a:solidFill>
          <a:latin typeface="+mn-lt"/>
          <a:ea typeface="+mn-ea"/>
          <a:cs typeface="+mn-cs"/>
        </a:defRPr>
      </a:lvl4pPr>
      <a:lvl5pPr marL="1988756" algn="l" defTabSz="497190" rtl="0" eaLnBrk="1" latinLnBrk="0" hangingPunct="1">
        <a:defRPr sz="2000" kern="1200">
          <a:solidFill>
            <a:schemeClr val="tx1"/>
          </a:solidFill>
          <a:latin typeface="+mn-lt"/>
          <a:ea typeface="+mn-ea"/>
          <a:cs typeface="+mn-cs"/>
        </a:defRPr>
      </a:lvl5pPr>
      <a:lvl6pPr marL="2485943" algn="l" defTabSz="497190" rtl="0" eaLnBrk="1" latinLnBrk="0" hangingPunct="1">
        <a:defRPr sz="2000" kern="1200">
          <a:solidFill>
            <a:schemeClr val="tx1"/>
          </a:solidFill>
          <a:latin typeface="+mn-lt"/>
          <a:ea typeface="+mn-ea"/>
          <a:cs typeface="+mn-cs"/>
        </a:defRPr>
      </a:lvl6pPr>
      <a:lvl7pPr marL="2983133" algn="l" defTabSz="497190" rtl="0" eaLnBrk="1" latinLnBrk="0" hangingPunct="1">
        <a:defRPr sz="2000" kern="1200">
          <a:solidFill>
            <a:schemeClr val="tx1"/>
          </a:solidFill>
          <a:latin typeface="+mn-lt"/>
          <a:ea typeface="+mn-ea"/>
          <a:cs typeface="+mn-cs"/>
        </a:defRPr>
      </a:lvl7pPr>
      <a:lvl8pPr marL="3480322" algn="l" defTabSz="497190" rtl="0" eaLnBrk="1" latinLnBrk="0" hangingPunct="1">
        <a:defRPr sz="2000" kern="1200">
          <a:solidFill>
            <a:schemeClr val="tx1"/>
          </a:solidFill>
          <a:latin typeface="+mn-lt"/>
          <a:ea typeface="+mn-ea"/>
          <a:cs typeface="+mn-cs"/>
        </a:defRPr>
      </a:lvl8pPr>
      <a:lvl9pPr marL="3977510" algn="l" defTabSz="4971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a:extLst>
              <a:ext uri="{FF2B5EF4-FFF2-40B4-BE49-F238E27FC236}">
                <a16:creationId xmlns:a16="http://schemas.microsoft.com/office/drawing/2014/main" id="{FA814DEA-7EEF-4829-99F3-8CE38FF25F70}"/>
              </a:ext>
            </a:extLst>
          </p:cNvPr>
          <p:cNvSpPr>
            <a:spLocks noGrp="1" noChangeArrowheads="1"/>
          </p:cNvSpPr>
          <p:nvPr>
            <p:ph type="ctrTitle"/>
          </p:nvPr>
        </p:nvSpPr>
        <p:spPr bwMode="auto">
          <a:xfrm>
            <a:off x="801688" y="1538288"/>
            <a:ext cx="9085262" cy="162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0" eaLnBrk="0" hangingPunct="0">
              <a:defRPr/>
            </a:pPr>
            <a:br>
              <a:rPr lang="en-US" altLang="en-US" sz="2800" b="1" dirty="0">
                <a:solidFill>
                  <a:prstClr val="white"/>
                </a:solidFill>
                <a:latin typeface="Calibri" panose="020F0502020204030204" pitchFamily="34" charset="0"/>
                <a:ea typeface="+mn-ea"/>
                <a:cs typeface="+mn-cs"/>
              </a:rPr>
            </a:br>
            <a:br>
              <a:rPr lang="en-US" altLang="en-US" sz="2800" b="1" dirty="0">
                <a:solidFill>
                  <a:prstClr val="white"/>
                </a:solidFill>
                <a:latin typeface="Calibri" panose="020F0502020204030204" pitchFamily="34" charset="0"/>
                <a:ea typeface="+mn-ea"/>
                <a:cs typeface="+mn-cs"/>
              </a:rPr>
            </a:br>
            <a:r>
              <a:rPr lang="bs-Latn-BA" altLang="en-US" sz="3200" b="1" dirty="0">
                <a:solidFill>
                  <a:prstClr val="white"/>
                </a:solidFill>
                <a:latin typeface="Calibri" panose="020F0502020204030204" pitchFamily="34" charset="0"/>
                <a:ea typeface="+mn-ea"/>
                <a:cs typeface="+mn-cs"/>
              </a:rPr>
              <a:t>POSSIBILITY FOR DEVELOPMENT OF INSURANCE AGAINST NATURAL DISASTERS FOR BUSINESS SUBJECTS IN BOSNIA AND HERZEGOVINA</a:t>
            </a:r>
            <a:br>
              <a:rPr lang="en-US" altLang="en-US" sz="3200" b="1" dirty="0">
                <a:solidFill>
                  <a:prstClr val="white"/>
                </a:solidFill>
                <a:latin typeface="Calibri" panose="020F0502020204030204" pitchFamily="34" charset="0"/>
              </a:rPr>
            </a:br>
            <a:br>
              <a:rPr lang="en-US" altLang="en-US" sz="2800" b="1" dirty="0">
                <a:solidFill>
                  <a:prstClr val="white"/>
                </a:solidFill>
                <a:latin typeface="Calibri" panose="020F0502020204030204" pitchFamily="34" charset="0"/>
              </a:rPr>
            </a:br>
            <a:br>
              <a:rPr lang="en-US" altLang="en-US" sz="2800" b="1" dirty="0">
                <a:solidFill>
                  <a:prstClr val="white"/>
                </a:solidFill>
                <a:latin typeface="Calibri" panose="020F0502020204030204" pitchFamily="34" charset="0"/>
                <a:ea typeface="+mn-ea"/>
                <a:cs typeface="+mn-cs"/>
              </a:rPr>
            </a:br>
            <a:r>
              <a:rPr lang="en-US" altLang="en-US" sz="2400" dirty="0">
                <a:solidFill>
                  <a:prstClr val="white"/>
                </a:solidFill>
                <a:latin typeface="Calibri" panose="020F0502020204030204" pitchFamily="34" charset="0"/>
                <a:ea typeface="+mn-ea"/>
                <a:cs typeface="+mn-cs"/>
              </a:rPr>
              <a:t>Safet Kozarević PhD, Faculty of Economics, University of Tuzla</a:t>
            </a:r>
            <a:br>
              <a:rPr lang="en-US" altLang="en-US" sz="2400" dirty="0">
                <a:solidFill>
                  <a:prstClr val="white"/>
                </a:solidFill>
                <a:latin typeface="Calibri" panose="020F0502020204030204" pitchFamily="34" charset="0"/>
                <a:ea typeface="+mn-ea"/>
                <a:cs typeface="+mn-cs"/>
              </a:rPr>
            </a:br>
            <a:r>
              <a:rPr lang="en-US" altLang="en-US" sz="2400" dirty="0">
                <a:solidFill>
                  <a:prstClr val="white"/>
                </a:solidFill>
                <a:latin typeface="Calibri" panose="020F0502020204030204" pitchFamily="34" charset="0"/>
                <a:ea typeface="+mn-ea"/>
                <a:cs typeface="+mn-cs"/>
              </a:rPr>
              <a:t>Jovanka Ćetković M.Sc., United Nations Development </a:t>
            </a:r>
            <a:r>
              <a:rPr lang="en-US" altLang="en-US" sz="2400" dirty="0" err="1">
                <a:solidFill>
                  <a:prstClr val="white"/>
                </a:solidFill>
                <a:latin typeface="Calibri" panose="020F0502020204030204" pitchFamily="34" charset="0"/>
                <a:ea typeface="+mn-ea"/>
                <a:cs typeface="+mn-cs"/>
              </a:rPr>
              <a:t>Programme</a:t>
            </a:r>
            <a:r>
              <a:rPr lang="en-US" altLang="en-US" sz="2400" dirty="0">
                <a:solidFill>
                  <a:prstClr val="white"/>
                </a:solidFill>
                <a:latin typeface="Calibri" panose="020F0502020204030204" pitchFamily="34" charset="0"/>
                <a:ea typeface="+mn-ea"/>
                <a:cs typeface="+mn-cs"/>
              </a:rPr>
              <a:t> BiH</a:t>
            </a:r>
            <a:br>
              <a:rPr lang="en-US" altLang="en-US" sz="2400" dirty="0">
                <a:solidFill>
                  <a:prstClr val="white"/>
                </a:solidFill>
                <a:latin typeface="Calibri" panose="020F0502020204030204" pitchFamily="34" charset="0"/>
                <a:ea typeface="+mn-ea"/>
                <a:cs typeface="+mn-cs"/>
              </a:rPr>
            </a:br>
            <a:br>
              <a:rPr lang="en-US" altLang="en-US" sz="2400" b="1" dirty="0">
                <a:solidFill>
                  <a:prstClr val="white"/>
                </a:solidFill>
                <a:latin typeface="Calibri" panose="020F0502020204030204" pitchFamily="34" charset="0"/>
                <a:ea typeface="+mn-ea"/>
                <a:cs typeface="+mn-cs"/>
              </a:rPr>
            </a:br>
            <a:br>
              <a:rPr lang="en-US" altLang="en-US" sz="2400" b="1" dirty="0">
                <a:solidFill>
                  <a:prstClr val="white"/>
                </a:solidFill>
                <a:latin typeface="Calibri" panose="020F0502020204030204" pitchFamily="34" charset="0"/>
                <a:ea typeface="+mn-ea"/>
                <a:cs typeface="+mn-cs"/>
              </a:rPr>
            </a:br>
            <a:r>
              <a:rPr lang="en-US" altLang="en-US" sz="2400" b="1" dirty="0" err="1">
                <a:solidFill>
                  <a:schemeClr val="bg1"/>
                </a:solidFill>
                <a:latin typeface="Calibri" panose="020F0502020204030204" pitchFamily="34" charset="0"/>
                <a:ea typeface="+mn-ea"/>
                <a:cs typeface="+mn-cs"/>
              </a:rPr>
              <a:t>Arandjelovac</a:t>
            </a:r>
            <a:r>
              <a:rPr lang="en-US" altLang="en-US" sz="2400" b="1" dirty="0">
                <a:solidFill>
                  <a:schemeClr val="bg1"/>
                </a:solidFill>
                <a:latin typeface="Calibri" panose="020F0502020204030204" pitchFamily="34" charset="0"/>
                <a:ea typeface="+mn-ea"/>
                <a:cs typeface="+mn-cs"/>
              </a:rPr>
              <a:t>, 1</a:t>
            </a:r>
            <a:r>
              <a:rPr lang="bs-Latn-BA" altLang="en-US" sz="2400" b="1" dirty="0">
                <a:solidFill>
                  <a:schemeClr val="bg1"/>
                </a:solidFill>
                <a:latin typeface="Calibri" panose="020F0502020204030204" pitchFamily="34" charset="0"/>
                <a:ea typeface="+mn-ea"/>
                <a:cs typeface="+mn-cs"/>
              </a:rPr>
              <a:t>8</a:t>
            </a:r>
            <a:r>
              <a:rPr lang="en-US" altLang="en-US" sz="2400" b="1" dirty="0">
                <a:solidFill>
                  <a:schemeClr val="bg1"/>
                </a:solidFill>
                <a:latin typeface="Calibri" panose="020F0502020204030204" pitchFamily="34" charset="0"/>
                <a:ea typeface="+mn-ea"/>
                <a:cs typeface="+mn-cs"/>
              </a:rPr>
              <a:t> </a:t>
            </a:r>
            <a:r>
              <a:rPr lang="bs-Latn-BA" altLang="en-US" sz="2400" b="1" dirty="0">
                <a:solidFill>
                  <a:schemeClr val="bg1"/>
                </a:solidFill>
                <a:latin typeface="Calibri" panose="020F0502020204030204" pitchFamily="34" charset="0"/>
                <a:ea typeface="+mn-ea"/>
                <a:cs typeface="+mn-cs"/>
              </a:rPr>
              <a:t>June</a:t>
            </a:r>
            <a:r>
              <a:rPr lang="en-US" altLang="en-US" sz="2400" b="1" dirty="0">
                <a:solidFill>
                  <a:schemeClr val="bg1"/>
                </a:solidFill>
                <a:latin typeface="Calibri" panose="020F0502020204030204" pitchFamily="34" charset="0"/>
                <a:ea typeface="+mn-ea"/>
                <a:cs typeface="+mn-cs"/>
              </a:rPr>
              <a:t>, 20</a:t>
            </a:r>
            <a:r>
              <a:rPr lang="bs-Latn-BA" altLang="en-US" sz="2400" b="1" dirty="0">
                <a:solidFill>
                  <a:schemeClr val="bg1"/>
                </a:solidFill>
                <a:latin typeface="Calibri" panose="020F0502020204030204" pitchFamily="34" charset="0"/>
                <a:ea typeface="+mn-ea"/>
                <a:cs typeface="+mn-cs"/>
              </a:rPr>
              <a:t>21</a:t>
            </a:r>
            <a:br>
              <a:rPr lang="en-US" altLang="en-US" sz="2400" b="1" dirty="0">
                <a:solidFill>
                  <a:prstClr val="white"/>
                </a:solidFill>
                <a:latin typeface="Calibri" panose="020F0502020204030204" pitchFamily="34" charset="0"/>
                <a:ea typeface="+mn-ea"/>
                <a:cs typeface="+mn-cs"/>
              </a:rPr>
            </a:br>
            <a:br>
              <a:rPr lang="en-US" altLang="en-US" sz="2400" b="1" dirty="0">
                <a:solidFill>
                  <a:prstClr val="white"/>
                </a:solidFill>
                <a:latin typeface="Calibri" panose="020F0502020204030204" pitchFamily="34" charset="0"/>
                <a:ea typeface="+mn-ea"/>
                <a:cs typeface="+mn-cs"/>
              </a:rPr>
            </a:br>
            <a:endParaRPr lang="en-US" altLang="en-US" sz="2400" dirty="0"/>
          </a:p>
        </p:txBody>
      </p:sp>
      <p:sp>
        <p:nvSpPr>
          <p:cNvPr id="8" name="Subtitle 7">
            <a:extLst>
              <a:ext uri="{FF2B5EF4-FFF2-40B4-BE49-F238E27FC236}">
                <a16:creationId xmlns:a16="http://schemas.microsoft.com/office/drawing/2014/main" id="{2CFA579C-D4D7-4FE9-BD18-3C08C8431319}"/>
              </a:ext>
            </a:extLst>
          </p:cNvPr>
          <p:cNvSpPr>
            <a:spLocks noGrp="1"/>
          </p:cNvSpPr>
          <p:nvPr>
            <p:ph type="subTitle" idx="1"/>
          </p:nvPr>
        </p:nvSpPr>
        <p:spPr>
          <a:xfrm>
            <a:off x="1603375" y="4286250"/>
            <a:ext cx="7481888" cy="1931988"/>
          </a:xfrm>
        </p:spPr>
        <p:txBody>
          <a:bodyPr/>
          <a:lstStyle/>
          <a:p>
            <a:pPr lvl="0" eaLnBrk="0" hangingPunct="0">
              <a:spcBef>
                <a:spcPct val="0"/>
              </a:spcBef>
              <a:defRPr/>
            </a:pPr>
            <a:endParaRPr lang="en-US" altLang="en-US" sz="2800" b="1" dirty="0">
              <a:solidFill>
                <a:prstClr val="white"/>
              </a:solidFill>
              <a:latin typeface="Calibri" panose="020F0502020204030204" pitchFamily="34" charset="0"/>
            </a:endParaRPr>
          </a:p>
          <a:p>
            <a:pPr defTabSz="497190" fontAlgn="auto">
              <a:spcAft>
                <a:spcPts val="0"/>
              </a:spcAft>
              <a:buFont typeface="Arial"/>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8674118"/>
              </p:ext>
            </p:extLst>
          </p:nvPr>
        </p:nvGraphicFramePr>
        <p:xfrm>
          <a:off x="350521" y="1859281"/>
          <a:ext cx="9921240" cy="4306062"/>
        </p:xfrm>
        <a:graphic>
          <a:graphicData uri="http://schemas.openxmlformats.org/drawingml/2006/table">
            <a:tbl>
              <a:tblPr firstRow="1" firstCol="1" bandRow="1">
                <a:tableStyleId>{5C22544A-7EE6-4342-B048-85BDC9FD1C3A}</a:tableStyleId>
              </a:tblPr>
              <a:tblGrid>
                <a:gridCol w="2788919">
                  <a:extLst>
                    <a:ext uri="{9D8B030D-6E8A-4147-A177-3AD203B41FA5}">
                      <a16:colId xmlns:a16="http://schemas.microsoft.com/office/drawing/2014/main" val="20000"/>
                    </a:ext>
                  </a:extLst>
                </a:gridCol>
                <a:gridCol w="1783080">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88392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1567440">
                <a:tc>
                  <a:txBody>
                    <a:bodyPr/>
                    <a:lstStyle/>
                    <a:p>
                      <a:pPr algn="ctr">
                        <a:lnSpc>
                          <a:spcPct val="107000"/>
                        </a:lnSpc>
                        <a:spcAft>
                          <a:spcPts val="0"/>
                        </a:spcAft>
                      </a:pPr>
                      <a:r>
                        <a:rPr lang="en-GB" sz="2000" dirty="0">
                          <a:effectLst/>
                        </a:rPr>
                        <a:t>Feature</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Mean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Median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Standard deviation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Min.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Max.</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171182">
                <a:tc>
                  <a:txBody>
                    <a:bodyPr/>
                    <a:lstStyle/>
                    <a:p>
                      <a:pPr algn="ctr">
                        <a:lnSpc>
                          <a:spcPct val="107000"/>
                        </a:lnSpc>
                        <a:spcAft>
                          <a:spcPts val="0"/>
                        </a:spcAft>
                      </a:pPr>
                      <a:r>
                        <a:rPr lang="en-GB" sz="2000">
                          <a:effectLst/>
                        </a:rPr>
                        <a:t>Age of owner/ manager/decision maker</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48.65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9,622</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73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567440">
                <a:tc>
                  <a:txBody>
                    <a:bodyPr/>
                    <a:lstStyle/>
                    <a:p>
                      <a:pPr algn="ctr">
                        <a:lnSpc>
                          <a:spcPct val="107000"/>
                        </a:lnSpc>
                        <a:spcAft>
                          <a:spcPts val="0"/>
                        </a:spcAft>
                      </a:pPr>
                      <a:r>
                        <a:rPr lang="en-GB" sz="2000">
                          <a:effectLst/>
                        </a:rPr>
                        <a:t>Income generated in the last business year (BAM)</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10,221,351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750,000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45,581,927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523,880,345</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010761" y="6324516"/>
            <a:ext cx="88647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sr-Latn-RS" sz="28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Table 1. Characteristics of the business subjects</a:t>
            </a:r>
            <a:endParaRPr kumimoji="0" lang="en-GB" altLang="sr-Latn-RS" sz="1400" b="0" i="0" u="none" strike="noStrike" cap="none" normalizeH="0" baseline="0" dirty="0">
              <a:ln>
                <a:noFill/>
              </a:ln>
              <a:solidFill>
                <a:schemeClr val="bg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sr-Latn-RS" sz="4400" b="0" i="0" u="none" strike="noStrike" cap="none" normalizeH="0" baseline="0" dirty="0">
              <a:ln>
                <a:noFill/>
              </a:ln>
              <a:solidFill>
                <a:schemeClr val="bg1"/>
              </a:solidFill>
              <a:effectLst/>
              <a:latin typeface="+mn-lt"/>
            </a:endParaRPr>
          </a:p>
        </p:txBody>
      </p:sp>
      <p:sp>
        <p:nvSpPr>
          <p:cNvPr id="6" name="Title 5"/>
          <p:cNvSpPr>
            <a:spLocks noGrp="1"/>
          </p:cNvSpPr>
          <p:nvPr>
            <p:ph type="title"/>
          </p:nvPr>
        </p:nvSpPr>
        <p:spPr/>
        <p:txBody>
          <a:bodyPr/>
          <a:lstStyle/>
          <a:p>
            <a:endParaRPr lang="bs-Latn-BA"/>
          </a:p>
        </p:txBody>
      </p:sp>
    </p:spTree>
    <p:extLst>
      <p:ext uri="{BB962C8B-B14F-4D97-AF65-F5344CB8AC3E}">
        <p14:creationId xmlns:p14="http://schemas.microsoft.com/office/powerpoint/2010/main" val="29620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73030955"/>
              </p:ext>
            </p:extLst>
          </p:nvPr>
        </p:nvGraphicFramePr>
        <p:xfrm>
          <a:off x="734219" y="1885121"/>
          <a:ext cx="9218612" cy="1869948"/>
        </p:xfrm>
        <a:graphic>
          <a:graphicData uri="http://schemas.openxmlformats.org/drawingml/2006/table">
            <a:tbl>
              <a:tblPr firstRow="1" firstCol="1" bandRow="1">
                <a:tableStyleId>{5C22544A-7EE6-4342-B048-85BDC9FD1C3A}</a:tableStyleId>
              </a:tblPr>
              <a:tblGrid>
                <a:gridCol w="3499385">
                  <a:extLst>
                    <a:ext uri="{9D8B030D-6E8A-4147-A177-3AD203B41FA5}">
                      <a16:colId xmlns:a16="http://schemas.microsoft.com/office/drawing/2014/main" val="20000"/>
                    </a:ext>
                  </a:extLst>
                </a:gridCol>
                <a:gridCol w="1108077">
                  <a:extLst>
                    <a:ext uri="{9D8B030D-6E8A-4147-A177-3AD203B41FA5}">
                      <a16:colId xmlns:a16="http://schemas.microsoft.com/office/drawing/2014/main" val="20001"/>
                    </a:ext>
                  </a:extLst>
                </a:gridCol>
                <a:gridCol w="923705">
                  <a:extLst>
                    <a:ext uri="{9D8B030D-6E8A-4147-A177-3AD203B41FA5}">
                      <a16:colId xmlns:a16="http://schemas.microsoft.com/office/drawing/2014/main" val="20002"/>
                    </a:ext>
                  </a:extLst>
                </a:gridCol>
                <a:gridCol w="923705">
                  <a:extLst>
                    <a:ext uri="{9D8B030D-6E8A-4147-A177-3AD203B41FA5}">
                      <a16:colId xmlns:a16="http://schemas.microsoft.com/office/drawing/2014/main" val="20003"/>
                    </a:ext>
                  </a:extLst>
                </a:gridCol>
                <a:gridCol w="923705">
                  <a:extLst>
                    <a:ext uri="{9D8B030D-6E8A-4147-A177-3AD203B41FA5}">
                      <a16:colId xmlns:a16="http://schemas.microsoft.com/office/drawing/2014/main" val="20004"/>
                    </a:ext>
                  </a:extLst>
                </a:gridCol>
                <a:gridCol w="923705">
                  <a:extLst>
                    <a:ext uri="{9D8B030D-6E8A-4147-A177-3AD203B41FA5}">
                      <a16:colId xmlns:a16="http://schemas.microsoft.com/office/drawing/2014/main" val="20005"/>
                    </a:ext>
                  </a:extLst>
                </a:gridCol>
                <a:gridCol w="916330">
                  <a:extLst>
                    <a:ext uri="{9D8B030D-6E8A-4147-A177-3AD203B41FA5}">
                      <a16:colId xmlns:a16="http://schemas.microsoft.com/office/drawing/2014/main" val="20006"/>
                    </a:ext>
                  </a:extLst>
                </a:gridCol>
              </a:tblGrid>
              <a:tr h="297953">
                <a:tc rowSpan="3">
                  <a:txBody>
                    <a:bodyPr/>
                    <a:lstStyle/>
                    <a:p>
                      <a:pPr algn="ctr">
                        <a:lnSpc>
                          <a:spcPct val="107000"/>
                        </a:lnSpc>
                        <a:spcAft>
                          <a:spcPts val="0"/>
                        </a:spcAft>
                      </a:pPr>
                      <a:r>
                        <a:rPr lang="en-GB" sz="2000" dirty="0">
                          <a:effectLst/>
                        </a:rPr>
                        <a:t>Type of natural disaster </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algn="ctr">
                        <a:lnSpc>
                          <a:spcPct val="107000"/>
                        </a:lnSpc>
                        <a:spcAft>
                          <a:spcPts val="0"/>
                        </a:spcAft>
                      </a:pPr>
                      <a:r>
                        <a:rPr lang="en-GB" sz="2000" dirty="0">
                          <a:effectLst/>
                        </a:rPr>
                        <a:t>Experience of damage caused by natural disasters</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297953">
                <a:tc vMerge="1">
                  <a:txBody>
                    <a:bodyPr/>
                    <a:lstStyle/>
                    <a:p>
                      <a:endParaRPr lang="bs-Latn-BA"/>
                    </a:p>
                  </a:txBody>
                  <a:tcPr/>
                </a:tc>
                <a:tc gridSpan="2">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gridSpan="2">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gridSpan="2">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extLst>
                  <a:ext uri="{0D108BD9-81ED-4DB2-BD59-A6C34878D82A}">
                    <a16:rowId xmlns:a16="http://schemas.microsoft.com/office/drawing/2014/main" val="10001"/>
                  </a:ext>
                </a:extLst>
              </a:tr>
              <a:tr h="297953">
                <a:tc vMerge="1">
                  <a:txBody>
                    <a:bodyPr/>
                    <a:lstStyle/>
                    <a:p>
                      <a:endParaRPr lang="bs-Latn-BA"/>
                    </a:p>
                  </a:txBody>
                  <a:tcP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97953">
                <a:tc>
                  <a:txBody>
                    <a:bodyPr/>
                    <a:lstStyle/>
                    <a:p>
                      <a:pPr algn="ctr">
                        <a:lnSpc>
                          <a:spcPct val="107000"/>
                        </a:lnSpc>
                        <a:spcAft>
                          <a:spcPts val="0"/>
                        </a:spcAft>
                      </a:pPr>
                      <a:r>
                        <a:rPr lang="en-GB" sz="2000">
                          <a:effectLst/>
                        </a:rPr>
                        <a:t>Water stream flood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149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30.4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341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69.6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490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97953">
                <a:tc>
                  <a:txBody>
                    <a:bodyPr/>
                    <a:lstStyle/>
                    <a:p>
                      <a:pPr algn="ctr">
                        <a:lnSpc>
                          <a:spcPct val="107000"/>
                        </a:lnSpc>
                        <a:spcAft>
                          <a:spcPts val="0"/>
                        </a:spcAft>
                      </a:pPr>
                      <a:r>
                        <a:rPr lang="en-GB" sz="2000" dirty="0">
                          <a:effectLst/>
                        </a:rPr>
                        <a:t>Landslide</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458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94.8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483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97953">
                <a:tc>
                  <a:txBody>
                    <a:bodyPr/>
                    <a:lstStyle/>
                    <a:p>
                      <a:pPr algn="ctr">
                        <a:lnSpc>
                          <a:spcPct val="107000"/>
                        </a:lnSpc>
                        <a:spcAft>
                          <a:spcPts val="0"/>
                        </a:spcAft>
                      </a:pPr>
                      <a:r>
                        <a:rPr lang="en-GB" sz="2000">
                          <a:effectLst/>
                        </a:rPr>
                        <a:t>Earthquake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471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98.7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477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p:txBody>
          <a:bodyPr/>
          <a:lstStyle/>
          <a:p>
            <a:r>
              <a:rPr lang="bs-Latn-BA" dirty="0">
                <a:solidFill>
                  <a:schemeClr val="bg1"/>
                </a:solidFill>
              </a:rPr>
              <a:t>Identifying the needs of the business subjects</a:t>
            </a:r>
          </a:p>
        </p:txBody>
      </p:sp>
      <p:sp>
        <p:nvSpPr>
          <p:cNvPr id="6" name="Rectangle 5"/>
          <p:cNvSpPr/>
          <p:nvPr/>
        </p:nvSpPr>
        <p:spPr>
          <a:xfrm>
            <a:off x="734219" y="3781425"/>
            <a:ext cx="9419987" cy="523220"/>
          </a:xfrm>
          <a:prstGeom prst="rect">
            <a:avLst/>
          </a:prstGeom>
        </p:spPr>
        <p:txBody>
          <a:bodyPr wrap="square">
            <a:spAutoFit/>
          </a:bodyPr>
          <a:lstStyle/>
          <a:p>
            <a:pPr algn="ctr">
              <a:spcAft>
                <a:spcPts val="0"/>
              </a:spcAft>
            </a:pPr>
            <a:r>
              <a:rPr lang="en-GB" sz="2800" dirty="0">
                <a:solidFill>
                  <a:schemeClr val="bg1"/>
                </a:solidFill>
                <a:latin typeface="+mn-lt"/>
                <a:ea typeface="Calibri" panose="020F0502020204030204" pitchFamily="34" charset="0"/>
                <a:cs typeface="Arial" panose="020B0604020202020204" pitchFamily="34" charset="0"/>
              </a:rPr>
              <a:t>Table 2. Experience of damage caused by natural disasters</a:t>
            </a:r>
            <a:endParaRPr lang="bs-Latn-BA" sz="1800" i="1" dirty="0">
              <a:solidFill>
                <a:schemeClr val="bg1"/>
              </a:solidFill>
              <a:latin typeface="+mn-lt"/>
              <a:ea typeface="Calibri" panose="020F050202020403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67938596"/>
              </p:ext>
            </p:extLst>
          </p:nvPr>
        </p:nvGraphicFramePr>
        <p:xfrm>
          <a:off x="834902" y="4304653"/>
          <a:ext cx="9218620" cy="2255310"/>
        </p:xfrm>
        <a:graphic>
          <a:graphicData uri="http://schemas.openxmlformats.org/drawingml/2006/table">
            <a:tbl>
              <a:tblPr firstRow="1" firstCol="1" bandRow="1">
                <a:tableStyleId>{5C22544A-7EE6-4342-B048-85BDC9FD1C3A}</a:tableStyleId>
              </a:tblPr>
              <a:tblGrid>
                <a:gridCol w="263981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46760">
                  <a:extLst>
                    <a:ext uri="{9D8B030D-6E8A-4147-A177-3AD203B41FA5}">
                      <a16:colId xmlns:a16="http://schemas.microsoft.com/office/drawing/2014/main" val="20003"/>
                    </a:ext>
                  </a:extLst>
                </a:gridCol>
                <a:gridCol w="908615">
                  <a:extLst>
                    <a:ext uri="{9D8B030D-6E8A-4147-A177-3AD203B41FA5}">
                      <a16:colId xmlns:a16="http://schemas.microsoft.com/office/drawing/2014/main" val="20004"/>
                    </a:ext>
                  </a:extLst>
                </a:gridCol>
                <a:gridCol w="1267855">
                  <a:extLst>
                    <a:ext uri="{9D8B030D-6E8A-4147-A177-3AD203B41FA5}">
                      <a16:colId xmlns:a16="http://schemas.microsoft.com/office/drawing/2014/main" val="20005"/>
                    </a:ext>
                  </a:extLst>
                </a:gridCol>
                <a:gridCol w="65817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589482">
                  <a:extLst>
                    <a:ext uri="{9D8B030D-6E8A-4147-A177-3AD203B41FA5}">
                      <a16:colId xmlns:a16="http://schemas.microsoft.com/office/drawing/2014/main" val="20008"/>
                    </a:ext>
                  </a:extLst>
                </a:gridCol>
              </a:tblGrid>
              <a:tr h="146704">
                <a:tc rowSpan="3">
                  <a:txBody>
                    <a:bodyPr/>
                    <a:lstStyle/>
                    <a:p>
                      <a:pPr algn="ctr">
                        <a:lnSpc>
                          <a:spcPct val="107000"/>
                        </a:lnSpc>
                        <a:spcAft>
                          <a:spcPts val="0"/>
                        </a:spcAft>
                      </a:pPr>
                      <a:r>
                        <a:rPr lang="en-GB" sz="2000">
                          <a:effectLst/>
                        </a:rPr>
                        <a:t>Type of natural disaster</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gridSpan="8">
                  <a:txBody>
                    <a:bodyPr/>
                    <a:lstStyle/>
                    <a:p>
                      <a:pPr algn="ctr">
                        <a:lnSpc>
                          <a:spcPct val="107000"/>
                        </a:lnSpc>
                        <a:spcAft>
                          <a:spcPts val="0"/>
                        </a:spcAft>
                      </a:pPr>
                      <a:r>
                        <a:rPr lang="en-GB" sz="2000">
                          <a:effectLst/>
                        </a:rPr>
                        <a:t>Being located in the natural disasters danger zone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146704">
                <a:tc vMerge="1">
                  <a:txBody>
                    <a:bodyPr/>
                    <a:lstStyle/>
                    <a:p>
                      <a:endParaRPr lang="bs-Latn-BA"/>
                    </a:p>
                  </a:txBody>
                  <a:tcPr/>
                </a:tc>
                <a:tc gridSpan="2">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tc gridSpan="2">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tc gridSpan="2">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tc gridSpan="2">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extLst>
                  <a:ext uri="{0D108BD9-81ED-4DB2-BD59-A6C34878D82A}">
                    <a16:rowId xmlns:a16="http://schemas.microsoft.com/office/drawing/2014/main" val="10001"/>
                  </a:ext>
                </a:extLst>
              </a:tr>
              <a:tr h="146704">
                <a:tc vMerge="1">
                  <a:txBody>
                    <a:bodyPr/>
                    <a:lstStyle/>
                    <a:p>
                      <a:endParaRPr lang="bs-Latn-BA"/>
                    </a:p>
                  </a:txBody>
                  <a:tcP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2"/>
                  </a:ext>
                </a:extLst>
              </a:tr>
              <a:tr h="440112">
                <a:tc>
                  <a:txBody>
                    <a:bodyPr/>
                    <a:lstStyle/>
                    <a:p>
                      <a:pPr algn="ctr">
                        <a:lnSpc>
                          <a:spcPct val="107000"/>
                        </a:lnSpc>
                        <a:spcAft>
                          <a:spcPts val="0"/>
                        </a:spcAft>
                      </a:pPr>
                      <a:r>
                        <a:rPr lang="en-GB" sz="2000">
                          <a:effectLst/>
                        </a:rPr>
                        <a:t>Water stream flood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112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31.9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221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63.0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5.1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351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3"/>
                  </a:ext>
                </a:extLst>
              </a:tr>
              <a:tr h="440112">
                <a:tc>
                  <a:txBody>
                    <a:bodyPr/>
                    <a:lstStyle/>
                    <a:p>
                      <a:pPr algn="ctr">
                        <a:lnSpc>
                          <a:spcPct val="107000"/>
                        </a:lnSpc>
                        <a:spcAft>
                          <a:spcPts val="0"/>
                        </a:spcAft>
                      </a:pPr>
                      <a:r>
                        <a:rPr lang="en-GB" sz="2000">
                          <a:effectLst/>
                        </a:rPr>
                        <a:t>Landslide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9.4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295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83.8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24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6.8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352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4"/>
                  </a:ext>
                </a:extLst>
              </a:tr>
              <a:tr h="440112">
                <a:tc>
                  <a:txBody>
                    <a:bodyPr/>
                    <a:lstStyle/>
                    <a:p>
                      <a:pPr algn="ctr">
                        <a:lnSpc>
                          <a:spcPct val="107000"/>
                        </a:lnSpc>
                        <a:spcAft>
                          <a:spcPts val="0"/>
                        </a:spcAft>
                      </a:pPr>
                      <a:r>
                        <a:rPr lang="en-GB" sz="2000">
                          <a:effectLst/>
                        </a:rPr>
                        <a:t>Earthquake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65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18.5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150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42.6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137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38.9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352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5"/>
                  </a:ext>
                </a:extLst>
              </a:tr>
            </a:tbl>
          </a:graphicData>
        </a:graphic>
      </p:graphicFrame>
      <p:sp>
        <p:nvSpPr>
          <p:cNvPr id="8" name="Rectangle 7"/>
          <p:cNvSpPr/>
          <p:nvPr/>
        </p:nvSpPr>
        <p:spPr>
          <a:xfrm>
            <a:off x="1971003" y="6522730"/>
            <a:ext cx="7269619" cy="523220"/>
          </a:xfrm>
          <a:prstGeom prst="rect">
            <a:avLst/>
          </a:prstGeom>
        </p:spPr>
        <p:txBody>
          <a:bodyPr wrap="none">
            <a:spAutoFit/>
          </a:bodyPr>
          <a:lstStyle/>
          <a:p>
            <a:r>
              <a:rPr lang="en-GB" sz="2800" dirty="0">
                <a:solidFill>
                  <a:schemeClr val="bg1"/>
                </a:solidFill>
                <a:latin typeface="+mn-lt"/>
                <a:ea typeface="Calibri" panose="020F0502020204030204" pitchFamily="34" charset="0"/>
              </a:rPr>
              <a:t>Table 3. Exposure to the risks of natural disasters</a:t>
            </a:r>
            <a:endParaRPr lang="bs-Latn-BA" sz="2800" dirty="0">
              <a:solidFill>
                <a:schemeClr val="bg1"/>
              </a:solidFill>
              <a:latin typeface="+mn-lt"/>
            </a:endParaRPr>
          </a:p>
        </p:txBody>
      </p:sp>
    </p:spTree>
    <p:extLst>
      <p:ext uri="{BB962C8B-B14F-4D97-AF65-F5344CB8AC3E}">
        <p14:creationId xmlns:p14="http://schemas.microsoft.com/office/powerpoint/2010/main" val="358804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4076395930"/>
              </p:ext>
            </p:extLst>
          </p:nvPr>
        </p:nvGraphicFramePr>
        <p:xfrm>
          <a:off x="735013" y="1950719"/>
          <a:ext cx="9218611" cy="4167378"/>
        </p:xfrm>
        <a:graphic>
          <a:graphicData uri="http://schemas.openxmlformats.org/drawingml/2006/table">
            <a:tbl>
              <a:tblPr firstRow="1" firstCol="1" bandRow="1">
                <a:tableStyleId>{5C22544A-7EE6-4342-B048-85BDC9FD1C3A}</a:tableStyleId>
              </a:tblPr>
              <a:tblGrid>
                <a:gridCol w="1794827">
                  <a:extLst>
                    <a:ext uri="{9D8B030D-6E8A-4147-A177-3AD203B41FA5}">
                      <a16:colId xmlns:a16="http://schemas.microsoft.com/office/drawing/2014/main" val="20000"/>
                    </a:ext>
                  </a:extLst>
                </a:gridCol>
                <a:gridCol w="1036320">
                  <a:extLst>
                    <a:ext uri="{9D8B030D-6E8A-4147-A177-3AD203B41FA5}">
                      <a16:colId xmlns:a16="http://schemas.microsoft.com/office/drawing/2014/main" val="20001"/>
                    </a:ext>
                  </a:extLst>
                </a:gridCol>
                <a:gridCol w="1478280">
                  <a:extLst>
                    <a:ext uri="{9D8B030D-6E8A-4147-A177-3AD203B41FA5}">
                      <a16:colId xmlns:a16="http://schemas.microsoft.com/office/drawing/2014/main" val="20002"/>
                    </a:ext>
                  </a:extLst>
                </a:gridCol>
                <a:gridCol w="4084320">
                  <a:extLst>
                    <a:ext uri="{9D8B030D-6E8A-4147-A177-3AD203B41FA5}">
                      <a16:colId xmlns:a16="http://schemas.microsoft.com/office/drawing/2014/main" val="20003"/>
                    </a:ext>
                  </a:extLst>
                </a:gridCol>
                <a:gridCol w="824864">
                  <a:extLst>
                    <a:ext uri="{9D8B030D-6E8A-4147-A177-3AD203B41FA5}">
                      <a16:colId xmlns:a16="http://schemas.microsoft.com/office/drawing/2014/main" val="20004"/>
                    </a:ext>
                  </a:extLst>
                </a:gridCol>
              </a:tblGrid>
              <a:tr h="287821">
                <a:tc rowSpan="2">
                  <a:txBody>
                    <a:bodyPr/>
                    <a:lstStyle/>
                    <a:p>
                      <a:pPr algn="ctr">
                        <a:lnSpc>
                          <a:spcPct val="107000"/>
                        </a:lnSpc>
                        <a:spcAft>
                          <a:spcPts val="0"/>
                        </a:spcAft>
                      </a:pPr>
                      <a:r>
                        <a:rPr lang="en-GB" sz="2000">
                          <a:effectLst/>
                        </a:rPr>
                        <a:t>Type of natural disaster</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2000">
                          <a:effectLst/>
                        </a:rPr>
                        <a:t>Extreme occurrence of damage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rowSpan="2">
                  <a:txBody>
                    <a:bodyPr/>
                    <a:lstStyle/>
                    <a:p>
                      <a:pPr algn="ctr">
                        <a:lnSpc>
                          <a:spcPct val="107000"/>
                        </a:lnSpc>
                        <a:spcAft>
                          <a:spcPts val="0"/>
                        </a:spcAft>
                      </a:pPr>
                      <a:r>
                        <a:rPr lang="en-GB" sz="2000">
                          <a:effectLst/>
                        </a:rPr>
                        <a:t>Other</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01109">
                <a:tc vMerge="1">
                  <a:txBody>
                    <a:bodyPr/>
                    <a:lstStyle/>
                    <a:p>
                      <a:endParaRPr lang="bs-Latn-BA"/>
                    </a:p>
                  </a:txBody>
                  <a:tcPr/>
                </a:tc>
                <a:tc>
                  <a:txBody>
                    <a:bodyPr/>
                    <a:lstStyle/>
                    <a:p>
                      <a:pPr algn="ctr">
                        <a:lnSpc>
                          <a:spcPct val="107000"/>
                        </a:lnSpc>
                        <a:spcAft>
                          <a:spcPts val="0"/>
                        </a:spcAft>
                      </a:pPr>
                      <a:r>
                        <a:rPr lang="en-GB" sz="2000">
                          <a:effectLst/>
                        </a:rPr>
                        <a:t>Year</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bs-Latn-BA"/>
                    </a:p>
                  </a:txBody>
                  <a:tcPr/>
                </a:tc>
                <a:tc vMerge="1">
                  <a:txBody>
                    <a:bodyPr/>
                    <a:lstStyle/>
                    <a:p>
                      <a:endParaRPr lang="bs-Latn-BA"/>
                    </a:p>
                  </a:txBody>
                  <a:tcPr/>
                </a:tc>
                <a:extLst>
                  <a:ext uri="{0D108BD9-81ED-4DB2-BD59-A6C34878D82A}">
                    <a16:rowId xmlns:a16="http://schemas.microsoft.com/office/drawing/2014/main" val="10001"/>
                  </a:ext>
                </a:extLst>
              </a:tr>
              <a:tr h="1191150">
                <a:tc>
                  <a:txBody>
                    <a:bodyPr/>
                    <a:lstStyle/>
                    <a:p>
                      <a:pPr algn="ctr">
                        <a:lnSpc>
                          <a:spcPct val="107000"/>
                        </a:lnSpc>
                        <a:spcAft>
                          <a:spcPts val="0"/>
                        </a:spcAft>
                      </a:pPr>
                      <a:r>
                        <a:rPr lang="en-GB" sz="2000">
                          <a:effectLst/>
                        </a:rPr>
                        <a:t>Water stream flood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2014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119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In the period 1999-2013, 24 instances of damage were recorded.</a:t>
                      </a:r>
                      <a:endParaRPr lang="bs-Latn-BA" sz="3200">
                        <a:effectLst/>
                      </a:endParaRPr>
                    </a:p>
                    <a:p>
                      <a:pPr algn="ctr">
                        <a:lnSpc>
                          <a:spcPct val="107000"/>
                        </a:lnSpc>
                        <a:spcAft>
                          <a:spcPts val="0"/>
                        </a:spcAft>
                      </a:pPr>
                      <a:r>
                        <a:rPr lang="en-GB" sz="2000">
                          <a:effectLst/>
                        </a:rPr>
                        <a:t>In the period 2015-2018, 29 instances of damage were recorded.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172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191150">
                <a:tc>
                  <a:txBody>
                    <a:bodyPr/>
                    <a:lstStyle/>
                    <a:p>
                      <a:pPr algn="ctr">
                        <a:lnSpc>
                          <a:spcPct val="107000"/>
                        </a:lnSpc>
                        <a:spcAft>
                          <a:spcPts val="0"/>
                        </a:spcAft>
                      </a:pPr>
                      <a:r>
                        <a:rPr lang="en-GB" sz="2000">
                          <a:effectLst/>
                        </a:rPr>
                        <a:t>Landslide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2014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In the period 1960-2013, 13 instances of damage were recorded. </a:t>
                      </a:r>
                      <a:endParaRPr lang="bs-Latn-BA" sz="3200">
                        <a:effectLst/>
                      </a:endParaRPr>
                    </a:p>
                    <a:p>
                      <a:pPr algn="ctr">
                        <a:lnSpc>
                          <a:spcPct val="107000"/>
                        </a:lnSpc>
                        <a:spcAft>
                          <a:spcPts val="0"/>
                        </a:spcAft>
                      </a:pPr>
                      <a:r>
                        <a:rPr lang="en-GB" sz="2000">
                          <a:effectLst/>
                        </a:rPr>
                        <a:t>In the period 2015-2018, 9 instances of damage were recorded.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88930">
                <a:tc>
                  <a:txBody>
                    <a:bodyPr/>
                    <a:lstStyle/>
                    <a:p>
                      <a:pPr algn="ctr">
                        <a:lnSpc>
                          <a:spcPct val="107000"/>
                        </a:lnSpc>
                        <a:spcAft>
                          <a:spcPts val="0"/>
                        </a:spcAft>
                      </a:pPr>
                      <a:r>
                        <a:rPr lang="en-GB" sz="2000">
                          <a:effectLst/>
                        </a:rPr>
                        <a:t>Earthquake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In the period 1969-2018, 6 instances of damage were recorded.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6</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4"/>
          <p:cNvSpPr/>
          <p:nvPr/>
        </p:nvSpPr>
        <p:spPr>
          <a:xfrm>
            <a:off x="946626" y="6307842"/>
            <a:ext cx="8795383" cy="523220"/>
          </a:xfrm>
          <a:prstGeom prst="rect">
            <a:avLst/>
          </a:prstGeom>
        </p:spPr>
        <p:txBody>
          <a:bodyPr wrap="square">
            <a:spAutoFit/>
          </a:bodyPr>
          <a:lstStyle/>
          <a:p>
            <a:pPr algn="ctr">
              <a:spcAft>
                <a:spcPts val="0"/>
              </a:spcAft>
            </a:pPr>
            <a:r>
              <a:rPr lang="en-GB" sz="2800" dirty="0">
                <a:solidFill>
                  <a:schemeClr val="bg1"/>
                </a:solidFill>
                <a:latin typeface="+mn-lt"/>
                <a:ea typeface="Calibri" panose="020F0502020204030204" pitchFamily="34" charset="0"/>
                <a:cs typeface="Times New Roman" panose="02020603050405020304" pitchFamily="18" charset="0"/>
              </a:rPr>
              <a:t>Table 4. Time aspect of damage caused by natural disasters </a:t>
            </a:r>
            <a:endParaRPr lang="bs-Latn-BA" sz="1800" i="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94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4079787989"/>
              </p:ext>
            </p:extLst>
          </p:nvPr>
        </p:nvGraphicFramePr>
        <p:xfrm>
          <a:off x="735013" y="1759297"/>
          <a:ext cx="9218611" cy="1261110"/>
        </p:xfrm>
        <a:graphic>
          <a:graphicData uri="http://schemas.openxmlformats.org/drawingml/2006/table">
            <a:tbl>
              <a:tblPr>
                <a:tableStyleId>{5C22544A-7EE6-4342-B048-85BDC9FD1C3A}</a:tableStyleId>
              </a:tblPr>
              <a:tblGrid>
                <a:gridCol w="2022563">
                  <a:extLst>
                    <a:ext uri="{9D8B030D-6E8A-4147-A177-3AD203B41FA5}">
                      <a16:colId xmlns:a16="http://schemas.microsoft.com/office/drawing/2014/main" val="20000"/>
                    </a:ext>
                  </a:extLst>
                </a:gridCol>
                <a:gridCol w="1113384">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2453640">
                  <a:extLst>
                    <a:ext uri="{9D8B030D-6E8A-4147-A177-3AD203B41FA5}">
                      <a16:colId xmlns:a16="http://schemas.microsoft.com/office/drawing/2014/main" val="20003"/>
                    </a:ext>
                  </a:extLst>
                </a:gridCol>
                <a:gridCol w="2348864">
                  <a:extLst>
                    <a:ext uri="{9D8B030D-6E8A-4147-A177-3AD203B41FA5}">
                      <a16:colId xmlns:a16="http://schemas.microsoft.com/office/drawing/2014/main" val="20004"/>
                    </a:ext>
                  </a:extLst>
                </a:gridCol>
              </a:tblGrid>
              <a:tr h="36830">
                <a:tc rowSpan="2">
                  <a:txBody>
                    <a:bodyPr/>
                    <a:lstStyle/>
                    <a:p>
                      <a:pPr algn="ctr">
                        <a:lnSpc>
                          <a:spcPct val="107000"/>
                        </a:lnSpc>
                        <a:spcAft>
                          <a:spcPts val="0"/>
                        </a:spcAft>
                      </a:pPr>
                      <a:r>
                        <a:rPr lang="en-GB" sz="2000" dirty="0">
                          <a:effectLst/>
                        </a:rPr>
                        <a:t>Experience of flood damage </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n-GB" sz="2000" dirty="0">
                          <a:effectLst/>
                        </a:rPr>
                        <a:t>Danger zone: flood</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tc rowSpan="2">
                  <a:txBody>
                    <a:bodyPr/>
                    <a:lstStyle/>
                    <a:p>
                      <a:pPr algn="ctr">
                        <a:lnSpc>
                          <a:spcPct val="107000"/>
                        </a:lnSpc>
                        <a:spcAft>
                          <a:spcPts val="0"/>
                        </a:spcAft>
                      </a:pPr>
                      <a:r>
                        <a:rPr lang="en-GB" sz="2000" dirty="0">
                          <a:effectLst/>
                        </a:rPr>
                        <a:t>χ</a:t>
                      </a:r>
                      <a:r>
                        <a:rPr lang="en-GB" sz="2000" baseline="30000" dirty="0">
                          <a:effectLst/>
                        </a:rPr>
                        <a:t>2</a:t>
                      </a:r>
                      <a:r>
                        <a:rPr lang="en-GB" sz="2000" dirty="0">
                          <a:effectLst/>
                        </a:rPr>
                        <a:t>     </a:t>
                      </a:r>
                      <a:endParaRPr lang="bs-Latn-BA" sz="3200" dirty="0">
                        <a:effectLst/>
                      </a:endParaRPr>
                    </a:p>
                    <a:p>
                      <a:pPr algn="ctr">
                        <a:lnSpc>
                          <a:spcPct val="107000"/>
                        </a:lnSpc>
                        <a:spcAft>
                          <a:spcPts val="0"/>
                        </a:spcAft>
                      </a:pPr>
                      <a:r>
                        <a:rPr lang="en-GB" sz="2000" dirty="0">
                          <a:effectLst/>
                        </a:rPr>
                        <a:t>(p-value)</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6830">
                <a:tc vMerge="1">
                  <a:txBody>
                    <a:bodyPr/>
                    <a:lstStyle/>
                    <a:p>
                      <a:endParaRPr lang="bs-Latn-BA"/>
                    </a:p>
                  </a:txBody>
                  <a:tcPr/>
                </a:tc>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bs-Latn-BA"/>
                    </a:p>
                  </a:txBody>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70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25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 </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196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11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rPr>
                        <a:t>.000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4"/>
          <p:cNvSpPr/>
          <p:nvPr/>
        </p:nvSpPr>
        <p:spPr>
          <a:xfrm>
            <a:off x="735012" y="3012787"/>
            <a:ext cx="9218611" cy="954107"/>
          </a:xfrm>
          <a:prstGeom prst="rect">
            <a:avLst/>
          </a:prstGeom>
        </p:spPr>
        <p:txBody>
          <a:bodyPr wrap="square">
            <a:spAutoFit/>
          </a:bodyPr>
          <a:lstStyle/>
          <a:p>
            <a:pPr algn="ctr"/>
            <a:r>
              <a:rPr lang="en-GB" sz="2800" dirty="0">
                <a:solidFill>
                  <a:schemeClr val="bg1"/>
                </a:solidFill>
                <a:latin typeface="+mn-lt"/>
                <a:ea typeface="Calibri" panose="020F0502020204030204" pitchFamily="34" charset="0"/>
              </a:rPr>
              <a:t>Table 5. Results of the Chi-squared test (experience of flood damage vs. flood danger zone)</a:t>
            </a:r>
            <a:endParaRPr lang="bs-Latn-BA" sz="2800"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581824317"/>
              </p:ext>
            </p:extLst>
          </p:nvPr>
        </p:nvGraphicFramePr>
        <p:xfrm>
          <a:off x="779682" y="4044017"/>
          <a:ext cx="9129273" cy="2522220"/>
        </p:xfrm>
        <a:graphic>
          <a:graphicData uri="http://schemas.openxmlformats.org/drawingml/2006/table">
            <a:tbl>
              <a:tblPr firstRow="1" firstCol="1" bandRow="1">
                <a:tableStyleId>{5C22544A-7EE6-4342-B048-85BDC9FD1C3A}</a:tableStyleId>
              </a:tblPr>
              <a:tblGrid>
                <a:gridCol w="1521558">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60120">
                  <a:extLst>
                    <a:ext uri="{9D8B030D-6E8A-4147-A177-3AD203B41FA5}">
                      <a16:colId xmlns:a16="http://schemas.microsoft.com/office/drawing/2014/main" val="20004"/>
                    </a:ext>
                  </a:extLst>
                </a:gridCol>
                <a:gridCol w="960120">
                  <a:extLst>
                    <a:ext uri="{9D8B030D-6E8A-4147-A177-3AD203B41FA5}">
                      <a16:colId xmlns:a16="http://schemas.microsoft.com/office/drawing/2014/main" val="20005"/>
                    </a:ext>
                  </a:extLst>
                </a:gridCol>
                <a:gridCol w="1112520">
                  <a:extLst>
                    <a:ext uri="{9D8B030D-6E8A-4147-A177-3AD203B41FA5}">
                      <a16:colId xmlns:a16="http://schemas.microsoft.com/office/drawing/2014/main" val="20006"/>
                    </a:ext>
                  </a:extLst>
                </a:gridCol>
                <a:gridCol w="975360">
                  <a:extLst>
                    <a:ext uri="{9D8B030D-6E8A-4147-A177-3AD203B41FA5}">
                      <a16:colId xmlns:a16="http://schemas.microsoft.com/office/drawing/2014/main" val="20007"/>
                    </a:ext>
                  </a:extLst>
                </a:gridCol>
                <a:gridCol w="1283115">
                  <a:extLst>
                    <a:ext uri="{9D8B030D-6E8A-4147-A177-3AD203B41FA5}">
                      <a16:colId xmlns:a16="http://schemas.microsoft.com/office/drawing/2014/main" val="20008"/>
                    </a:ext>
                  </a:extLst>
                </a:gridCol>
              </a:tblGrid>
              <a:tr h="0">
                <a:tc rowSpan="3">
                  <a:txBody>
                    <a:bodyPr/>
                    <a:lstStyle/>
                    <a:p>
                      <a:pPr algn="ctr">
                        <a:lnSpc>
                          <a:spcPct val="107000"/>
                        </a:lnSpc>
                        <a:spcAft>
                          <a:spcPts val="0"/>
                        </a:spcAft>
                      </a:pPr>
                      <a:r>
                        <a:rPr lang="en-GB" sz="2000" dirty="0">
                          <a:effectLst/>
                        </a:rPr>
                        <a:t>Natural disaster</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8">
                  <a:txBody>
                    <a:bodyPr/>
                    <a:lstStyle/>
                    <a:p>
                      <a:pPr algn="ctr">
                        <a:lnSpc>
                          <a:spcPct val="107000"/>
                        </a:lnSpc>
                        <a:spcAft>
                          <a:spcPts val="0"/>
                        </a:spcAft>
                      </a:pPr>
                      <a:r>
                        <a:rPr lang="en-GB" sz="2000" dirty="0">
                          <a:effectLst/>
                        </a:rPr>
                        <a:t>Willingness to pay insurance against natural disasters for business buildings </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0">
                <a:tc vMerge="1">
                  <a:txBody>
                    <a:bodyPr/>
                    <a:lstStyle/>
                    <a:p>
                      <a:endParaRPr lang="bs-Latn-BA"/>
                    </a:p>
                  </a:txBody>
                  <a:tcPr/>
                </a:tc>
                <a:tc gridSpan="2">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gridSpan="2">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gridSpan="2">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bs-Latn-BA"/>
                    </a:p>
                  </a:txBody>
                  <a:tcPr/>
                </a:tc>
                <a:tc gridSpan="2">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bs-Latn-BA"/>
                    </a:p>
                  </a:txBody>
                  <a:tcPr/>
                </a:tc>
                <a:extLst>
                  <a:ext uri="{0D108BD9-81ED-4DB2-BD59-A6C34878D82A}">
                    <a16:rowId xmlns:a16="http://schemas.microsoft.com/office/drawing/2014/main" val="10001"/>
                  </a:ext>
                </a:extLst>
              </a:tr>
              <a:tr h="0">
                <a:tc vMerge="1">
                  <a:txBody>
                    <a:bodyPr/>
                    <a:lstStyle/>
                    <a:p>
                      <a:endParaRPr lang="bs-Latn-BA"/>
                    </a:p>
                  </a:txBody>
                  <a:tcP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dirty="0">
                          <a:effectLst/>
                        </a:rPr>
                        <a:t>Water stream flood</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143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39.8</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160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44.6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15.6</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359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000">
                          <a:effectLst/>
                        </a:rPr>
                        <a:t>Landslide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92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25.6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55.7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67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18.7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359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en-GB" sz="2000">
                          <a:effectLst/>
                        </a:rPr>
                        <a:t>Earthquake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111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30.9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191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53.2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57</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15.9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359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Rectangle 6"/>
          <p:cNvSpPr/>
          <p:nvPr/>
        </p:nvSpPr>
        <p:spPr>
          <a:xfrm>
            <a:off x="3240721" y="6583650"/>
            <a:ext cx="4754250" cy="461665"/>
          </a:xfrm>
          <a:prstGeom prst="rect">
            <a:avLst/>
          </a:prstGeom>
        </p:spPr>
        <p:txBody>
          <a:bodyPr wrap="none">
            <a:spAutoFit/>
          </a:bodyPr>
          <a:lstStyle/>
          <a:p>
            <a:pPr algn="ctr">
              <a:spcAft>
                <a:spcPts val="0"/>
              </a:spcAft>
            </a:pPr>
            <a:r>
              <a:rPr lang="en-GB" sz="2400" dirty="0">
                <a:solidFill>
                  <a:schemeClr val="bg1"/>
                </a:solidFill>
                <a:latin typeface="+mn-lt"/>
                <a:ea typeface="Calibri" panose="020F0502020204030204" pitchFamily="34" charset="0"/>
                <a:cs typeface="Times New Roman" panose="02020603050405020304" pitchFamily="18" charset="0"/>
              </a:rPr>
              <a:t>Table 6. Willingness to pay insurance</a:t>
            </a:r>
            <a:endParaRPr lang="bs-Latn-BA" sz="1600" i="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34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54332632"/>
                  </p:ext>
                </p:extLst>
              </p:nvPr>
            </p:nvGraphicFramePr>
            <p:xfrm>
              <a:off x="735013" y="1680558"/>
              <a:ext cx="9218612" cy="1572768"/>
            </p:xfrm>
            <a:graphic>
              <a:graphicData uri="http://schemas.openxmlformats.org/drawingml/2006/table">
                <a:tbl>
                  <a:tblPr>
                    <a:tableStyleId>{5C22544A-7EE6-4342-B048-85BDC9FD1C3A}</a:tableStyleId>
                  </a:tblPr>
                  <a:tblGrid>
                    <a:gridCol w="2024407">
                      <a:extLst>
                        <a:ext uri="{9D8B030D-6E8A-4147-A177-3AD203B41FA5}">
                          <a16:colId xmlns:a16="http://schemas.microsoft.com/office/drawing/2014/main" val="20000"/>
                        </a:ext>
                      </a:extLst>
                    </a:gridCol>
                    <a:gridCol w="1845566">
                      <a:extLst>
                        <a:ext uri="{9D8B030D-6E8A-4147-A177-3AD203B41FA5}">
                          <a16:colId xmlns:a16="http://schemas.microsoft.com/office/drawing/2014/main" val="20001"/>
                        </a:ext>
                      </a:extLst>
                    </a:gridCol>
                    <a:gridCol w="1612934">
                      <a:extLst>
                        <a:ext uri="{9D8B030D-6E8A-4147-A177-3AD203B41FA5}">
                          <a16:colId xmlns:a16="http://schemas.microsoft.com/office/drawing/2014/main" val="20002"/>
                        </a:ext>
                      </a:extLst>
                    </a:gridCol>
                    <a:gridCol w="2270760">
                      <a:extLst>
                        <a:ext uri="{9D8B030D-6E8A-4147-A177-3AD203B41FA5}">
                          <a16:colId xmlns:a16="http://schemas.microsoft.com/office/drawing/2014/main" val="20003"/>
                        </a:ext>
                      </a:extLst>
                    </a:gridCol>
                    <a:gridCol w="1464945">
                      <a:extLst>
                        <a:ext uri="{9D8B030D-6E8A-4147-A177-3AD203B41FA5}">
                          <a16:colId xmlns:a16="http://schemas.microsoft.com/office/drawing/2014/main" val="20004"/>
                        </a:ext>
                      </a:extLst>
                    </a:gridCol>
                  </a:tblGrid>
                  <a:tr h="0">
                    <a:tc rowSpan="2">
                      <a:txBody>
                        <a:bodyPr/>
                        <a:lstStyle/>
                        <a:p>
                          <a:pPr algn="ctr">
                            <a:lnSpc>
                              <a:spcPct val="107000"/>
                            </a:lnSpc>
                            <a:spcAft>
                              <a:spcPts val="0"/>
                            </a:spcAft>
                          </a:pPr>
                          <a:r>
                            <a:rPr lang="en-GB" sz="2000">
                              <a:effectLst/>
                            </a:rPr>
                            <a:t>Experience of flood damage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n-GB" sz="2000">
                              <a:effectLst/>
                            </a:rPr>
                            <a:t>Willingness to insure business buildings/equipment/stock against flooding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tc rowSpan="2">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bs-Latn-BA" sz="2000" i="1">
                                        <a:effectLst/>
                                        <a:latin typeface="Cambria Math" panose="02040503050406030204" pitchFamily="18" charset="0"/>
                                      </a:rPr>
                                    </m:ctrlPr>
                                  </m:sSupPr>
                                  <m:e>
                                    <m:r>
                                      <m:rPr>
                                        <m:sty m:val="p"/>
                                      </m:rPr>
                                      <a:rPr lang="en-GB" sz="2000">
                                        <a:effectLst/>
                                        <a:latin typeface="Cambria Math" panose="02040503050406030204" pitchFamily="18" charset="0"/>
                                      </a:rPr>
                                      <m:t>χ</m:t>
                                    </m:r>
                                  </m:e>
                                  <m:sup>
                                    <m:r>
                                      <a:rPr lang="en-GB" sz="2000">
                                        <a:effectLst/>
                                        <a:latin typeface="Cambria Math" panose="02040503050406030204" pitchFamily="18" charset="0"/>
                                      </a:rPr>
                                      <m:t>2</m:t>
                                    </m:r>
                                  </m:sup>
                                </m:sSup>
                              </m:oMath>
                            </m:oMathPara>
                          </a14:m>
                          <a:endParaRPr lang="bs-Latn-BA" sz="3200">
                            <a:effectLst/>
                          </a:endParaRPr>
                        </a:p>
                        <a:p>
                          <a:pPr algn="ctr">
                            <a:lnSpc>
                              <a:spcPct val="107000"/>
                            </a:lnSpc>
                            <a:spcAft>
                              <a:spcPts val="0"/>
                            </a:spcAft>
                          </a:pPr>
                          <a:r>
                            <a:rPr lang="en-GB" sz="2000">
                              <a:effectLst/>
                            </a:rPr>
                            <a:t>(p-value)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vMerge="1">
                      <a:txBody>
                        <a:bodyPr/>
                        <a:lstStyle/>
                        <a:p>
                          <a:endParaRPr lang="bs-Latn-BA"/>
                        </a:p>
                      </a:txBody>
                      <a:tcPr/>
                    </a:tc>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bs-Latn-BA"/>
                        </a:p>
                      </a:txBody>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65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2000">
                              <a:effectLst/>
                            </a:rPr>
                            <a:t>.000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78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135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40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bs-Latn-BA"/>
                        </a:p>
                      </a:txBody>
                      <a:tcP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54332632"/>
                  </p:ext>
                </p:extLst>
              </p:nvPr>
            </p:nvGraphicFramePr>
            <p:xfrm>
              <a:off x="735013" y="1680558"/>
              <a:ext cx="9218612" cy="1616202"/>
            </p:xfrm>
            <a:graphic>
              <a:graphicData uri="http://schemas.openxmlformats.org/drawingml/2006/table">
                <a:tbl>
                  <a:tblPr>
                    <a:tableStyleId>{5C22544A-7EE6-4342-B048-85BDC9FD1C3A}</a:tableStyleId>
                  </a:tblPr>
                  <a:tblGrid>
                    <a:gridCol w="2024407"/>
                    <a:gridCol w="1845566"/>
                    <a:gridCol w="1612934"/>
                    <a:gridCol w="2270760"/>
                    <a:gridCol w="1464945"/>
                  </a:tblGrid>
                  <a:tr h="637794">
                    <a:tc rowSpan="2">
                      <a:txBody>
                        <a:bodyPr/>
                        <a:lstStyle/>
                        <a:p>
                          <a:pPr algn="ctr">
                            <a:lnSpc>
                              <a:spcPct val="107000"/>
                            </a:lnSpc>
                            <a:spcAft>
                              <a:spcPts val="0"/>
                            </a:spcAft>
                          </a:pPr>
                          <a:r>
                            <a:rPr lang="en-GB" sz="2000">
                              <a:effectLst/>
                            </a:rPr>
                            <a:t>Experience of flood damage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n-GB" sz="2000">
                              <a:effectLst/>
                            </a:rPr>
                            <a:t>Willingness to insure business buildings/equipment/stock against flooding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tc rowSpan="2">
                      <a:txBody>
                        <a:bodyPr/>
                        <a:lstStyle/>
                        <a:p>
                          <a:endParaRPr lang="sr-Latn-RS"/>
                        </a:p>
                      </a:txBody>
                      <a:tcPr marL="68580" marR="68580" marT="0" marB="0" anchor="ctr">
                        <a:blipFill rotWithShape="0">
                          <a:blip r:embed="rId2"/>
                          <a:stretch>
                            <a:fillRect l="-530833" t="-6918" r="-833" b="-82390"/>
                          </a:stretch>
                        </a:blipFill>
                      </a:tcPr>
                    </a:tc>
                  </a:tr>
                  <a:tr h="326136">
                    <a:tc vMerge="1">
                      <a:txBody>
                        <a:bodyPr/>
                        <a:lstStyle/>
                        <a:p>
                          <a:endParaRPr lang="bs-Latn-BA"/>
                        </a:p>
                      </a:txBody>
                      <a:tcPr/>
                    </a:tc>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bs-Latn-BA"/>
                        </a:p>
                      </a:txBody>
                      <a:tcPr/>
                    </a:tc>
                  </a:tr>
                  <a:tr h="326136">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65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2000">
                              <a:effectLst/>
                            </a:rPr>
                            <a:t>.000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6136">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78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135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40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bs-Latn-BA"/>
                        </a:p>
                      </a:txBody>
                      <a:tcPr/>
                    </a:tc>
                  </a:tr>
                </a:tbl>
              </a:graphicData>
            </a:graphic>
          </p:graphicFrame>
        </mc:Fallback>
      </mc:AlternateContent>
      <p:sp>
        <p:nvSpPr>
          <p:cNvPr id="5" name="Rectangle 4"/>
          <p:cNvSpPr/>
          <p:nvPr/>
        </p:nvSpPr>
        <p:spPr>
          <a:xfrm>
            <a:off x="534433" y="3296760"/>
            <a:ext cx="9419192" cy="954107"/>
          </a:xfrm>
          <a:prstGeom prst="rect">
            <a:avLst/>
          </a:prstGeom>
        </p:spPr>
        <p:txBody>
          <a:bodyPr wrap="square">
            <a:spAutoFit/>
          </a:bodyPr>
          <a:lstStyle/>
          <a:p>
            <a:pPr algn="ctr"/>
            <a:r>
              <a:rPr lang="en-GB" sz="2800" dirty="0">
                <a:solidFill>
                  <a:schemeClr val="bg1"/>
                </a:solidFill>
                <a:latin typeface="+mn-lt"/>
                <a:ea typeface="Calibri" panose="020F0502020204030204" pitchFamily="34" charset="0"/>
              </a:rPr>
              <a:t>Table 7. Results of the Chi-squared test (experience of flood damage vs. willingness to insure against flooding)</a:t>
            </a:r>
            <a:endParaRPr lang="bs-Latn-BA" sz="2800"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937799965"/>
              </p:ext>
            </p:extLst>
          </p:nvPr>
        </p:nvGraphicFramePr>
        <p:xfrm>
          <a:off x="735013" y="4245436"/>
          <a:ext cx="9218612" cy="2225040"/>
        </p:xfrm>
        <a:graphic>
          <a:graphicData uri="http://schemas.openxmlformats.org/drawingml/2006/table">
            <a:tbl>
              <a:tblPr firstRow="1" firstCol="1" bandRow="1">
                <a:tableStyleId>{5C22544A-7EE6-4342-B048-85BDC9FD1C3A}</a:tableStyleId>
              </a:tblPr>
              <a:tblGrid>
                <a:gridCol w="2887269">
                  <a:extLst>
                    <a:ext uri="{9D8B030D-6E8A-4147-A177-3AD203B41FA5}">
                      <a16:colId xmlns:a16="http://schemas.microsoft.com/office/drawing/2014/main" val="20000"/>
                    </a:ext>
                  </a:extLst>
                </a:gridCol>
                <a:gridCol w="824144">
                  <a:extLst>
                    <a:ext uri="{9D8B030D-6E8A-4147-A177-3AD203B41FA5}">
                      <a16:colId xmlns:a16="http://schemas.microsoft.com/office/drawing/2014/main" val="20001"/>
                    </a:ext>
                  </a:extLst>
                </a:gridCol>
                <a:gridCol w="737489">
                  <a:extLst>
                    <a:ext uri="{9D8B030D-6E8A-4147-A177-3AD203B41FA5}">
                      <a16:colId xmlns:a16="http://schemas.microsoft.com/office/drawing/2014/main" val="20002"/>
                    </a:ext>
                  </a:extLst>
                </a:gridCol>
                <a:gridCol w="824144">
                  <a:extLst>
                    <a:ext uri="{9D8B030D-6E8A-4147-A177-3AD203B41FA5}">
                      <a16:colId xmlns:a16="http://schemas.microsoft.com/office/drawing/2014/main" val="20003"/>
                    </a:ext>
                  </a:extLst>
                </a:gridCol>
                <a:gridCol w="824144">
                  <a:extLst>
                    <a:ext uri="{9D8B030D-6E8A-4147-A177-3AD203B41FA5}">
                      <a16:colId xmlns:a16="http://schemas.microsoft.com/office/drawing/2014/main" val="20004"/>
                    </a:ext>
                  </a:extLst>
                </a:gridCol>
                <a:gridCol w="824144">
                  <a:extLst>
                    <a:ext uri="{9D8B030D-6E8A-4147-A177-3AD203B41FA5}">
                      <a16:colId xmlns:a16="http://schemas.microsoft.com/office/drawing/2014/main" val="20005"/>
                    </a:ext>
                  </a:extLst>
                </a:gridCol>
                <a:gridCol w="824144">
                  <a:extLst>
                    <a:ext uri="{9D8B030D-6E8A-4147-A177-3AD203B41FA5}">
                      <a16:colId xmlns:a16="http://schemas.microsoft.com/office/drawing/2014/main" val="20006"/>
                    </a:ext>
                  </a:extLst>
                </a:gridCol>
                <a:gridCol w="824144">
                  <a:extLst>
                    <a:ext uri="{9D8B030D-6E8A-4147-A177-3AD203B41FA5}">
                      <a16:colId xmlns:a16="http://schemas.microsoft.com/office/drawing/2014/main" val="20007"/>
                    </a:ext>
                  </a:extLst>
                </a:gridCol>
                <a:gridCol w="648990">
                  <a:extLst>
                    <a:ext uri="{9D8B030D-6E8A-4147-A177-3AD203B41FA5}">
                      <a16:colId xmlns:a16="http://schemas.microsoft.com/office/drawing/2014/main" val="20008"/>
                    </a:ext>
                  </a:extLst>
                </a:gridCol>
              </a:tblGrid>
              <a:tr h="0">
                <a:tc rowSpan="3">
                  <a:txBody>
                    <a:bodyPr/>
                    <a:lstStyle/>
                    <a:p>
                      <a:pPr algn="ctr">
                        <a:lnSpc>
                          <a:spcPct val="107000"/>
                        </a:lnSpc>
                        <a:spcAft>
                          <a:spcPts val="0"/>
                        </a:spcAft>
                      </a:pPr>
                      <a:r>
                        <a:rPr lang="en-GB" sz="2000">
                          <a:effectLst/>
                        </a:rPr>
                        <a:t>Possession of an insurance policy for a business building or equipment/stock</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algn="ctr">
                        <a:lnSpc>
                          <a:spcPct val="107000"/>
                        </a:lnSpc>
                        <a:spcAft>
                          <a:spcPts val="0"/>
                        </a:spcAft>
                      </a:pPr>
                      <a:r>
                        <a:rPr lang="en-GB" sz="2000">
                          <a:effectLst/>
                        </a:rPr>
                        <a:t>Of that number, flood risk included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0">
                <a:tc vMerge="1">
                  <a:txBody>
                    <a:bodyPr/>
                    <a:lstStyle/>
                    <a:p>
                      <a:endParaRPr lang="bs-Latn-BA"/>
                    </a:p>
                  </a:txBody>
                  <a:tcPr/>
                </a:tc>
                <a:tc vMerge="1">
                  <a:txBody>
                    <a:bodyPr/>
                    <a:lstStyle/>
                    <a:p>
                      <a:endParaRPr lang="bs-Latn-BA"/>
                    </a:p>
                  </a:txBody>
                  <a:tcPr/>
                </a:tc>
                <a:tc vMerge="1">
                  <a:txBody>
                    <a:bodyPr/>
                    <a:lstStyle/>
                    <a:p>
                      <a:endParaRPr lang="bs-Latn-BA"/>
                    </a:p>
                  </a:txBody>
                  <a:tcPr/>
                </a:tc>
                <a:tc gridSpan="2">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gridSpan="2">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gridSpan="2">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bs-Latn-BA"/>
                    </a:p>
                  </a:txBody>
                  <a:tcPr/>
                </a:tc>
                <a:extLst>
                  <a:ext uri="{0D108BD9-81ED-4DB2-BD59-A6C34878D82A}">
                    <a16:rowId xmlns:a16="http://schemas.microsoft.com/office/drawing/2014/main" val="10001"/>
                  </a:ext>
                </a:extLst>
              </a:tr>
              <a:tr h="0">
                <a:tc vMerge="1">
                  <a:txBody>
                    <a:bodyPr/>
                    <a:lstStyle/>
                    <a:p>
                      <a:endParaRPr lang="bs-Latn-BA"/>
                    </a:p>
                  </a:txBody>
                  <a:tcPr/>
                </a:tc>
                <a:tc vMerge="1">
                  <a:txBody>
                    <a:bodyPr/>
                    <a:lstStyle/>
                    <a:p>
                      <a:endParaRPr lang="bs-Latn-BA"/>
                    </a:p>
                  </a:txBody>
                  <a:tcPr/>
                </a:tc>
                <a:tc vMerge="1">
                  <a:txBody>
                    <a:bodyPr/>
                    <a:lstStyle/>
                    <a:p>
                      <a:endParaRPr lang="bs-Latn-BA"/>
                    </a:p>
                  </a:txBody>
                  <a:tcP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168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46.9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75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45.5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68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41.2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13.3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190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53.1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358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100.0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Rectangle 6"/>
          <p:cNvSpPr/>
          <p:nvPr/>
        </p:nvSpPr>
        <p:spPr>
          <a:xfrm>
            <a:off x="1939181" y="6470476"/>
            <a:ext cx="6609695" cy="523220"/>
          </a:xfrm>
          <a:prstGeom prst="rect">
            <a:avLst/>
          </a:prstGeom>
        </p:spPr>
        <p:txBody>
          <a:bodyPr wrap="none">
            <a:spAutoFit/>
          </a:bodyPr>
          <a:lstStyle/>
          <a:p>
            <a:r>
              <a:rPr lang="en-GB" sz="2800" dirty="0">
                <a:solidFill>
                  <a:schemeClr val="bg1"/>
                </a:solidFill>
                <a:latin typeface="+mn-lt"/>
                <a:ea typeface="Calibri" panose="020F0502020204030204" pitchFamily="34" charset="0"/>
              </a:rPr>
              <a:t>Table 8. Inclination toward insurance (part I)</a:t>
            </a:r>
            <a:endParaRPr lang="bs-Latn-BA" sz="2800" dirty="0">
              <a:solidFill>
                <a:schemeClr val="bg1"/>
              </a:solidFill>
              <a:latin typeface="+mn-lt"/>
            </a:endParaRPr>
          </a:p>
        </p:txBody>
      </p:sp>
    </p:spTree>
    <p:extLst>
      <p:ext uri="{BB962C8B-B14F-4D97-AF65-F5344CB8AC3E}">
        <p14:creationId xmlns:p14="http://schemas.microsoft.com/office/powerpoint/2010/main" val="116662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1870452563"/>
              </p:ext>
            </p:extLst>
          </p:nvPr>
        </p:nvGraphicFramePr>
        <p:xfrm>
          <a:off x="735013" y="1713864"/>
          <a:ext cx="9218612" cy="1884426"/>
        </p:xfrm>
        <a:graphic>
          <a:graphicData uri="http://schemas.openxmlformats.org/drawingml/2006/table">
            <a:tbl>
              <a:tblPr firstRow="1" firstCol="1" bandRow="1">
                <a:tableStyleId>{5C22544A-7EE6-4342-B048-85BDC9FD1C3A}</a:tableStyleId>
              </a:tblPr>
              <a:tblGrid>
                <a:gridCol w="5892537">
                  <a:extLst>
                    <a:ext uri="{9D8B030D-6E8A-4147-A177-3AD203B41FA5}">
                      <a16:colId xmlns:a16="http://schemas.microsoft.com/office/drawing/2014/main" val="20000"/>
                    </a:ext>
                  </a:extLst>
                </a:gridCol>
                <a:gridCol w="1760755">
                  <a:extLst>
                    <a:ext uri="{9D8B030D-6E8A-4147-A177-3AD203B41FA5}">
                      <a16:colId xmlns:a16="http://schemas.microsoft.com/office/drawing/2014/main" val="20001"/>
                    </a:ext>
                  </a:extLst>
                </a:gridCol>
                <a:gridCol w="1565320">
                  <a:extLst>
                    <a:ext uri="{9D8B030D-6E8A-4147-A177-3AD203B41FA5}">
                      <a16:colId xmlns:a16="http://schemas.microsoft.com/office/drawing/2014/main" val="20002"/>
                    </a:ext>
                  </a:extLst>
                </a:gridCol>
              </a:tblGrid>
              <a:tr h="146050">
                <a:tc>
                  <a:txBody>
                    <a:bodyPr/>
                    <a:lstStyle/>
                    <a:p>
                      <a:pPr algn="ctr">
                        <a:lnSpc>
                          <a:spcPct val="107000"/>
                        </a:lnSpc>
                        <a:spcAft>
                          <a:spcPts val="0"/>
                        </a:spcAft>
                      </a:pPr>
                      <a:r>
                        <a:rPr lang="en-GB" sz="2000">
                          <a:effectLst/>
                        </a:rPr>
                        <a:t>The attitude that an insurance policy should include flood risk regardless higher amount of premium</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139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39.3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116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32.8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99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28.0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354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4"/>
          <p:cNvSpPr/>
          <p:nvPr/>
        </p:nvSpPr>
        <p:spPr>
          <a:xfrm>
            <a:off x="1971152" y="3581370"/>
            <a:ext cx="6746334" cy="523220"/>
          </a:xfrm>
          <a:prstGeom prst="rect">
            <a:avLst/>
          </a:prstGeom>
        </p:spPr>
        <p:txBody>
          <a:bodyPr wrap="none">
            <a:spAutoFit/>
          </a:bodyPr>
          <a:lstStyle/>
          <a:p>
            <a:r>
              <a:rPr lang="en-GB" sz="2800" dirty="0">
                <a:solidFill>
                  <a:schemeClr val="bg1"/>
                </a:solidFill>
                <a:latin typeface="+mn-lt"/>
                <a:ea typeface="Calibri" panose="020F0502020204030204" pitchFamily="34" charset="0"/>
              </a:rPr>
              <a:t>Table 9. Inclination toward insurance (part II)</a:t>
            </a:r>
            <a:endParaRPr lang="bs-Latn-BA" sz="2800"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089743178"/>
              </p:ext>
            </p:extLst>
          </p:nvPr>
        </p:nvGraphicFramePr>
        <p:xfrm>
          <a:off x="735013" y="4256990"/>
          <a:ext cx="9218612" cy="1884426"/>
        </p:xfrm>
        <a:graphic>
          <a:graphicData uri="http://schemas.openxmlformats.org/drawingml/2006/table">
            <a:tbl>
              <a:tblPr firstRow="1" firstCol="1" bandRow="1">
                <a:tableStyleId>{5C22544A-7EE6-4342-B048-85BDC9FD1C3A}</a:tableStyleId>
              </a:tblPr>
              <a:tblGrid>
                <a:gridCol w="3227387">
                  <a:extLst>
                    <a:ext uri="{9D8B030D-6E8A-4147-A177-3AD203B41FA5}">
                      <a16:colId xmlns:a16="http://schemas.microsoft.com/office/drawing/2014/main" val="20000"/>
                    </a:ext>
                  </a:extLst>
                </a:gridCol>
                <a:gridCol w="3002280">
                  <a:extLst>
                    <a:ext uri="{9D8B030D-6E8A-4147-A177-3AD203B41FA5}">
                      <a16:colId xmlns:a16="http://schemas.microsoft.com/office/drawing/2014/main" val="20001"/>
                    </a:ext>
                  </a:extLst>
                </a:gridCol>
                <a:gridCol w="2988945">
                  <a:extLst>
                    <a:ext uri="{9D8B030D-6E8A-4147-A177-3AD203B41FA5}">
                      <a16:colId xmlns:a16="http://schemas.microsoft.com/office/drawing/2014/main" val="20002"/>
                    </a:ext>
                  </a:extLst>
                </a:gridCol>
              </a:tblGrid>
              <a:tr h="0">
                <a:tc rowSpan="2">
                  <a:txBody>
                    <a:bodyPr/>
                    <a:lstStyle/>
                    <a:p>
                      <a:pPr algn="ctr">
                        <a:lnSpc>
                          <a:spcPct val="107000"/>
                        </a:lnSpc>
                        <a:spcAft>
                          <a:spcPts val="0"/>
                        </a:spcAft>
                      </a:pPr>
                      <a:r>
                        <a:rPr lang="en-GB" sz="2000">
                          <a:effectLst/>
                        </a:rPr>
                        <a:t>Inclination toward risk retention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2000">
                          <a:effectLst/>
                        </a:rPr>
                        <a:t>Attitude that insurance is useless and a waste of money</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extLst>
                  <a:ext uri="{0D108BD9-81ED-4DB2-BD59-A6C34878D82A}">
                    <a16:rowId xmlns:a16="http://schemas.microsoft.com/office/drawing/2014/main" val="10000"/>
                  </a:ext>
                </a:extLst>
              </a:tr>
              <a:tr h="0">
                <a:tc vMerge="1">
                  <a:txBody>
                    <a:bodyPr/>
                    <a:lstStyle/>
                    <a:p>
                      <a:endParaRPr lang="bs-Latn-BA"/>
                    </a:p>
                  </a:txBody>
                  <a:tcP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15.3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56.8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99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28.0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354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Rectangle 6"/>
          <p:cNvSpPr/>
          <p:nvPr/>
        </p:nvSpPr>
        <p:spPr>
          <a:xfrm>
            <a:off x="2246323" y="6366176"/>
            <a:ext cx="6255367" cy="523220"/>
          </a:xfrm>
          <a:prstGeom prst="rect">
            <a:avLst/>
          </a:prstGeom>
        </p:spPr>
        <p:txBody>
          <a:bodyPr wrap="none">
            <a:spAutoFit/>
          </a:bodyPr>
          <a:lstStyle/>
          <a:p>
            <a:pPr algn="ctr">
              <a:spcAft>
                <a:spcPts val="0"/>
              </a:spcAft>
            </a:pPr>
            <a:r>
              <a:rPr lang="en-GB" sz="2800" dirty="0">
                <a:solidFill>
                  <a:schemeClr val="bg1"/>
                </a:solidFill>
                <a:latin typeface="+mn-lt"/>
                <a:ea typeface="Calibri" panose="020F0502020204030204" pitchFamily="34" charset="0"/>
                <a:cs typeface="Times New Roman" panose="02020603050405020304" pitchFamily="18" charset="0"/>
              </a:rPr>
              <a:t>Table 10. Inclination toward risk retention</a:t>
            </a:r>
            <a:endParaRPr lang="bs-Latn-BA" sz="1800" i="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27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3222651941"/>
              </p:ext>
            </p:extLst>
          </p:nvPr>
        </p:nvGraphicFramePr>
        <p:xfrm>
          <a:off x="735013" y="1744344"/>
          <a:ext cx="9218612" cy="1558290"/>
        </p:xfrm>
        <a:graphic>
          <a:graphicData uri="http://schemas.openxmlformats.org/drawingml/2006/table">
            <a:tbl>
              <a:tblPr firstRow="1" firstCol="1" bandRow="1">
                <a:tableStyleId>{5C22544A-7EE6-4342-B048-85BDC9FD1C3A}</a:tableStyleId>
              </a:tblPr>
              <a:tblGrid>
                <a:gridCol w="5574347">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1632585">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000">
                          <a:effectLst/>
                        </a:rPr>
                        <a:t>Confidence in the insurance system</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104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25.7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148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36.6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152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37.6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404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4"/>
          <p:cNvSpPr/>
          <p:nvPr/>
        </p:nvSpPr>
        <p:spPr>
          <a:xfrm>
            <a:off x="1219200" y="3366522"/>
            <a:ext cx="8229599" cy="523220"/>
          </a:xfrm>
          <a:prstGeom prst="rect">
            <a:avLst/>
          </a:prstGeom>
        </p:spPr>
        <p:txBody>
          <a:bodyPr wrap="square">
            <a:spAutoFit/>
          </a:bodyPr>
          <a:lstStyle/>
          <a:p>
            <a:pPr algn="ctr"/>
            <a:r>
              <a:rPr lang="en-GB" sz="2800" dirty="0">
                <a:solidFill>
                  <a:schemeClr val="bg1"/>
                </a:solidFill>
                <a:latin typeface="+mn-lt"/>
                <a:ea typeface="Calibri" panose="020F0502020204030204" pitchFamily="34" charset="0"/>
              </a:rPr>
              <a:t>Table 11. Perception of insurance system reliability</a:t>
            </a:r>
            <a:endParaRPr lang="bs-Latn-BA" sz="2800" dirty="0">
              <a:solidFill>
                <a:schemeClr val="bg1"/>
              </a:solidFill>
              <a:latin typeface="+mn-lt"/>
            </a:endParaRPr>
          </a:p>
        </p:txBody>
      </p:sp>
      <p:sp>
        <p:nvSpPr>
          <p:cNvPr id="6" name="Rectangle 5"/>
          <p:cNvSpPr/>
          <p:nvPr/>
        </p:nvSpPr>
        <p:spPr>
          <a:xfrm>
            <a:off x="554435" y="3933825"/>
            <a:ext cx="9793525" cy="3253968"/>
          </a:xfrm>
          <a:prstGeom prst="rect">
            <a:avLst/>
          </a:prstGeom>
        </p:spPr>
        <p:txBody>
          <a:bodyPr wrap="square">
            <a:spAutoFit/>
          </a:bodyPr>
          <a:lstStyle/>
          <a:p>
            <a:pPr algn="just">
              <a:lnSpc>
                <a:spcPct val="107000"/>
              </a:lnSpc>
              <a:spcAft>
                <a:spcPts val="0"/>
              </a:spcAft>
            </a:pPr>
            <a:r>
              <a:rPr lang="en-GB" sz="3200" dirty="0">
                <a:solidFill>
                  <a:schemeClr val="bg1"/>
                </a:solidFill>
                <a:latin typeface="+mn-lt"/>
                <a:ea typeface="Calibri" panose="020F0502020204030204" pitchFamily="34" charset="0"/>
                <a:cs typeface="Times New Roman" panose="02020603050405020304" pitchFamily="18" charset="0"/>
              </a:rPr>
              <a:t>All three assessed disasters showed a significant connection between the respondents’ willingness to pay insurance and the following variables:</a:t>
            </a:r>
            <a:endParaRPr lang="bs-Latn-BA" sz="3200" dirty="0">
              <a:solidFill>
                <a:schemeClr val="bg1"/>
              </a:solidFill>
              <a:latin typeface="+mn-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3200" dirty="0">
                <a:solidFill>
                  <a:schemeClr val="bg1"/>
                </a:solidFill>
                <a:latin typeface="+mn-lt"/>
                <a:ea typeface="Calibri" panose="020F0502020204030204" pitchFamily="34" charset="0"/>
                <a:cs typeface="Times New Roman" panose="02020603050405020304" pitchFamily="18" charset="0"/>
              </a:rPr>
              <a:t>inclination to purchase commercial insurance products,</a:t>
            </a:r>
            <a:endParaRPr lang="bs-Latn-BA" sz="3200" dirty="0">
              <a:solidFill>
                <a:schemeClr val="bg1"/>
              </a:solidFill>
              <a:latin typeface="+mn-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3200" dirty="0">
                <a:solidFill>
                  <a:schemeClr val="bg1"/>
                </a:solidFill>
                <a:latin typeface="+mn-lt"/>
                <a:ea typeface="Calibri" panose="020F0502020204030204" pitchFamily="34" charset="0"/>
                <a:cs typeface="Times New Roman" panose="02020603050405020304" pitchFamily="18" charset="0"/>
              </a:rPr>
              <a:t>inclination toward risk retention,</a:t>
            </a:r>
            <a:r>
              <a:rPr lang="bs-Latn-BA" sz="3200" dirty="0">
                <a:solidFill>
                  <a:schemeClr val="bg1"/>
                </a:solidFill>
                <a:latin typeface="+mn-lt"/>
                <a:ea typeface="Calibri" panose="020F0502020204030204" pitchFamily="34" charset="0"/>
                <a:cs typeface="Times New Roman" panose="02020603050405020304" pitchFamily="18" charset="0"/>
              </a:rPr>
              <a:t> and</a:t>
            </a:r>
          </a:p>
          <a:p>
            <a:pPr marL="342900" lvl="0" indent="-342900" algn="just">
              <a:lnSpc>
                <a:spcPct val="107000"/>
              </a:lnSpc>
              <a:spcAft>
                <a:spcPts val="0"/>
              </a:spcAft>
              <a:buFont typeface="Times New Roman" panose="02020603050405020304" pitchFamily="18" charset="0"/>
              <a:buChar char="-"/>
            </a:pPr>
            <a:r>
              <a:rPr lang="en-GB" sz="3200" dirty="0">
                <a:solidFill>
                  <a:schemeClr val="bg1"/>
                </a:solidFill>
                <a:latin typeface="+mn-lt"/>
                <a:ea typeface="Calibri" panose="020F0502020204030204" pitchFamily="34" charset="0"/>
              </a:rPr>
              <a:t>their perception of insurance system reliability.</a:t>
            </a:r>
            <a:endParaRPr lang="bs-Latn-BA" sz="3200" dirty="0">
              <a:solidFill>
                <a:schemeClr val="bg1"/>
              </a:solidFill>
              <a:latin typeface="+mn-lt"/>
            </a:endParaRPr>
          </a:p>
        </p:txBody>
      </p:sp>
    </p:spTree>
    <p:extLst>
      <p:ext uri="{BB962C8B-B14F-4D97-AF65-F5344CB8AC3E}">
        <p14:creationId xmlns:p14="http://schemas.microsoft.com/office/powerpoint/2010/main" val="331036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3200" dirty="0">
                <a:solidFill>
                  <a:schemeClr val="bg1"/>
                </a:solidFill>
              </a:rPr>
              <a:t>Three </a:t>
            </a:r>
            <a:r>
              <a:rPr lang="bs-Latn-BA" sz="3200" dirty="0">
                <a:solidFill>
                  <a:schemeClr val="bg1"/>
                </a:solidFill>
              </a:rPr>
              <a:t>of seven </a:t>
            </a:r>
            <a:r>
              <a:rPr lang="en-GB" sz="3200" dirty="0">
                <a:solidFill>
                  <a:schemeClr val="bg1"/>
                </a:solidFill>
              </a:rPr>
              <a:t>business subjects demonstrated a positive attitude toward the obligation to insure against flood and landslide and two toward insurance against earthquake.</a:t>
            </a:r>
            <a:endParaRPr lang="bs-Latn-BA" sz="3200" dirty="0">
              <a:solidFill>
                <a:schemeClr val="bg1"/>
              </a:solidFill>
            </a:endParaRPr>
          </a:p>
          <a:p>
            <a:r>
              <a:rPr lang="en-GB" sz="3200" dirty="0">
                <a:solidFill>
                  <a:schemeClr val="bg1"/>
                </a:solidFill>
              </a:rPr>
              <a:t>Not a single business was inclined toward risk retention, but only three businesses expressed confidence in the insurance system.</a:t>
            </a:r>
            <a:endParaRPr lang="bs-Latn-BA" sz="3200" dirty="0">
              <a:solidFill>
                <a:schemeClr val="bg1"/>
              </a:solidFill>
            </a:endParaRPr>
          </a:p>
          <a:p>
            <a:r>
              <a:rPr lang="bs-Latn-BA" sz="3200" dirty="0">
                <a:solidFill>
                  <a:schemeClr val="bg1"/>
                </a:solidFill>
              </a:rPr>
              <a:t>Three </a:t>
            </a:r>
            <a:r>
              <a:rPr lang="en-GB" sz="3200" dirty="0">
                <a:solidFill>
                  <a:schemeClr val="bg1"/>
                </a:solidFill>
              </a:rPr>
              <a:t>business subjects expressed their willingness to pay for insurance against flood and landslide and only one was ready to pay insurance against earthquake.</a:t>
            </a:r>
            <a:endParaRPr lang="bs-Latn-BA" sz="3200" dirty="0">
              <a:solidFill>
                <a:schemeClr val="bg1"/>
              </a:solidFill>
            </a:endParaRPr>
          </a:p>
          <a:p>
            <a:endParaRPr lang="bs-Latn-BA" sz="3200" dirty="0">
              <a:solidFill>
                <a:schemeClr val="bg1"/>
              </a:solidFill>
            </a:endParaRPr>
          </a:p>
        </p:txBody>
      </p:sp>
      <p:sp>
        <p:nvSpPr>
          <p:cNvPr id="4" name="Title 1"/>
          <p:cNvSpPr>
            <a:spLocks noGrp="1"/>
          </p:cNvSpPr>
          <p:nvPr>
            <p:ph type="title"/>
          </p:nvPr>
        </p:nvSpPr>
        <p:spPr/>
        <p:txBody>
          <a:bodyPr/>
          <a:lstStyle/>
          <a:p>
            <a:r>
              <a:rPr lang="bs-Latn-BA" dirty="0">
                <a:solidFill>
                  <a:schemeClr val="bg1"/>
                </a:solidFill>
              </a:rPr>
              <a:t>Identifying the needs of large enterprises</a:t>
            </a:r>
          </a:p>
        </p:txBody>
      </p:sp>
    </p:spTree>
    <p:extLst>
      <p:ext uri="{BB962C8B-B14F-4D97-AF65-F5344CB8AC3E}">
        <p14:creationId xmlns:p14="http://schemas.microsoft.com/office/powerpoint/2010/main" val="167538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799538771"/>
              </p:ext>
            </p:extLst>
          </p:nvPr>
        </p:nvGraphicFramePr>
        <p:xfrm>
          <a:off x="735012" y="1711038"/>
          <a:ext cx="9218613" cy="1572768"/>
        </p:xfrm>
        <a:graphic>
          <a:graphicData uri="http://schemas.openxmlformats.org/drawingml/2006/table">
            <a:tbl>
              <a:tblPr firstRow="1" firstCol="1" bandRow="1">
                <a:tableStyleId>{5C22544A-7EE6-4342-B048-85BDC9FD1C3A}</a:tableStyleId>
              </a:tblPr>
              <a:tblGrid>
                <a:gridCol w="1321949">
                  <a:extLst>
                    <a:ext uri="{9D8B030D-6E8A-4147-A177-3AD203B41FA5}">
                      <a16:colId xmlns:a16="http://schemas.microsoft.com/office/drawing/2014/main" val="20000"/>
                    </a:ext>
                  </a:extLst>
                </a:gridCol>
                <a:gridCol w="1321949">
                  <a:extLst>
                    <a:ext uri="{9D8B030D-6E8A-4147-A177-3AD203B41FA5}">
                      <a16:colId xmlns:a16="http://schemas.microsoft.com/office/drawing/2014/main" val="20001"/>
                    </a:ext>
                  </a:extLst>
                </a:gridCol>
                <a:gridCol w="1476822">
                  <a:extLst>
                    <a:ext uri="{9D8B030D-6E8A-4147-A177-3AD203B41FA5}">
                      <a16:colId xmlns:a16="http://schemas.microsoft.com/office/drawing/2014/main" val="20002"/>
                    </a:ext>
                  </a:extLst>
                </a:gridCol>
                <a:gridCol w="1661194">
                  <a:extLst>
                    <a:ext uri="{9D8B030D-6E8A-4147-A177-3AD203B41FA5}">
                      <a16:colId xmlns:a16="http://schemas.microsoft.com/office/drawing/2014/main" val="20003"/>
                    </a:ext>
                  </a:extLst>
                </a:gridCol>
                <a:gridCol w="1453594">
                  <a:extLst>
                    <a:ext uri="{9D8B030D-6E8A-4147-A177-3AD203B41FA5}">
                      <a16:colId xmlns:a16="http://schemas.microsoft.com/office/drawing/2014/main" val="20004"/>
                    </a:ext>
                  </a:extLst>
                </a:gridCol>
                <a:gridCol w="1983105">
                  <a:extLst>
                    <a:ext uri="{9D8B030D-6E8A-4147-A177-3AD203B41FA5}">
                      <a16:colId xmlns:a16="http://schemas.microsoft.com/office/drawing/2014/main" val="20005"/>
                    </a:ext>
                  </a:extLst>
                </a:gridCol>
              </a:tblGrid>
              <a:tr h="146749">
                <a:tc rowSpan="2">
                  <a:txBody>
                    <a:bodyPr/>
                    <a:lstStyle/>
                    <a:p>
                      <a:pPr algn="ctr">
                        <a:lnSpc>
                          <a:spcPct val="107000"/>
                        </a:lnSpc>
                        <a:spcAft>
                          <a:spcPts val="0"/>
                        </a:spcAft>
                      </a:pPr>
                      <a:r>
                        <a:rPr lang="en-GB" sz="2000">
                          <a:effectLst/>
                        </a:rPr>
                        <a:t>Funding source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0"/>
                        </a:spcAft>
                      </a:pPr>
                      <a:r>
                        <a:rPr lang="en-GB" sz="2000">
                          <a:effectLst/>
                        </a:rPr>
                        <a:t>Parameters of the descriptive statistical analysis </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146749">
                <a:tc vMerge="1">
                  <a:txBody>
                    <a:bodyPr/>
                    <a:lstStyle/>
                    <a:p>
                      <a:endParaRPr lang="bs-Latn-BA"/>
                    </a:p>
                  </a:txBody>
                  <a:tcPr/>
                </a:tc>
                <a:tc>
                  <a:txBody>
                    <a:bodyPr/>
                    <a:lstStyle/>
                    <a:p>
                      <a:pPr algn="ctr">
                        <a:lnSpc>
                          <a:spcPct val="107000"/>
                        </a:lnSpc>
                        <a:spcAft>
                          <a:spcPts val="0"/>
                        </a:spcAft>
                      </a:pPr>
                      <a:r>
                        <a:rPr lang="en-GB" sz="2000">
                          <a:effectLst/>
                        </a:rPr>
                        <a:t>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Min. (%)</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Max. (%)</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Average (%)</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Standard deviation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46749">
                <a:tc>
                  <a:txBody>
                    <a:bodyPr/>
                    <a:lstStyle/>
                    <a:p>
                      <a:pPr marL="38100" marR="38100" algn="ctr">
                        <a:lnSpc>
                          <a:spcPct val="107000"/>
                        </a:lnSpc>
                        <a:spcAft>
                          <a:spcPts val="0"/>
                        </a:spcAft>
                      </a:pPr>
                      <a:r>
                        <a:rPr lang="en-GB" sz="2000">
                          <a:effectLst/>
                        </a:rPr>
                        <a:t>Own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334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35.03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30.425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46749">
                <a:tc>
                  <a:txBody>
                    <a:bodyPr/>
                    <a:lstStyle/>
                    <a:p>
                      <a:pPr marL="38100" marR="38100" algn="ctr">
                        <a:lnSpc>
                          <a:spcPct val="107000"/>
                        </a:lnSpc>
                        <a:spcAft>
                          <a:spcPts val="0"/>
                        </a:spcAft>
                      </a:pPr>
                      <a:r>
                        <a:rPr lang="en-GB" sz="2000">
                          <a:effectLst/>
                        </a:rPr>
                        <a:t>Loan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320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42.48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dirty="0">
                          <a:effectLst/>
                        </a:rPr>
                        <a:t>30.983</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Rectangle 4"/>
          <p:cNvSpPr/>
          <p:nvPr/>
        </p:nvSpPr>
        <p:spPr>
          <a:xfrm>
            <a:off x="534433" y="3283806"/>
            <a:ext cx="9419192" cy="954107"/>
          </a:xfrm>
          <a:prstGeom prst="rect">
            <a:avLst/>
          </a:prstGeom>
        </p:spPr>
        <p:txBody>
          <a:bodyPr wrap="square">
            <a:spAutoFit/>
          </a:bodyPr>
          <a:lstStyle/>
          <a:p>
            <a:pPr algn="ctr"/>
            <a:r>
              <a:rPr lang="en-GB" sz="2800" dirty="0">
                <a:solidFill>
                  <a:schemeClr val="bg1"/>
                </a:solidFill>
                <a:latin typeface="+mn-lt"/>
                <a:ea typeface="Calibri" panose="020F0502020204030204" pitchFamily="34" charset="0"/>
              </a:rPr>
              <a:t>Table 16. Descriptive statistical analysis of the possibilities for partial funding of damage</a:t>
            </a:r>
            <a:endParaRPr lang="bs-Latn-BA" sz="2800"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438760724"/>
              </p:ext>
            </p:extLst>
          </p:nvPr>
        </p:nvGraphicFramePr>
        <p:xfrm>
          <a:off x="735013" y="4350384"/>
          <a:ext cx="9218612" cy="1558290"/>
        </p:xfrm>
        <a:graphic>
          <a:graphicData uri="http://schemas.openxmlformats.org/drawingml/2006/table">
            <a:tbl>
              <a:tblPr firstRow="1" firstCol="1" bandRow="1">
                <a:tableStyleId>{5C22544A-7EE6-4342-B048-85BDC9FD1C3A}</a:tableStyleId>
              </a:tblPr>
              <a:tblGrid>
                <a:gridCol w="5343108">
                  <a:extLst>
                    <a:ext uri="{9D8B030D-6E8A-4147-A177-3AD203B41FA5}">
                      <a16:colId xmlns:a16="http://schemas.microsoft.com/office/drawing/2014/main" val="20000"/>
                    </a:ext>
                  </a:extLst>
                </a:gridCol>
                <a:gridCol w="2029938">
                  <a:extLst>
                    <a:ext uri="{9D8B030D-6E8A-4147-A177-3AD203B41FA5}">
                      <a16:colId xmlns:a16="http://schemas.microsoft.com/office/drawing/2014/main" val="20001"/>
                    </a:ext>
                  </a:extLst>
                </a:gridCol>
                <a:gridCol w="1845566">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000">
                          <a:effectLst/>
                        </a:rPr>
                        <a:t>Expected financial support from donors </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103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25.5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162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40.1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139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34.4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a:effectLst/>
                        </a:rPr>
                        <a:t>404</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Rectangle 6"/>
          <p:cNvSpPr/>
          <p:nvPr/>
        </p:nvSpPr>
        <p:spPr>
          <a:xfrm>
            <a:off x="735013" y="6012813"/>
            <a:ext cx="9218612" cy="954107"/>
          </a:xfrm>
          <a:prstGeom prst="rect">
            <a:avLst/>
          </a:prstGeom>
        </p:spPr>
        <p:txBody>
          <a:bodyPr wrap="square">
            <a:spAutoFit/>
          </a:bodyPr>
          <a:lstStyle/>
          <a:p>
            <a:pPr algn="ctr"/>
            <a:r>
              <a:rPr lang="en-GB" sz="2800" dirty="0">
                <a:solidFill>
                  <a:schemeClr val="bg1"/>
                </a:solidFill>
                <a:latin typeface="+mn-lt"/>
                <a:ea typeface="Calibri" panose="020F0502020204030204" pitchFamily="34" charset="0"/>
              </a:rPr>
              <a:t>Table 17. Perception of financial support from donors in the case of damage caused by natural disasters</a:t>
            </a:r>
            <a:endParaRPr lang="bs-Latn-BA" sz="2800" dirty="0">
              <a:solidFill>
                <a:schemeClr val="bg1"/>
              </a:solidFill>
              <a:latin typeface="+mn-lt"/>
            </a:endParaRPr>
          </a:p>
        </p:txBody>
      </p:sp>
    </p:spTree>
    <p:extLst>
      <p:ext uri="{BB962C8B-B14F-4D97-AF65-F5344CB8AC3E}">
        <p14:creationId xmlns:p14="http://schemas.microsoft.com/office/powerpoint/2010/main" val="215219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solidFill>
                  <a:schemeClr val="bg1"/>
                </a:solidFill>
              </a:rPr>
              <a:t>Concept of the insurance product against natural disasters</a:t>
            </a:r>
          </a:p>
        </p:txBody>
      </p:sp>
      <p:sp>
        <p:nvSpPr>
          <p:cNvPr id="3" name="Content Placeholder 2"/>
          <p:cNvSpPr>
            <a:spLocks noGrp="1"/>
          </p:cNvSpPr>
          <p:nvPr>
            <p:ph idx="1"/>
          </p:nvPr>
        </p:nvSpPr>
        <p:spPr/>
        <p:txBody>
          <a:bodyPr/>
          <a:lstStyle/>
          <a:p>
            <a:r>
              <a:rPr lang="en-GB" sz="3200" dirty="0">
                <a:solidFill>
                  <a:schemeClr val="bg1"/>
                </a:solidFill>
              </a:rPr>
              <a:t>The following aspects are included: </a:t>
            </a:r>
            <a:endParaRPr lang="bs-Latn-BA" sz="3200" dirty="0">
              <a:solidFill>
                <a:schemeClr val="bg1"/>
              </a:solidFill>
            </a:endParaRPr>
          </a:p>
          <a:p>
            <a:pPr lvl="1"/>
            <a:r>
              <a:rPr lang="en-GB" dirty="0">
                <a:solidFill>
                  <a:schemeClr val="bg1"/>
                </a:solidFill>
              </a:rPr>
              <a:t>obligation of insurance, </a:t>
            </a:r>
            <a:endParaRPr lang="bs-Latn-BA" dirty="0">
              <a:solidFill>
                <a:schemeClr val="bg1"/>
              </a:solidFill>
            </a:endParaRPr>
          </a:p>
          <a:p>
            <a:pPr lvl="1"/>
            <a:r>
              <a:rPr lang="en-GB" dirty="0">
                <a:solidFill>
                  <a:schemeClr val="bg1"/>
                </a:solidFill>
              </a:rPr>
              <a:t>the amount of the insurance premium for the construction part of a business building, </a:t>
            </a:r>
            <a:endParaRPr lang="bs-Latn-BA" dirty="0">
              <a:solidFill>
                <a:schemeClr val="bg1"/>
              </a:solidFill>
            </a:endParaRPr>
          </a:p>
          <a:p>
            <a:pPr lvl="1"/>
            <a:r>
              <a:rPr lang="en-GB" dirty="0">
                <a:solidFill>
                  <a:schemeClr val="bg1"/>
                </a:solidFill>
              </a:rPr>
              <a:t>equipment and stock, and </a:t>
            </a:r>
            <a:endParaRPr lang="bs-Latn-BA" dirty="0">
              <a:solidFill>
                <a:schemeClr val="bg1"/>
              </a:solidFill>
            </a:endParaRPr>
          </a:p>
          <a:p>
            <a:pPr lvl="1"/>
            <a:r>
              <a:rPr lang="en-GB" dirty="0">
                <a:solidFill>
                  <a:schemeClr val="bg1"/>
                </a:solidFill>
              </a:rPr>
              <a:t>the expected amount based on the insured sum (amount of expected compensation for the damage caused to the business building, equipment and stock)</a:t>
            </a:r>
            <a:endParaRPr lang="bs-Latn-BA" dirty="0">
              <a:solidFill>
                <a:schemeClr val="bg1"/>
              </a:solidFill>
            </a:endParaRPr>
          </a:p>
        </p:txBody>
      </p:sp>
    </p:spTree>
    <p:extLst>
      <p:ext uri="{BB962C8B-B14F-4D97-AF65-F5344CB8AC3E}">
        <p14:creationId xmlns:p14="http://schemas.microsoft.com/office/powerpoint/2010/main" val="297212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D6D6-B81F-4B6A-A33B-88B5E0767822}"/>
              </a:ext>
            </a:extLst>
          </p:cNvPr>
          <p:cNvSpPr>
            <a:spLocks noGrp="1"/>
          </p:cNvSpPr>
          <p:nvPr>
            <p:ph type="title"/>
          </p:nvPr>
        </p:nvSpPr>
        <p:spPr/>
        <p:txBody>
          <a:bodyPr/>
          <a:lstStyle/>
          <a:p>
            <a:r>
              <a:rPr lang="en-US" dirty="0">
                <a:solidFill>
                  <a:schemeClr val="bg1"/>
                </a:solidFill>
              </a:rPr>
              <a:t>Introduction</a:t>
            </a:r>
          </a:p>
        </p:txBody>
      </p:sp>
      <p:sp>
        <p:nvSpPr>
          <p:cNvPr id="3" name="Content Placeholder 2">
            <a:extLst>
              <a:ext uri="{FF2B5EF4-FFF2-40B4-BE49-F238E27FC236}">
                <a16:creationId xmlns:a16="http://schemas.microsoft.com/office/drawing/2014/main" id="{A0DA6817-5A75-4FB5-A86B-B45E0D7C5EDC}"/>
              </a:ext>
            </a:extLst>
          </p:cNvPr>
          <p:cNvSpPr>
            <a:spLocks noGrp="1"/>
          </p:cNvSpPr>
          <p:nvPr>
            <p:ph idx="1"/>
          </p:nvPr>
        </p:nvSpPr>
        <p:spPr/>
        <p:txBody>
          <a:bodyPr/>
          <a:lstStyle/>
          <a:p>
            <a:pPr algn="ctr"/>
            <a:r>
              <a:rPr lang="en-US" sz="4000" dirty="0">
                <a:solidFill>
                  <a:schemeClr val="bg1"/>
                </a:solidFill>
              </a:rPr>
              <a:t>Natural disasters risk management is one of the key challenges of todays’ world. </a:t>
            </a:r>
          </a:p>
        </p:txBody>
      </p:sp>
    </p:spTree>
    <p:extLst>
      <p:ext uri="{BB962C8B-B14F-4D97-AF65-F5344CB8AC3E}">
        <p14:creationId xmlns:p14="http://schemas.microsoft.com/office/powerpoint/2010/main" val="302416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416775177"/>
              </p:ext>
            </p:extLst>
          </p:nvPr>
        </p:nvGraphicFramePr>
        <p:xfrm>
          <a:off x="735010" y="1992724"/>
          <a:ext cx="9218618" cy="2581446"/>
        </p:xfrm>
        <a:graphic>
          <a:graphicData uri="http://schemas.openxmlformats.org/drawingml/2006/table">
            <a:tbl>
              <a:tblPr firstRow="1" firstCol="1" bandRow="1">
                <a:tableStyleId>{5C22544A-7EE6-4342-B048-85BDC9FD1C3A}</a:tableStyleId>
              </a:tblPr>
              <a:tblGrid>
                <a:gridCol w="249587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603029">
                  <a:extLst>
                    <a:ext uri="{9D8B030D-6E8A-4147-A177-3AD203B41FA5}">
                      <a16:colId xmlns:a16="http://schemas.microsoft.com/office/drawing/2014/main" val="20002"/>
                    </a:ext>
                  </a:extLst>
                </a:gridCol>
                <a:gridCol w="905610">
                  <a:extLst>
                    <a:ext uri="{9D8B030D-6E8A-4147-A177-3AD203B41FA5}">
                      <a16:colId xmlns:a16="http://schemas.microsoft.com/office/drawing/2014/main" val="20003"/>
                    </a:ext>
                  </a:extLst>
                </a:gridCol>
                <a:gridCol w="670681">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1188720">
                  <a:extLst>
                    <a:ext uri="{9D8B030D-6E8A-4147-A177-3AD203B41FA5}">
                      <a16:colId xmlns:a16="http://schemas.microsoft.com/office/drawing/2014/main" val="20006"/>
                    </a:ext>
                  </a:extLst>
                </a:gridCol>
                <a:gridCol w="807720">
                  <a:extLst>
                    <a:ext uri="{9D8B030D-6E8A-4147-A177-3AD203B41FA5}">
                      <a16:colId xmlns:a16="http://schemas.microsoft.com/office/drawing/2014/main" val="20007"/>
                    </a:ext>
                  </a:extLst>
                </a:gridCol>
                <a:gridCol w="1022988">
                  <a:extLst>
                    <a:ext uri="{9D8B030D-6E8A-4147-A177-3AD203B41FA5}">
                      <a16:colId xmlns:a16="http://schemas.microsoft.com/office/drawing/2014/main" val="20008"/>
                    </a:ext>
                  </a:extLst>
                </a:gridCol>
              </a:tblGrid>
              <a:tr h="146704">
                <a:tc rowSpan="3">
                  <a:txBody>
                    <a:bodyPr/>
                    <a:lstStyle/>
                    <a:p>
                      <a:pPr algn="ctr">
                        <a:lnSpc>
                          <a:spcPct val="107000"/>
                        </a:lnSpc>
                        <a:spcAft>
                          <a:spcPts val="0"/>
                        </a:spcAft>
                      </a:pPr>
                      <a:r>
                        <a:rPr lang="en-GB" sz="2000" dirty="0">
                          <a:effectLst/>
                        </a:rPr>
                        <a:t>Natural disaster</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gridSpan="8">
                  <a:txBody>
                    <a:bodyPr/>
                    <a:lstStyle/>
                    <a:p>
                      <a:pPr algn="ctr">
                        <a:lnSpc>
                          <a:spcPct val="107000"/>
                        </a:lnSpc>
                        <a:spcAft>
                          <a:spcPts val="0"/>
                        </a:spcAft>
                      </a:pPr>
                      <a:r>
                        <a:rPr lang="en-GB" sz="2000">
                          <a:effectLst/>
                        </a:rPr>
                        <a:t>Attitude toward the mandatory insurance for business buildings by lower price compared to commercial one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146704">
                <a:tc vMerge="1">
                  <a:txBody>
                    <a:bodyPr/>
                    <a:lstStyle/>
                    <a:p>
                      <a:endParaRPr lang="bs-Latn-BA"/>
                    </a:p>
                  </a:txBody>
                  <a:tcPr/>
                </a:tc>
                <a:tc gridSpan="2">
                  <a:txBody>
                    <a:bodyPr/>
                    <a:lstStyle/>
                    <a:p>
                      <a:pPr algn="ctr">
                        <a:lnSpc>
                          <a:spcPct val="107000"/>
                        </a:lnSpc>
                        <a:spcAft>
                          <a:spcPts val="0"/>
                        </a:spcAft>
                      </a:pPr>
                      <a:r>
                        <a:rPr lang="en-GB" sz="2000">
                          <a:effectLst/>
                        </a:rPr>
                        <a:t>YES</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tc gridSpan="2">
                  <a:txBody>
                    <a:bodyPr/>
                    <a:lstStyle/>
                    <a:p>
                      <a:pPr algn="ctr">
                        <a:lnSpc>
                          <a:spcPct val="107000"/>
                        </a:lnSpc>
                        <a:spcAft>
                          <a:spcPts val="0"/>
                        </a:spcAft>
                      </a:pPr>
                      <a:r>
                        <a:rPr lang="en-GB" sz="2000">
                          <a:effectLst/>
                        </a:rPr>
                        <a:t>NO</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hMerge="1">
                  <a:txBody>
                    <a:bodyPr/>
                    <a:lstStyle/>
                    <a:p>
                      <a:endParaRPr lang="bs-Latn-BA"/>
                    </a:p>
                  </a:txBody>
                  <a:tcPr/>
                </a:tc>
                <a:tc gridSpan="2">
                  <a:txBody>
                    <a:bodyPr/>
                    <a:lstStyle/>
                    <a:p>
                      <a:pPr algn="ctr">
                        <a:lnSpc>
                          <a:spcPct val="107000"/>
                        </a:lnSpc>
                        <a:spcAft>
                          <a:spcPts val="0"/>
                        </a:spcAft>
                      </a:pPr>
                      <a:r>
                        <a:rPr lang="en-GB" sz="2000">
                          <a:effectLst/>
                        </a:rPr>
                        <a:t>I DO NOT KNOW</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tc>
                <a:tc hMerge="1">
                  <a:txBody>
                    <a:bodyPr/>
                    <a:lstStyle/>
                    <a:p>
                      <a:endParaRPr lang="bs-Latn-BA"/>
                    </a:p>
                  </a:txBody>
                  <a:tcPr/>
                </a:tc>
                <a:tc gridSpan="2">
                  <a:txBody>
                    <a:bodyPr/>
                    <a:lstStyle/>
                    <a:p>
                      <a:pPr algn="ctr">
                        <a:lnSpc>
                          <a:spcPct val="107000"/>
                        </a:lnSpc>
                        <a:spcAft>
                          <a:spcPts val="0"/>
                        </a:spcAft>
                      </a:pPr>
                      <a:r>
                        <a:rPr lang="en-GB" sz="2000">
                          <a:effectLst/>
                        </a:rPr>
                        <a:t>Total</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tc>
                <a:tc hMerge="1">
                  <a:txBody>
                    <a:bodyPr/>
                    <a:lstStyle/>
                    <a:p>
                      <a:endParaRPr lang="bs-Latn-BA"/>
                    </a:p>
                  </a:txBody>
                  <a:tcPr/>
                </a:tc>
                <a:extLst>
                  <a:ext uri="{0D108BD9-81ED-4DB2-BD59-A6C34878D82A}">
                    <a16:rowId xmlns:a16="http://schemas.microsoft.com/office/drawing/2014/main" val="10001"/>
                  </a:ext>
                </a:extLst>
              </a:tr>
              <a:tr h="146704">
                <a:tc vMerge="1">
                  <a:txBody>
                    <a:bodyPr/>
                    <a:lstStyle/>
                    <a:p>
                      <a:endParaRPr lang="bs-Latn-BA"/>
                    </a:p>
                  </a:txBody>
                  <a:tcP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Freq.</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2"/>
                  </a:ext>
                </a:extLst>
              </a:tr>
              <a:tr h="440112">
                <a:tc>
                  <a:txBody>
                    <a:bodyPr/>
                    <a:lstStyle/>
                    <a:p>
                      <a:pPr algn="ctr">
                        <a:lnSpc>
                          <a:spcPct val="107000"/>
                        </a:lnSpc>
                        <a:spcAft>
                          <a:spcPts val="0"/>
                        </a:spcAft>
                      </a:pPr>
                      <a:r>
                        <a:rPr lang="en-GB" sz="2000">
                          <a:effectLst/>
                        </a:rPr>
                        <a:t>Water stream flood</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125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34.8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153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42.6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81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22.6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359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3"/>
                  </a:ext>
                </a:extLst>
              </a:tr>
              <a:tr h="440112">
                <a:tc>
                  <a:txBody>
                    <a:bodyPr/>
                    <a:lstStyle/>
                    <a:p>
                      <a:pPr algn="ctr">
                        <a:lnSpc>
                          <a:spcPct val="107000"/>
                        </a:lnSpc>
                        <a:spcAft>
                          <a:spcPts val="0"/>
                        </a:spcAft>
                      </a:pPr>
                      <a:r>
                        <a:rPr lang="en-GB" sz="2000">
                          <a:effectLst/>
                        </a:rPr>
                        <a:t>Landslide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116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32.3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161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44.8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82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22.8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359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4"/>
                  </a:ext>
                </a:extLst>
              </a:tr>
              <a:tr h="440112">
                <a:tc>
                  <a:txBody>
                    <a:bodyPr/>
                    <a:lstStyle/>
                    <a:p>
                      <a:pPr algn="ctr">
                        <a:lnSpc>
                          <a:spcPct val="107000"/>
                        </a:lnSpc>
                        <a:spcAft>
                          <a:spcPts val="0"/>
                        </a:spcAft>
                      </a:pPr>
                      <a:r>
                        <a:rPr lang="en-GB" sz="2000">
                          <a:effectLst/>
                        </a:rPr>
                        <a:t>Earthquake</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122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34.0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155</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43.2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82</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dirty="0">
                          <a:effectLst/>
                        </a:rPr>
                        <a:t>22.8</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a:effectLst/>
                        </a:rPr>
                        <a:t>359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tc>
                  <a:txBody>
                    <a:bodyPr/>
                    <a:lstStyle/>
                    <a:p>
                      <a:pPr algn="ctr">
                        <a:lnSpc>
                          <a:spcPct val="107000"/>
                        </a:lnSpc>
                        <a:spcAft>
                          <a:spcPts val="0"/>
                        </a:spcAft>
                      </a:pPr>
                      <a:r>
                        <a:rPr lang="en-GB" sz="2000" dirty="0">
                          <a:effectLst/>
                        </a:rPr>
                        <a:t>100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59" marR="68559"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883920" y="4722882"/>
            <a:ext cx="8930639" cy="954107"/>
          </a:xfrm>
          <a:prstGeom prst="rect">
            <a:avLst/>
          </a:prstGeom>
        </p:spPr>
        <p:txBody>
          <a:bodyPr wrap="square">
            <a:spAutoFit/>
          </a:bodyPr>
          <a:lstStyle/>
          <a:p>
            <a:pPr algn="ctr">
              <a:spcAft>
                <a:spcPts val="0"/>
              </a:spcAft>
            </a:pPr>
            <a:r>
              <a:rPr lang="en-GB" sz="2800" dirty="0">
                <a:solidFill>
                  <a:schemeClr val="bg1"/>
                </a:solidFill>
                <a:latin typeface="+mn-lt"/>
                <a:ea typeface="Calibri" panose="020F0502020204030204" pitchFamily="34" charset="0"/>
                <a:cs typeface="Times New Roman" panose="02020603050405020304" pitchFamily="18" charset="0"/>
              </a:rPr>
              <a:t>Table 18. Attitude toward mandatory insurance for business buildings</a:t>
            </a:r>
            <a:endParaRPr lang="bs-Latn-BA" sz="1800" i="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02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3" name="Content Placeholder 2"/>
          <p:cNvSpPr>
            <a:spLocks noGrp="1"/>
          </p:cNvSpPr>
          <p:nvPr>
            <p:ph idx="1"/>
          </p:nvPr>
        </p:nvSpPr>
        <p:spPr>
          <a:xfrm>
            <a:off x="534432" y="1429389"/>
            <a:ext cx="9619774" cy="4991131"/>
          </a:xfrm>
        </p:spPr>
        <p:txBody>
          <a:bodyPr/>
          <a:lstStyle/>
          <a:p>
            <a:r>
              <a:rPr lang="en-GB" sz="3200" dirty="0">
                <a:solidFill>
                  <a:schemeClr val="bg1"/>
                </a:solidFill>
              </a:rPr>
              <a:t>There was a connection between the mandatory insurance </a:t>
            </a:r>
            <a:r>
              <a:rPr lang="bs-Latn-BA" sz="3200" dirty="0">
                <a:solidFill>
                  <a:schemeClr val="bg1"/>
                </a:solidFill>
              </a:rPr>
              <a:t>and </a:t>
            </a:r>
            <a:r>
              <a:rPr lang="en-GB" sz="3200" dirty="0">
                <a:solidFill>
                  <a:schemeClr val="bg1"/>
                </a:solidFill>
              </a:rPr>
              <a:t>the following:</a:t>
            </a:r>
            <a:endParaRPr lang="bs-Latn-BA" sz="3200" dirty="0">
              <a:solidFill>
                <a:schemeClr val="bg1"/>
              </a:solidFill>
            </a:endParaRPr>
          </a:p>
          <a:p>
            <a:pPr lvl="1"/>
            <a:r>
              <a:rPr lang="en-GB" sz="2700" dirty="0">
                <a:solidFill>
                  <a:schemeClr val="bg1"/>
                </a:solidFill>
              </a:rPr>
              <a:t>willingness to insure a business building and equipment/stock in the building against all three assessed natural disasters</a:t>
            </a:r>
            <a:r>
              <a:rPr lang="bs-Latn-BA" sz="2700" dirty="0">
                <a:solidFill>
                  <a:schemeClr val="bg1"/>
                </a:solidFill>
              </a:rPr>
              <a:t>;</a:t>
            </a:r>
          </a:p>
          <a:p>
            <a:pPr lvl="1"/>
            <a:r>
              <a:rPr lang="en-GB" sz="2700" dirty="0">
                <a:solidFill>
                  <a:schemeClr val="bg1"/>
                </a:solidFill>
              </a:rPr>
              <a:t>experience of flood damage</a:t>
            </a:r>
            <a:r>
              <a:rPr lang="bs-Latn-BA" sz="2700" dirty="0">
                <a:solidFill>
                  <a:schemeClr val="bg1"/>
                </a:solidFill>
              </a:rPr>
              <a:t>;</a:t>
            </a:r>
          </a:p>
          <a:p>
            <a:pPr lvl="1"/>
            <a:r>
              <a:rPr lang="bs-Latn-BA" sz="2700" dirty="0">
                <a:solidFill>
                  <a:schemeClr val="bg1"/>
                </a:solidFill>
              </a:rPr>
              <a:t>ex</a:t>
            </a:r>
            <a:r>
              <a:rPr lang="en-GB" sz="2700" dirty="0" err="1">
                <a:solidFill>
                  <a:schemeClr val="bg1"/>
                </a:solidFill>
              </a:rPr>
              <a:t>posure</a:t>
            </a:r>
            <a:r>
              <a:rPr lang="en-GB" sz="2700" dirty="0">
                <a:solidFill>
                  <a:schemeClr val="bg1"/>
                </a:solidFill>
              </a:rPr>
              <a:t> to landslide and earthquake risks</a:t>
            </a:r>
            <a:r>
              <a:rPr lang="bs-Latn-BA" sz="2700" dirty="0">
                <a:solidFill>
                  <a:schemeClr val="bg1"/>
                </a:solidFill>
              </a:rPr>
              <a:t>;</a:t>
            </a:r>
          </a:p>
          <a:p>
            <a:pPr lvl="1"/>
            <a:r>
              <a:rPr lang="en-GB" sz="2700" dirty="0">
                <a:solidFill>
                  <a:schemeClr val="bg1"/>
                </a:solidFill>
              </a:rPr>
              <a:t>inclination toward risk retention for all three natural disasters;</a:t>
            </a:r>
            <a:endParaRPr lang="bs-Latn-BA" sz="2700" dirty="0">
              <a:solidFill>
                <a:schemeClr val="bg1"/>
              </a:solidFill>
            </a:endParaRPr>
          </a:p>
          <a:p>
            <a:pPr lvl="1"/>
            <a:r>
              <a:rPr lang="en-GB" sz="2700" dirty="0">
                <a:solidFill>
                  <a:schemeClr val="bg1"/>
                </a:solidFill>
              </a:rPr>
              <a:t>inclination toward insurance of a business building and equipment/stock against all three natural disasters;</a:t>
            </a:r>
            <a:endParaRPr lang="bs-Latn-BA" sz="2700" dirty="0">
              <a:solidFill>
                <a:schemeClr val="bg1"/>
              </a:solidFill>
            </a:endParaRPr>
          </a:p>
          <a:p>
            <a:pPr lvl="1"/>
            <a:r>
              <a:rPr lang="en-GB" sz="2700" dirty="0">
                <a:solidFill>
                  <a:schemeClr val="bg1"/>
                </a:solidFill>
              </a:rPr>
              <a:t>mandatory inclusion of flood risk in an insurance policy for a business building and equipment/stock with a corresponding increase in the price of the insurance policy.</a:t>
            </a:r>
            <a:endParaRPr lang="bs-Latn-BA" sz="2700" dirty="0">
              <a:solidFill>
                <a:schemeClr val="bg1"/>
              </a:solidFill>
            </a:endParaRPr>
          </a:p>
        </p:txBody>
      </p:sp>
    </p:spTree>
    <p:extLst>
      <p:ext uri="{BB962C8B-B14F-4D97-AF65-F5344CB8AC3E}">
        <p14:creationId xmlns:p14="http://schemas.microsoft.com/office/powerpoint/2010/main" val="26003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2958870840"/>
              </p:ext>
            </p:extLst>
          </p:nvPr>
        </p:nvGraphicFramePr>
        <p:xfrm>
          <a:off x="735013" y="1677733"/>
          <a:ext cx="9218612" cy="1587246"/>
        </p:xfrm>
        <a:graphic>
          <a:graphicData uri="http://schemas.openxmlformats.org/drawingml/2006/table">
            <a:tbl>
              <a:tblPr firstRow="1" firstCol="1" bandRow="1">
                <a:tableStyleId>{5C22544A-7EE6-4342-B048-85BDC9FD1C3A}</a:tableStyleId>
              </a:tblPr>
              <a:tblGrid>
                <a:gridCol w="4419403">
                  <a:extLst>
                    <a:ext uri="{9D8B030D-6E8A-4147-A177-3AD203B41FA5}">
                      <a16:colId xmlns:a16="http://schemas.microsoft.com/office/drawing/2014/main" val="20000"/>
                    </a:ext>
                  </a:extLst>
                </a:gridCol>
                <a:gridCol w="997454">
                  <a:extLst>
                    <a:ext uri="{9D8B030D-6E8A-4147-A177-3AD203B41FA5}">
                      <a16:colId xmlns:a16="http://schemas.microsoft.com/office/drawing/2014/main" val="20001"/>
                    </a:ext>
                  </a:extLst>
                </a:gridCol>
                <a:gridCol w="1222388">
                  <a:extLst>
                    <a:ext uri="{9D8B030D-6E8A-4147-A177-3AD203B41FA5}">
                      <a16:colId xmlns:a16="http://schemas.microsoft.com/office/drawing/2014/main" val="20002"/>
                    </a:ext>
                  </a:extLst>
                </a:gridCol>
                <a:gridCol w="1126514">
                  <a:extLst>
                    <a:ext uri="{9D8B030D-6E8A-4147-A177-3AD203B41FA5}">
                      <a16:colId xmlns:a16="http://schemas.microsoft.com/office/drawing/2014/main" val="20003"/>
                    </a:ext>
                  </a:extLst>
                </a:gridCol>
                <a:gridCol w="1452853">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en-GB" sz="2000">
                          <a:effectLst/>
                        </a:rPr>
                        <a:t>Description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0"/>
                        </a:spcAft>
                      </a:pPr>
                      <a:r>
                        <a:rPr lang="en-GB" sz="2000">
                          <a:effectLst/>
                        </a:rPr>
                        <a:t>Amount (in BAM)</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000">
                          <a:effectLst/>
                        </a:rPr>
                        <a:t>Annual insurance premium for the construction part of a building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&lt;=200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201-500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501-2,000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2,001+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Anticipated compensation for the insured construction part of a building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53,718</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130,156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244,893</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15,464,242</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6849836"/>
              </p:ext>
            </p:extLst>
          </p:nvPr>
        </p:nvGraphicFramePr>
        <p:xfrm>
          <a:off x="735013" y="4359973"/>
          <a:ext cx="9218612" cy="1587246"/>
        </p:xfrm>
        <a:graphic>
          <a:graphicData uri="http://schemas.openxmlformats.org/drawingml/2006/table">
            <a:tbl>
              <a:tblPr firstRow="1" firstCol="1" bandRow="1">
                <a:tableStyleId>{5C22544A-7EE6-4342-B048-85BDC9FD1C3A}</a:tableStyleId>
              </a:tblPr>
              <a:tblGrid>
                <a:gridCol w="4052502">
                  <a:extLst>
                    <a:ext uri="{9D8B030D-6E8A-4147-A177-3AD203B41FA5}">
                      <a16:colId xmlns:a16="http://schemas.microsoft.com/office/drawing/2014/main" val="20000"/>
                    </a:ext>
                  </a:extLst>
                </a:gridCol>
                <a:gridCol w="1108077">
                  <a:extLst>
                    <a:ext uri="{9D8B030D-6E8A-4147-A177-3AD203B41FA5}">
                      <a16:colId xmlns:a16="http://schemas.microsoft.com/office/drawing/2014/main" val="20001"/>
                    </a:ext>
                  </a:extLst>
                </a:gridCol>
                <a:gridCol w="1294293">
                  <a:extLst>
                    <a:ext uri="{9D8B030D-6E8A-4147-A177-3AD203B41FA5}">
                      <a16:colId xmlns:a16="http://schemas.microsoft.com/office/drawing/2014/main" val="20002"/>
                    </a:ext>
                  </a:extLst>
                </a:gridCol>
                <a:gridCol w="1294293">
                  <a:extLst>
                    <a:ext uri="{9D8B030D-6E8A-4147-A177-3AD203B41FA5}">
                      <a16:colId xmlns:a16="http://schemas.microsoft.com/office/drawing/2014/main" val="20003"/>
                    </a:ext>
                  </a:extLst>
                </a:gridCol>
                <a:gridCol w="1469447">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en-GB" sz="2000">
                          <a:effectLst/>
                        </a:rPr>
                        <a:t>Description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0"/>
                        </a:spcAft>
                      </a:pPr>
                      <a:r>
                        <a:rPr lang="en-GB" sz="2000">
                          <a:effectLst/>
                        </a:rPr>
                        <a:t>Amount (in BAM)</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000">
                          <a:effectLst/>
                        </a:rPr>
                        <a:t>Annual insurance premium for equipment in a building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&lt;= 200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201-500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501-2,000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2,001+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Anticipated compensation for insured equipment in a building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29,321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130,566</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187,280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9,404,355</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6" name="Rectangle 5"/>
          <p:cNvSpPr/>
          <p:nvPr/>
        </p:nvSpPr>
        <p:spPr>
          <a:xfrm>
            <a:off x="735013" y="3264979"/>
            <a:ext cx="9419193" cy="954107"/>
          </a:xfrm>
          <a:prstGeom prst="rect">
            <a:avLst/>
          </a:prstGeom>
        </p:spPr>
        <p:txBody>
          <a:bodyPr wrap="square">
            <a:spAutoFit/>
          </a:bodyPr>
          <a:lstStyle/>
          <a:p>
            <a:pPr algn="ctr"/>
            <a:r>
              <a:rPr lang="en-GB" sz="2800">
                <a:solidFill>
                  <a:schemeClr val="bg1"/>
                </a:solidFill>
              </a:rPr>
              <a:t>Table 29. Anticipated premium and insured sum for damage caused to a business building by the natural disasters</a:t>
            </a:r>
            <a:endParaRPr lang="bs-Latn-BA" sz="2800" dirty="0">
              <a:solidFill>
                <a:schemeClr val="bg1"/>
              </a:solidFill>
              <a:latin typeface="+mn-lt"/>
            </a:endParaRPr>
          </a:p>
        </p:txBody>
      </p:sp>
      <p:sp>
        <p:nvSpPr>
          <p:cNvPr id="7" name="Rectangle 6"/>
          <p:cNvSpPr/>
          <p:nvPr/>
        </p:nvSpPr>
        <p:spPr>
          <a:xfrm>
            <a:off x="735013" y="6054620"/>
            <a:ext cx="9218612" cy="954107"/>
          </a:xfrm>
          <a:prstGeom prst="rect">
            <a:avLst/>
          </a:prstGeom>
        </p:spPr>
        <p:txBody>
          <a:bodyPr wrap="square">
            <a:spAutoFit/>
          </a:bodyPr>
          <a:lstStyle/>
          <a:p>
            <a:pPr algn="ctr"/>
            <a:r>
              <a:rPr lang="en-GB" sz="2800" dirty="0">
                <a:solidFill>
                  <a:schemeClr val="bg1"/>
                </a:solidFill>
                <a:latin typeface="+mn-lt"/>
                <a:ea typeface="Calibri" panose="020F0502020204030204" pitchFamily="34" charset="0"/>
              </a:rPr>
              <a:t>Table 30. Anticipated premium and insured sum for the damage caused to equipment in a building by natural disasters</a:t>
            </a:r>
            <a:endParaRPr lang="bs-Latn-BA" sz="2800" dirty="0">
              <a:solidFill>
                <a:schemeClr val="bg1"/>
              </a:solidFill>
              <a:latin typeface="+mn-lt"/>
            </a:endParaRPr>
          </a:p>
        </p:txBody>
      </p:sp>
    </p:spTree>
    <p:extLst>
      <p:ext uri="{BB962C8B-B14F-4D97-AF65-F5344CB8AC3E}">
        <p14:creationId xmlns:p14="http://schemas.microsoft.com/office/powerpoint/2010/main" val="390290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graphicFrame>
        <p:nvGraphicFramePr>
          <p:cNvPr id="4" name="Table 3"/>
          <p:cNvGraphicFramePr>
            <a:graphicFrameLocks noGrp="1"/>
          </p:cNvGraphicFramePr>
          <p:nvPr>
            <p:extLst>
              <p:ext uri="{D42A27DB-BD31-4B8C-83A1-F6EECF244321}">
                <p14:modId xmlns:p14="http://schemas.microsoft.com/office/powerpoint/2010/main" val="2655117972"/>
              </p:ext>
            </p:extLst>
          </p:nvPr>
        </p:nvGraphicFramePr>
        <p:xfrm>
          <a:off x="243840" y="2256853"/>
          <a:ext cx="10134601" cy="1261110"/>
        </p:xfrm>
        <a:graphic>
          <a:graphicData uri="http://schemas.openxmlformats.org/drawingml/2006/table">
            <a:tbl>
              <a:tblPr firstRow="1" firstCol="1" bandRow="1">
                <a:tableStyleId>{5C22544A-7EE6-4342-B048-85BDC9FD1C3A}</a:tableStyleId>
              </a:tblPr>
              <a:tblGrid>
                <a:gridCol w="563880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120396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036321">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en-GB" sz="2000">
                          <a:effectLst/>
                        </a:rPr>
                        <a:t>Description</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0"/>
                        </a:spcAft>
                      </a:pPr>
                      <a:r>
                        <a:rPr lang="en-GB" sz="2000">
                          <a:effectLst/>
                        </a:rPr>
                        <a:t>Amount (in BAM)</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bs-Latn-BA"/>
                    </a:p>
                  </a:txBody>
                  <a:tcP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000">
                          <a:effectLst/>
                        </a:rPr>
                        <a:t>Annual insurance premium for stock in a building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&lt;= 150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151-500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501-1,200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1,201+</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000">
                          <a:effectLst/>
                        </a:rPr>
                        <a:t>Anticipated compensation for insured stock in a building</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19,369</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357,537</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236,050</a:t>
                      </a:r>
                      <a:endParaRPr lang="bs-Latn-B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effectLst/>
                        </a:rPr>
                        <a:t>996,400</a:t>
                      </a:r>
                      <a:endParaRPr lang="bs-Latn-B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Rectangle 4"/>
          <p:cNvSpPr/>
          <p:nvPr/>
        </p:nvSpPr>
        <p:spPr>
          <a:xfrm>
            <a:off x="929640" y="3746034"/>
            <a:ext cx="8869679" cy="954107"/>
          </a:xfrm>
          <a:prstGeom prst="rect">
            <a:avLst/>
          </a:prstGeom>
        </p:spPr>
        <p:txBody>
          <a:bodyPr wrap="square">
            <a:spAutoFit/>
          </a:bodyPr>
          <a:lstStyle/>
          <a:p>
            <a:r>
              <a:rPr lang="en-GB" sz="2800" dirty="0">
                <a:solidFill>
                  <a:schemeClr val="bg1"/>
                </a:solidFill>
                <a:latin typeface="+mn-lt"/>
                <a:ea typeface="Calibri" panose="020F0502020204030204" pitchFamily="34" charset="0"/>
              </a:rPr>
              <a:t>Table 31. Anticipated premium and insured sum for damage caused to stock in a business building by natural disasters</a:t>
            </a:r>
            <a:endParaRPr lang="bs-Latn-BA" sz="2800" dirty="0">
              <a:solidFill>
                <a:schemeClr val="bg1"/>
              </a:solidFill>
              <a:latin typeface="+mn-lt"/>
            </a:endParaRPr>
          </a:p>
        </p:txBody>
      </p:sp>
    </p:spTree>
    <p:extLst>
      <p:ext uri="{BB962C8B-B14F-4D97-AF65-F5344CB8AC3E}">
        <p14:creationId xmlns:p14="http://schemas.microsoft.com/office/powerpoint/2010/main" val="422773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solidFill>
                  <a:schemeClr val="bg1"/>
                </a:solidFill>
              </a:rPr>
              <a:t>Conclusions</a:t>
            </a:r>
          </a:p>
        </p:txBody>
      </p:sp>
      <p:sp>
        <p:nvSpPr>
          <p:cNvPr id="3" name="Content Placeholder 2"/>
          <p:cNvSpPr>
            <a:spLocks noGrp="1"/>
          </p:cNvSpPr>
          <p:nvPr>
            <p:ph idx="1"/>
          </p:nvPr>
        </p:nvSpPr>
        <p:spPr/>
        <p:txBody>
          <a:bodyPr/>
          <a:lstStyle/>
          <a:p>
            <a:r>
              <a:rPr lang="en-GB" sz="3200" dirty="0">
                <a:solidFill>
                  <a:schemeClr val="bg1"/>
                </a:solidFill>
              </a:rPr>
              <a:t>The business subjects have a relatively high need for insurance against natural disasters</a:t>
            </a:r>
            <a:r>
              <a:rPr lang="bs-Latn-BA" sz="3200" dirty="0">
                <a:solidFill>
                  <a:schemeClr val="bg1"/>
                </a:solidFill>
              </a:rPr>
              <a:t>.</a:t>
            </a:r>
          </a:p>
          <a:p>
            <a:r>
              <a:rPr lang="en-GB" sz="3200" dirty="0">
                <a:solidFill>
                  <a:schemeClr val="bg1"/>
                </a:solidFill>
              </a:rPr>
              <a:t>There is significant potential for development of an insurance package against natural disasters.</a:t>
            </a:r>
            <a:endParaRPr lang="bs-Latn-BA" sz="3200" dirty="0">
              <a:solidFill>
                <a:schemeClr val="bg1"/>
              </a:solidFill>
            </a:endParaRPr>
          </a:p>
          <a:p>
            <a:r>
              <a:rPr lang="en-GB" sz="3200" dirty="0">
                <a:solidFill>
                  <a:schemeClr val="bg1"/>
                </a:solidFill>
              </a:rPr>
              <a:t>The respondents had a positive attitude toward the obligation to insure against the assessed disasters according to a lower price compared to the commercial one.</a:t>
            </a:r>
            <a:endParaRPr lang="bs-Latn-BA" sz="3200" dirty="0">
              <a:solidFill>
                <a:schemeClr val="bg1"/>
              </a:solidFill>
            </a:endParaRPr>
          </a:p>
          <a:p>
            <a:r>
              <a:rPr lang="en-GB" sz="3200" dirty="0">
                <a:solidFill>
                  <a:schemeClr val="bg1"/>
                </a:solidFill>
              </a:rPr>
              <a:t>The fixed </a:t>
            </a:r>
            <a:r>
              <a:rPr lang="bs-Latn-BA" sz="3200" dirty="0">
                <a:solidFill>
                  <a:schemeClr val="bg1"/>
                </a:solidFill>
              </a:rPr>
              <a:t>and variable </a:t>
            </a:r>
            <a:r>
              <a:rPr lang="en-GB" sz="3200" dirty="0">
                <a:solidFill>
                  <a:schemeClr val="bg1"/>
                </a:solidFill>
              </a:rPr>
              <a:t>expected premium and anticipated insured amount were determined</a:t>
            </a:r>
            <a:r>
              <a:rPr lang="bs-Latn-BA" sz="3200" dirty="0">
                <a:solidFill>
                  <a:schemeClr val="bg1"/>
                </a:solidFill>
              </a:rPr>
              <a:t>.</a:t>
            </a:r>
            <a:r>
              <a:rPr lang="en-GB" sz="3200" dirty="0">
                <a:solidFill>
                  <a:schemeClr val="bg1"/>
                </a:solidFill>
              </a:rPr>
              <a:t> </a:t>
            </a:r>
            <a:endParaRPr lang="bs-Latn-BA" sz="3200" dirty="0">
              <a:solidFill>
                <a:schemeClr val="bg1"/>
              </a:solidFill>
            </a:endParaRPr>
          </a:p>
        </p:txBody>
      </p:sp>
    </p:spTree>
    <p:extLst>
      <p:ext uri="{BB962C8B-B14F-4D97-AF65-F5344CB8AC3E}">
        <p14:creationId xmlns:p14="http://schemas.microsoft.com/office/powerpoint/2010/main" val="197145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solidFill>
                  <a:schemeClr val="bg1"/>
                </a:solidFill>
              </a:rPr>
              <a:t>Recommendations</a:t>
            </a:r>
          </a:p>
        </p:txBody>
      </p:sp>
      <p:sp>
        <p:nvSpPr>
          <p:cNvPr id="3" name="Content Placeholder 2"/>
          <p:cNvSpPr>
            <a:spLocks noGrp="1"/>
          </p:cNvSpPr>
          <p:nvPr>
            <p:ph idx="1"/>
          </p:nvPr>
        </p:nvSpPr>
        <p:spPr/>
        <p:txBody>
          <a:bodyPr/>
          <a:lstStyle/>
          <a:p>
            <a:pPr lvl="0"/>
            <a:r>
              <a:rPr lang="bs-Latn-BA" dirty="0">
                <a:solidFill>
                  <a:schemeClr val="bg1"/>
                </a:solidFill>
              </a:rPr>
              <a:t>T</a:t>
            </a:r>
            <a:r>
              <a:rPr lang="en-GB" dirty="0">
                <a:solidFill>
                  <a:schemeClr val="bg1"/>
                </a:solidFill>
              </a:rPr>
              <a:t>he need for the organisation of an awareness campaign</a:t>
            </a:r>
            <a:r>
              <a:rPr lang="bs-Latn-BA" dirty="0">
                <a:solidFill>
                  <a:schemeClr val="bg1"/>
                </a:solidFill>
              </a:rPr>
              <a:t>.</a:t>
            </a:r>
          </a:p>
          <a:p>
            <a:pPr lvl="0"/>
            <a:r>
              <a:rPr lang="en-GB" dirty="0">
                <a:solidFill>
                  <a:schemeClr val="bg1"/>
                </a:solidFill>
              </a:rPr>
              <a:t>The campaign should also be organised for large enterprises and should focus on the need for an early warning system.</a:t>
            </a:r>
            <a:endParaRPr lang="bs-Latn-BA" dirty="0">
              <a:solidFill>
                <a:schemeClr val="bg1"/>
              </a:solidFill>
            </a:endParaRPr>
          </a:p>
          <a:p>
            <a:pPr lvl="0"/>
            <a:r>
              <a:rPr lang="en-GB" dirty="0">
                <a:solidFill>
                  <a:schemeClr val="bg1"/>
                </a:solidFill>
              </a:rPr>
              <a:t>Design and introduce the insurance products package against natural disasters for business subjects and include unified risks from flood, landslide and earthquake</a:t>
            </a:r>
            <a:r>
              <a:rPr lang="bs-Latn-BA" dirty="0">
                <a:solidFill>
                  <a:schemeClr val="bg1"/>
                </a:solidFill>
              </a:rPr>
              <a:t>.</a:t>
            </a:r>
          </a:p>
        </p:txBody>
      </p:sp>
    </p:spTree>
    <p:extLst>
      <p:ext uri="{BB962C8B-B14F-4D97-AF65-F5344CB8AC3E}">
        <p14:creationId xmlns:p14="http://schemas.microsoft.com/office/powerpoint/2010/main" val="118340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DE52-8F85-4BCC-B58F-AA5EA289FCDC}"/>
              </a:ext>
            </a:extLst>
          </p:cNvPr>
          <p:cNvSpPr>
            <a:spLocks noGrp="1"/>
          </p:cNvSpPr>
          <p:nvPr>
            <p:ph type="title"/>
          </p:nvPr>
        </p:nvSpPr>
        <p:spPr>
          <a:xfrm>
            <a:off x="817563" y="1955800"/>
            <a:ext cx="9075737" cy="1176338"/>
          </a:xfrm>
        </p:spPr>
        <p:txBody>
          <a:bodyPr/>
          <a:lstStyle/>
          <a:p>
            <a:pPr>
              <a:defRPr/>
            </a:pPr>
            <a:r>
              <a:rPr lang="en-US" sz="2400" b="1" i="1" dirty="0">
                <a:solidFill>
                  <a:schemeClr val="bg1">
                    <a:lumMod val="95000"/>
                  </a:schemeClr>
                </a:solidFill>
              </a:rPr>
              <a:t>Thank you for attention</a:t>
            </a:r>
            <a:br>
              <a:rPr lang="en-US" sz="2400" dirty="0"/>
            </a:br>
            <a:br>
              <a:rPr lang="en-US" sz="2400" dirty="0"/>
            </a:br>
            <a:br>
              <a:rPr lang="en-US" sz="2400" dirty="0"/>
            </a:br>
            <a:r>
              <a:rPr lang="sr-Latn-BA" altLang="en-US" sz="2400" dirty="0">
                <a:solidFill>
                  <a:schemeClr val="bg1"/>
                </a:solidFill>
              </a:rPr>
              <a:t>Jovanka  Ćetković</a:t>
            </a:r>
            <a:br>
              <a:rPr lang="en-US" altLang="en-US" sz="2400" dirty="0">
                <a:solidFill>
                  <a:schemeClr val="bg1"/>
                </a:solidFill>
              </a:rPr>
            </a:br>
            <a:br>
              <a:rPr lang="bs-Latn-BA" altLang="en-US" sz="2400" dirty="0">
                <a:solidFill>
                  <a:schemeClr val="bg1"/>
                </a:solidFill>
              </a:rPr>
            </a:br>
            <a:br>
              <a:rPr lang="en-US" altLang="en-US" sz="2400" dirty="0">
                <a:solidFill>
                  <a:schemeClr val="bg1"/>
                </a:solidFill>
              </a:rPr>
            </a:br>
            <a:br>
              <a:rPr lang="en-US" altLang="en-US" sz="2400" dirty="0">
                <a:solidFill>
                  <a:schemeClr val="bg1"/>
                </a:solidFill>
              </a:rPr>
            </a:br>
            <a:r>
              <a:rPr lang="bs-Latn-BA" altLang="en-US" sz="2400" u="sng" dirty="0">
                <a:solidFill>
                  <a:schemeClr val="bg1"/>
                </a:solidFill>
              </a:rPr>
              <a:t>jovanka.cetkovic@undp.org</a:t>
            </a:r>
            <a:br>
              <a:rPr lang="bs-Latn-BA" altLang="en-US" sz="2400" u="sng" dirty="0">
                <a:solidFill>
                  <a:schemeClr val="bg1"/>
                </a:solidFill>
              </a:rPr>
            </a:br>
            <a:br>
              <a:rPr lang="bs-Latn-BA" altLang="en-US" sz="2400" u="sng" dirty="0">
                <a:solidFill>
                  <a:schemeClr val="bg1"/>
                </a:solidFill>
              </a:rPr>
            </a:br>
            <a:r>
              <a:rPr lang="bs-Latn-BA" altLang="en-US" sz="2400" u="sng" dirty="0">
                <a:solidFill>
                  <a:schemeClr val="bg1"/>
                </a:solidFill>
              </a:rPr>
              <a:t>www.</a:t>
            </a:r>
            <a:r>
              <a:rPr lang="en-US" altLang="en-US" sz="2400" u="sng" dirty="0">
                <a:solidFill>
                  <a:schemeClr val="bg1"/>
                </a:solidFill>
              </a:rPr>
              <a:t>ba.</a:t>
            </a:r>
            <a:r>
              <a:rPr lang="bs-Latn-BA" altLang="en-US" sz="2400" u="sng" dirty="0">
                <a:solidFill>
                  <a:schemeClr val="bg1"/>
                </a:solidFill>
              </a:rPr>
              <a:t>undp.</a:t>
            </a:r>
            <a:r>
              <a:rPr lang="en-US" altLang="en-US" sz="2400" u="sng" dirty="0">
                <a:solidFill>
                  <a:schemeClr val="bg1"/>
                </a:solidFill>
              </a:rPr>
              <a:t>org</a:t>
            </a:r>
            <a:r>
              <a:rPr lang="bs-Latn-BA" altLang="en-US" sz="2400" u="sng" dirty="0">
                <a:solidFill>
                  <a:schemeClr val="bg1"/>
                </a:solidFill>
              </a:rPr>
              <a:t>   </a:t>
            </a:r>
            <a:br>
              <a:rPr lang="bs-Latn-BA" altLang="en-US" u="sng" dirty="0">
                <a:solidFill>
                  <a:schemeClr val="bg1"/>
                </a:solidFill>
              </a:rPr>
            </a:br>
            <a:endParaRPr lang="en-US" dirty="0"/>
          </a:p>
        </p:txBody>
      </p:sp>
    </p:spTree>
    <p:extLst>
      <p:ext uri="{BB962C8B-B14F-4D97-AF65-F5344CB8AC3E}">
        <p14:creationId xmlns:p14="http://schemas.microsoft.com/office/powerpoint/2010/main" val="247686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3771" y="1563341"/>
            <a:ext cx="9248503" cy="5190156"/>
          </a:xfrm>
          <a:prstGeom prst="rect">
            <a:avLst/>
          </a:prstGeom>
        </p:spPr>
      </p:pic>
    </p:spTree>
    <p:extLst>
      <p:ext uri="{BB962C8B-B14F-4D97-AF65-F5344CB8AC3E}">
        <p14:creationId xmlns:p14="http://schemas.microsoft.com/office/powerpoint/2010/main" val="149803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1154" y="1711234"/>
            <a:ext cx="8699863" cy="5055326"/>
          </a:xfrm>
          <a:prstGeom prst="rect">
            <a:avLst/>
          </a:prstGeom>
        </p:spPr>
      </p:pic>
    </p:spTree>
    <p:extLst>
      <p:ext uri="{BB962C8B-B14F-4D97-AF65-F5344CB8AC3E}">
        <p14:creationId xmlns:p14="http://schemas.microsoft.com/office/powerpoint/2010/main" val="405828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661094-5902-4727-B2F0-A22CA55ED786}"/>
              </a:ext>
            </a:extLst>
          </p:cNvPr>
          <p:cNvPicPr/>
          <p:nvPr/>
        </p:nvPicPr>
        <p:blipFill>
          <a:blip r:embed="rId2" cstate="print">
            <a:extLst>
              <a:ext uri="{28A0092B-C50C-407E-A947-70E740481C1C}">
                <a14:useLocalDpi xmlns:a14="http://schemas.microsoft.com/office/drawing/2010/main" val="0"/>
              </a:ext>
            </a:extLst>
          </a:blip>
          <a:srcRect b="78226"/>
          <a:stretch>
            <a:fillRect/>
          </a:stretch>
        </p:blipFill>
        <p:spPr bwMode="auto">
          <a:xfrm>
            <a:off x="1005840" y="1175658"/>
            <a:ext cx="8595360" cy="3618412"/>
          </a:xfrm>
          <a:prstGeom prst="rect">
            <a:avLst/>
          </a:prstGeom>
          <a:noFill/>
          <a:ln>
            <a:noFill/>
          </a:ln>
        </p:spPr>
      </p:pic>
      <p:sp>
        <p:nvSpPr>
          <p:cNvPr id="4" name="TextBox 3">
            <a:extLst>
              <a:ext uri="{FF2B5EF4-FFF2-40B4-BE49-F238E27FC236}">
                <a16:creationId xmlns:a16="http://schemas.microsoft.com/office/drawing/2014/main" id="{4310BBBC-FEEC-4ED2-9C87-C326B8ACD8B6}"/>
              </a:ext>
            </a:extLst>
          </p:cNvPr>
          <p:cNvSpPr txBox="1"/>
          <p:nvPr/>
        </p:nvSpPr>
        <p:spPr>
          <a:xfrm>
            <a:off x="1005839" y="5481489"/>
            <a:ext cx="8595359" cy="707886"/>
          </a:xfrm>
          <a:prstGeom prst="rect">
            <a:avLst/>
          </a:prstGeom>
          <a:noFill/>
        </p:spPr>
        <p:txBody>
          <a:bodyPr wrap="square">
            <a:spAutoFit/>
          </a:bodyPr>
          <a:lstStyle/>
          <a:p>
            <a:r>
              <a:rPr lang="pl-PL" dirty="0">
                <a:solidFill>
                  <a:schemeClr val="bg1"/>
                </a:solidFill>
              </a:rPr>
              <a:t>Promjena srednje dnevne temperature (u oC) u odnosu na referentni period 1986.-2005. </a:t>
            </a:r>
            <a:endParaRPr lang="en-US" dirty="0">
              <a:solidFill>
                <a:schemeClr val="bg1"/>
              </a:solidFill>
            </a:endParaRPr>
          </a:p>
        </p:txBody>
      </p:sp>
    </p:spTree>
    <p:extLst>
      <p:ext uri="{BB962C8B-B14F-4D97-AF65-F5344CB8AC3E}">
        <p14:creationId xmlns:p14="http://schemas.microsoft.com/office/powerpoint/2010/main" val="406801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4C72C4-5F3E-4BB5-B806-FB239C1507DE}"/>
              </a:ext>
            </a:extLst>
          </p:cNvPr>
          <p:cNvPicPr/>
          <p:nvPr/>
        </p:nvPicPr>
        <p:blipFill>
          <a:blip r:embed="rId2" cstate="print">
            <a:extLst>
              <a:ext uri="{28A0092B-C50C-407E-A947-70E740481C1C}">
                <a14:useLocalDpi xmlns:a14="http://schemas.microsoft.com/office/drawing/2010/main" val="0"/>
              </a:ext>
            </a:extLst>
          </a:blip>
          <a:srcRect b="78202"/>
          <a:stretch>
            <a:fillRect/>
          </a:stretch>
        </p:blipFill>
        <p:spPr bwMode="auto">
          <a:xfrm>
            <a:off x="1018903" y="1044392"/>
            <a:ext cx="8255726" cy="3684361"/>
          </a:xfrm>
          <a:prstGeom prst="rect">
            <a:avLst/>
          </a:prstGeom>
          <a:noFill/>
          <a:ln>
            <a:noFill/>
          </a:ln>
        </p:spPr>
      </p:pic>
      <p:sp>
        <p:nvSpPr>
          <p:cNvPr id="4" name="TextBox 3">
            <a:extLst>
              <a:ext uri="{FF2B5EF4-FFF2-40B4-BE49-F238E27FC236}">
                <a16:creationId xmlns:a16="http://schemas.microsoft.com/office/drawing/2014/main" id="{C3D52E26-49CB-4F9A-9CF8-2DBD9F5C2B40}"/>
              </a:ext>
            </a:extLst>
          </p:cNvPr>
          <p:cNvSpPr txBox="1"/>
          <p:nvPr/>
        </p:nvSpPr>
        <p:spPr>
          <a:xfrm>
            <a:off x="1018903" y="5123014"/>
            <a:ext cx="8255726" cy="777777"/>
          </a:xfrm>
          <a:prstGeom prst="rect">
            <a:avLst/>
          </a:prstGeom>
          <a:noFill/>
        </p:spPr>
        <p:txBody>
          <a:bodyPr wrap="square">
            <a:spAutoFit/>
          </a:bodyPr>
          <a:lstStyle/>
          <a:p>
            <a:pPr marL="0" marR="0" algn="ctr">
              <a:lnSpc>
                <a:spcPct val="115000"/>
              </a:lnSpc>
              <a:spcBef>
                <a:spcPts val="0"/>
              </a:spcBef>
              <a:spcAft>
                <a:spcPts val="0"/>
              </a:spcAft>
            </a:pPr>
            <a:r>
              <a:rPr lang="sr-Latn-R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Promjena srednjih dnevnih padavina (u %) u odnosu na referentni period 1986.-2005.</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81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7" dirty="0">
                <a:solidFill>
                  <a:schemeClr val="bg1"/>
                </a:solidFill>
              </a:rPr>
              <a:t>Key climate pressures</a:t>
            </a:r>
          </a:p>
        </p:txBody>
      </p:sp>
      <p:pic>
        <p:nvPicPr>
          <p:cNvPr id="5" name="Content Placeholder 3">
            <a:extLst>
              <a:ext uri="{FF2B5EF4-FFF2-40B4-BE49-F238E27FC236}">
                <a16:creationId xmlns:a16="http://schemas.microsoft.com/office/drawing/2014/main" id="{EB38C6F4-6C80-494A-BC1A-50E3994C4AA7}"/>
              </a:ext>
            </a:extLst>
          </p:cNvPr>
          <p:cNvPicPr>
            <a:picLocks noChangeAspect="1"/>
          </p:cNvPicPr>
          <p:nvPr/>
        </p:nvPicPr>
        <p:blipFill>
          <a:blip r:embed="rId2"/>
          <a:stretch>
            <a:fillRect/>
          </a:stretch>
        </p:blipFill>
        <p:spPr>
          <a:xfrm>
            <a:off x="2180038" y="1981686"/>
            <a:ext cx="6590465" cy="3413274"/>
          </a:xfrm>
          <a:prstGeom prst="rect">
            <a:avLst/>
          </a:prstGeom>
        </p:spPr>
      </p:pic>
      <p:sp>
        <p:nvSpPr>
          <p:cNvPr id="6" name="Content Placeholder 5">
            <a:extLst>
              <a:ext uri="{FF2B5EF4-FFF2-40B4-BE49-F238E27FC236}">
                <a16:creationId xmlns:a16="http://schemas.microsoft.com/office/drawing/2014/main" id="{092A2912-3BB2-42AD-A501-AB3A6D30FDE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algn="ctr"/>
            <a:r>
              <a:rPr lang="en-US" dirty="0">
                <a:solidFill>
                  <a:schemeClr val="bg1"/>
                </a:solidFill>
              </a:rPr>
              <a:t>Floods, droughts, storms, ….</a:t>
            </a:r>
          </a:p>
        </p:txBody>
      </p:sp>
    </p:spTree>
    <p:extLst>
      <p:ext uri="{BB962C8B-B14F-4D97-AF65-F5344CB8AC3E}">
        <p14:creationId xmlns:p14="http://schemas.microsoft.com/office/powerpoint/2010/main" val="45491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Insurance study</a:t>
            </a:r>
            <a:endParaRPr lang="bs-Latn-BA" dirty="0">
              <a:solidFill>
                <a:schemeClr val="bg1"/>
              </a:solidFill>
            </a:endParaRPr>
          </a:p>
        </p:txBody>
      </p:sp>
      <p:sp>
        <p:nvSpPr>
          <p:cNvPr id="3" name="Content Placeholder 2"/>
          <p:cNvSpPr>
            <a:spLocks noGrp="1"/>
          </p:cNvSpPr>
          <p:nvPr>
            <p:ph idx="1"/>
          </p:nvPr>
        </p:nvSpPr>
        <p:spPr/>
        <p:txBody>
          <a:bodyPr/>
          <a:lstStyle/>
          <a:p>
            <a:r>
              <a:rPr lang="bs-Latn-BA" sz="3200" dirty="0">
                <a:solidFill>
                  <a:schemeClr val="bg1"/>
                </a:solidFill>
              </a:rPr>
              <a:t>Study aim:</a:t>
            </a:r>
            <a:r>
              <a:rPr lang="en-GB" sz="3200" dirty="0">
                <a:solidFill>
                  <a:schemeClr val="bg1"/>
                </a:solidFill>
              </a:rPr>
              <a:t> </a:t>
            </a:r>
            <a:r>
              <a:rPr lang="bs-Latn-BA" sz="3200" dirty="0">
                <a:solidFill>
                  <a:schemeClr val="bg1"/>
                </a:solidFill>
              </a:rPr>
              <a:t>P</a:t>
            </a:r>
            <a:r>
              <a:rPr lang="en-GB" sz="3200" dirty="0" err="1">
                <a:solidFill>
                  <a:schemeClr val="bg1"/>
                </a:solidFill>
              </a:rPr>
              <a:t>reparing</a:t>
            </a:r>
            <a:r>
              <a:rPr lang="en-GB" sz="3200" dirty="0">
                <a:solidFill>
                  <a:schemeClr val="bg1"/>
                </a:solidFill>
              </a:rPr>
              <a:t> business subjects to manage flood risks through the transfer and adaptation of technologies, focused on a selection of adequate methods for risks funding. </a:t>
            </a:r>
            <a:endParaRPr lang="bs-Latn-BA" sz="3200" dirty="0">
              <a:solidFill>
                <a:schemeClr val="bg1"/>
              </a:solidFill>
            </a:endParaRPr>
          </a:p>
          <a:p>
            <a:r>
              <a:rPr lang="en-GB" sz="3200" dirty="0">
                <a:solidFill>
                  <a:schemeClr val="bg1"/>
                </a:solidFill>
              </a:rPr>
              <a:t>The main study question</a:t>
            </a:r>
            <a:r>
              <a:rPr lang="bs-Latn-BA" sz="3200" dirty="0">
                <a:solidFill>
                  <a:schemeClr val="bg1"/>
                </a:solidFill>
              </a:rPr>
              <a:t>: </a:t>
            </a:r>
            <a:r>
              <a:rPr lang="en-GB" sz="3200" dirty="0">
                <a:solidFill>
                  <a:schemeClr val="bg1"/>
                </a:solidFill>
              </a:rPr>
              <a:t>Is it possible to manage the risks from natural disasters through insurance as a special method of risk funding, taking into consideration the needs of business subjects and the key features of the insurance products package for natural disasters?</a:t>
            </a:r>
            <a:endParaRPr lang="bs-Latn-BA" sz="3200" dirty="0">
              <a:solidFill>
                <a:schemeClr val="bg1"/>
              </a:solidFill>
            </a:endParaRPr>
          </a:p>
        </p:txBody>
      </p:sp>
    </p:spTree>
    <p:extLst>
      <p:ext uri="{BB962C8B-B14F-4D97-AF65-F5344CB8AC3E}">
        <p14:creationId xmlns:p14="http://schemas.microsoft.com/office/powerpoint/2010/main" val="251779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solidFill>
                  <a:schemeClr val="bg1"/>
                </a:solidFill>
              </a:rPr>
              <a:t>Sample and methodology</a:t>
            </a:r>
          </a:p>
        </p:txBody>
      </p:sp>
      <p:sp>
        <p:nvSpPr>
          <p:cNvPr id="3" name="Content Placeholder 2"/>
          <p:cNvSpPr>
            <a:spLocks noGrp="1"/>
          </p:cNvSpPr>
          <p:nvPr>
            <p:ph idx="1"/>
          </p:nvPr>
        </p:nvSpPr>
        <p:spPr/>
        <p:txBody>
          <a:bodyPr/>
          <a:lstStyle/>
          <a:p>
            <a:r>
              <a:rPr lang="en-GB" sz="3200" dirty="0">
                <a:solidFill>
                  <a:schemeClr val="bg1"/>
                </a:solidFill>
              </a:rPr>
              <a:t>The questionnaire was designed and the primary data collected through an online survey and telephone interviews. </a:t>
            </a:r>
            <a:endParaRPr lang="bs-Latn-BA" sz="3200" dirty="0">
              <a:solidFill>
                <a:schemeClr val="bg1"/>
              </a:solidFill>
            </a:endParaRPr>
          </a:p>
          <a:p>
            <a:r>
              <a:rPr lang="en-GB" sz="3200" dirty="0">
                <a:solidFill>
                  <a:schemeClr val="bg1"/>
                </a:solidFill>
              </a:rPr>
              <a:t>The following natural disasters were included in the study: flood, landslide and earthquake. </a:t>
            </a:r>
            <a:endParaRPr lang="bs-Latn-BA" sz="3200" dirty="0">
              <a:solidFill>
                <a:schemeClr val="bg1"/>
              </a:solidFill>
            </a:endParaRPr>
          </a:p>
          <a:p>
            <a:r>
              <a:rPr lang="en-GB" sz="3200" dirty="0">
                <a:solidFill>
                  <a:schemeClr val="bg1"/>
                </a:solidFill>
              </a:rPr>
              <a:t>The following insured objects were addressed: the construction part of a building and the equipment and stock in the building.</a:t>
            </a:r>
            <a:endParaRPr lang="bs-Latn-BA" sz="3200" dirty="0">
              <a:solidFill>
                <a:schemeClr val="bg1"/>
              </a:solidFill>
            </a:endParaRPr>
          </a:p>
          <a:p>
            <a:r>
              <a:rPr lang="en-GB" sz="3200" dirty="0">
                <a:solidFill>
                  <a:schemeClr val="bg1"/>
                </a:solidFill>
              </a:rPr>
              <a:t>The sample included 490 business entities</a:t>
            </a:r>
            <a:r>
              <a:rPr lang="bs-Latn-BA" sz="3200" dirty="0">
                <a:solidFill>
                  <a:schemeClr val="bg1"/>
                </a:solidFill>
              </a:rPr>
              <a:t>.</a:t>
            </a:r>
          </a:p>
          <a:p>
            <a:pPr marL="0" indent="0">
              <a:buNone/>
            </a:pPr>
            <a:endParaRPr lang="bs-Latn-BA" sz="3200" dirty="0">
              <a:solidFill>
                <a:schemeClr val="bg1"/>
              </a:solidFill>
            </a:endParaRPr>
          </a:p>
        </p:txBody>
      </p:sp>
    </p:spTree>
    <p:extLst>
      <p:ext uri="{BB962C8B-B14F-4D97-AF65-F5344CB8AC3E}">
        <p14:creationId xmlns:p14="http://schemas.microsoft.com/office/powerpoint/2010/main" val="4109564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P UNDP.pptx [Read-Only]" id="{37D58993-771F-4086-A0C2-B45B854F9067}" vid="{F8DA4878-BA8E-46F6-938B-98D0B9BE5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5704f37d-6bfd-44e3-8465-bb5c3bf91422">
      <UserInfo>
        <DisplayName>Amra Zorlak</DisplayName>
        <AccountId>100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4AEA0AC5980F49898044DC06002D67" ma:contentTypeVersion="4" ma:contentTypeDescription="Create a new document." ma:contentTypeScope="" ma:versionID="e3d9833d98f908b53c7ded5d8766c00a">
  <xsd:schema xmlns:xsd="http://www.w3.org/2001/XMLSchema" xmlns:xs="http://www.w3.org/2001/XMLSchema" xmlns:p="http://schemas.microsoft.com/office/2006/metadata/properties" xmlns:ns2="5704f37d-6bfd-44e3-8465-bb5c3bf91422" xmlns:ns3="6235d2f3-41b1-4489-9688-76f5f376c238" targetNamespace="http://schemas.microsoft.com/office/2006/metadata/properties" ma:root="true" ma:fieldsID="55bd90ef50d68dc6ffc272324357d893" ns2:_="" ns3:_="">
    <xsd:import namespace="5704f37d-6bfd-44e3-8465-bb5c3bf91422"/>
    <xsd:import namespace="6235d2f3-41b1-4489-9688-76f5f376c2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4f37d-6bfd-44e3-8465-bb5c3bf914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35d2f3-41b1-4489-9688-76f5f376c23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331B3-98AE-49A4-B7AB-77D4DA58BCF7}">
  <ds:schemaRefs>
    <ds:schemaRef ds:uri="http://schemas.openxmlformats.org/package/2006/metadata/core-properties"/>
    <ds:schemaRef ds:uri="6235d2f3-41b1-4489-9688-76f5f376c238"/>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5704f37d-6bfd-44e3-8465-bb5c3bf91422"/>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9C2AC0A-E2C2-452D-9FC5-A043C1C9C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4f37d-6bfd-44e3-8465-bb5c3bf91422"/>
    <ds:schemaRef ds:uri="6235d2f3-41b1-4489-9688-76f5f376c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395A07-0761-4751-BA8C-8805881870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1188</TotalTime>
  <Words>1652</Words>
  <Application>Microsoft Office PowerPoint</Application>
  <PresentationFormat>Custom</PresentationFormat>
  <Paragraphs>456</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Times New Roman</vt:lpstr>
      <vt:lpstr>Office Theme</vt:lpstr>
      <vt:lpstr>  POSSIBILITY FOR DEVELOPMENT OF INSURANCE AGAINST NATURAL DISASTERS FOR BUSINESS SUBJECTS IN BOSNIA AND HERZEGOVINA   Safet Kozarević PhD, Faculty of Economics, University of Tuzla Jovanka Ćetković M.Sc., United Nations Development Programme BiH   Arandjelovac, 18 June, 2021  </vt:lpstr>
      <vt:lpstr>Introduction</vt:lpstr>
      <vt:lpstr>PowerPoint Presentation</vt:lpstr>
      <vt:lpstr>PowerPoint Presentation</vt:lpstr>
      <vt:lpstr>PowerPoint Presentation</vt:lpstr>
      <vt:lpstr>PowerPoint Presentation</vt:lpstr>
      <vt:lpstr>Key climate pressures</vt:lpstr>
      <vt:lpstr>Insurance study</vt:lpstr>
      <vt:lpstr>Sample and methodology</vt:lpstr>
      <vt:lpstr>PowerPoint Presentation</vt:lpstr>
      <vt:lpstr>Identifying the needs of the business subjects</vt:lpstr>
      <vt:lpstr>PowerPoint Presentation</vt:lpstr>
      <vt:lpstr>PowerPoint Presentation</vt:lpstr>
      <vt:lpstr>PowerPoint Presentation</vt:lpstr>
      <vt:lpstr>PowerPoint Presentation</vt:lpstr>
      <vt:lpstr>PowerPoint Presentation</vt:lpstr>
      <vt:lpstr>Identifying the needs of large enterprises</vt:lpstr>
      <vt:lpstr>PowerPoint Presentation</vt:lpstr>
      <vt:lpstr>Concept of the insurance product against natural disasters</vt:lpstr>
      <vt:lpstr>PowerPoint Presentation</vt:lpstr>
      <vt:lpstr>PowerPoint Presentation</vt:lpstr>
      <vt:lpstr>PowerPoint Presentation</vt:lpstr>
      <vt:lpstr>PowerPoint Presentation</vt:lpstr>
      <vt:lpstr>Conclusions</vt:lpstr>
      <vt:lpstr>Recommendations</vt:lpstr>
      <vt:lpstr>Thank you for attention   Jovanka  Ćetković    jovanka.cetkovic@undp.org  www.ba.undp.org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“Mogući modeli osiguranja za upravljanje rizicima od prirodnih  nepogoda sa posebnim akcentom na poplave u  tri pilot opštine Banja Luka, Laktaši i Srbac“ 2. Radni sastanak</dc:title>
  <dc:creator>Jovanka Cetkovic</dc:creator>
  <cp:lastModifiedBy>Jovanka Cetkovic</cp:lastModifiedBy>
  <cp:revision>92</cp:revision>
  <dcterms:created xsi:type="dcterms:W3CDTF">2018-09-24T12:55:13Z</dcterms:created>
  <dcterms:modified xsi:type="dcterms:W3CDTF">2021-06-17T06:12:42Z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0x010100D34AEA0AC5980F49898044DC06002D67</vt:lpwstr>
  </property>
  <property fmtid="{D5CDD505-2E9C-101B-9397-08002B2CF9AE}" pid="3" name="SharedWithUsers">
    <vt:lpwstr>100;#Amra Zorlak</vt:lpwstr>
  </property>
</Properties>
</file>