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  <p:sldMasterId id="2147483648" r:id="rId2"/>
  </p:sldMasterIdLst>
  <p:notesMasterIdLst>
    <p:notesMasterId r:id="rId14"/>
  </p:notesMasterIdLst>
  <p:sldIdLst>
    <p:sldId id="260" r:id="rId3"/>
    <p:sldId id="320" r:id="rId4"/>
    <p:sldId id="331" r:id="rId5"/>
    <p:sldId id="324" r:id="rId6"/>
    <p:sldId id="322" r:id="rId7"/>
    <p:sldId id="321" r:id="rId8"/>
    <p:sldId id="327" r:id="rId9"/>
    <p:sldId id="328" r:id="rId10"/>
    <p:sldId id="326" r:id="rId11"/>
    <p:sldId id="330" r:id="rId12"/>
    <p:sldId id="319" r:id="rId13"/>
  </p:sldIdLst>
  <p:sldSz cx="9144000" cy="5715000" type="screen16x1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1D5B85"/>
    <a:srgbClr val="20689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5" autoAdjust="0"/>
    <p:restoredTop sz="94668" autoAdjust="0"/>
  </p:normalViewPr>
  <p:slideViewPr>
    <p:cSldViewPr snapToGrid="0" snapToObjects="1">
      <p:cViewPr>
        <p:scale>
          <a:sx n="75" d="100"/>
          <a:sy n="75" d="100"/>
        </p:scale>
        <p:origin x="-1202" y="-65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32FAC82-7519-49FA-8B27-8EC403BED17E}" type="datetimeFigureOut">
              <a:rPr lang="sr-Latn-RS"/>
              <a:pPr>
                <a:defRPr/>
              </a:pPr>
              <a:t>19.6.2021.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R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r-Latn-R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3F99FBA-50D6-439D-A01A-892E2481B9D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923" y="3335221"/>
            <a:ext cx="8714154" cy="952500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Roboto Condensed Regular"/>
                <a:cs typeface="Roboto Condensed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14923" y="4287720"/>
            <a:ext cx="8714154" cy="46989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tx1">
                    <a:tint val="75000"/>
                  </a:schemeClr>
                </a:solidFill>
                <a:latin typeface="Roboto Slab Regular"/>
                <a:cs typeface="Roboto Slab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077" y="1775355"/>
            <a:ext cx="8303846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7199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557838"/>
            <a:ext cx="9144000" cy="157162"/>
          </a:xfrm>
          <a:prstGeom prst="rect">
            <a:avLst/>
          </a:prstGeom>
          <a:solidFill>
            <a:srgbClr val="1D5B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27" name="Picture 2" descr="D:\Poslovi\Ekonomski\Novi Dizajn\Novi Logotipi\JPG\dots_logo-01-6.jpg"/>
          <p:cNvPicPr>
            <a:picLocks noChangeAspect="1" noChangeArrowheads="1"/>
          </p:cNvPicPr>
          <p:nvPr/>
        </p:nvPicPr>
        <p:blipFill>
          <a:blip r:embed="rId3"/>
          <a:srcRect l="24120" t="23697" r="22449" b="25780"/>
          <a:stretch>
            <a:fillRect/>
          </a:stretch>
        </p:blipFill>
        <p:spPr bwMode="auto">
          <a:xfrm>
            <a:off x="3275013" y="504825"/>
            <a:ext cx="259397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oslovi\Ekonomski\Novi Dizajn\Novi Logotipi\JPG\dots_logo-12.jpg"/>
          <p:cNvPicPr>
            <a:picLocks noChangeAspect="1" noChangeArrowheads="1"/>
          </p:cNvPicPr>
          <p:nvPr/>
        </p:nvPicPr>
        <p:blipFill>
          <a:blip r:embed="rId8"/>
          <a:srcRect l="18727" t="35161" b="36247"/>
          <a:stretch>
            <a:fillRect/>
          </a:stretch>
        </p:blipFill>
        <p:spPr bwMode="auto">
          <a:xfrm>
            <a:off x="0" y="5008563"/>
            <a:ext cx="28384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  <a:endParaRPr lang="en-US" altLang="en-US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7163"/>
          </a:xfrm>
          <a:prstGeom prst="rect">
            <a:avLst/>
          </a:prstGeom>
          <a:solidFill>
            <a:srgbClr val="1D5B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Bold"/>
          <a:ea typeface="Roboto Condensed Bold"/>
          <a:cs typeface="Roboto Condensed Bold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Bold"/>
          <a:ea typeface="Roboto Condensed Bold"/>
          <a:cs typeface="Roboto Condensed Bold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Bold"/>
          <a:ea typeface="Roboto Condensed Bold"/>
          <a:cs typeface="Roboto Condensed Bold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Bold"/>
          <a:ea typeface="Roboto Condensed Bold"/>
          <a:cs typeface="Roboto Condensed Bold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Bold"/>
          <a:ea typeface="Roboto Condensed Bold"/>
          <a:cs typeface="Roboto Condensed Bold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Bold"/>
          <a:ea typeface="Roboto Condensed Bold"/>
          <a:cs typeface="Roboto Condensed Bold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Bold"/>
          <a:ea typeface="Roboto Condensed Bold"/>
          <a:cs typeface="Roboto Condensed Bold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Bold"/>
          <a:ea typeface="Roboto Condensed Bold"/>
          <a:cs typeface="Roboto Condensed Bold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Bold"/>
          <a:ea typeface="Roboto Condensed Bold"/>
          <a:cs typeface="Roboto Condensed Bold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Roboto Condensed Regular"/>
          <a:ea typeface="Roboto Condensed Regular"/>
          <a:cs typeface="Roboto Condensed Regular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Roboto Condensed Regular"/>
          <a:ea typeface="Roboto Condensed Regular"/>
          <a:cs typeface="Roboto Condensed Regular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Roboto Condensed Regular"/>
          <a:ea typeface="Roboto Condensed Regular"/>
          <a:cs typeface="Roboto Condensed Regular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Roboto Condensed Regular"/>
          <a:ea typeface="Roboto Condensed Regular"/>
          <a:cs typeface="Roboto Condensed Regular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Roboto Condensed Regular"/>
          <a:ea typeface="Roboto Condensed Regular"/>
          <a:cs typeface="Roboto Condensed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6"/>
          <p:cNvSpPr>
            <a:spLocks noGrp="1"/>
          </p:cNvSpPr>
          <p:nvPr>
            <p:ph type="title"/>
          </p:nvPr>
        </p:nvSpPr>
        <p:spPr bwMode="auto">
          <a:xfrm>
            <a:off x="682625" y="2506663"/>
            <a:ext cx="7493000" cy="156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smtClean="0">
                <a:latin typeface="Times New Roman" pitchFamily="18" charset="0"/>
                <a:cs typeface="Times New Roman" pitchFamily="18" charset="0"/>
              </a:rPr>
              <a:t>Analiza varijabiliteta troškova pribave osiguravajućih kompanija</a:t>
            </a:r>
            <a:endParaRPr lang="en-US" altLang="en-US" smtClean="0">
              <a:ea typeface="Roboto Condensed Regular"/>
            </a:endParaRPr>
          </a:p>
        </p:txBody>
      </p:sp>
      <p:sp>
        <p:nvSpPr>
          <p:cNvPr id="3075" name="Subtitle 7"/>
          <p:cNvSpPr>
            <a:spLocks noGrp="1"/>
          </p:cNvSpPr>
          <p:nvPr>
            <p:ph type="subTitle" idx="1"/>
          </p:nvPr>
        </p:nvSpPr>
        <p:spPr bwMode="auto">
          <a:xfrm>
            <a:off x="2014538" y="4068763"/>
            <a:ext cx="4976812" cy="113823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>
                <a:solidFill>
                  <a:srgbClr val="898989"/>
                </a:solidFill>
                <a:ea typeface="Roboto Slab Regular"/>
              </a:rPr>
              <a:t>Mr Mihailo Kočović</a:t>
            </a:r>
          </a:p>
          <a:p>
            <a:pPr eaLnBrk="1" hangingPunct="1"/>
            <a:r>
              <a:rPr lang="en-US" altLang="en-US" smtClean="0">
                <a:solidFill>
                  <a:srgbClr val="898989"/>
                </a:solidFill>
                <a:ea typeface="Roboto Slab Regular"/>
              </a:rPr>
              <a:t>Prof. dr Vesna Rajić</a:t>
            </a:r>
          </a:p>
          <a:p>
            <a:pPr eaLnBrk="1" hangingPunct="1"/>
            <a:r>
              <a:rPr lang="en-US" altLang="en-US" smtClean="0">
                <a:solidFill>
                  <a:srgbClr val="898989"/>
                </a:solidFill>
                <a:ea typeface="Roboto Slab Regular"/>
              </a:rPr>
              <a:t>MSc Ivana Ivković</a:t>
            </a:r>
          </a:p>
          <a:p>
            <a:pPr eaLnBrk="1" hangingPunct="1"/>
            <a:endParaRPr lang="en-US" altLang="en-US" smtClean="0">
              <a:solidFill>
                <a:srgbClr val="898989"/>
              </a:solidFill>
              <a:ea typeface="Roboto Slab Regula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504825"/>
            <a:ext cx="8229600" cy="4600575"/>
          </a:xfrm>
        </p:spPr>
        <p:txBody>
          <a:bodyPr/>
          <a:lstStyle/>
          <a:p>
            <a:pPr algn="just"/>
            <a:r>
              <a:rPr lang="en-US" sz="2000" dirty="0" err="1" smtClean="0"/>
              <a:t>Rezultati</a:t>
            </a:r>
            <a:r>
              <a:rPr lang="en-US" sz="2000" dirty="0" smtClean="0"/>
              <a:t> </a:t>
            </a:r>
            <a:r>
              <a:rPr lang="en-US" sz="2000" dirty="0" err="1" smtClean="0"/>
              <a:t>sprovedene</a:t>
            </a:r>
            <a:r>
              <a:rPr lang="en-US" sz="2000" dirty="0" smtClean="0"/>
              <a:t> analize </a:t>
            </a:r>
            <a:r>
              <a:rPr lang="en-US" sz="2000" dirty="0" err="1" smtClean="0"/>
              <a:t>upućuju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to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u </a:t>
            </a:r>
            <a:r>
              <a:rPr lang="en-US" sz="2000" dirty="0" err="1" smtClean="0"/>
              <a:t>slučaju</a:t>
            </a:r>
            <a:r>
              <a:rPr lang="en-US" sz="2000" dirty="0" smtClean="0"/>
              <a:t> analize </a:t>
            </a:r>
            <a:r>
              <a:rPr lang="en-US" sz="2000" dirty="0" err="1" smtClean="0"/>
              <a:t>varijabiliteta</a:t>
            </a:r>
            <a:r>
              <a:rPr lang="en-US" sz="2000" dirty="0" smtClean="0"/>
              <a:t> </a:t>
            </a:r>
            <a:r>
              <a:rPr lang="en-US" sz="2000" dirty="0" err="1" smtClean="0"/>
              <a:t>troškova</a:t>
            </a:r>
            <a:r>
              <a:rPr lang="en-US" sz="2000" dirty="0" smtClean="0"/>
              <a:t> </a:t>
            </a:r>
            <a:r>
              <a:rPr lang="en-US" sz="2000" dirty="0" err="1" smtClean="0"/>
              <a:t>pribave</a:t>
            </a:r>
            <a:r>
              <a:rPr lang="en-US" sz="2000" dirty="0" smtClean="0"/>
              <a:t> </a:t>
            </a:r>
            <a:r>
              <a:rPr lang="en-US" sz="2000" dirty="0" err="1" smtClean="0"/>
              <a:t>Bayes-ovski</a:t>
            </a:r>
            <a:r>
              <a:rPr lang="en-US" sz="2000" dirty="0" smtClean="0"/>
              <a:t> </a:t>
            </a:r>
            <a:r>
              <a:rPr lang="en-US" sz="2000" dirty="0" err="1" smtClean="0"/>
              <a:t>intervali</a:t>
            </a:r>
            <a:r>
              <a:rPr lang="en-US" sz="2000" dirty="0" smtClean="0"/>
              <a:t> </a:t>
            </a:r>
            <a:r>
              <a:rPr lang="en-US" sz="2000" dirty="0" err="1" smtClean="0"/>
              <a:t>značajno</a:t>
            </a:r>
            <a:r>
              <a:rPr lang="en-US" sz="2000" dirty="0" smtClean="0"/>
              <a:t> </a:t>
            </a:r>
            <a:r>
              <a:rPr lang="en-US" sz="2000" dirty="0" err="1" smtClean="0"/>
              <a:t>širi</a:t>
            </a:r>
            <a:r>
              <a:rPr lang="en-US" sz="2000" dirty="0" smtClean="0"/>
              <a:t>  u </a:t>
            </a:r>
            <a:r>
              <a:rPr lang="en-US" sz="2000" dirty="0" err="1" smtClean="0"/>
              <a:t>odnosu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klasične</a:t>
            </a:r>
            <a:r>
              <a:rPr lang="en-US" sz="2000" dirty="0" smtClean="0"/>
              <a:t> </a:t>
            </a:r>
            <a:r>
              <a:rPr lang="en-US" sz="2000" dirty="0" err="1" smtClean="0"/>
              <a:t>intervale</a:t>
            </a:r>
            <a:r>
              <a:rPr lang="en-US" sz="2000" dirty="0" smtClean="0"/>
              <a:t>.</a:t>
            </a:r>
          </a:p>
          <a:p>
            <a:pPr algn="just">
              <a:buNone/>
            </a:pPr>
            <a:r>
              <a:rPr lang="en-US" sz="2000" dirty="0" smtClean="0"/>
              <a:t>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Od</a:t>
            </a:r>
            <a:r>
              <a:rPr lang="en-US" sz="2000" dirty="0" smtClean="0"/>
              <a:t> </a:t>
            </a:r>
            <a:r>
              <a:rPr lang="en-US" sz="2000" dirty="0" err="1" smtClean="0"/>
              <a:t>svih</a:t>
            </a:r>
            <a:r>
              <a:rPr lang="en-US" sz="2000" dirty="0" smtClean="0"/>
              <a:t> </a:t>
            </a:r>
            <a:r>
              <a:rPr lang="en-US" sz="2000" dirty="0" err="1" smtClean="0"/>
              <a:t>razmatranih</a:t>
            </a:r>
            <a:r>
              <a:rPr lang="en-US" sz="2000" dirty="0" smtClean="0"/>
              <a:t> </a:t>
            </a:r>
            <a:r>
              <a:rPr lang="en-US" sz="2000" dirty="0" err="1" smtClean="0"/>
              <a:t>intervala</a:t>
            </a:r>
            <a:r>
              <a:rPr lang="en-US" sz="2000" dirty="0" smtClean="0"/>
              <a:t> </a:t>
            </a:r>
            <a:r>
              <a:rPr lang="en-US" sz="2000" dirty="0" err="1" smtClean="0"/>
              <a:t>poverenja</a:t>
            </a:r>
            <a:r>
              <a:rPr lang="en-US" sz="2000" dirty="0" smtClean="0"/>
              <a:t> </a:t>
            </a:r>
            <a:r>
              <a:rPr lang="en-US" sz="2000" dirty="0" err="1" smtClean="0"/>
              <a:t>najuži</a:t>
            </a:r>
            <a:r>
              <a:rPr lang="en-US" sz="2000" dirty="0" smtClean="0"/>
              <a:t> je </a:t>
            </a:r>
            <a:r>
              <a:rPr lang="en-US" sz="2000" dirty="0" err="1" smtClean="0"/>
              <a:t>percentil</a:t>
            </a:r>
            <a:r>
              <a:rPr lang="en-US" sz="2000" dirty="0" smtClean="0"/>
              <a:t> interval. </a:t>
            </a:r>
            <a:endParaRPr lang="en-US" sz="2000" dirty="0" smtClean="0"/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err="1" smtClean="0"/>
              <a:t>Ovde</a:t>
            </a:r>
            <a:r>
              <a:rPr lang="en-US" sz="2000" dirty="0" smtClean="0"/>
              <a:t> se </a:t>
            </a:r>
            <a:r>
              <a:rPr lang="en-US" sz="2000" dirty="0" err="1" smtClean="0"/>
              <a:t>dolazi</a:t>
            </a:r>
            <a:r>
              <a:rPr lang="en-US" sz="2000" dirty="0" smtClean="0"/>
              <a:t> do </a:t>
            </a:r>
            <a:r>
              <a:rPr lang="en-US" sz="2000" dirty="0" err="1" smtClean="0"/>
              <a:t>zaključka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prilikom</a:t>
            </a:r>
            <a:r>
              <a:rPr lang="en-US" sz="2000" dirty="0" smtClean="0"/>
              <a:t> analize </a:t>
            </a:r>
            <a:r>
              <a:rPr lang="en-US" sz="2000" dirty="0" err="1" smtClean="0"/>
              <a:t>varijabiliteta</a:t>
            </a:r>
            <a:r>
              <a:rPr lang="en-US" sz="2000" dirty="0" smtClean="0"/>
              <a:t> </a:t>
            </a:r>
            <a:r>
              <a:rPr lang="en-US" sz="2000" dirty="0" err="1" smtClean="0"/>
              <a:t>troškova</a:t>
            </a:r>
            <a:r>
              <a:rPr lang="en-US" sz="2000" dirty="0" smtClean="0"/>
              <a:t> </a:t>
            </a:r>
            <a:r>
              <a:rPr lang="en-US" sz="2000" dirty="0" err="1" smtClean="0"/>
              <a:t>pribave</a:t>
            </a:r>
            <a:r>
              <a:rPr lang="en-US" sz="2000" dirty="0" smtClean="0"/>
              <a:t> </a:t>
            </a:r>
            <a:r>
              <a:rPr lang="en-US" sz="2000" dirty="0" err="1" smtClean="0"/>
              <a:t>treba</a:t>
            </a:r>
            <a:r>
              <a:rPr lang="en-US" sz="2000" dirty="0" smtClean="0"/>
              <a:t> </a:t>
            </a:r>
            <a:r>
              <a:rPr lang="en-US" sz="2000" dirty="0" err="1" smtClean="0"/>
              <a:t>koristiti</a:t>
            </a:r>
            <a:r>
              <a:rPr lang="en-US" sz="2000" dirty="0" smtClean="0"/>
              <a:t> </a:t>
            </a:r>
            <a:r>
              <a:rPr lang="en-US" sz="2000" dirty="0" err="1" smtClean="0"/>
              <a:t>klasične</a:t>
            </a:r>
            <a:r>
              <a:rPr lang="en-US" sz="2000" dirty="0" smtClean="0"/>
              <a:t> </a:t>
            </a:r>
            <a:r>
              <a:rPr lang="en-US" sz="2000" dirty="0" err="1" smtClean="0"/>
              <a:t>intervale</a:t>
            </a:r>
            <a:r>
              <a:rPr lang="en-US" sz="2000" dirty="0" smtClean="0"/>
              <a:t> </a:t>
            </a:r>
            <a:r>
              <a:rPr lang="en-US" sz="2000" dirty="0" err="1" smtClean="0"/>
              <a:t>poverenja</a:t>
            </a:r>
            <a:r>
              <a:rPr lang="en-US" sz="2000" dirty="0" smtClean="0"/>
              <a:t> </a:t>
            </a:r>
            <a:r>
              <a:rPr lang="en-US" sz="2000" dirty="0" err="1" smtClean="0"/>
              <a:t>jer</a:t>
            </a:r>
            <a:r>
              <a:rPr lang="en-US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</a:t>
            </a:r>
            <a:r>
              <a:rPr lang="en-US" sz="2000" dirty="0" err="1" smtClean="0"/>
              <a:t>uži</a:t>
            </a:r>
            <a:r>
              <a:rPr lang="en-US" sz="2000" dirty="0" smtClean="0"/>
              <a:t> </a:t>
            </a:r>
            <a:r>
              <a:rPr lang="en-US" sz="2000" dirty="0" err="1" smtClean="0"/>
              <a:t>od</a:t>
            </a:r>
            <a:r>
              <a:rPr lang="en-US" sz="2000" dirty="0" smtClean="0"/>
              <a:t> </a:t>
            </a:r>
            <a:r>
              <a:rPr lang="en-US" sz="2000" dirty="0" err="1" smtClean="0"/>
              <a:t>Bayes-ovskih</a:t>
            </a:r>
            <a:r>
              <a:rPr lang="en-US" sz="2000" dirty="0" smtClean="0"/>
              <a:t> </a:t>
            </a:r>
            <a:r>
              <a:rPr lang="en-US" sz="2000" dirty="0" err="1" smtClean="0"/>
              <a:t>intervala</a:t>
            </a:r>
            <a:r>
              <a:rPr lang="en-US" sz="2000" dirty="0" smtClean="0"/>
              <a:t>. </a:t>
            </a:r>
          </a:p>
          <a:p>
            <a:pPr algn="just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pitchFamily="34" charset="0"/>
              <a:buNone/>
            </a:pPr>
            <a:endParaRPr lang="en-US" altLang="en-US" smtClean="0"/>
          </a:p>
          <a:p>
            <a:pPr marL="0" indent="0" algn="ctr">
              <a:buFont typeface="Arial" pitchFamily="34" charset="0"/>
              <a:buNone/>
            </a:pPr>
            <a:endParaRPr lang="en-US" altLang="en-US" smtClean="0"/>
          </a:p>
          <a:p>
            <a:pPr marL="0" indent="0" algn="ctr">
              <a:buFont typeface="Arial" pitchFamily="34" charset="0"/>
              <a:buNone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Hvala na pažnji!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Troškovi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pribave</a:t>
            </a:r>
            <a:endParaRPr lang="en-US" altLang="en-US" sz="3200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3975100"/>
          </a:xfrm>
        </p:spPr>
        <p:txBody>
          <a:bodyPr/>
          <a:lstStyle/>
          <a:p>
            <a:pPr algn="just"/>
            <a:r>
              <a:rPr lang="en-US" sz="2000" dirty="0" err="1" smtClean="0"/>
              <a:t>Troškovi</a:t>
            </a:r>
            <a:r>
              <a:rPr lang="en-US" sz="2000" dirty="0" smtClean="0"/>
              <a:t> </a:t>
            </a:r>
            <a:r>
              <a:rPr lang="en-US" sz="2000" dirty="0" err="1" smtClean="0"/>
              <a:t>pribave</a:t>
            </a:r>
            <a:r>
              <a:rPr lang="en-US" sz="2000" dirty="0" smtClean="0"/>
              <a:t> </a:t>
            </a:r>
            <a:r>
              <a:rPr lang="en-US" sz="2000" dirty="0" err="1" smtClean="0"/>
              <a:t>predstavljaju</a:t>
            </a:r>
            <a:r>
              <a:rPr lang="en-US" sz="2000" dirty="0" smtClean="0"/>
              <a:t> </a:t>
            </a:r>
            <a:r>
              <a:rPr lang="en-US" sz="2000" dirty="0" err="1" smtClean="0"/>
              <a:t>deo</a:t>
            </a:r>
            <a:r>
              <a:rPr lang="en-US" sz="2000" dirty="0" smtClean="0"/>
              <a:t> </a:t>
            </a:r>
            <a:r>
              <a:rPr lang="sr-Latn-RS" sz="2000" dirty="0" smtClean="0"/>
              <a:t>troškova sprovodjenja osiguranja osiguravajućih kompanija.</a:t>
            </a:r>
            <a:r>
              <a:rPr lang="en-US" sz="2000" dirty="0" smtClean="0"/>
              <a:t> </a:t>
            </a:r>
            <a:r>
              <a:rPr lang="en-US" sz="2000" dirty="0" err="1" smtClean="0"/>
              <a:t>Obično</a:t>
            </a:r>
            <a:r>
              <a:rPr lang="en-US" sz="2000" dirty="0" smtClean="0"/>
              <a:t> </a:t>
            </a:r>
            <a:r>
              <a:rPr lang="en-US" sz="2000" dirty="0" err="1" smtClean="0"/>
              <a:t>uključuju</a:t>
            </a:r>
            <a:r>
              <a:rPr lang="en-US" sz="2000" dirty="0" smtClean="0"/>
              <a:t> </a:t>
            </a:r>
            <a:r>
              <a:rPr lang="en-US" sz="2000" dirty="0" err="1" smtClean="0"/>
              <a:t>troškove</a:t>
            </a:r>
            <a:r>
              <a:rPr lang="en-US" sz="2000" dirty="0" smtClean="0"/>
              <a:t> </a:t>
            </a:r>
            <a:r>
              <a:rPr lang="en-US" sz="2000" dirty="0" err="1" smtClean="0"/>
              <a:t>provizije</a:t>
            </a:r>
            <a:r>
              <a:rPr lang="en-US" sz="2000" dirty="0" smtClean="0"/>
              <a:t> </a:t>
            </a:r>
            <a:r>
              <a:rPr lang="en-US" sz="2000" dirty="0" err="1" smtClean="0"/>
              <a:t>plaćene</a:t>
            </a:r>
            <a:r>
              <a:rPr lang="en-US" sz="2000" dirty="0" smtClean="0"/>
              <a:t> </a:t>
            </a:r>
            <a:r>
              <a:rPr lang="en-US" sz="2000" dirty="0" err="1" smtClean="0"/>
              <a:t>agentima</a:t>
            </a:r>
            <a:r>
              <a:rPr lang="en-US" sz="2000" dirty="0" smtClean="0"/>
              <a:t> i </a:t>
            </a:r>
            <a:r>
              <a:rPr lang="en-US" sz="2000" dirty="0" err="1" smtClean="0"/>
              <a:t>brokerima</a:t>
            </a:r>
            <a:r>
              <a:rPr lang="en-US" sz="2000" dirty="0" smtClean="0"/>
              <a:t>, </a:t>
            </a:r>
            <a:r>
              <a:rPr lang="en-US" sz="2000" dirty="0" err="1" smtClean="0"/>
              <a:t>troškove</a:t>
            </a:r>
            <a:r>
              <a:rPr lang="en-US" sz="2000" dirty="0" smtClean="0"/>
              <a:t> </a:t>
            </a:r>
            <a:r>
              <a:rPr lang="en-US" sz="2000" dirty="0" err="1" smtClean="0"/>
              <a:t>zaposlenih</a:t>
            </a:r>
            <a:r>
              <a:rPr lang="en-US" sz="2000" dirty="0" smtClean="0"/>
              <a:t>, </a:t>
            </a:r>
            <a:r>
              <a:rPr lang="en-US" sz="2000" dirty="0" err="1" smtClean="0"/>
              <a:t>troškove</a:t>
            </a:r>
            <a:r>
              <a:rPr lang="en-US" sz="2000" dirty="0" smtClean="0"/>
              <a:t> </a:t>
            </a:r>
            <a:r>
              <a:rPr lang="en-US" sz="2000" dirty="0" err="1" smtClean="0"/>
              <a:t>reklame</a:t>
            </a:r>
            <a:r>
              <a:rPr lang="en-US" sz="2000" dirty="0" smtClean="0"/>
              <a:t>, </a:t>
            </a:r>
            <a:r>
              <a:rPr lang="en-US" sz="2000" dirty="0" err="1" smtClean="0"/>
              <a:t>izdatke</a:t>
            </a:r>
            <a:r>
              <a:rPr lang="en-US" sz="2000" dirty="0" smtClean="0"/>
              <a:t> za </a:t>
            </a:r>
            <a:r>
              <a:rPr lang="en-US" sz="2000" dirty="0" smtClean="0"/>
              <a:t>marketing i </a:t>
            </a:r>
            <a:r>
              <a:rPr lang="en-US" sz="2000" dirty="0" smtClean="0"/>
              <a:t>sl. </a:t>
            </a:r>
          </a:p>
          <a:p>
            <a:pPr algn="just"/>
            <a:r>
              <a:rPr lang="sr-Latn-RS" sz="2000" dirty="0" smtClean="0"/>
              <a:t>Nastankom</a:t>
            </a:r>
            <a:r>
              <a:rPr lang="en-US" sz="2000" dirty="0" smtClean="0"/>
              <a:t> </a:t>
            </a:r>
            <a:r>
              <a:rPr lang="en-US" sz="2000" dirty="0" err="1" smtClean="0"/>
              <a:t>troškov</a:t>
            </a:r>
            <a:r>
              <a:rPr lang="sr-Latn-RS" sz="2000" dirty="0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pribav</a:t>
            </a:r>
            <a:r>
              <a:rPr lang="sr-Latn-RS" sz="2000" dirty="0" smtClean="0"/>
              <a:t>e trebalo bi da dodje</a:t>
            </a:r>
            <a:r>
              <a:rPr lang="en-US" sz="2000" dirty="0" smtClean="0"/>
              <a:t> do </a:t>
            </a:r>
            <a:r>
              <a:rPr lang="en-US" sz="2000" dirty="0" err="1" smtClean="0"/>
              <a:t>povećanja</a:t>
            </a:r>
            <a:r>
              <a:rPr lang="en-US" sz="2000" dirty="0" smtClean="0"/>
              <a:t> </a:t>
            </a:r>
            <a:r>
              <a:rPr lang="en-US" sz="2000" dirty="0" err="1" smtClean="0"/>
              <a:t>prodaje</a:t>
            </a:r>
            <a:r>
              <a:rPr lang="en-US" sz="2000" dirty="0" smtClean="0"/>
              <a:t> a </a:t>
            </a:r>
            <a:r>
              <a:rPr lang="en-US" sz="2000" dirty="0" err="1" smtClean="0"/>
              <a:t>samim</a:t>
            </a:r>
            <a:r>
              <a:rPr lang="en-US" sz="2000" dirty="0" smtClean="0"/>
              <a:t> </a:t>
            </a:r>
            <a:r>
              <a:rPr lang="en-US" sz="2000" dirty="0" err="1" smtClean="0"/>
              <a:t>tim</a:t>
            </a:r>
            <a:r>
              <a:rPr lang="en-US" sz="2000" dirty="0" smtClean="0"/>
              <a:t> i do </a:t>
            </a:r>
            <a:r>
              <a:rPr lang="sr-Latn-RS" sz="2000" dirty="0" smtClean="0"/>
              <a:t>povećanja prihoda od</a:t>
            </a:r>
            <a:r>
              <a:rPr lang="en-US" sz="2000" dirty="0" smtClean="0"/>
              <a:t> </a:t>
            </a:r>
            <a:r>
              <a:rPr lang="en-US" sz="2000" dirty="0" err="1" smtClean="0"/>
              <a:t>premij</a:t>
            </a:r>
            <a:r>
              <a:rPr lang="sr-Latn-RS" sz="2000" dirty="0" smtClean="0"/>
              <a:t>e</a:t>
            </a:r>
            <a:r>
              <a:rPr lang="en-US" sz="2000" dirty="0" smtClean="0"/>
              <a:t> </a:t>
            </a:r>
            <a:r>
              <a:rPr lang="en-US" sz="2000" dirty="0" err="1" smtClean="0"/>
              <a:t>osiguranja</a:t>
            </a:r>
            <a:r>
              <a:rPr lang="en-US" sz="2000" dirty="0" smtClean="0"/>
              <a:t>. </a:t>
            </a:r>
          </a:p>
          <a:p>
            <a:pPr algn="just"/>
            <a:r>
              <a:rPr lang="en-US" sz="2000" dirty="0" err="1" smtClean="0"/>
              <a:t>Cilj</a:t>
            </a:r>
            <a:r>
              <a:rPr lang="en-US" sz="2000" dirty="0" smtClean="0"/>
              <a:t> </a:t>
            </a:r>
            <a:r>
              <a:rPr lang="sr-Latn-RS" sz="2000" dirty="0" smtClean="0"/>
              <a:t>našeg rada</a:t>
            </a:r>
            <a:r>
              <a:rPr lang="en-US" sz="2000" dirty="0" smtClean="0"/>
              <a:t> je </a:t>
            </a:r>
            <a:r>
              <a:rPr lang="en-US" sz="2000" dirty="0" err="1" smtClean="0"/>
              <a:t>da</a:t>
            </a:r>
            <a:r>
              <a:rPr lang="en-US" sz="2000" dirty="0" smtClean="0"/>
              <a:t> se </a:t>
            </a:r>
            <a:r>
              <a:rPr lang="en-US" sz="2000" dirty="0" err="1" smtClean="0"/>
              <a:t>analizira</a:t>
            </a:r>
            <a:r>
              <a:rPr lang="en-US" sz="2000" dirty="0" smtClean="0"/>
              <a:t> </a:t>
            </a:r>
            <a:r>
              <a:rPr lang="en-US" sz="2000" dirty="0" err="1" smtClean="0"/>
              <a:t>varijabilitet</a:t>
            </a:r>
            <a:r>
              <a:rPr lang="en-US" sz="2000" dirty="0" smtClean="0"/>
              <a:t> </a:t>
            </a:r>
            <a:r>
              <a:rPr lang="en-US" sz="2000" dirty="0" err="1" smtClean="0"/>
              <a:t>akvizicionih</a:t>
            </a:r>
            <a:r>
              <a:rPr lang="en-US" sz="2000" dirty="0" smtClean="0"/>
              <a:t> </a:t>
            </a:r>
            <a:r>
              <a:rPr lang="en-US" sz="2000" dirty="0" err="1" smtClean="0"/>
              <a:t>troškova</a:t>
            </a:r>
            <a:r>
              <a:rPr lang="en-US" sz="2000" dirty="0" smtClean="0"/>
              <a:t> u 2019. </a:t>
            </a:r>
            <a:r>
              <a:rPr lang="en-US" sz="2000" dirty="0" err="1" smtClean="0"/>
              <a:t>godini</a:t>
            </a:r>
            <a:r>
              <a:rPr lang="en-US" sz="2000" dirty="0" smtClean="0"/>
              <a:t> </a:t>
            </a:r>
            <a:r>
              <a:rPr lang="en-US" sz="2000" dirty="0" err="1" smtClean="0"/>
              <a:t>koristeći</a:t>
            </a:r>
            <a:r>
              <a:rPr lang="en-US" sz="2000" dirty="0" smtClean="0"/>
              <a:t> </a:t>
            </a:r>
            <a:r>
              <a:rPr lang="en-US" sz="2000" dirty="0" err="1" smtClean="0"/>
              <a:t>uzorak</a:t>
            </a:r>
            <a:r>
              <a:rPr lang="en-US" sz="2000" dirty="0" smtClean="0"/>
              <a:t> </a:t>
            </a:r>
            <a:r>
              <a:rPr lang="en-US" sz="2000" dirty="0" err="1" smtClean="0"/>
              <a:t>od</a:t>
            </a:r>
            <a:r>
              <a:rPr lang="en-US" sz="2000" dirty="0" smtClean="0"/>
              <a:t> 16 </a:t>
            </a:r>
            <a:r>
              <a:rPr lang="en-US" sz="2000" dirty="0" err="1" smtClean="0"/>
              <a:t>osiguravajućih</a:t>
            </a:r>
            <a:r>
              <a:rPr lang="en-US" sz="2000" dirty="0" smtClean="0"/>
              <a:t> </a:t>
            </a:r>
            <a:r>
              <a:rPr lang="en-US" sz="2000" dirty="0" err="1" smtClean="0"/>
              <a:t>kompanija</a:t>
            </a:r>
            <a:r>
              <a:rPr lang="en-US" sz="2000" dirty="0" smtClean="0"/>
              <a:t>. </a:t>
            </a:r>
            <a:r>
              <a:rPr lang="en-US" sz="2000" dirty="0" err="1" smtClean="0"/>
              <a:t>Analizirajući</a:t>
            </a:r>
            <a:r>
              <a:rPr lang="en-US" sz="2000" dirty="0" smtClean="0"/>
              <a:t> </a:t>
            </a:r>
            <a:r>
              <a:rPr lang="en-US" sz="2000" dirty="0" err="1" smtClean="0"/>
              <a:t>podatke</a:t>
            </a:r>
            <a:r>
              <a:rPr lang="en-US" sz="2000" dirty="0" smtClean="0"/>
              <a:t> o </a:t>
            </a:r>
            <a:r>
              <a:rPr lang="en-US" sz="2000" dirty="0" err="1" smtClean="0"/>
              <a:t>troškovima</a:t>
            </a:r>
            <a:r>
              <a:rPr lang="en-US" sz="2000" dirty="0" smtClean="0"/>
              <a:t> </a:t>
            </a:r>
            <a:r>
              <a:rPr lang="en-US" sz="2000" dirty="0" err="1" smtClean="0"/>
              <a:t>pribave</a:t>
            </a:r>
            <a:r>
              <a:rPr lang="en-US" sz="2000" dirty="0" smtClean="0"/>
              <a:t> i </a:t>
            </a:r>
            <a:r>
              <a:rPr lang="en-US" sz="2000" dirty="0" err="1" smtClean="0"/>
              <a:t>premij</a:t>
            </a:r>
            <a:r>
              <a:rPr lang="sr-Latn-RS" sz="2000" dirty="0" smtClean="0"/>
              <a:t>e</a:t>
            </a:r>
            <a:r>
              <a:rPr lang="en-US" sz="2000" dirty="0" smtClean="0"/>
              <a:t> </a:t>
            </a:r>
            <a:r>
              <a:rPr lang="en-US" sz="2000" dirty="0" err="1" smtClean="0"/>
              <a:t>utvrdi</a:t>
            </a:r>
            <a:r>
              <a:rPr lang="sr-Latn-RS" sz="2000" dirty="0" smtClean="0"/>
              <a:t>li smo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troškovi</a:t>
            </a:r>
            <a:r>
              <a:rPr lang="en-US" sz="2000" dirty="0" smtClean="0"/>
              <a:t> </a:t>
            </a:r>
            <a:r>
              <a:rPr lang="en-US" sz="2000" dirty="0" err="1" smtClean="0"/>
              <a:t>pribave</a:t>
            </a:r>
            <a:r>
              <a:rPr lang="en-US" sz="2000" dirty="0" smtClean="0"/>
              <a:t> </a:t>
            </a:r>
            <a:r>
              <a:rPr lang="en-US" sz="2000" dirty="0" err="1" smtClean="0"/>
              <a:t>značajno</a:t>
            </a:r>
            <a:r>
              <a:rPr lang="en-US" sz="2000" dirty="0" smtClean="0"/>
              <a:t> </a:t>
            </a:r>
            <a:r>
              <a:rPr lang="en-US" sz="2000" dirty="0" err="1" smtClean="0"/>
              <a:t>utiču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sr-Latn-RS" sz="2000" dirty="0" smtClean="0"/>
              <a:t> prihode od</a:t>
            </a:r>
            <a:r>
              <a:rPr lang="en-US" sz="2000" dirty="0" smtClean="0"/>
              <a:t> </a:t>
            </a:r>
            <a:r>
              <a:rPr lang="en-US" sz="2000" dirty="0" err="1" smtClean="0"/>
              <a:t>premij</a:t>
            </a:r>
            <a:r>
              <a:rPr lang="sr-Latn-RS" sz="2000" dirty="0" smtClean="0"/>
              <a:t>e</a:t>
            </a:r>
            <a:r>
              <a:rPr lang="en-US" sz="2000" dirty="0" smtClean="0"/>
              <a:t> </a:t>
            </a:r>
            <a:r>
              <a:rPr lang="en-US" sz="2000" dirty="0" err="1" smtClean="0"/>
              <a:t>osiguranja</a:t>
            </a:r>
            <a:r>
              <a:rPr lang="en-US" sz="2000" dirty="0" smtClean="0"/>
              <a:t>.</a:t>
            </a:r>
          </a:p>
          <a:p>
            <a:pPr algn="just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Korišćena metodologija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Na podacima troškova pribave i prihoda od premije za 16 osiguravajućih kompanija u Srbiji za 2019 godinu za naše istraživanje koristili smo R program i SPSS program</a:t>
            </a:r>
            <a:r>
              <a:rPr lang="sr-Latn-RS" dirty="0" smtClean="0"/>
              <a:t>.</a:t>
            </a:r>
            <a:endParaRPr lang="en-GB" dirty="0" smtClean="0"/>
          </a:p>
          <a:p>
            <a:r>
              <a:rPr lang="en-GB" dirty="0" err="1" smtClean="0"/>
              <a:t>Dobijeni</a:t>
            </a:r>
            <a:r>
              <a:rPr lang="en-GB" dirty="0" smtClean="0"/>
              <a:t> </a:t>
            </a:r>
            <a:r>
              <a:rPr lang="en-GB" dirty="0" err="1" smtClean="0"/>
              <a:t>rezultati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prikazani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slajdovima</a:t>
            </a:r>
            <a:r>
              <a:rPr lang="en-GB" dirty="0" smtClean="0"/>
              <a:t>.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Troškovi pribave i premije 16 osiguravajućih kompanija u Srbiji</a:t>
            </a:r>
            <a:r>
              <a:rPr lang="en-US" sz="3200" smtClean="0"/>
              <a:t/>
            </a:r>
            <a:br>
              <a:rPr lang="en-US" sz="3200" smtClean="0"/>
            </a:br>
            <a:endParaRPr lang="en-US" altLang="en-US" sz="3200" smtClean="0"/>
          </a:p>
        </p:txBody>
      </p:sp>
      <p:pic>
        <p:nvPicPr>
          <p:cNvPr id="512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62138" y="1589088"/>
            <a:ext cx="5227637" cy="31448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47663" y="127000"/>
            <a:ext cx="7970837" cy="820738"/>
          </a:xfrm>
        </p:spPr>
        <p:txBody>
          <a:bodyPr/>
          <a:lstStyle/>
          <a:p>
            <a:r>
              <a:rPr lang="sr-Latn-RS" altLang="en-US" sz="3200" b="1" dirty="0" smtClean="0">
                <a:latin typeface="Times New Roman" pitchFamily="18" charset="0"/>
                <a:cs typeface="Times New Roman" pitchFamily="18" charset="0"/>
              </a:rPr>
              <a:t>Ocenjena r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egresiona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uzorka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000" b="1" dirty="0" err="1" smtClean="0">
                <a:latin typeface="Times New Roman" pitchFamily="18" charset="0"/>
                <a:cs typeface="Times New Roman" pitchFamily="18" charset="0"/>
              </a:rPr>
              <a:t>uticaj</a:t>
            </a:r>
            <a:r>
              <a:rPr lang="en-US" alt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 smtClean="0">
                <a:latin typeface="Times New Roman" pitchFamily="18" charset="0"/>
                <a:cs typeface="Times New Roman" pitchFamily="18" charset="0"/>
              </a:rPr>
              <a:t>troškova</a:t>
            </a:r>
            <a:r>
              <a:rPr lang="en-US" alt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 smtClean="0">
                <a:latin typeface="Times New Roman" pitchFamily="18" charset="0"/>
                <a:cs typeface="Times New Roman" pitchFamily="18" charset="0"/>
              </a:rPr>
              <a:t>pribave</a:t>
            </a:r>
            <a:r>
              <a:rPr lang="en-US" alt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 smtClean="0">
                <a:latin typeface="Times New Roman" pitchFamily="18" charset="0"/>
                <a:cs typeface="Times New Roman" pitchFamily="18" charset="0"/>
              </a:rPr>
              <a:t>premiju</a:t>
            </a:r>
            <a:r>
              <a:rPr lang="en-US" alt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000" dirty="0" smtClean="0"/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050878"/>
            <a:ext cx="8229600" cy="4210334"/>
          </a:xfrm>
          <a:blipFill rotWithShape="1">
            <a:blip r:embed="rId2"/>
            <a:stretch>
              <a:fillRect l="-444" r="-593"/>
            </a:stretch>
          </a:blip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sr-Latn-RS" dirty="0">
                <a:noFill/>
              </a:rPr>
              <a:t> </a:t>
            </a:r>
            <a:r>
              <a:rPr lang="sr-Latn-RS" dirty="0" smtClean="0">
                <a:noFill/>
              </a:rPr>
              <a:t> </a:t>
            </a:r>
            <a:endParaRPr lang="sr-Latn-RS" dirty="0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smtClean="0">
                <a:latin typeface="Times New Roman" pitchFamily="18" charset="0"/>
                <a:cs typeface="Times New Roman" pitchFamily="18" charset="0"/>
              </a:rPr>
              <a:t>Analiza varijabiliteta troškova pribave</a:t>
            </a:r>
            <a:endParaRPr lang="en-US" altLang="en-US" sz="320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 err="1" smtClean="0"/>
              <a:t>Varijabilitet</a:t>
            </a:r>
            <a:r>
              <a:rPr lang="en-US" sz="2000" dirty="0" smtClean="0"/>
              <a:t> </a:t>
            </a:r>
            <a:r>
              <a:rPr lang="en-US" sz="2000" dirty="0" err="1" smtClean="0"/>
              <a:t>troškova</a:t>
            </a:r>
            <a:r>
              <a:rPr lang="en-US" sz="2000" dirty="0" smtClean="0"/>
              <a:t> </a:t>
            </a:r>
            <a:r>
              <a:rPr lang="en-US" sz="2000" dirty="0" err="1" smtClean="0"/>
              <a:t>pribave</a:t>
            </a:r>
            <a:r>
              <a:rPr lang="en-US" sz="2000" dirty="0" smtClean="0"/>
              <a:t> </a:t>
            </a:r>
            <a:r>
              <a:rPr lang="en-US" sz="2000" dirty="0" err="1" smtClean="0"/>
              <a:t>moguće</a:t>
            </a:r>
            <a:r>
              <a:rPr lang="en-US" sz="2000" dirty="0" smtClean="0"/>
              <a:t> je </a:t>
            </a:r>
            <a:r>
              <a:rPr lang="en-US" sz="2000" dirty="0" err="1" smtClean="0"/>
              <a:t>meriti</a:t>
            </a:r>
            <a:r>
              <a:rPr lang="en-US" sz="2000" dirty="0" smtClean="0"/>
              <a:t> </a:t>
            </a:r>
            <a:r>
              <a:rPr lang="en-US" sz="2000" dirty="0" err="1" smtClean="0"/>
              <a:t>pomoću</a:t>
            </a:r>
            <a:r>
              <a:rPr lang="en-US" sz="2000" dirty="0" smtClean="0"/>
              <a:t> </a:t>
            </a:r>
            <a:r>
              <a:rPr lang="en-US" sz="2000" dirty="0" err="1" smtClean="0"/>
              <a:t>koeficijenta</a:t>
            </a:r>
            <a:r>
              <a:rPr lang="en-US" sz="2000" dirty="0" smtClean="0"/>
              <a:t> </a:t>
            </a:r>
            <a:r>
              <a:rPr lang="en-US" sz="2000" dirty="0" err="1" smtClean="0"/>
              <a:t>varijacije</a:t>
            </a:r>
            <a:r>
              <a:rPr lang="en-US" sz="2000" dirty="0" smtClean="0"/>
              <a:t>.</a:t>
            </a:r>
            <a:endParaRPr lang="sr-Latn-RS" sz="2000" dirty="0" smtClean="0"/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err="1" smtClean="0"/>
              <a:t>Koeficijent</a:t>
            </a:r>
            <a:r>
              <a:rPr lang="en-US" sz="2000" dirty="0" smtClean="0"/>
              <a:t> </a:t>
            </a:r>
            <a:r>
              <a:rPr lang="en-US" sz="2000" dirty="0" err="1" smtClean="0"/>
              <a:t>varijacije</a:t>
            </a:r>
            <a:r>
              <a:rPr lang="en-US" sz="2000" dirty="0" smtClean="0"/>
              <a:t> </a:t>
            </a:r>
            <a:r>
              <a:rPr lang="en-US" sz="2000" dirty="0" err="1" smtClean="0"/>
              <a:t>predstavlja</a:t>
            </a:r>
            <a:r>
              <a:rPr lang="en-US" sz="2000" dirty="0" smtClean="0"/>
              <a:t> </a:t>
            </a:r>
            <a:r>
              <a:rPr lang="en-US" sz="2000" dirty="0" err="1" smtClean="0"/>
              <a:t>relativnu</a:t>
            </a:r>
            <a:r>
              <a:rPr lang="en-US" sz="2000" dirty="0" smtClean="0"/>
              <a:t> </a:t>
            </a:r>
            <a:r>
              <a:rPr lang="en-US" sz="2000" dirty="0" err="1" smtClean="0"/>
              <a:t>meru</a:t>
            </a:r>
            <a:r>
              <a:rPr lang="en-US" sz="2000" dirty="0" smtClean="0"/>
              <a:t> </a:t>
            </a:r>
            <a:r>
              <a:rPr lang="en-US" sz="2000" dirty="0" err="1" smtClean="0"/>
              <a:t>disperzije</a:t>
            </a:r>
            <a:r>
              <a:rPr lang="en-US" sz="2000" dirty="0" smtClean="0"/>
              <a:t> i </a:t>
            </a:r>
            <a:r>
              <a:rPr lang="en-US" sz="2000" dirty="0" err="1" smtClean="0"/>
              <a:t>pokazuje</a:t>
            </a:r>
            <a:r>
              <a:rPr lang="en-US" sz="2000" dirty="0" smtClean="0"/>
              <a:t> </a:t>
            </a:r>
            <a:r>
              <a:rPr lang="en-US" sz="2000" dirty="0" err="1" smtClean="0"/>
              <a:t>koliko</a:t>
            </a:r>
            <a:r>
              <a:rPr lang="en-US" sz="2000" dirty="0" smtClean="0"/>
              <a:t> je </a:t>
            </a:r>
            <a:r>
              <a:rPr lang="en-US" sz="2000" dirty="0" err="1" smtClean="0"/>
              <a:t>prosečno</a:t>
            </a:r>
            <a:r>
              <a:rPr lang="en-US" sz="2000" dirty="0" smtClean="0"/>
              <a:t> </a:t>
            </a:r>
            <a:r>
              <a:rPr lang="en-US" sz="2000" dirty="0" err="1" smtClean="0"/>
              <a:t>odstupanje</a:t>
            </a:r>
            <a:r>
              <a:rPr lang="en-US" sz="2000" dirty="0" smtClean="0"/>
              <a:t> </a:t>
            </a:r>
            <a:r>
              <a:rPr lang="en-US" sz="2000" dirty="0" err="1" smtClean="0"/>
              <a:t>od</a:t>
            </a:r>
            <a:r>
              <a:rPr lang="en-US" sz="2000" dirty="0" smtClean="0"/>
              <a:t> </a:t>
            </a:r>
            <a:r>
              <a:rPr lang="sr-Latn-RS" sz="2000" dirty="0" smtClean="0"/>
              <a:t> aritmetičke sredine</a:t>
            </a:r>
            <a:r>
              <a:rPr lang="en-US" sz="2000" dirty="0" smtClean="0"/>
              <a:t> </a:t>
            </a:r>
            <a:r>
              <a:rPr lang="en-US" sz="2000" dirty="0" err="1" smtClean="0"/>
              <a:t>izraženo</a:t>
            </a:r>
            <a:r>
              <a:rPr lang="en-US" sz="2000" dirty="0" smtClean="0"/>
              <a:t> u </a:t>
            </a:r>
            <a:r>
              <a:rPr lang="en-US" sz="2000" dirty="0" err="1" smtClean="0"/>
              <a:t>procentima</a:t>
            </a:r>
            <a:r>
              <a:rPr lang="en-US" sz="2000" dirty="0" smtClean="0"/>
              <a:t> </a:t>
            </a:r>
            <a:r>
              <a:rPr lang="sr-Latn-RS" sz="2000" dirty="0" smtClean="0"/>
              <a:t>od aritmetičke sredine</a:t>
            </a:r>
            <a:r>
              <a:rPr lang="en-US" sz="2000" dirty="0" smtClean="0"/>
              <a:t>. </a:t>
            </a:r>
            <a:endParaRPr lang="sr-Latn-RS" sz="2000" dirty="0" smtClean="0"/>
          </a:p>
          <a:p>
            <a:pPr algn="just"/>
            <a:r>
              <a:rPr lang="sr-Latn-RS" sz="2000" dirty="0" smtClean="0"/>
              <a:t>Postoje klasični i Bajesovski intervali poverenja za koeficijent varijacije i mi smo ispitali  koji pristup daje bolje rezultate. </a:t>
            </a:r>
          </a:p>
          <a:p>
            <a:pPr algn="just"/>
            <a:endParaRPr lang="en-US" sz="2000" dirty="0" smtClean="0"/>
          </a:p>
          <a:p>
            <a:pPr algn="just">
              <a:buFont typeface="Arial" pitchFamily="34" charset="0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smtClean="0">
                <a:latin typeface="Times New Roman" pitchFamily="18" charset="0"/>
                <a:cs typeface="Times New Roman" pitchFamily="18" charset="0"/>
              </a:rPr>
              <a:t>Intervali poverenja za koeficijent varijacije</a:t>
            </a:r>
            <a:r>
              <a:rPr lang="en-GB" altLang="en-US" sz="3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(klasični intervali)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4254500" cy="3594100"/>
          </a:xfrm>
        </p:spPr>
        <p:txBody>
          <a:bodyPr/>
          <a:lstStyle/>
          <a:p>
            <a:pPr algn="just">
              <a:defRPr/>
            </a:pPr>
            <a:r>
              <a:rPr lang="it-IT" sz="2000" b="1" dirty="0">
                <a:latin typeface="Times New Roman" pitchFamily="18" charset="0"/>
                <a:ea typeface="Roboto Condensed Bold"/>
                <a:cs typeface="Times New Roman" pitchFamily="18" charset="0"/>
              </a:rPr>
              <a:t>Studentov </a:t>
            </a:r>
            <a:r>
              <a:rPr lang="it-IT" sz="2000" b="1" i="1" dirty="0">
                <a:latin typeface="Times New Roman" pitchFamily="18" charset="0"/>
                <a:ea typeface="Roboto Condensed Bold"/>
                <a:cs typeface="Times New Roman" pitchFamily="18" charset="0"/>
              </a:rPr>
              <a:t>t</a:t>
            </a:r>
            <a:r>
              <a:rPr lang="it-IT" sz="2000" b="1" dirty="0">
                <a:latin typeface="Times New Roman" pitchFamily="18" charset="0"/>
                <a:ea typeface="Roboto Condensed Bold"/>
                <a:cs typeface="Times New Roman" pitchFamily="18" charset="0"/>
              </a:rPr>
              <a:t> interval poverenja </a:t>
            </a:r>
            <a:endParaRPr lang="sr-Latn-RS" sz="2000" b="1" dirty="0" smtClean="0">
              <a:latin typeface="Times New Roman" pitchFamily="18" charset="0"/>
              <a:ea typeface="Roboto Condensed Bold"/>
              <a:cs typeface="Times New Roman" pitchFamily="18" charset="0"/>
            </a:endParaRPr>
          </a:p>
          <a:p>
            <a:pPr algn="just">
              <a:defRPr/>
            </a:pPr>
            <a:endParaRPr lang="sr-Latn-RS" altLang="en-US" sz="2000" b="1" dirty="0">
              <a:latin typeface="Times New Roman" pitchFamily="18" charset="0"/>
              <a:ea typeface="Roboto Condensed Bold"/>
              <a:cs typeface="Times New Roman" pitchFamily="18" charset="0"/>
            </a:endParaRPr>
          </a:p>
          <a:p>
            <a:pPr algn="just">
              <a:defRPr/>
            </a:pPr>
            <a:endParaRPr lang="sr-Latn-RS" sz="2000" b="1" i="1" dirty="0" smtClean="0">
              <a:latin typeface="Times New Roman" pitchFamily="18" charset="0"/>
              <a:ea typeface="Roboto Condensed Bold"/>
              <a:cs typeface="Times New Roman" pitchFamily="18" charset="0"/>
            </a:endParaRPr>
          </a:p>
          <a:p>
            <a:pPr algn="just">
              <a:defRPr/>
            </a:pPr>
            <a:r>
              <a:rPr lang="sr-Latn-RS" sz="2000" b="1" i="1" dirty="0" smtClean="0">
                <a:latin typeface="Times New Roman" pitchFamily="18" charset="0"/>
                <a:ea typeface="Roboto Condensed Bold"/>
                <a:cs typeface="Times New Roman" pitchFamily="18" charset="0"/>
              </a:rPr>
              <a:t>Bootstrap</a:t>
            </a:r>
            <a:r>
              <a:rPr lang="sr-Latn-RS" sz="2000" b="1" dirty="0" smtClean="0">
                <a:latin typeface="Times New Roman" pitchFamily="18" charset="0"/>
                <a:ea typeface="Roboto Condensed Bold"/>
                <a:cs typeface="Times New Roman" pitchFamily="18" charset="0"/>
              </a:rPr>
              <a:t>-</a:t>
            </a:r>
            <a:r>
              <a:rPr lang="sr-Latn-RS" sz="2000" b="1" i="1" dirty="0" smtClean="0">
                <a:latin typeface="Times New Roman" pitchFamily="18" charset="0"/>
                <a:ea typeface="Roboto Condensed Bold"/>
                <a:cs typeface="Times New Roman" pitchFamily="18" charset="0"/>
              </a:rPr>
              <a:t>t</a:t>
            </a:r>
            <a:r>
              <a:rPr lang="sr-Latn-RS" sz="2000" b="1" dirty="0" smtClean="0">
                <a:latin typeface="Times New Roman" pitchFamily="18" charset="0"/>
                <a:ea typeface="Roboto Condensed Bold"/>
                <a:cs typeface="Times New Roman" pitchFamily="18" charset="0"/>
              </a:rPr>
              <a:t> </a:t>
            </a:r>
            <a:r>
              <a:rPr lang="sr-Latn-RS" sz="2000" b="1" dirty="0">
                <a:latin typeface="Times New Roman" pitchFamily="18" charset="0"/>
                <a:ea typeface="Roboto Condensed Bold"/>
                <a:cs typeface="Times New Roman" pitchFamily="18" charset="0"/>
              </a:rPr>
              <a:t>interval </a:t>
            </a:r>
            <a:r>
              <a:rPr lang="sr-Latn-RS" sz="2000" b="1" dirty="0" smtClean="0">
                <a:latin typeface="Times New Roman" pitchFamily="18" charset="0"/>
                <a:ea typeface="Roboto Condensed Bold"/>
                <a:cs typeface="Times New Roman" pitchFamily="18" charset="0"/>
              </a:rPr>
              <a:t>poverenja</a:t>
            </a:r>
          </a:p>
          <a:p>
            <a:pPr marL="0" indent="0" algn="just">
              <a:buFont typeface="Arial" pitchFamily="34" charset="0"/>
              <a:buNone/>
              <a:defRPr/>
            </a:pPr>
            <a:endParaRPr lang="sr-Latn-RS" sz="2000" b="1" dirty="0" smtClean="0">
              <a:latin typeface="Times New Roman" pitchFamily="18" charset="0"/>
              <a:ea typeface="Roboto Condensed Bold"/>
              <a:cs typeface="Times New Roman" pitchFamily="18" charset="0"/>
            </a:endParaRPr>
          </a:p>
          <a:p>
            <a:pPr algn="just">
              <a:defRPr/>
            </a:pPr>
            <a:endParaRPr lang="en-US" altLang="en-US" sz="2000" b="1" dirty="0">
              <a:latin typeface="Times New Roman" pitchFamily="18" charset="0"/>
              <a:ea typeface="Roboto Condensed Bold"/>
              <a:cs typeface="Times New Roman" pitchFamily="18" charset="0"/>
            </a:endParaRPr>
          </a:p>
          <a:p>
            <a:pPr algn="just">
              <a:defRPr/>
            </a:pPr>
            <a:r>
              <a:rPr lang="sr-Latn-RS" sz="2000" b="1" dirty="0">
                <a:latin typeface="Times New Roman" pitchFamily="18" charset="0"/>
                <a:ea typeface="Roboto Condensed Bold"/>
                <a:cs typeface="Times New Roman" pitchFamily="18" charset="0"/>
              </a:rPr>
              <a:t>Percentil interval poverenja</a:t>
            </a:r>
            <a:endParaRPr lang="en-US" altLang="en-US" sz="2000" b="1" dirty="0">
              <a:latin typeface="Times New Roman" pitchFamily="18" charset="0"/>
              <a:ea typeface="Roboto Condensed Bold"/>
              <a:cs typeface="Times New Roman" pitchFamily="18" charset="0"/>
            </a:endParaRPr>
          </a:p>
        </p:txBody>
      </p:sp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57375"/>
            <a:ext cx="42545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6113" y="2843213"/>
            <a:ext cx="3876675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1688" y="3963988"/>
            <a:ext cx="3101975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9" name="TextBox 4"/>
          <p:cNvSpPr txBox="1">
            <a:spLocks noChangeArrowheads="1"/>
          </p:cNvSpPr>
          <p:nvPr/>
        </p:nvSpPr>
        <p:spPr bwMode="auto">
          <a:xfrm>
            <a:off x="4522788" y="1333500"/>
            <a:ext cx="4038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>
                <a:latin typeface="Times New Roman" pitchFamily="18" charset="0"/>
                <a:ea typeface="Roboto Condensed Regular"/>
                <a:cs typeface="Times New Roman" pitchFamily="18" charset="0"/>
              </a:rPr>
              <a:t>BCa interval poverenja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>
              <a:latin typeface="Times New Roman" pitchFamily="18" charset="0"/>
              <a:ea typeface="Roboto Condensed Regular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b="1">
              <a:latin typeface="Times New Roman" pitchFamily="18" charset="0"/>
              <a:ea typeface="Roboto Condensed Regular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b="1">
              <a:latin typeface="Times New Roman" pitchFamily="18" charset="0"/>
              <a:ea typeface="Roboto Condensed Regular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i="1">
                <a:latin typeface="Times New Roman" pitchFamily="18" charset="0"/>
                <a:ea typeface="Roboto Condensed Regular"/>
                <a:cs typeface="Times New Roman" pitchFamily="18" charset="0"/>
              </a:rPr>
              <a:t>Jackknife</a:t>
            </a:r>
            <a:r>
              <a:rPr lang="en-US" b="1">
                <a:latin typeface="Times New Roman" pitchFamily="18" charset="0"/>
                <a:ea typeface="Roboto Condensed Regular"/>
                <a:cs typeface="Times New Roman" pitchFamily="18" charset="0"/>
              </a:rPr>
              <a:t> interval poverenja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>
              <a:ea typeface="Roboto Condensed Regular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b="1">
              <a:ea typeface="Roboto Condensed Regular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b="1">
              <a:ea typeface="Roboto Condensed Regular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b="1">
              <a:ea typeface="Roboto Condensed Regular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>
              <a:ea typeface="Roboto Condensed Regular"/>
            </a:endParaRPr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6825" y="1744663"/>
            <a:ext cx="2232025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70438" y="2843213"/>
            <a:ext cx="37909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smtClean="0"/>
              <a:t>95% dvostrani intervali poverenja za koeficijent varijacije troškova pribave</a:t>
            </a:r>
          </a:p>
        </p:txBody>
      </p:sp>
      <p:sp>
        <p:nvSpPr>
          <p:cNvPr id="9219" name="Content Placeholder 3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090988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800" dirty="0" err="1" smtClean="0"/>
              <a:t>Najuži</a:t>
            </a:r>
            <a:r>
              <a:rPr lang="en-US" sz="1800" dirty="0" smtClean="0"/>
              <a:t> je </a:t>
            </a:r>
            <a:r>
              <a:rPr lang="en-US" sz="1800" dirty="0" err="1" smtClean="0"/>
              <a:t>percentil</a:t>
            </a:r>
            <a:r>
              <a:rPr lang="en-US" sz="1800" dirty="0" smtClean="0"/>
              <a:t> interval </a:t>
            </a:r>
            <a:r>
              <a:rPr lang="en-US" sz="1800" dirty="0" err="1" smtClean="0"/>
              <a:t>koji</a:t>
            </a:r>
            <a:r>
              <a:rPr lang="en-US" sz="1800" dirty="0" smtClean="0"/>
              <a:t> je </a:t>
            </a:r>
            <a:r>
              <a:rPr lang="en-US" sz="1800" dirty="0" err="1" smtClean="0"/>
              <a:t>oblika</a:t>
            </a:r>
            <a:r>
              <a:rPr lang="en-US" sz="1800" dirty="0" smtClean="0"/>
              <a:t> (0,784; 1,641). </a:t>
            </a:r>
          </a:p>
          <a:p>
            <a:pPr algn="just"/>
            <a:r>
              <a:rPr lang="en-US" sz="1800" dirty="0" smtClean="0"/>
              <a:t>Sa </a:t>
            </a:r>
            <a:r>
              <a:rPr lang="en-US" sz="1800" dirty="0" err="1" smtClean="0"/>
              <a:t>pouzdanošću</a:t>
            </a:r>
            <a:r>
              <a:rPr lang="en-US" sz="1800" dirty="0" smtClean="0"/>
              <a:t> </a:t>
            </a:r>
            <a:r>
              <a:rPr lang="en-US" sz="1800" dirty="0" err="1" smtClean="0"/>
              <a:t>od</a:t>
            </a:r>
            <a:r>
              <a:rPr lang="en-US" sz="1800" dirty="0" smtClean="0"/>
              <a:t> 95% </a:t>
            </a:r>
            <a:r>
              <a:rPr lang="en-US" sz="1800" dirty="0" err="1" smtClean="0"/>
              <a:t>tvrdimo</a:t>
            </a:r>
            <a:r>
              <a:rPr lang="en-US" sz="1800" dirty="0" smtClean="0"/>
              <a:t> </a:t>
            </a:r>
            <a:r>
              <a:rPr lang="en-US" sz="1800" dirty="0" err="1" smtClean="0"/>
              <a:t>da</a:t>
            </a:r>
            <a:r>
              <a:rPr lang="en-US" sz="1800" dirty="0" smtClean="0"/>
              <a:t> se </a:t>
            </a:r>
            <a:r>
              <a:rPr lang="en-US" sz="1800" dirty="0" err="1" smtClean="0"/>
              <a:t>koeficijent</a:t>
            </a:r>
            <a:r>
              <a:rPr lang="en-US" sz="1800" dirty="0" smtClean="0"/>
              <a:t> </a:t>
            </a:r>
            <a:r>
              <a:rPr lang="en-US" sz="1800" dirty="0" err="1" smtClean="0"/>
              <a:t>varijacije</a:t>
            </a:r>
            <a:r>
              <a:rPr lang="en-US" sz="1800" dirty="0" smtClean="0"/>
              <a:t> </a:t>
            </a:r>
            <a:r>
              <a:rPr lang="en-US" sz="1800" dirty="0" err="1" smtClean="0"/>
              <a:t>troškova</a:t>
            </a:r>
            <a:r>
              <a:rPr lang="en-US" sz="1800" dirty="0" smtClean="0"/>
              <a:t> </a:t>
            </a:r>
            <a:r>
              <a:rPr lang="en-US" sz="1800" dirty="0" err="1" smtClean="0"/>
              <a:t>pribave</a:t>
            </a:r>
            <a:r>
              <a:rPr lang="en-US" sz="1800" dirty="0" smtClean="0"/>
              <a:t> </a:t>
            </a:r>
            <a:r>
              <a:rPr lang="en-US" sz="1800" dirty="0" err="1" smtClean="0"/>
              <a:t>nalazi</a:t>
            </a:r>
            <a:r>
              <a:rPr lang="en-US" sz="1800" dirty="0" smtClean="0"/>
              <a:t> u </a:t>
            </a:r>
            <a:r>
              <a:rPr lang="en-US" sz="1800" dirty="0" err="1" smtClean="0"/>
              <a:t>intervalu</a:t>
            </a:r>
            <a:r>
              <a:rPr lang="en-US" sz="1800" dirty="0" smtClean="0"/>
              <a:t> </a:t>
            </a:r>
            <a:r>
              <a:rPr lang="en-US" sz="1800" dirty="0" err="1" smtClean="0"/>
              <a:t>od</a:t>
            </a:r>
            <a:r>
              <a:rPr lang="en-US" sz="1800" dirty="0" smtClean="0"/>
              <a:t> 0,784 do 1,641, </a:t>
            </a:r>
            <a:r>
              <a:rPr lang="en-US" sz="1800" dirty="0" err="1" smtClean="0"/>
              <a:t>odnosno</a:t>
            </a:r>
            <a:r>
              <a:rPr lang="en-US" sz="1800" dirty="0" smtClean="0"/>
              <a:t> </a:t>
            </a:r>
            <a:r>
              <a:rPr lang="en-US" sz="1800" dirty="0" err="1" smtClean="0"/>
              <a:t>da</a:t>
            </a:r>
            <a:r>
              <a:rPr lang="en-US" sz="1800" dirty="0" smtClean="0"/>
              <a:t> se </a:t>
            </a:r>
            <a:r>
              <a:rPr lang="en-US" sz="1800" dirty="0" err="1" smtClean="0"/>
              <a:t>prosečno</a:t>
            </a:r>
            <a:r>
              <a:rPr lang="en-US" sz="1800" dirty="0" smtClean="0"/>
              <a:t> </a:t>
            </a:r>
            <a:r>
              <a:rPr lang="en-US" sz="1800" dirty="0" err="1" smtClean="0"/>
              <a:t>odstupanje</a:t>
            </a:r>
            <a:r>
              <a:rPr lang="en-US" sz="1800" dirty="0" smtClean="0"/>
              <a:t> </a:t>
            </a:r>
            <a:r>
              <a:rPr lang="en-GB" sz="1800" dirty="0" smtClean="0"/>
              <a:t>(</a:t>
            </a:r>
            <a:r>
              <a:rPr lang="en-GB" sz="1800" dirty="0" err="1" smtClean="0"/>
              <a:t>ili</a:t>
            </a:r>
            <a:r>
              <a:rPr lang="en-GB" sz="1800" dirty="0" smtClean="0"/>
              <a:t> </a:t>
            </a:r>
            <a:r>
              <a:rPr lang="en-GB" sz="1800" dirty="0" err="1" smtClean="0"/>
              <a:t>rizik</a:t>
            </a:r>
            <a:r>
              <a:rPr lang="en-GB" sz="1800" dirty="0" smtClean="0"/>
              <a:t>) </a:t>
            </a:r>
            <a:r>
              <a:rPr lang="en-US" sz="1800" dirty="0" err="1" smtClean="0"/>
              <a:t>nalazi</a:t>
            </a:r>
            <a:r>
              <a:rPr lang="en-US" sz="1800" dirty="0" smtClean="0"/>
              <a:t> u </a:t>
            </a:r>
            <a:r>
              <a:rPr lang="en-US" sz="1800" dirty="0" err="1" smtClean="0"/>
              <a:t>intervalu</a:t>
            </a:r>
            <a:r>
              <a:rPr lang="en-US" sz="1800" dirty="0" smtClean="0"/>
              <a:t> </a:t>
            </a:r>
            <a:r>
              <a:rPr lang="en-US" sz="1800" dirty="0" err="1" smtClean="0"/>
              <a:t>od</a:t>
            </a:r>
            <a:r>
              <a:rPr lang="en-US" sz="1800" dirty="0" smtClean="0"/>
              <a:t> 78,4% </a:t>
            </a:r>
            <a:r>
              <a:rPr lang="sr-Latn-RS" sz="1800" dirty="0" smtClean="0"/>
              <a:t>od </a:t>
            </a:r>
            <a:r>
              <a:rPr lang="sr-Latn-RS" sz="1800" dirty="0" smtClean="0"/>
              <a:t>aritmetičke </a:t>
            </a:r>
            <a:r>
              <a:rPr lang="en-US" sz="1800" dirty="0" err="1" smtClean="0"/>
              <a:t>sredine</a:t>
            </a:r>
            <a:r>
              <a:rPr lang="en-US" sz="1800" dirty="0" smtClean="0"/>
              <a:t> </a:t>
            </a:r>
            <a:r>
              <a:rPr lang="en-US" sz="1800" dirty="0" smtClean="0"/>
              <a:t>do 164,1% </a:t>
            </a:r>
            <a:r>
              <a:rPr lang="sr-Latn-RS" sz="1800" dirty="0" smtClean="0"/>
              <a:t>od</a:t>
            </a:r>
            <a:r>
              <a:rPr lang="en-GB" sz="1800" dirty="0" smtClean="0"/>
              <a:t> </a:t>
            </a:r>
            <a:r>
              <a:rPr lang="en-GB" sz="1800" dirty="0" err="1" smtClean="0"/>
              <a:t>aritmeti</a:t>
            </a:r>
            <a:r>
              <a:rPr lang="sr-Latn-RS" sz="1800" dirty="0" smtClean="0"/>
              <a:t>čke</a:t>
            </a:r>
            <a:r>
              <a:rPr lang="sr-Latn-RS" sz="1800" dirty="0" smtClean="0"/>
              <a:t> </a:t>
            </a:r>
            <a:r>
              <a:rPr lang="en-US" sz="1800" dirty="0" err="1" smtClean="0"/>
              <a:t>sredine</a:t>
            </a:r>
            <a:r>
              <a:rPr lang="en-US" sz="1800" dirty="0" smtClean="0"/>
              <a:t>. </a:t>
            </a: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7900" y="1531938"/>
            <a:ext cx="7183438" cy="189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/>
              <a:t>Bayes-ovski intervali za koeficijent varijacije</a:t>
            </a:r>
            <a:endParaRPr lang="en-US" altLang="en-US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sr-Latn-RS" altLang="sr-Latn-RS" sz="1800" dirty="0" smtClean="0"/>
              <a:t>Razmatrani su intervali: </a:t>
            </a:r>
          </a:p>
          <a:p>
            <a:pPr marL="0" indent="0" algn="just">
              <a:buFont typeface="Arial" pitchFamily="34" charset="0"/>
              <a:buNone/>
              <a:defRPr/>
            </a:pPr>
            <a:r>
              <a:rPr lang="sr-Latn-RS" altLang="sr-Latn-RS" sz="1800" dirty="0"/>
              <a:t> </a:t>
            </a:r>
            <a:r>
              <a:rPr lang="sr-Latn-RS" altLang="sr-Latn-RS" sz="1800" dirty="0" smtClean="0"/>
              <a:t>     -intervali sa jednakim repovima (engl</a:t>
            </a:r>
            <a:r>
              <a:rPr lang="sr-Latn-RS" altLang="sr-Latn-RS" sz="1800" dirty="0"/>
              <a:t>. e</a:t>
            </a:r>
            <a:r>
              <a:rPr lang="sr-Latn-RS" sz="1800" dirty="0" smtClean="0"/>
              <a:t>qual-tailed interval)</a:t>
            </a:r>
            <a:endParaRPr lang="sr-Latn-RS" altLang="sr-Latn-RS" sz="1800" dirty="0"/>
          </a:p>
          <a:p>
            <a:pPr marL="0" indent="0" algn="just">
              <a:buFont typeface="Arial" pitchFamily="34" charset="0"/>
              <a:buNone/>
              <a:defRPr/>
            </a:pPr>
            <a:r>
              <a:rPr lang="sr-Latn-RS" altLang="sr-Latn-RS" sz="1800" dirty="0"/>
              <a:t>      -intervali sa najvećom aposteriornom gustinom (engl. </a:t>
            </a:r>
            <a:r>
              <a:rPr lang="sr-Latn-RS" sz="1800" dirty="0" smtClean="0"/>
              <a:t>highest </a:t>
            </a:r>
            <a:r>
              <a:rPr lang="sr-Latn-RS" sz="1800" dirty="0"/>
              <a:t>density </a:t>
            </a:r>
            <a:r>
              <a:rPr lang="sr-Latn-RS" sz="1800" dirty="0" smtClean="0"/>
              <a:t>	interval)</a:t>
            </a:r>
            <a:endParaRPr lang="sr-Latn-RS" altLang="sr-Latn-RS" sz="1800" dirty="0"/>
          </a:p>
          <a:p>
            <a:pPr algn="just">
              <a:defRPr/>
            </a:pPr>
            <a:r>
              <a:rPr lang="sr-Latn-RS" altLang="sr-Latn-RS" sz="1800" dirty="0" smtClean="0"/>
              <a:t>Za njihovo konstruisanje korišćen je Metropolis-Hastings-ov algoritam i kodovi iz R</a:t>
            </a:r>
            <a:r>
              <a:rPr lang="sr-Latn-RS" altLang="sr-Latn-RS" sz="1800" dirty="0" smtClean="0"/>
              <a:t>.</a:t>
            </a:r>
            <a:endParaRPr lang="sr-Latn-RS" altLang="sr-Latn-RS" sz="18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KOF template5ci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drzaj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EKOF template5cir</Template>
  <TotalTime>1608</TotalTime>
  <Words>399</Words>
  <Application>Microsoft Office PowerPoint</Application>
  <PresentationFormat>On-screen Show (16:10)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EKOF template5cir</vt:lpstr>
      <vt:lpstr>Sadrzaj</vt:lpstr>
      <vt:lpstr>Analiza varijabiliteta troškova pribave osiguravajućih kompanija</vt:lpstr>
      <vt:lpstr>Troškovi pribave</vt:lpstr>
      <vt:lpstr>Korišćena metodologija</vt:lpstr>
      <vt:lpstr> Troškovi pribave i premije 16 osiguravajućih kompanija u Srbiji </vt:lpstr>
      <vt:lpstr>Ocenjena regresiona prava uzorka (uticaj troškova pribave na premiju)</vt:lpstr>
      <vt:lpstr>Analiza varijabiliteta troškova pribave</vt:lpstr>
      <vt:lpstr>Intervali poverenja za koeficijent varijacije (klasični intervali)</vt:lpstr>
      <vt:lpstr>95% dvostrani intervali poverenja za koeficijent varijacije troškova pribave</vt:lpstr>
      <vt:lpstr>Bayes-ovski intervali za koeficijent varijacije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Milica</dc:creator>
  <cp:lastModifiedBy>Kocovic</cp:lastModifiedBy>
  <cp:revision>102</cp:revision>
  <dcterms:created xsi:type="dcterms:W3CDTF">2016-04-25T07:51:16Z</dcterms:created>
  <dcterms:modified xsi:type="dcterms:W3CDTF">2021-06-19T06:45:33Z</dcterms:modified>
</cp:coreProperties>
</file>