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E754-57A1-4448-8143-5DEA2A42B58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8FBB6-EB59-4E9D-A52D-B78E7280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442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E754-57A1-4448-8143-5DEA2A42B58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8FBB6-EB59-4E9D-A52D-B78E7280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948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E754-57A1-4448-8143-5DEA2A42B58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8FBB6-EB59-4E9D-A52D-B78E7280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83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E754-57A1-4448-8143-5DEA2A42B58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8FBB6-EB59-4E9D-A52D-B78E7280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72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E754-57A1-4448-8143-5DEA2A42B58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8FBB6-EB59-4E9D-A52D-B78E7280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28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E754-57A1-4448-8143-5DEA2A42B58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8FBB6-EB59-4E9D-A52D-B78E7280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64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E754-57A1-4448-8143-5DEA2A42B58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8FBB6-EB59-4E9D-A52D-B78E7280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065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E754-57A1-4448-8143-5DEA2A42B58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8FBB6-EB59-4E9D-A52D-B78E7280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61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E754-57A1-4448-8143-5DEA2A42B58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8FBB6-EB59-4E9D-A52D-B78E7280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033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E754-57A1-4448-8143-5DEA2A42B58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8FBB6-EB59-4E9D-A52D-B78E7280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58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E754-57A1-4448-8143-5DEA2A42B58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8FBB6-EB59-4E9D-A52D-B78E7280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25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7E754-57A1-4448-8143-5DEA2A42B58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8FBB6-EB59-4E9D-A52D-B78E7280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95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63440"/>
            <a:ext cx="9144000" cy="2387600"/>
          </a:xfrm>
        </p:spPr>
        <p:txBody>
          <a:bodyPr>
            <a:normAutofit/>
          </a:bodyPr>
          <a:lstStyle/>
          <a:p>
            <a:r>
              <a:rPr lang="en-US" sz="4400" b="1" dirty="0"/>
              <a:t>A TWO-STAGE DEA MODEL TO ASSESS THE EFFICIENCY PERFORMANCE OF SERBIAN INSURANCE </a:t>
            </a:r>
            <a:r>
              <a:rPr lang="en-US" sz="4400" b="1" dirty="0" smtClean="0"/>
              <a:t>COMPANIES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5145"/>
            <a:ext cx="9144000" cy="2448384"/>
          </a:xfrm>
        </p:spPr>
        <p:txBody>
          <a:bodyPr>
            <a:normAutofit fontScale="77500" lnSpcReduction="20000"/>
          </a:bodyPr>
          <a:lstStyle/>
          <a:p>
            <a:r>
              <a:rPr lang="en-US" sz="3100" dirty="0" smtClean="0"/>
              <a:t>Boris </a:t>
            </a:r>
            <a:r>
              <a:rPr lang="en-US" sz="3100" dirty="0" err="1" smtClean="0"/>
              <a:t>Radovanov</a:t>
            </a:r>
            <a:endParaRPr lang="en-US" sz="3100" dirty="0" smtClean="0"/>
          </a:p>
          <a:p>
            <a:r>
              <a:rPr lang="en-US" sz="3100" dirty="0" smtClean="0"/>
              <a:t>Aleksandra </a:t>
            </a:r>
            <a:r>
              <a:rPr lang="en-US" sz="3100" dirty="0" err="1" smtClean="0"/>
              <a:t>Marciki</a:t>
            </a:r>
            <a:r>
              <a:rPr lang="sr-Latn-RS" sz="3100" dirty="0" smtClean="0"/>
              <a:t>ć Horvat</a:t>
            </a:r>
          </a:p>
          <a:p>
            <a:r>
              <a:rPr lang="sr-Latn-RS" sz="3100" dirty="0" smtClean="0"/>
              <a:t>Dragan Stojić</a:t>
            </a:r>
          </a:p>
          <a:p>
            <a:r>
              <a:rPr lang="sr-Latn-RS" sz="3100" dirty="0" smtClean="0"/>
              <a:t>Otilija Sedlak</a:t>
            </a:r>
          </a:p>
          <a:p>
            <a:endParaRPr lang="sr-Latn-RS" dirty="0" smtClean="0"/>
          </a:p>
          <a:p>
            <a:r>
              <a:rPr lang="sr-Latn-RS" sz="2200" b="1" i="1" dirty="0" smtClean="0"/>
              <a:t>University of Novi Sad</a:t>
            </a:r>
          </a:p>
          <a:p>
            <a:r>
              <a:rPr lang="sr-Latn-RS" sz="2200" b="1" i="1" dirty="0" smtClean="0"/>
              <a:t>Faculty of Economics in Subotica</a:t>
            </a:r>
            <a:endParaRPr lang="en-US" sz="2200" b="1" i="1" dirty="0"/>
          </a:p>
        </p:txBody>
      </p:sp>
    </p:spTree>
    <p:extLst>
      <p:ext uri="{BB962C8B-B14F-4D97-AF65-F5344CB8AC3E}">
        <p14:creationId xmlns:p14="http://schemas.microsoft.com/office/powerpoint/2010/main" val="109698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Results and discussion 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467" y="2032519"/>
            <a:ext cx="9522211" cy="360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945036"/>
              </p:ext>
            </p:extLst>
          </p:nvPr>
        </p:nvGraphicFramePr>
        <p:xfrm>
          <a:off x="2024255" y="2916806"/>
          <a:ext cx="6751176" cy="2133600"/>
        </p:xfrm>
        <a:graphic>
          <a:graphicData uri="http://schemas.openxmlformats.org/drawingml/2006/table">
            <a:tbl>
              <a:tblPr firstRow="1" firstCol="1" bandRow="1"/>
              <a:tblGrid>
                <a:gridCol w="2021770"/>
                <a:gridCol w="2620623"/>
                <a:gridCol w="2108783"/>
              </a:tblGrid>
              <a:tr h="2821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Variable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Coefficient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z-Statistic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1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Constant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0.50672***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6.71953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1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0.03464***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2.66185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1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0.06173**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2.18916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1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 investments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0.000000012**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2.21622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1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Loss ratio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-0.13882**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-2.05861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1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Expense ratio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-0.34806***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-2.86719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44732" y="5486401"/>
            <a:ext cx="102976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sr-Latn-RS" sz="2000" dirty="0"/>
              <a:t>Table </a:t>
            </a:r>
            <a:r>
              <a:rPr lang="sr-Latn-RS" sz="2000" dirty="0" smtClean="0"/>
              <a:t>exhibits </a:t>
            </a:r>
            <a:r>
              <a:rPr lang="sr-Latn-RS" sz="2000" dirty="0"/>
              <a:t>the estimation results of the Tobit model applying a random effects form of the model and backword variable selection procedure.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1864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Results and discussion 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6691" y="2452643"/>
            <a:ext cx="10938617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2400" dirty="0" smtClean="0"/>
              <a:t>H</a:t>
            </a:r>
            <a:r>
              <a:rPr lang="sr-Latn-RS" sz="2400" dirty="0" smtClean="0"/>
              <a:t>igher </a:t>
            </a:r>
            <a:r>
              <a:rPr lang="sr-Latn-RS" sz="2400" dirty="0"/>
              <a:t>profitability leads to higher relative efficiency of insurance companies</a:t>
            </a:r>
            <a:r>
              <a:rPr lang="sr-Latn-RS" sz="2400" dirty="0" smtClean="0"/>
              <a:t>.</a:t>
            </a:r>
            <a:endParaRPr lang="en-US" sz="2400" dirty="0" smtClean="0"/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2400" dirty="0" smtClean="0"/>
              <a:t>T</a:t>
            </a:r>
            <a:r>
              <a:rPr lang="sr-Latn-RS" sz="2400" dirty="0" smtClean="0"/>
              <a:t>he </a:t>
            </a:r>
            <a:r>
              <a:rPr lang="sr-Latn-RS" sz="2400" dirty="0"/>
              <a:t>more investment opportunities the company has, the more efficient it is</a:t>
            </a:r>
            <a:r>
              <a:rPr lang="sr-Latn-RS" sz="2400" dirty="0" smtClean="0"/>
              <a:t>.</a:t>
            </a:r>
            <a:endParaRPr lang="en-US" sz="2400" dirty="0" smtClean="0"/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2400" dirty="0" smtClean="0"/>
              <a:t>C</a:t>
            </a:r>
            <a:r>
              <a:rPr lang="sr-Latn-RS" sz="2400" dirty="0" smtClean="0"/>
              <a:t>ompanies </a:t>
            </a:r>
            <a:r>
              <a:rPr lang="sr-Latn-RS" sz="2400" dirty="0"/>
              <a:t>with a high solvency and safety level on average recieve greater efficiency </a:t>
            </a:r>
            <a:r>
              <a:rPr lang="sr-Latn-RS" sz="2400" dirty="0" smtClean="0"/>
              <a:t>scores</a:t>
            </a:r>
            <a:r>
              <a:rPr lang="sr-Latn-RS" sz="2400" dirty="0"/>
              <a:t>.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931920" y="5956419"/>
            <a:ext cx="6459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3600" dirty="0" smtClean="0">
                <a:solidFill>
                  <a:schemeClr val="bg2">
                    <a:lumMod val="75000"/>
                  </a:schemeClr>
                </a:solidFill>
              </a:rPr>
              <a:t>Thank you for your attention!</a:t>
            </a:r>
            <a:endParaRPr lang="en-US" sz="36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88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>
                <a:solidFill>
                  <a:schemeClr val="bg2">
                    <a:lumMod val="75000"/>
                  </a:schemeClr>
                </a:solidFill>
              </a:rPr>
              <a:t>Introduction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8564" y="1690688"/>
            <a:ext cx="11169354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/>
              <a:t>In </a:t>
            </a:r>
            <a:r>
              <a:rPr lang="en-US" sz="2400" dirty="0"/>
              <a:t>order to be prosperous in </a:t>
            </a:r>
            <a:r>
              <a:rPr lang="sr-Latn-RS" sz="2400" dirty="0" smtClean="0"/>
              <a:t>highly </a:t>
            </a:r>
            <a:r>
              <a:rPr lang="en-US" sz="2400" dirty="0" smtClean="0"/>
              <a:t>competitive environment insurance companies </a:t>
            </a:r>
            <a:r>
              <a:rPr lang="en-US" sz="2400" dirty="0"/>
              <a:t>must carry out their activities </a:t>
            </a:r>
            <a:r>
              <a:rPr lang="en-US" sz="2400" dirty="0" smtClean="0"/>
              <a:t>efficiently.</a:t>
            </a:r>
          </a:p>
          <a:p>
            <a:r>
              <a:rPr lang="en-US" sz="2400" dirty="0" smtClean="0"/>
              <a:t>It </a:t>
            </a:r>
            <a:r>
              <a:rPr lang="en-US" sz="2400" dirty="0"/>
              <a:t>becomes an imperative to find a tool that will enable managers to identify the companies with the best position to respond and thrive in such conditions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Goals: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 smtClean="0"/>
              <a:t>Assess </a:t>
            </a:r>
            <a:r>
              <a:rPr lang="en-US" sz="2400" dirty="0"/>
              <a:t>the efficiency performance of Serbian insurance </a:t>
            </a:r>
            <a:r>
              <a:rPr lang="en-US" sz="2400" dirty="0" smtClean="0"/>
              <a:t>companies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 smtClean="0"/>
              <a:t>Check </a:t>
            </a:r>
            <a:r>
              <a:rPr lang="en-US" sz="2400" dirty="0"/>
              <a:t>the influence of the important profitability drivers on the efficiency </a:t>
            </a:r>
            <a:r>
              <a:rPr lang="en-US" sz="2400" dirty="0" smtClean="0"/>
              <a:t>scores</a:t>
            </a:r>
            <a:endParaRPr lang="sr-Latn-RS" sz="2400" dirty="0" smtClean="0"/>
          </a:p>
          <a:p>
            <a:endParaRPr lang="sr-Latn-RS" sz="2400" dirty="0"/>
          </a:p>
          <a:p>
            <a:r>
              <a:rPr lang="en-US" sz="2400" dirty="0"/>
              <a:t>There are few papers that pay attention to measuring efficiency of </a:t>
            </a:r>
            <a:r>
              <a:rPr lang="sr-Latn-RS" sz="2400" dirty="0" smtClean="0"/>
              <a:t>Serbian </a:t>
            </a:r>
            <a:r>
              <a:rPr lang="en-US" sz="2400" dirty="0" smtClean="0"/>
              <a:t>insurance </a:t>
            </a:r>
            <a:r>
              <a:rPr lang="en-US" sz="2400" dirty="0"/>
              <a:t>companies, but none deals with a two-phase analysis, using DEA in the first, and a </a:t>
            </a:r>
            <a:r>
              <a:rPr lang="en-US" sz="2400" dirty="0" err="1"/>
              <a:t>Tobit</a:t>
            </a:r>
            <a:r>
              <a:rPr lang="en-US" sz="2400" dirty="0"/>
              <a:t> regression in the second. </a:t>
            </a:r>
          </a:p>
        </p:txBody>
      </p:sp>
    </p:spTree>
    <p:extLst>
      <p:ext uri="{BB962C8B-B14F-4D97-AF65-F5344CB8AC3E}">
        <p14:creationId xmlns:p14="http://schemas.microsoft.com/office/powerpoint/2010/main" val="159419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5615"/>
            <a:ext cx="10515600" cy="1325563"/>
          </a:xfrm>
        </p:spPr>
        <p:txBody>
          <a:bodyPr/>
          <a:lstStyle/>
          <a:p>
            <a:r>
              <a:rPr lang="sr-Latn-RS" dirty="0" smtClean="0">
                <a:solidFill>
                  <a:schemeClr val="bg2">
                    <a:lumMod val="75000"/>
                  </a:schemeClr>
                </a:solidFill>
              </a:rPr>
              <a:t>DEA – methodology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8774" y="1383864"/>
            <a:ext cx="11374452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sr-Latn-RS" sz="2400" dirty="0"/>
              <a:t>Data Envelopment Analysis (DEA) is currently one of the most popular quantitative technique for efficiency analysis, where efficiency is observed as relation between selected output and input variables. </a:t>
            </a:r>
            <a:endParaRPr lang="sr-Latn-RS" sz="2400" dirty="0" smtClean="0"/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sr-Latn-RS" sz="2400" dirty="0"/>
              <a:t>DEA is based on linear programming </a:t>
            </a:r>
            <a:r>
              <a:rPr lang="sr-Latn-RS" sz="2400" dirty="0" smtClean="0"/>
              <a:t>models.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sr-Latn-RS" sz="2400" dirty="0" smtClean="0"/>
              <a:t>Serbian insurance </a:t>
            </a:r>
            <a:r>
              <a:rPr lang="sr-Latn-RS" sz="2400" dirty="0"/>
              <a:t>companies, </a:t>
            </a:r>
            <a:r>
              <a:rPr lang="sr-Latn-RS" sz="2400" dirty="0" smtClean="0"/>
              <a:t>will </a:t>
            </a:r>
            <a:r>
              <a:rPr lang="sr-Latn-RS" sz="2400" dirty="0"/>
              <a:t>be used as Decision Making Units (DMU) in the analysis. </a:t>
            </a:r>
            <a:endParaRPr lang="sr-Latn-RS" sz="2400" dirty="0" smtClean="0"/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sr-Latn-RS" sz="2400" dirty="0"/>
              <a:t>The results of the DEA model are relative efficiency </a:t>
            </a:r>
            <a:r>
              <a:rPr lang="sr-Latn-RS" sz="2400" dirty="0" smtClean="0"/>
              <a:t>measures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24" y="4225609"/>
            <a:ext cx="1057585" cy="29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24" y="4609699"/>
            <a:ext cx="3015953" cy="70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091" y="5363289"/>
            <a:ext cx="3046085" cy="766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091" y="6129905"/>
            <a:ext cx="875454" cy="71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822" y="6315071"/>
            <a:ext cx="880038" cy="34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80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2">
                    <a:lumMod val="75000"/>
                  </a:schemeClr>
                </a:solidFill>
              </a:rPr>
              <a:t>Tobit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 regression – methodology 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0378" y="1623701"/>
            <a:ext cx="11003422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sr-Latn-RS" sz="2400" dirty="0"/>
              <a:t>The second stage of DEA analysis appears to define the drivers of the technical efficiency results</a:t>
            </a:r>
            <a:r>
              <a:rPr lang="sr-Latn-RS" sz="2400" dirty="0" smtClean="0"/>
              <a:t>.</a:t>
            </a:r>
            <a:endParaRPr lang="en-US" sz="2400" dirty="0" smtClean="0"/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sr-Latn-RS" sz="2400" dirty="0"/>
              <a:t>In output-oriented DEA models efficiency scores have values at the interval {0,1}. </a:t>
            </a:r>
            <a:endParaRPr lang="en-US" sz="2400" dirty="0" smtClean="0"/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sr-Latn-RS" sz="2400" dirty="0"/>
              <a:t>Thus, the type of the regression for a limited dependent variable is enforced to determine the relationship between the score and relevant factors</a:t>
            </a:r>
            <a:r>
              <a:rPr lang="sr-Latn-RS" sz="2400" dirty="0" smtClean="0"/>
              <a:t>.</a:t>
            </a:r>
            <a:endParaRPr lang="en-US" sz="2400" dirty="0" smtClean="0"/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sr-Latn-RS" sz="2400" dirty="0"/>
              <a:t>The main assumption of a Tobit model is to censor the dependent variable by determining the threshold of the latent dependent variable. </a:t>
            </a:r>
            <a:endParaRPr 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5377" y="4660829"/>
            <a:ext cx="1918042" cy="381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201" y="5170897"/>
            <a:ext cx="1996394" cy="358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201" y="5712950"/>
            <a:ext cx="2022033" cy="340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008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Data sample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354502"/>
              </p:ext>
            </p:extLst>
          </p:nvPr>
        </p:nvGraphicFramePr>
        <p:xfrm>
          <a:off x="1818562" y="1690688"/>
          <a:ext cx="7684362" cy="4413002"/>
        </p:xfrm>
        <a:graphic>
          <a:graphicData uri="http://schemas.openxmlformats.org/drawingml/2006/table">
            <a:tbl>
              <a:tblPr firstRow="1" firstCol="1" bandRow="1"/>
              <a:tblGrid>
                <a:gridCol w="1906028"/>
                <a:gridCol w="1440476"/>
                <a:gridCol w="1380228"/>
                <a:gridCol w="1277257"/>
                <a:gridCol w="1680373"/>
              </a:tblGrid>
              <a:tr h="75540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Equity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Claims paid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Profit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 premiums of insurance and reinsurance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1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2019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1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Average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1242979.30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2139045.10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1717849.00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4521906.05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1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Standard deviation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1295928.62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3197255.56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2602990.32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6719545.98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1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2018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1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Average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1223099.45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2007279.90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1607059.65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4254388.00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1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Standard deviation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1316049.25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3071770.82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2547984.68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6369318.87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1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2017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1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Average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1198716.86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1681471.62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1440571.90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3841092.29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1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Standard deviation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1276480.62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2746728.56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2299647.08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5857105.86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1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2016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1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Average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1067782.87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1378967.57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1183896.09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3371402.65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1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Standard deviation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1218887.41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2294884.58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1933938.94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5327906.06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1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2015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1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Average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1103543.63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1180080.00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1055327.96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2890566.71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1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Standard deviation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1187331.93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2033921.15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1884242.06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4843385.64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404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Results and discussion 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4098" name="Chart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523" y="1674082"/>
            <a:ext cx="6308992" cy="2632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41233" y="4479298"/>
            <a:ext cx="1061957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sr-Latn-RS" sz="2400" dirty="0"/>
              <a:t>The results obtained from the output-oriented DEA model with a variable return to </a:t>
            </a:r>
            <a:r>
              <a:rPr lang="sr-Latn-RS" sz="2400" dirty="0" smtClean="0"/>
              <a:t>scale</a:t>
            </a:r>
            <a:r>
              <a:rPr lang="en-US" sz="240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400" dirty="0"/>
              <a:t>All companies that have efficiency score less than 100% may improve achieved efficiency by increasing the level of selected outputs with the constant input </a:t>
            </a:r>
            <a:r>
              <a:rPr lang="en-GB" sz="2400" dirty="0" smtClean="0"/>
              <a:t>level.</a:t>
            </a:r>
          </a:p>
        </p:txBody>
      </p:sp>
    </p:spTree>
    <p:extLst>
      <p:ext uri="{BB962C8B-B14F-4D97-AF65-F5344CB8AC3E}">
        <p14:creationId xmlns:p14="http://schemas.microsoft.com/office/powerpoint/2010/main" val="336393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Results and discussion 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5656" y="1607110"/>
            <a:ext cx="1096923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 smtClean="0"/>
              <a:t>DEA also provides useful information for decision makers on possible ways of efficiency improvement for inefficient insurance companies.</a:t>
            </a:r>
            <a:endParaRPr lang="en-US" sz="2000" dirty="0" smtClean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10788"/>
              </p:ext>
            </p:extLst>
          </p:nvPr>
        </p:nvGraphicFramePr>
        <p:xfrm>
          <a:off x="495656" y="2550924"/>
          <a:ext cx="7007552" cy="2900424"/>
        </p:xfrm>
        <a:graphic>
          <a:graphicData uri="http://schemas.openxmlformats.org/drawingml/2006/table">
            <a:tbl>
              <a:tblPr firstRow="1" firstCol="1" bandRow="1"/>
              <a:tblGrid>
                <a:gridCol w="2478877"/>
                <a:gridCol w="4528675"/>
              </a:tblGrid>
              <a:tr h="30526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DMU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Benchmark(Lambda)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26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DDOR Novi Sad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AMS(0.005990); </a:t>
                      </a:r>
                      <a:r>
                        <a:rPr lang="en-GB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Dunav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insurance(0.292718); </a:t>
                      </a:r>
                      <a:r>
                        <a:rPr lang="en-GB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Generali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insurance(0.333194); OTP insurance(0.368098)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995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Globus insurance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Dunav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insurance(0.006785); OTP insurance(0.993215)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59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Grawe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insurance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Dunav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insurance(0.135133); OTP insurance(0.864867)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608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Merkur insurance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Dunav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insurance(0.003454); </a:t>
                      </a:r>
                      <a:r>
                        <a:rPr lang="en-GB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Generali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insurance(0.015547); OTP insurance(0.980999)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738929" y="3493304"/>
            <a:ext cx="36148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Table </a:t>
            </a:r>
            <a:r>
              <a:rPr lang="en-GB" sz="2000" dirty="0"/>
              <a:t>shows the peer groups for inefficient companies and the corresponding values of lambda. 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95656" y="5665862"/>
            <a:ext cx="110326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dirty="0"/>
              <a:t>Peer groups are the set of efficient DMUs from which an inefficient unit’s </a:t>
            </a:r>
            <a:r>
              <a:rPr lang="en-GB" sz="2000" dirty="0" smtClean="0"/>
              <a:t>should learn how </a:t>
            </a:r>
            <a:r>
              <a:rPr lang="en-GB" sz="2000" dirty="0"/>
              <a:t>to improve its allocation of inputs and </a:t>
            </a:r>
            <a:r>
              <a:rPr lang="en-GB" sz="2000" dirty="0" smtClean="0"/>
              <a:t>outputs.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708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Results and discussion 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095272"/>
              </p:ext>
            </p:extLst>
          </p:nvPr>
        </p:nvGraphicFramePr>
        <p:xfrm>
          <a:off x="701467" y="1855855"/>
          <a:ext cx="6741919" cy="2952630"/>
        </p:xfrm>
        <a:graphic>
          <a:graphicData uri="http://schemas.openxmlformats.org/drawingml/2006/table">
            <a:tbl>
              <a:tblPr firstRow="1" firstCol="1" bandRow="1"/>
              <a:tblGrid>
                <a:gridCol w="1074611"/>
                <a:gridCol w="1416827"/>
                <a:gridCol w="1416827"/>
                <a:gridCol w="1416827"/>
                <a:gridCol w="1416827"/>
              </a:tblGrid>
              <a:tr h="99951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DMU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Proportionate Movement (Equity)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Proportionate Movement (Claims paid)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Proportionate Movement (Profit)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Proportionate Movement (Premiums)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1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DDOR Novi Sad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883658.13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2275891.76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89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Globus insurance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200499.39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583195.92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0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Grawe insurance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10785.75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100503.34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89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Merkur insurance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44337.07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302901.43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545936" y="2435551"/>
            <a:ext cx="40079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Table presents </a:t>
            </a:r>
            <a:r>
              <a:rPr lang="en-US" sz="2000" dirty="0" smtClean="0"/>
              <a:t>p</a:t>
            </a:r>
            <a:r>
              <a:rPr lang="sr-Latn-RS" sz="2000" dirty="0" smtClean="0"/>
              <a:t>roportionate </a:t>
            </a:r>
            <a:r>
              <a:rPr lang="sr-Latn-RS" sz="2000" dirty="0"/>
              <a:t>movements of input and output variables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615297" y="5067656"/>
            <a:ext cx="107385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sr-Latn-RS" sz="2000" dirty="0"/>
              <a:t>Since selected DEA model is output oriented, proportionate movements of output variables show necessary increase of the output levels in order to achieve the highest efficiency score.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1383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926" y="407854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Results and discussion 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1293" y="1733417"/>
            <a:ext cx="110240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 smtClean="0"/>
              <a:t>It </a:t>
            </a:r>
            <a:r>
              <a:rPr lang="sr-Latn-RS" sz="2000" dirty="0" smtClean="0"/>
              <a:t>is </a:t>
            </a:r>
            <a:r>
              <a:rPr lang="sr-Latn-RS" sz="2000" dirty="0"/>
              <a:t>important to report that both the scores of technical efficiency and any non-zero input and output slacks to provide an accurate indication of technical efficiency of a unit in a DEA analysis. </a:t>
            </a:r>
            <a:endParaRPr lang="en-US" sz="20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079226"/>
              </p:ext>
            </p:extLst>
          </p:nvPr>
        </p:nvGraphicFramePr>
        <p:xfrm>
          <a:off x="689939" y="2694693"/>
          <a:ext cx="6146696" cy="2828873"/>
        </p:xfrm>
        <a:graphic>
          <a:graphicData uri="http://schemas.openxmlformats.org/drawingml/2006/table">
            <a:tbl>
              <a:tblPr firstRow="1" firstCol="1" bandRow="1"/>
              <a:tblGrid>
                <a:gridCol w="1087259"/>
                <a:gridCol w="1169561"/>
                <a:gridCol w="1403475"/>
                <a:gridCol w="1169561"/>
                <a:gridCol w="1316840"/>
              </a:tblGrid>
              <a:tr h="87815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DMU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Slack Movement (Equity)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Slack Movement (Claims paid)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Slack Movement (Profit)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Slack Movement (Premiums)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37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DDOR Novi Sad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35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Globus insurance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-66397.05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148578.30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71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Grawe insurance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-29811.45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1233457.92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35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Merkur insurance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352991.13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21293" y="5776957"/>
            <a:ext cx="1068224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 smtClean="0"/>
              <a:t>S</a:t>
            </a:r>
            <a:r>
              <a:rPr lang="sr-Latn-RS" sz="2000" dirty="0" smtClean="0"/>
              <a:t>lacks </a:t>
            </a:r>
            <a:r>
              <a:rPr lang="sr-Latn-RS" sz="2000" dirty="0"/>
              <a:t>are only the leftover portions of inefficiencies, after proportional reductions in inputs or outputs.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83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827</Words>
  <Application>Microsoft Office PowerPoint</Application>
  <PresentationFormat>Widescreen</PresentationFormat>
  <Paragraphs>209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Office Theme</vt:lpstr>
      <vt:lpstr>A TWO-STAGE DEA MODEL TO ASSESS THE EFFICIENCY PERFORMANCE OF SERBIAN INSURANCE COMPANIES</vt:lpstr>
      <vt:lpstr>Introduction</vt:lpstr>
      <vt:lpstr>DEA – methodology</vt:lpstr>
      <vt:lpstr>Tobit regression – methodology </vt:lpstr>
      <vt:lpstr>Data sample</vt:lpstr>
      <vt:lpstr>Results and discussion </vt:lpstr>
      <vt:lpstr>Results and discussion </vt:lpstr>
      <vt:lpstr>Results and discussion </vt:lpstr>
      <vt:lpstr>Results and discussion </vt:lpstr>
      <vt:lpstr>Results and discussion </vt:lpstr>
      <vt:lpstr>Results and discussion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TWO-STAGE DEA MODEL TO ASSESS THE EFFICIENCY PERFORMANCE OF SERBIAN INSURANCE COMPANIES</dc:title>
  <dc:creator>korisnik</dc:creator>
  <cp:lastModifiedBy>korisnik</cp:lastModifiedBy>
  <cp:revision>14</cp:revision>
  <dcterms:created xsi:type="dcterms:W3CDTF">2021-06-14T09:16:56Z</dcterms:created>
  <dcterms:modified xsi:type="dcterms:W3CDTF">2021-06-16T09:56:05Z</dcterms:modified>
</cp:coreProperties>
</file>