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ica" initials="K" lastIdx="1" clrIdx="0">
    <p:extLst>
      <p:ext uri="{19B8F6BF-5375-455C-9EA6-DF929625EA0E}">
        <p15:presenceInfo xmlns:p15="http://schemas.microsoft.com/office/powerpoint/2012/main" userId="Katic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baseline="0">
                <a:effectLst/>
              </a:rPr>
              <a:t>Likvidirane štete, fakturisana tehnička premija i tehnički rezultat u osiguranju poljoprivrede u Srbiji u periodu 2010-2019. godine</a:t>
            </a:r>
            <a:endParaRPr lang="en-US"/>
          </a:p>
        </c:rich>
      </c:tx>
      <c:layout>
        <c:manualLayout>
          <c:xMode val="edge"/>
          <c:yMode val="edge"/>
          <c:x val="0.13929487179487179"/>
          <c:y val="7.2992700729927005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v>Likvidirane štete (000 rsd)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Sheet1!$B$3:$B$12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Sheet1!$C$3:$C$12</c:f>
              <c:numCache>
                <c:formatCode>General</c:formatCode>
                <c:ptCount val="10"/>
                <c:pt idx="0">
                  <c:v>1177918</c:v>
                </c:pt>
                <c:pt idx="1">
                  <c:v>840544</c:v>
                </c:pt>
                <c:pt idx="2">
                  <c:v>718504</c:v>
                </c:pt>
                <c:pt idx="3">
                  <c:v>1800697</c:v>
                </c:pt>
                <c:pt idx="4">
                  <c:v>1290996</c:v>
                </c:pt>
                <c:pt idx="5">
                  <c:v>1025606</c:v>
                </c:pt>
                <c:pt idx="6">
                  <c:v>2067136</c:v>
                </c:pt>
                <c:pt idx="7">
                  <c:v>2380273</c:v>
                </c:pt>
                <c:pt idx="8">
                  <c:v>3136876</c:v>
                </c:pt>
                <c:pt idx="9">
                  <c:v>3261294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1E-49E2-AFDE-75EB2C4C78E6}"/>
            </c:ext>
          </c:extLst>
        </c:ser>
        <c:ser>
          <c:idx val="2"/>
          <c:order val="2"/>
          <c:tx>
            <c:v>Fakturisana tehnička premija osiguranja (000 rsd) 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Sheet1!$B$3:$B$12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Sheet1!$D$3:$D$12</c:f>
              <c:numCache>
                <c:formatCode>General</c:formatCode>
                <c:ptCount val="10"/>
                <c:pt idx="0">
                  <c:v>744089</c:v>
                </c:pt>
                <c:pt idx="1">
                  <c:v>851559</c:v>
                </c:pt>
                <c:pt idx="2">
                  <c:v>1061311</c:v>
                </c:pt>
                <c:pt idx="3">
                  <c:v>1300735</c:v>
                </c:pt>
                <c:pt idx="4">
                  <c:v>1383141</c:v>
                </c:pt>
                <c:pt idx="5">
                  <c:v>1495970</c:v>
                </c:pt>
                <c:pt idx="6">
                  <c:v>1798592</c:v>
                </c:pt>
                <c:pt idx="7">
                  <c:v>2031018</c:v>
                </c:pt>
                <c:pt idx="8">
                  <c:v>2318324</c:v>
                </c:pt>
                <c:pt idx="9">
                  <c:v>2620466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1E-49E2-AFDE-75EB2C4C78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4524976"/>
        <c:axId val="156451409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Sheet1!$B$3:$B$12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Sheet1!$B$3:$B$12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D91E-49E2-AFDE-75EB2C4C78E6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3"/>
          <c:order val="3"/>
          <c:tx>
            <c:v>Tehnički rezultat %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Sheet1!$B$3:$B$12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Sheet1!$E$3:$E$12</c:f>
              <c:numCache>
                <c:formatCode>0.0000%</c:formatCode>
                <c:ptCount val="10"/>
                <c:pt idx="0">
                  <c:v>1.58303375</c:v>
                </c:pt>
                <c:pt idx="1">
                  <c:v>0.98706490099999999</c:v>
                </c:pt>
                <c:pt idx="2">
                  <c:v>0.67699665789999897</c:v>
                </c:pt>
                <c:pt idx="3">
                  <c:v>1.3843688380000001</c:v>
                </c:pt>
                <c:pt idx="4">
                  <c:v>0.93337989399999999</c:v>
                </c:pt>
                <c:pt idx="5">
                  <c:v>0.68557925630000005</c:v>
                </c:pt>
                <c:pt idx="6">
                  <c:v>1.149307903</c:v>
                </c:pt>
                <c:pt idx="7">
                  <c:v>1.1719605639999999</c:v>
                </c:pt>
                <c:pt idx="8">
                  <c:v>1.353079207</c:v>
                </c:pt>
                <c:pt idx="9">
                  <c:v>1.2445473440000001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91E-49E2-AFDE-75EB2C4C78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4522256"/>
        <c:axId val="1564525520"/>
      </c:lineChart>
      <c:catAx>
        <c:axId val="156452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4514096"/>
        <c:crosses val="autoZero"/>
        <c:auto val="1"/>
        <c:lblAlgn val="ctr"/>
        <c:lblOffset val="100"/>
        <c:noMultiLvlLbl val="0"/>
      </c:catAx>
      <c:valAx>
        <c:axId val="1564514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4524976"/>
        <c:crosses val="autoZero"/>
        <c:crossBetween val="between"/>
      </c:valAx>
      <c:valAx>
        <c:axId val="1564525520"/>
        <c:scaling>
          <c:orientation val="minMax"/>
        </c:scaling>
        <c:delete val="0"/>
        <c:axPos val="r"/>
        <c:numFmt formatCode="0.00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4522256"/>
        <c:crosses val="max"/>
        <c:crossBetween val="between"/>
      </c:valAx>
      <c:catAx>
        <c:axId val="1564522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645255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2782987525794101E-2"/>
          <c:y val="0.94320424782213252"/>
          <c:w val="0.89999987058908282"/>
          <c:h val="5.67957521778674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739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81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63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254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22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73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827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88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27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81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58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542391-FA50-4724-899E-8A16C2A1C9B4}" type="datetimeFigureOut">
              <a:rPr lang="en-GB" smtClean="0"/>
              <a:pPr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3FD80DB-B349-4FD0-945D-34FF02E3A8A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21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agriculture/publi/insurance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EC0D7-05C0-45B7-9F46-38D074547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508" y="1599842"/>
            <a:ext cx="11744882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 </a:t>
            </a:r>
            <a:br>
              <a:rPr lang="en-GB" dirty="0"/>
            </a:br>
            <a:br>
              <a:rPr lang="sr-Latn-RS" dirty="0"/>
            </a:br>
            <a:br>
              <a:rPr lang="sr-Latn-RS" sz="4000" dirty="0"/>
            </a:br>
            <a:br>
              <a:rPr lang="sr-Latn-RS" sz="4000" dirty="0"/>
            </a:br>
            <a:br>
              <a:rPr lang="sr-Latn-RS" sz="4000" dirty="0"/>
            </a:br>
            <a:br>
              <a:rPr lang="sr-Latn-RS" sz="4000" dirty="0"/>
            </a:br>
            <a:br>
              <a:rPr lang="sr-Latn-RS" sz="4000" dirty="0"/>
            </a:br>
            <a:br>
              <a:rPr lang="sr-Latn-RS" sz="4000" dirty="0"/>
            </a:br>
            <a:br>
              <a:rPr lang="sr-Latn-RS" sz="4000" dirty="0"/>
            </a:br>
            <a:br>
              <a:rPr lang="sr-Latn-RS" sz="4000" dirty="0"/>
            </a:br>
            <a:br>
              <a:rPr lang="sr-Latn-RS" sz="4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UNAPREĐENJE AGROBIZNISA KROZ OSIGURANJE BILJNE PROIZVODNJE I ŽIVOTINJA U SRBIJI</a:t>
            </a:r>
            <a:br>
              <a:rPr lang="en-US" sz="31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 Katica Radosavljević, naučni saradnik</a:t>
            </a:r>
            <a:endParaRPr lang="en-GB" sz="2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99AB5-C8B7-401A-B0F1-B5EF3A45CA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927" y="4503558"/>
            <a:ext cx="11372044" cy="1716937"/>
          </a:xfrm>
        </p:spPr>
        <p:txBody>
          <a:bodyPr>
            <a:noAutofit/>
          </a:bodyPr>
          <a:lstStyle/>
          <a:p>
            <a:pPr algn="ctr"/>
            <a:r>
              <a:rPr lang="pl-PL" b="1" spc="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Devetnaesti Međunarodni simpozijum </a:t>
            </a:r>
          </a:p>
          <a:p>
            <a:pPr algn="ctr"/>
            <a:r>
              <a:rPr lang="pl-PL" b="1" spc="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„Odgovori tržišta osiguranja na aktuelne izazove“</a:t>
            </a:r>
          </a:p>
          <a:p>
            <a:pPr algn="ctr"/>
            <a:r>
              <a:rPr lang="sr-Latn-RS" sz="2200" spc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Aranđelovac, 17-20. juna 2021. godine</a:t>
            </a:r>
            <a:endParaRPr lang="en-GB" sz="2200" spc="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Ekonomski fakultet">
            <a:extLst>
              <a:ext uri="{FF2B5EF4-FFF2-40B4-BE49-F238E27FC236}">
                <a16:creationId xmlns:a16="http://schemas.microsoft.com/office/drawing/2014/main" id="{5A055F45-9572-4A63-BD25-44D0CFF67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07" y="298115"/>
            <a:ext cx="30972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F077DC-EBAF-4177-A653-A2FE6C8D1E28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03423" y="298115"/>
            <a:ext cx="223496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1222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877DD-62B7-4E2C-B005-045B7D456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397" y="500062"/>
            <a:ext cx="11088710" cy="1325563"/>
          </a:xfrm>
        </p:spPr>
        <p:txBody>
          <a:bodyPr>
            <a:normAutofit/>
          </a:bodyPr>
          <a:lstStyle/>
          <a:p>
            <a:pPr algn="ctr"/>
            <a:r>
              <a:rPr lang="sr-Latn-RS" sz="38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OTVORENA PITANJA ZA DALJA ISTRAŽIVANJA</a:t>
            </a:r>
            <a:endParaRPr lang="en-GB" sz="3800" i="1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BABEE-847B-49F2-BF44-00E0CA3DE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096" y="2018808"/>
            <a:ext cx="11088710" cy="4351338"/>
          </a:xfrm>
        </p:spPr>
        <p:txBody>
          <a:bodyPr/>
          <a:lstStyle/>
          <a:p>
            <a:endParaRPr lang="sr-Latn-RS" dirty="0"/>
          </a:p>
          <a:p>
            <a:endParaRPr lang="sr-Latn-RS" dirty="0"/>
          </a:p>
          <a:p>
            <a:pPr marL="514350" indent="-514350" algn="just">
              <a:buFont typeface="+mj-lt"/>
              <a:buAutoNum type="arabicPeriod"/>
            </a:pPr>
            <a:r>
              <a:rPr lang="sr-Latn-R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Kontrola rizika klimatskih promena interpolacijom Z Palmerovog indeksa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sr-Latn-R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Uticaj INFORM indeksa rizika na model osiguranja u poljoprivrednoj proizvodnji</a:t>
            </a:r>
            <a:endParaRPr lang="en-GB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914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E591C-D8E6-483E-88D7-2ACF16272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13502855" y="365126"/>
            <a:ext cx="45719" cy="150029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20E61-88B8-4015-B857-AEC1C47A5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608" y="1960853"/>
            <a:ext cx="11590986" cy="4716843"/>
          </a:xfrm>
        </p:spPr>
        <p:txBody>
          <a:bodyPr/>
          <a:lstStyle/>
          <a:p>
            <a:pPr marL="0" indent="0">
              <a:buNone/>
            </a:pP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sr-Latn-R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HVALA NA PAŽNJI!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1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sr-Latn-RS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 Katica Radosavljević, naučni saradnik</a:t>
            </a:r>
            <a:endParaRPr lang="en-US" sz="25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Devetnaesti Međunarodni simpozijum 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„Odgovori tržišta osiguranja na aktuelne izazove“</a:t>
            </a:r>
            <a:endParaRPr lang="en-GB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r-Latn-RS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Aranđelovac, 17-20. juna 2021. godine</a:t>
            </a:r>
            <a:endParaRPr lang="en-GB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sz="4800" dirty="0"/>
          </a:p>
        </p:txBody>
      </p:sp>
      <p:pic>
        <p:nvPicPr>
          <p:cNvPr id="4" name="Picture 3" descr="Ekonomski fakultet">
            <a:extLst>
              <a:ext uri="{FF2B5EF4-FFF2-40B4-BE49-F238E27FC236}">
                <a16:creationId xmlns:a16="http://schemas.microsoft.com/office/drawing/2014/main" id="{F9C9EB4E-90B0-4002-A307-0112F6038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99" y="365126"/>
            <a:ext cx="30972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B1EF72-DF8C-41A9-80D6-55311B87A494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73278" y="365126"/>
            <a:ext cx="25357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630482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DD03D-0262-4F03-9554-4BF42823B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792" y="506792"/>
            <a:ext cx="11153104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RIZICI U </a:t>
            </a:r>
            <a:r>
              <a:rPr lang="en-GB" sz="40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POLjOPRIVREDNOJ</a:t>
            </a:r>
            <a:r>
              <a:rPr lang="en-GB" sz="40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PROIZVODNjI</a:t>
            </a:r>
            <a:endParaRPr lang="en-GB" sz="4000" i="1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6E961-077D-4C6B-BC30-2A50548DC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544" y="1928656"/>
            <a:ext cx="10515600" cy="5032375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čnosti poljoprivredne proizvodnje.</a:t>
            </a:r>
            <a:endParaRPr lang="en-US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izi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poljoprivrednoj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proizvodnji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rizici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tržišni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rizici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institucionalni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rizici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finansijski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rizici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rizici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vezani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radnu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snagu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1168" lvl="1" indent="0">
              <a:buNone/>
            </a:pP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Instrumenti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upravljanje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proizvodnim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rizikom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ondovi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naknadu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šteta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vremenskih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nepogoda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osnivač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država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ajednički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osiguravajući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fondovi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osnivač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proizvođači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osiguranje - n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ajznačajniji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instrument 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privatni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javni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javno-privatna</a:t>
            </a:r>
            <a:r>
              <a:rPr lang="en-GB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partnerstva</a:t>
            </a:r>
            <a:r>
              <a:rPr lang="sr-Latn-RS" sz="19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GB" sz="19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46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ED8EA-4A35-4937-A2B7-02E7DC600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09920"/>
            <a:ext cx="4005330" cy="4598585"/>
          </a:xfrm>
        </p:spPr>
        <p:txBody>
          <a:bodyPr>
            <a:normAutofit/>
          </a:bodyPr>
          <a:lstStyle/>
          <a:p>
            <a:pPr algn="ctr"/>
            <a:r>
              <a:rPr lang="en-GB" sz="3000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OSIGURANjE</a:t>
            </a:r>
            <a:r>
              <a:rPr lang="en-GB" sz="3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KAO INSTRUMENT </a:t>
            </a:r>
            <a:r>
              <a:rPr lang="en-GB" sz="3000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KONTROLISANjA</a:t>
            </a:r>
            <a:r>
              <a:rPr lang="en-GB" sz="3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RIZIKA U </a:t>
            </a:r>
            <a:r>
              <a:rPr lang="en-GB" sz="3000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POLjOPRIVREDI</a:t>
            </a:r>
            <a:endParaRPr lang="en-GB" sz="30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270DD-7A4A-42D1-8776-35D2A8E97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1241" y="98924"/>
            <a:ext cx="8070759" cy="130487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Osiguranje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poljoprivrede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zavisi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privrednog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razvoja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same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zemlje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oblika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primenjuje</a:t>
            </a:r>
            <a:r>
              <a:rPr lang="sr-Latn-RS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osiguranje preko j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avnog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sektora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privatnih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kompanija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Modeli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endParaRPr lang="sr-Latn-RS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4E06F-9C84-4E7F-BAC8-D90CB310DD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39048" y="6046632"/>
            <a:ext cx="6435144" cy="1197734"/>
          </a:xfrm>
        </p:spPr>
        <p:txBody>
          <a:bodyPr>
            <a:normAutofit/>
          </a:bodyPr>
          <a:lstStyle/>
          <a:p>
            <a:pPr algn="ctr"/>
            <a:r>
              <a:rPr lang="en-US" altLang="en-US" sz="1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Izvor</a:t>
            </a:r>
            <a:r>
              <a:rPr lang="en-US" altLang="en-US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Pripremljeno</a:t>
            </a:r>
            <a:r>
              <a:rPr lang="en-US" altLang="en-US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altLang="en-US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Itturioz</a:t>
            </a:r>
            <a:r>
              <a:rPr lang="en-US" altLang="en-US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R. (2009). „Agricultural Insurance”. </a:t>
            </a:r>
            <a:r>
              <a:rPr lang="en-US" altLang="en-US" sz="12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Primer Series on Insurance</a:t>
            </a:r>
            <a:r>
              <a:rPr lang="en-US" altLang="en-US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12(2009), Washington, DC: World Bank, str.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</a:t>
            </a:r>
          </a:p>
          <a:p>
            <a:endParaRPr lang="en-GB" sz="17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2590D9D-8A39-4C98-A120-DC8A02E681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138207"/>
              </p:ext>
            </p:extLst>
          </p:nvPr>
        </p:nvGraphicFramePr>
        <p:xfrm>
          <a:off x="4301544" y="1403797"/>
          <a:ext cx="7469746" cy="461497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228044">
                  <a:extLst>
                    <a:ext uri="{9D8B030D-6E8A-4147-A177-3AD203B41FA5}">
                      <a16:colId xmlns:a16="http://schemas.microsoft.com/office/drawing/2014/main" val="613608683"/>
                    </a:ext>
                  </a:extLst>
                </a:gridCol>
                <a:gridCol w="1777285">
                  <a:extLst>
                    <a:ext uri="{9D8B030D-6E8A-4147-A177-3AD203B41FA5}">
                      <a16:colId xmlns:a16="http://schemas.microsoft.com/office/drawing/2014/main" val="830201197"/>
                    </a:ext>
                  </a:extLst>
                </a:gridCol>
                <a:gridCol w="1661374">
                  <a:extLst>
                    <a:ext uri="{9D8B030D-6E8A-4147-A177-3AD203B41FA5}">
                      <a16:colId xmlns:a16="http://schemas.microsoft.com/office/drawing/2014/main" val="347034622"/>
                    </a:ext>
                  </a:extLst>
                </a:gridCol>
                <a:gridCol w="1803043">
                  <a:extLst>
                    <a:ext uri="{9D8B030D-6E8A-4147-A177-3AD203B41FA5}">
                      <a16:colId xmlns:a16="http://schemas.microsoft.com/office/drawing/2014/main" val="1047079412"/>
                    </a:ext>
                  </a:extLst>
                </a:gridCol>
              </a:tblGrid>
              <a:tr h="888641">
                <a:tc>
                  <a:txBody>
                    <a:bodyPr/>
                    <a:lstStyle/>
                    <a:p>
                      <a:pPr marL="4572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sr-Latn-RS" sz="900" dirty="0">
                          <a:effectLst/>
                        </a:rPr>
                        <a:t> </a:t>
                      </a:r>
                      <a:endParaRPr lang="en-GB" sz="4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Model </a:t>
                      </a: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kontrolisan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od </a:t>
                      </a: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strane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države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sr-Latn-RS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Tržišni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model	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sr-Latn-RS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Javno-privatna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partnerstva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sr-Cyrl-R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extLst>
                  <a:ext uri="{0D108BD9-81ED-4DB2-BD59-A6C34878D82A}">
                    <a16:rowId xmlns:a16="http://schemas.microsoft.com/office/drawing/2014/main" val="360068991"/>
                  </a:ext>
                </a:extLst>
              </a:tr>
              <a:tr h="822058">
                <a:tc>
                  <a:txBody>
                    <a:bodyPr/>
                    <a:lstStyle/>
                    <a:p>
                      <a:pPr marL="45720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Zastupljenost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	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             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             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Velika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		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sr-Latn-RS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Niska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                 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      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Velika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sr-Cyrl-R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extLst>
                  <a:ext uri="{0D108BD9-81ED-4DB2-BD59-A6C34878D82A}">
                    <a16:rowId xmlns:a16="http://schemas.microsoft.com/office/drawing/2014/main" val="4113842458"/>
                  </a:ext>
                </a:extLst>
              </a:tr>
              <a:tr h="616543">
                <a:tc>
                  <a:txBody>
                    <a:bodyPr/>
                    <a:lstStyle/>
                    <a:p>
                      <a:pPr marL="4572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Tržišna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pozicija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	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sr-Latn-R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           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Monopol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	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sr-Cyrl-R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Konkurencija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Konkurencija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extLst>
                  <a:ext uri="{0D108BD9-81ED-4DB2-BD59-A6C34878D82A}">
                    <a16:rowId xmlns:a16="http://schemas.microsoft.com/office/drawing/2014/main" val="3471902616"/>
                  </a:ext>
                </a:extLst>
              </a:tr>
              <a:tr h="822058">
                <a:tc>
                  <a:txBody>
                    <a:bodyPr/>
                    <a:lstStyle/>
                    <a:p>
                      <a:pPr marL="4572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sr-Latn-RS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Fiskalni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troškovi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Visoki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		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sr-Latn-RS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Niski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sr-Latn-RS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Realni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extLst>
                  <a:ext uri="{0D108BD9-81ED-4DB2-BD59-A6C34878D82A}">
                    <a16:rowId xmlns:a16="http://schemas.microsoft.com/office/drawing/2014/main" val="2001382687"/>
                  </a:ext>
                </a:extLst>
              </a:tr>
              <a:tr h="616543">
                <a:tc>
                  <a:txBody>
                    <a:bodyPr/>
                    <a:lstStyle/>
                    <a:p>
                      <a:pPr marL="4572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Prioritetni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faktori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u </a:t>
                      </a: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poslovanju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Socijalni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	</a:t>
                      </a: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	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Komercijalni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Tehnički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extLst>
                  <a:ext uri="{0D108BD9-81ED-4DB2-BD59-A6C34878D82A}">
                    <a16:rowId xmlns:a16="http://schemas.microsoft.com/office/drawing/2014/main" val="3453156279"/>
                  </a:ext>
                </a:extLst>
              </a:tr>
              <a:tr h="697580">
                <a:tc>
                  <a:txBody>
                    <a:bodyPr/>
                    <a:lstStyle/>
                    <a:p>
                      <a:pPr marL="4572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Kvalitet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pruženih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usluga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Nizak</a:t>
                      </a:r>
                      <a:r>
                        <a:rPr lang="en-GB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		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Visok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Visok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44" marR="23244" marT="0" marB="0"/>
                </a:tc>
                <a:extLst>
                  <a:ext uri="{0D108BD9-81ED-4DB2-BD59-A6C34878D82A}">
                    <a16:rowId xmlns:a16="http://schemas.microsoft.com/office/drawing/2014/main" val="727057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363129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BDC8F-9932-4835-A6E7-8D2C4CDFC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67" y="41177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OSIGURANjE</a:t>
            </a:r>
            <a:r>
              <a:rPr lang="en-GB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POLjOPRIVREDE</a:t>
            </a:r>
            <a:r>
              <a:rPr lang="en-GB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 SRBIJI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67E28-C8F4-400C-9316-613BF70CF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7591" y="1737337"/>
            <a:ext cx="11290753" cy="4641778"/>
          </a:xfrm>
        </p:spPr>
        <p:txBody>
          <a:bodyPr>
            <a:normAutofit/>
          </a:bodyPr>
          <a:lstStyle/>
          <a:p>
            <a:pPr algn="just"/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Latn-RS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Premija o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siguranja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poljoprivredi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ukupnoj premiji na tržištu osiguranja iznosi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2,8% za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posmatrani</a:t>
            </a:r>
            <a:r>
              <a:rPr lang="en-GB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 od 2010. do 2019. </a:t>
            </a:r>
            <a:r>
              <a:rPr lang="en-GB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godine</a:t>
            </a:r>
            <a:r>
              <a:rPr lang="sr-Latn-RS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23DB11-91BE-43B2-B6D7-9F6AC382C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04785" y="5967341"/>
            <a:ext cx="5181600" cy="411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1600" dirty="0">
                <a:solidFill>
                  <a:schemeClr val="accent2">
                    <a:lumMod val="50000"/>
                  </a:schemeClr>
                </a:solidFill>
              </a:rPr>
              <a:t>                                   </a:t>
            </a:r>
            <a:r>
              <a:rPr lang="sr-Latn-RS" sz="1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Izvor: NBS (www.nbs.rs)</a:t>
            </a:r>
            <a:endParaRPr lang="en-GB" sz="12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499D9AF-6FDA-4EA2-B270-738143BAA6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9007554"/>
              </p:ext>
            </p:extLst>
          </p:nvPr>
        </p:nvGraphicFramePr>
        <p:xfrm>
          <a:off x="4502844" y="2171518"/>
          <a:ext cx="6954591" cy="3773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199174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F9FE3-EA59-46B4-B7B3-38B6910BE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507" y="515154"/>
            <a:ext cx="11590986" cy="1325563"/>
          </a:xfrm>
        </p:spPr>
        <p:txBody>
          <a:bodyPr/>
          <a:lstStyle/>
          <a:p>
            <a:pPr algn="ctr"/>
            <a:r>
              <a:rPr lang="en-GB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OSIGURANjE</a:t>
            </a:r>
            <a:r>
              <a:rPr lang="en-GB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POLjOPRIVREDE</a:t>
            </a:r>
            <a:r>
              <a:rPr lang="en-GB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 SRBIJI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11671-EC24-4025-83DF-8A27447FA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7292"/>
            <a:ext cx="10515600" cy="44592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Osnovni f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aktori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utiču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zastupljenost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poljoprivredi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su: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GB" sz="2400" strike="sngStrike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ačin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razumevanja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rizika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eličin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farme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brazovanj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vlasnika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farme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skustvo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učešćem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osiguranju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prošlosti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ivo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dohotka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rste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useva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inputa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60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9A446-DDF7-4CC9-8D91-9AA47E31A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31" y="900636"/>
            <a:ext cx="11681138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TREND BUDUĆEG </a:t>
            </a:r>
            <a:r>
              <a:rPr lang="en-GB" sz="32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KRETANjA</a:t>
            </a:r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BRUTO PREMIJA </a:t>
            </a:r>
            <a:r>
              <a:rPr lang="en-GB" sz="32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32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POLjOPRIVREDI</a:t>
            </a:r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SRBIJE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BC38B40-DDA9-4DA5-91EB-0B7B19414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2254682"/>
            <a:ext cx="5157787" cy="934466"/>
          </a:xfrm>
        </p:spPr>
        <p:txBody>
          <a:bodyPr>
            <a:normAutofit fontScale="62500" lnSpcReduction="20000"/>
          </a:bodyPr>
          <a:lstStyle/>
          <a:p>
            <a:endParaRPr lang="en-US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2800" b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 premija u osiguranju biljaka</a:t>
            </a:r>
            <a:endParaRPr lang="en-GB" sz="2800" b="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1B86C-7552-4CC0-924B-7E6B1D46C9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r-Latn-RS" sz="1200" dirty="0"/>
          </a:p>
          <a:p>
            <a:pPr marL="0" indent="0">
              <a:buNone/>
            </a:pPr>
            <a:endParaRPr lang="sr-Latn-RS" sz="1200" b="1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7D42B18-D546-4BDB-A2B9-7CA4AC189D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7410" y="2226199"/>
            <a:ext cx="5895304" cy="934467"/>
          </a:xfrm>
        </p:spPr>
        <p:txBody>
          <a:bodyPr>
            <a:normAutofit/>
          </a:bodyPr>
          <a:lstStyle/>
          <a:p>
            <a:endParaRPr lang="en-US" sz="1800" b="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800" b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 premija u osiguranju životinja</a:t>
            </a:r>
            <a:endParaRPr lang="en-GB" sz="1800" b="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183D1C1-7AB2-43F5-8A26-6D67DF5FD1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3012" y="6003591"/>
            <a:ext cx="10298375" cy="4047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sz="1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Izvor: Obrada autora podataka NBS (www.nbs.rs) na osnovu softvera MiniTab</a:t>
            </a:r>
            <a:endParaRPr lang="en-GB" sz="12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Trend Analysis Plot for Gross premium in plant insuranc">
            <a:extLst>
              <a:ext uri="{FF2B5EF4-FFF2-40B4-BE49-F238E27FC236}">
                <a16:creationId xmlns:a16="http://schemas.microsoft.com/office/drawing/2014/main" id="{53349FAC-1CE7-447B-969C-AF2719CCD02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7" y="2932757"/>
            <a:ext cx="4517825" cy="2957541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Trend Analysis Plot for Gross premium in animal insuran">
            <a:extLst>
              <a:ext uri="{FF2B5EF4-FFF2-40B4-BE49-F238E27FC236}">
                <a16:creationId xmlns:a16="http://schemas.microsoft.com/office/drawing/2014/main" id="{B6DE866A-F179-4112-919C-677B6BD1AAE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944" y="2932756"/>
            <a:ext cx="4646054" cy="2957541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1015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2E7FF-77B7-47C6-96B0-A6BCC37F5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83" y="901522"/>
            <a:ext cx="11681138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TREND BUDUĆEG </a:t>
            </a:r>
            <a:r>
              <a:rPr lang="en-GB" sz="32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KRETANjA</a:t>
            </a:r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BRUTO PREMIJA </a:t>
            </a:r>
            <a:r>
              <a:rPr lang="en-GB" sz="32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32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POLjOPRIVREDI</a:t>
            </a:r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SRBIJE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5CAEB-7395-42D5-A2DF-684DAD9FD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83" y="2688801"/>
            <a:ext cx="11359166" cy="5083599"/>
          </a:xfrm>
        </p:spPr>
        <p:txBody>
          <a:bodyPr/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Jednačina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linearnog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rastućeg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odgovara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podacima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bruto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premiju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biljaka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sr-Latn-R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srednje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apsolutne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procentne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greške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(MAPE=10)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ukazuje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kvadratno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kretanje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budućeg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bruto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životinja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GB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Latn-R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o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bzirom</a:t>
            </a:r>
            <a:r>
              <a:rPr lang="sr-Latn-R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to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kvantitativni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podaci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bruto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premije</a:t>
            </a:r>
            <a:r>
              <a:rPr lang="sr-Latn-R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osiguranja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životinja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prilagođavaju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kvadratnom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trendu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očekujemo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apsolutni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životinja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odnosu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biljaka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predstavljeno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linearnim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trendom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772830"/>
      </p:ext>
    </p:extLst>
  </p:cSld>
  <p:clrMapOvr>
    <a:masterClrMapping/>
  </p:clrMapOvr>
  <p:transition spd="slow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C5C97-30FA-4BAF-8ED8-0EA9C4FA1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79551"/>
            <a:ext cx="4069723" cy="5177309"/>
          </a:xfrm>
        </p:spPr>
        <p:txBody>
          <a:bodyPr>
            <a:noAutofit/>
          </a:bodyPr>
          <a:lstStyle/>
          <a:p>
            <a:pPr algn="ctr"/>
            <a:r>
              <a:rPr lang="en-GB" sz="3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INOSTRANA ISKUSTVA – MODELI </a:t>
            </a:r>
            <a:r>
              <a:rPr lang="en-GB" sz="3000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sz="3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3000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POLjOPRIVREDNOJ</a:t>
            </a:r>
            <a:r>
              <a:rPr lang="en-GB" sz="3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PROIZVODNjI</a:t>
            </a:r>
            <a:br>
              <a:rPr lang="en-GB" sz="3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30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ADCCE62-B4ED-42DA-B0B8-E8DCD8981C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867717"/>
              </p:ext>
            </p:extLst>
          </p:nvPr>
        </p:nvGraphicFramePr>
        <p:xfrm>
          <a:off x="4237149" y="811369"/>
          <a:ext cx="7727325" cy="480723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110213">
                  <a:extLst>
                    <a:ext uri="{9D8B030D-6E8A-4147-A177-3AD203B41FA5}">
                      <a16:colId xmlns:a16="http://schemas.microsoft.com/office/drawing/2014/main" val="2369193442"/>
                    </a:ext>
                  </a:extLst>
                </a:gridCol>
                <a:gridCol w="2079892">
                  <a:extLst>
                    <a:ext uri="{9D8B030D-6E8A-4147-A177-3AD203B41FA5}">
                      <a16:colId xmlns:a16="http://schemas.microsoft.com/office/drawing/2014/main" val="246659759"/>
                    </a:ext>
                  </a:extLst>
                </a:gridCol>
                <a:gridCol w="2152907">
                  <a:extLst>
                    <a:ext uri="{9D8B030D-6E8A-4147-A177-3AD203B41FA5}">
                      <a16:colId xmlns:a16="http://schemas.microsoft.com/office/drawing/2014/main" val="1912439340"/>
                    </a:ext>
                  </a:extLst>
                </a:gridCol>
                <a:gridCol w="2384313">
                  <a:extLst>
                    <a:ext uri="{9D8B030D-6E8A-4147-A177-3AD203B41FA5}">
                      <a16:colId xmlns:a16="http://schemas.microsoft.com/office/drawing/2014/main" val="2263817965"/>
                    </a:ext>
                  </a:extLst>
                </a:gridCol>
              </a:tblGrid>
              <a:tr h="5924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Zemlja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Vrste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osiguranih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rizika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Subvencije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u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pokriću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rizika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Postojeći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sistem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osiguranja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extLst>
                  <a:ext uri="{0D108BD9-81ED-4DB2-BD59-A6C34878D82A}">
                    <a16:rowId xmlns:a16="http://schemas.microsoft.com/office/drawing/2014/main" val="3259829922"/>
                  </a:ext>
                </a:extLst>
              </a:tr>
              <a:tr h="1339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Španija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Grad,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mraz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suša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poplava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požar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provala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oblaka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olujni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vetar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različite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bolesti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štetočine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55%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troškova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premije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osiguranja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pokriva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Sistem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osiguranja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je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privatnog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karaktera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uz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nadzor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subvencije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državno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reosiguranje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za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slučaj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katastrofalnih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šteta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- </a:t>
                      </a:r>
                      <a:r>
                        <a:rPr lang="en-US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JPP</a:t>
                      </a:r>
                      <a:endParaRPr lang="en-GB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extLst>
                  <a:ext uri="{0D108BD9-81ED-4DB2-BD59-A6C34878D82A}">
                    <a16:rowId xmlns:a16="http://schemas.microsoft.com/office/drawing/2014/main" val="2279124562"/>
                  </a:ext>
                </a:extLst>
              </a:tr>
              <a:tr h="13428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Grčka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Grad,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oluja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mraz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suša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poplava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more,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obilne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padavine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toplotni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talas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različite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bolesti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štetočine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Od 50% do 80%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troškova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premije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osiguranja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pokriva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Državni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sistem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obaveznog</a:t>
                      </a:r>
                      <a:r>
                        <a:rPr lang="en-US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osiguranja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od 1988.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godine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uz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privatna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osiguravajuća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društva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koja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preuzimaju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rizike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koje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ne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pokriva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extLst>
                  <a:ext uri="{0D108BD9-81ED-4DB2-BD59-A6C34878D82A}">
                    <a16:rowId xmlns:a16="http://schemas.microsoft.com/office/drawing/2014/main" val="1737123299"/>
                  </a:ext>
                </a:extLst>
              </a:tr>
              <a:tr h="15325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Portugalija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Grad,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oluja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mraz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požar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udar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groma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eksplozija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obilne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padavine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zemljotres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Od </a:t>
                      </a:r>
                      <a:r>
                        <a:rPr lang="en-US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45% do 85%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troškova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premije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osiguranja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pokriva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u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zavisnosti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od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verovatnoće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ispoljavanja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rizika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veličine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prouzrokovanih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šteta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Sistem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osiguranja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uz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državno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subvencionisanje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državni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fond za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slučaj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katastrofalnih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šteta</a:t>
                      </a:r>
                      <a:r>
                        <a:rPr lang="en-US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u </a:t>
                      </a:r>
                      <a:r>
                        <a:rPr lang="en-US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poljoprivredi</a:t>
                      </a:r>
                      <a:endParaRPr lang="en-GB" sz="14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294" marR="71294" marT="0" marB="0"/>
                </a:tc>
                <a:extLst>
                  <a:ext uri="{0D108BD9-81ED-4DB2-BD59-A6C34878D82A}">
                    <a16:rowId xmlns:a16="http://schemas.microsoft.com/office/drawing/2014/main" val="1171573562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B7CEED-74BD-4AC6-B661-A37B76FB1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810254" y="5643957"/>
            <a:ext cx="10653129" cy="441311"/>
          </a:xfrm>
        </p:spPr>
        <p:txBody>
          <a:bodyPr>
            <a:normAutofit/>
          </a:bodyPr>
          <a:lstStyle/>
          <a:p>
            <a:pPr algn="ctr"/>
            <a:r>
              <a:rPr lang="sr-Latn-RS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Izvor: Adaptirano prema: EC (2001), </a:t>
            </a:r>
            <a:r>
              <a:rPr lang="sr-Latn-RS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https://ec.europa.eu/agriculture/publi/insurance</a:t>
            </a:r>
            <a:endParaRPr lang="sr-Latn-RS" sz="1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25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AB223-1BD6-4868-956F-61B437D5D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19" y="927279"/>
            <a:ext cx="11397803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PREPORUKE ZA RAZVOJ </a:t>
            </a:r>
            <a:r>
              <a:rPr lang="en-GB" sz="32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3200" i="1" u="sng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POLjOPRIVREDI</a:t>
            </a:r>
            <a:r>
              <a:rPr lang="en-GB" sz="3200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 SRBIJI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1671A-0C8B-4CB1-8F58-E3310EBCA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45" y="2723882"/>
            <a:ext cx="11208377" cy="5100033"/>
          </a:xfrm>
        </p:spPr>
        <p:txBody>
          <a:bodyPr/>
          <a:lstStyle/>
          <a:p>
            <a:pPr algn="just"/>
            <a:r>
              <a:rPr lang="nb-NO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Uspostavljanje zakonske i podzakonske regulative </a:t>
            </a:r>
            <a:endParaRPr lang="sr-Latn-R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Određivanje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načina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državne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podrške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poljoprivrednicima</a:t>
            </a:r>
          </a:p>
          <a:p>
            <a:pPr algn="just"/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Uvođenje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obaveznog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registrovana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gazdinstva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državne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podsticaje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poljoprivredu</a:t>
            </a:r>
            <a:endParaRPr lang="sr-Latn-R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Organizovanje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asocijacije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osiguravača</a:t>
            </a:r>
            <a:endParaRPr lang="sr-Latn-R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Uvođenje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novih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vrsta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prilagođeni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potrebama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poljoprivrednika</a:t>
            </a:r>
          </a:p>
          <a:p>
            <a:pPr algn="just"/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Informisanje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edukacija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poljoprivrednih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proizvođača</a:t>
            </a:r>
            <a:endParaRPr lang="en-GB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76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554</TotalTime>
  <Words>810</Words>
  <Application>Microsoft Office PowerPoint</Application>
  <PresentationFormat>Widescreen</PresentationFormat>
  <Paragraphs>127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Times New Roman</vt:lpstr>
      <vt:lpstr>Wingdings</vt:lpstr>
      <vt:lpstr>Retrospect</vt:lpstr>
      <vt:lpstr>            UNAPREĐENJE AGROBIZNISA KROZ OSIGURANJE BILJNE PROIZVODNJE I ŽIVOTINJA U SRBIJI  dr Katica Radosavljević, naučni saradnik</vt:lpstr>
      <vt:lpstr>RIZICI U POLjOPRIVREDNOJ PROIZVODNjI</vt:lpstr>
      <vt:lpstr>OSIGURANjE KAO INSTRUMENT KONTROLISANjA RIZIKA U POLjOPRIVREDI</vt:lpstr>
      <vt:lpstr>OSIGURANjE POLjOPRIVREDE U SRBIJI</vt:lpstr>
      <vt:lpstr>OSIGURANjE POLjOPRIVREDE U SRBIJI</vt:lpstr>
      <vt:lpstr>TREND BUDUĆEG KRETANjA BRUTO PREMIJA OSIGURANjA U POLjOPRIVREDI SRBIJE</vt:lpstr>
      <vt:lpstr>TREND BUDUĆEG KRETANjA BRUTO PREMIJA OSIGURANjA U POLjOPRIVREDI SRBIJE</vt:lpstr>
      <vt:lpstr>INOSTRANA ISKUSTVA – MODELI OSIGURANjA U POLjOPRIVREDNOJ PROIZVODNjI </vt:lpstr>
      <vt:lpstr>PREPORUKE ZA RAZVOJ OSIGURANjA U POLjOPRIVREDI U SRBIJI</vt:lpstr>
      <vt:lpstr>OTVORENA PITANJA ZA DALJA ISTRAŽIVANJA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Katica</dc:creator>
  <cp:lastModifiedBy>Katica</cp:lastModifiedBy>
  <cp:revision>115</cp:revision>
  <cp:lastPrinted>2021-06-07T15:59:58Z</cp:lastPrinted>
  <dcterms:created xsi:type="dcterms:W3CDTF">2021-06-07T08:58:10Z</dcterms:created>
  <dcterms:modified xsi:type="dcterms:W3CDTF">2021-06-16T07:50:03Z</dcterms:modified>
</cp:coreProperties>
</file>