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74" r:id="rId5"/>
    <p:sldId id="260" r:id="rId6"/>
    <p:sldId id="261" r:id="rId7"/>
    <p:sldId id="262" r:id="rId8"/>
    <p:sldId id="264" r:id="rId9"/>
    <p:sldId id="265" r:id="rId10"/>
    <p:sldId id="27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A868CE-869F-4000-A6EA-FBB21ABFF4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8AB6A5B-F27A-4B31-BC8F-F49E4A3CA3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4AC20B7-2BF1-4001-AB0F-3A5DF76A0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9817D-0918-4730-BC6F-E24A2D181D87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0B5BD4C-81D7-4CC6-9A1F-1F8F61C69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32BEA8-3B56-4807-A67D-28176C84A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AD09-EAA4-43E9-BE6F-ACE8639C2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673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EA9B8B-1C0F-40E6-95D1-64B30C611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7CA5E3E-680E-4B28-9671-899C58B2B3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19C03CA-3000-4837-AE01-1A2136434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9817D-0918-4730-BC6F-E24A2D181D87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625FFF6-6C89-4DD6-B042-29FADFD89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F2682A5-B853-43FA-8C89-A4D2F5198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AD09-EAA4-43E9-BE6F-ACE8639C2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913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3541281F-89C6-44DF-9C8C-F6820537A9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820D6F6-9DC7-47FD-AA35-3CA3965E65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CB325A7-2F07-4273-90D3-CDE19CCB9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9817D-0918-4730-BC6F-E24A2D181D87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A51A450-10AC-46E5-8B03-2AA47D5DD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1AB2BF8-131B-4AAD-921F-5C38BFEFE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AD09-EAA4-43E9-BE6F-ACE8639C2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37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5AC1C9-FF00-40A2-A8FB-741D10C18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A91B79-726E-4F9C-B98C-0C12718663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D0BD441-4A35-480B-9BE2-3258CCCB6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9817D-0918-4730-BC6F-E24A2D181D87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4E15B0E-5147-4163-8A25-7BFFB6591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E808FB4-E8FA-42B1-84E5-76B59FD9E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AD09-EAA4-43E9-BE6F-ACE8639C2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460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E46F61-FF76-45AA-BEA8-3C0E3BBB5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DE2316A-6BA3-40D9-B772-D06BBC959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4367131-EE2E-4E7F-BA40-68D1F0B8E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9817D-0918-4730-BC6F-E24A2D181D87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AD16204-A7FA-4DAA-AA4F-936B8BEB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9ED4FF-CC8B-4778-B4B6-E8300ABA9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AD09-EAA4-43E9-BE6F-ACE8639C2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889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D6153B-6EDD-4C9F-AEED-899AB3EAE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DB376B9-7AD3-46DF-8945-E97BDF0F36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F8CFFEF-6801-43C0-80BC-5C78EA5E1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2C3B4FC-69CD-481B-9964-DC7934BA5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9817D-0918-4730-BC6F-E24A2D181D87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9ECEF5E-26F6-40E5-A14D-296EAF5C8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5D8E4E5-D632-4D3C-B090-B9691AFE9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AD09-EAA4-43E9-BE6F-ACE8639C2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879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533495-3CFD-4689-B3FE-AB2BF3B86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4E0951E-9516-4C86-81C5-C24FB12FE9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28154A7-AD64-4868-8484-2FB92625AA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FDEF032-BA26-4F92-8C4E-5BEC7DBE44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FAAD5A8-3CC6-4566-9968-A26D460F4E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FEB263D-2F8C-414C-A8E9-F47F1453B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9817D-0918-4730-BC6F-E24A2D181D87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C775929-AD69-4C95-BC11-10A04F322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2D833526-1441-490E-B6B9-4534A8F37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AD09-EAA4-43E9-BE6F-ACE8639C2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792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9C72AD-0014-44E7-95AB-D650A4AC0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134489B-B955-40E3-9C6B-14A59BD8B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9817D-0918-4730-BC6F-E24A2D181D87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E7D1874-7B53-4F9C-B3E4-1EE5332D5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C5D354F-75BB-49A8-8160-CDD5A3370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AD09-EAA4-43E9-BE6F-ACE8639C2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1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FF48945-BE5D-425E-A3CC-6FC8D4134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9817D-0918-4730-BC6F-E24A2D181D87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CF10023-5F92-420F-9869-EB50D715A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0400C51-6B88-4CD2-86FD-22D4FD321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AD09-EAA4-43E9-BE6F-ACE8639C2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42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FD911-AB22-4ED6-BD77-08BC8F600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A093E98-3B25-4536-825F-652828E1B5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D8A1E56-275D-47CE-B102-4B15E67F03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E90707F-AD87-4AE3-8C06-2AE422380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9817D-0918-4730-BC6F-E24A2D181D87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D079160-C513-4B58-9D80-941EC3CE5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9E7439F-A128-4EB0-9480-FEB8BCBE6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AD09-EAA4-43E9-BE6F-ACE8639C2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598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F407273-51B0-48AB-A2E5-82A8E5E4D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654806C-B60A-4B40-9C71-54BF3AFBF6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23D2D79-5E70-4239-8595-8FFA530743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9AA4C9C-89A5-4101-95B6-56487289B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9817D-0918-4730-BC6F-E24A2D181D87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B107EA3-0E6D-4969-80AE-BDF9F022B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852BC8E-EDCB-4D2B-8CB6-4786CAD54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AD09-EAA4-43E9-BE6F-ACE8639C2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B8611D0-FC34-47D2-9578-2B6110E17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33F211C-5314-4188-8714-9D78D5B1C7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C43C363-CF0D-4975-BC77-83A2B016C7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9817D-0918-4730-BC6F-E24A2D181D87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2B4A602-6184-458D-AA48-24EAAD27C6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C5B7FF5-084B-468A-A0FD-0AFD214E4F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1AD09-EAA4-43E9-BE6F-ACE8639C2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80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224A4E-C734-4CCB-B06B-43CA851899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55762"/>
          </a:xfrm>
        </p:spPr>
        <p:txBody>
          <a:bodyPr>
            <a:normAutofit/>
          </a:bodyPr>
          <a:lstStyle/>
          <a:p>
            <a:r>
              <a:rPr lang="sr-Latn-CS" sz="4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Digitalno osiguranje u nastajanju</a:t>
            </a:r>
            <a:endParaRPr lang="en-US" sz="44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10FE7E1-11A1-47BE-8D21-0C62B91409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/>
              <a:t>Branko Urošević i Drago Inđić</a:t>
            </a:r>
          </a:p>
          <a:p>
            <a:r>
              <a:rPr lang="sr-Latn-RS"/>
              <a:t>Master in Computational Finance (MCF)</a:t>
            </a:r>
          </a:p>
          <a:p>
            <a:r>
              <a:rPr lang="sr-Latn-RS"/>
              <a:t>Računarski fakultet, Beograd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69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372892-0EFB-4614-9279-148B99001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Kako </a:t>
            </a:r>
            <a:r>
              <a:rPr lang="sr-Latn-RS" i="1"/>
              <a:t>Lemonade</a:t>
            </a:r>
            <a:r>
              <a:rPr lang="sr-Latn-RS"/>
              <a:t> stvara vrednost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7AD807B-95C0-466E-894C-79CEFF4B4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8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Ukoliko osiguranik odluči da vara</a:t>
            </a:r>
            <a:r>
              <a:rPr lang="en-GB" sz="28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sr-Latn-RS" sz="28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time čini štetu organizaciji koju želi da podrži</a:t>
            </a:r>
            <a:r>
              <a:rPr lang="en-GB" sz="28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sr-Latn-RS" sz="28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 </a:t>
            </a:r>
            <a:r>
              <a:rPr lang="sr-Latn-RS">
                <a:latin typeface="Times New Roman" panose="02020603050405020304" pitchFamily="18" charset="0"/>
                <a:ea typeface="Calibri" panose="020F0502020204030204" pitchFamily="34" charset="0"/>
              </a:rPr>
              <a:t>smanjuje podsticaj za varanje što</a:t>
            </a:r>
            <a:r>
              <a:rPr lang="sr-Latn-RS" sz="28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vremenom dovodi do kooperativne ravnoteže.</a:t>
            </a:r>
            <a:endParaRPr lang="en-US" sz="28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sr-Latn-RS"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en-GB" sz="28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ra</a:t>
            </a:r>
            <a:r>
              <a:rPr lang="sr-Latn-RS" sz="28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nsparentnost</a:t>
            </a:r>
            <a:r>
              <a:rPr lang="en-GB" sz="28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sr-Latn-RS" sz="28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kompanija ima </a:t>
            </a:r>
            <a:r>
              <a:rPr lang="en-GB" sz="28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open-source</a:t>
            </a:r>
            <a:r>
              <a:rPr lang="sr-Latn-RS" sz="28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platformu za polise osiguranja koja je dostupna svima – svi mogu da vide kako se formira tarifa. Kod se nalazi u repozitorijumu open source kodova. </a:t>
            </a:r>
          </a:p>
          <a:p>
            <a:r>
              <a:rPr lang="sr-Latn-RS" sz="28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Ovo je revolucionarna </a:t>
            </a:r>
            <a:r>
              <a:rPr lang="sr-Latn-RS">
                <a:latin typeface="Times New Roman" panose="02020603050405020304" pitchFamily="18" charset="0"/>
                <a:ea typeface="Calibri" panose="020F0502020204030204" pitchFamily="34" charset="0"/>
              </a:rPr>
              <a:t>novina</a:t>
            </a:r>
            <a:r>
              <a:rPr lang="sr-Latn-RS" sz="28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u odnosu na standardnu praksu u industriji osiguranja. </a:t>
            </a:r>
          </a:p>
          <a:p>
            <a:r>
              <a:rPr lang="sr-Latn-RS">
                <a:latin typeface="Times New Roman" panose="02020603050405020304" pitchFamily="18" charset="0"/>
                <a:ea typeface="Calibri" panose="020F0502020204030204" pitchFamily="34" charset="0"/>
              </a:rPr>
              <a:t>Sledeći </a:t>
            </a:r>
            <a:r>
              <a:rPr lang="sr-Latn-RS" smtClean="0">
                <a:latin typeface="Times New Roman" panose="02020603050405020304" pitchFamily="18" charset="0"/>
                <a:ea typeface="Calibri" panose="020F0502020204030204" pitchFamily="34" charset="0"/>
              </a:rPr>
              <a:t>korak </a:t>
            </a:r>
            <a:r>
              <a:rPr lang="sr-Latn-RS">
                <a:latin typeface="Times New Roman" panose="02020603050405020304" pitchFamily="18" charset="0"/>
                <a:ea typeface="Calibri" panose="020F0502020204030204" pitchFamily="34" charset="0"/>
              </a:rPr>
              <a:t>u evoluciji  </a:t>
            </a:r>
            <a:r>
              <a:rPr lang="en-GB" sz="2800" i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insurtech</a:t>
            </a:r>
            <a:r>
              <a:rPr lang="sr-Latn-RS" sz="2800" i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-a</a:t>
            </a:r>
            <a:r>
              <a:rPr lang="en-GB" sz="28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 sz="28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jeste Nexus, baziran na blockchain tehnologiji</a:t>
            </a:r>
            <a:r>
              <a:rPr lang="en-GB" sz="28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14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63BF0AE-B37A-4F3C-815D-70EA58D2E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4186"/>
            <a:ext cx="10515600" cy="1131395"/>
          </a:xfrm>
        </p:spPr>
        <p:txBody>
          <a:bodyPr>
            <a:normAutofit/>
          </a:bodyPr>
          <a:lstStyle/>
          <a:p>
            <a:r>
              <a:rPr lang="en-US" sz="4000" i="1">
                <a:effectLst/>
                <a:ea typeface="Calibri" panose="020F0502020204030204" pitchFamily="34" charset="0"/>
              </a:rPr>
              <a:t>N</a:t>
            </a:r>
            <a:r>
              <a:rPr lang="sr-Latn-RS" sz="4000" i="1">
                <a:effectLst/>
                <a:ea typeface="Calibri" panose="020F0502020204030204" pitchFamily="34" charset="0"/>
              </a:rPr>
              <a:t>exus Mutual </a:t>
            </a:r>
            <a:r>
              <a:rPr lang="sr-Latn-RS" sz="4000">
                <a:effectLst/>
                <a:ea typeface="Calibri" panose="020F0502020204030204" pitchFamily="34" charset="0"/>
              </a:rPr>
              <a:t>(2018)</a:t>
            </a:r>
            <a:endParaRPr lang="en-US" sz="4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1C9AC7B-0916-479C-81AC-25E631B46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2672"/>
            <a:ext cx="10515600" cy="5090203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Registrovan kao neprofitna organizacija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Upravljanje na osnovu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Ethereum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blockchain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de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centralizovane autonomne organizacije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(DAO)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U celini u vlasništvu </a:t>
            </a:r>
            <a:r>
              <a:rPr lang="sr-Latn-RS" sz="24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članova društva. </a:t>
            </a:r>
            <a:endParaRPr lang="sr-Latn-RS" sz="24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spcBef>
                <a:spcPts val="0"/>
              </a:spcBef>
              <a:buNone/>
              <a:tabLst>
                <a:tab pos="5276850" algn="l"/>
              </a:tabLst>
            </a:pPr>
            <a:endParaRPr lang="sr-Latn-RS" sz="240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Društvo procenjuje svaki zahtev za osiguranje i obezbeđuje sredstva da se </a:t>
            </a:r>
            <a:r>
              <a:rPr lang="sr-Latn-RS" sz="2400" smtClean="0">
                <a:latin typeface="Times New Roman" panose="02020603050405020304" pitchFamily="18" charset="0"/>
                <a:ea typeface="Calibri" panose="020F0502020204030204" pitchFamily="34" charset="0"/>
              </a:rPr>
              <a:t>pokriju potencijalne štete</a:t>
            </a:r>
            <a:r>
              <a:rPr lang="sr-Latn-RS" sz="24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K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oristi token 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NXM 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za kreiranje podsticaja</a:t>
            </a: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umesto kapitalne strukture osiguravača)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en-US" sz="24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spcBef>
                <a:spcPts val="0"/>
              </a:spcBef>
              <a:buNone/>
              <a:tabLst>
                <a:tab pos="5276850" algn="l"/>
              </a:tabLst>
            </a:pPr>
            <a:endParaRPr lang="sr-Latn-RS" sz="24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Vlasnici 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NXM 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tokena odlučuju koji pametni ugovor žele da podrže, a za uzvrat dobijaju deo uplate vezane za pokriće troškova osiguranja. </a:t>
            </a: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endParaRPr lang="sr-Latn-RS" sz="240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Svako može postati član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2400" i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Nexus </a:t>
            </a:r>
            <a:r>
              <a:rPr lang="sr-Latn-RS" sz="2400" i="1">
                <a:latin typeface="Times New Roman" panose="02020603050405020304" pitchFamily="18" charset="0"/>
                <a:ea typeface="Calibri" panose="020F0502020204030204" pitchFamily="34" charset="0"/>
              </a:rPr>
              <a:t>Mutual-a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Članovi mogu da </a:t>
            </a: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kupe 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NXM</a:t>
            </a: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putem 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Ethereum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-a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(ETH) </a:t>
            </a: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ili preko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DAI (a USD stable coin). NXM 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 </a:t>
            </a:r>
            <a:r>
              <a:rPr lang="sr-Latn-RS" sz="24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koristi 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za kupovinu osiguranja i za učešće </a:t>
            </a: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u glasanju 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prilikom donošenja odluka vezanih za upravljanje društvom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sr-Latn-RS" sz="24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NXM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tokeni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 mogu </a:t>
            </a:r>
            <a:r>
              <a:rPr lang="sr-Latn-RS" sz="24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isključivo 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kupiti na 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Nexus Mutual platform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njima se ne trguje na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kripto berzama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 isključivo razmenjivati među članovima društva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sr-Latn-RS" sz="24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Postoji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open source </a:t>
            </a: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kod koji je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podrobno </a:t>
            </a:r>
            <a:r>
              <a:rPr lang="sr-Latn-RS" sz="2400" smtClean="0">
                <a:latin typeface="Times New Roman" panose="02020603050405020304" pitchFamily="18" charset="0"/>
                <a:ea typeface="Calibri" panose="020F0502020204030204" pitchFamily="34" charset="0"/>
              </a:rPr>
              <a:t>objašnjen</a:t>
            </a:r>
            <a:r>
              <a:rPr lang="sr-Latn-RS" sz="24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API, 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kao i procesi vezani za izbor pojedinih pametnih ugovora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767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05AC7F-9B47-43BB-81AD-05CBAEEA8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i="1">
                <a:effectLst/>
                <a:ea typeface="Calibri" panose="020F0502020204030204" pitchFamily="34" charset="0"/>
              </a:rPr>
              <a:t>N</a:t>
            </a:r>
            <a:r>
              <a:rPr lang="sr-Latn-RS" sz="4400" i="1">
                <a:effectLst/>
                <a:ea typeface="Calibri" panose="020F0502020204030204" pitchFamily="34" charset="0"/>
              </a:rPr>
              <a:t>exus Mutual</a:t>
            </a:r>
            <a:endParaRPr lang="en-US" i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4ABFAF8-7296-4D50-8AB2-EE8C843B0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828"/>
            <a:ext cx="10515600" cy="5087155"/>
          </a:xfrm>
        </p:spPr>
        <p:txBody>
          <a:bodyPr>
            <a:normAutofit/>
          </a:bodyPr>
          <a:lstStyle/>
          <a:p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Cena </a:t>
            </a:r>
            <a:r>
              <a:rPr lang="en-GB" sz="20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NXM</a:t>
            </a:r>
            <a:r>
              <a:rPr lang="sr-Latn-RS" sz="20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tokena</a:t>
            </a:r>
            <a:r>
              <a:rPr lang="en-GB" sz="20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 algoritamski poveća kada je društvo dobro kapitalizovano (u odnosu na obaveze) a opada ukoliko je potrebno još sredstava. Obrada zahteva za odštetu je transparentna.</a:t>
            </a:r>
          </a:p>
          <a:p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Osiguranje može biti na rok od jednog dana do više godina. </a:t>
            </a:r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Osiguranici koji traže odštetu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</a:t>
            </a:r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članovi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NXM blockchain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-a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</a:t>
            </a:r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dobijaju odštetu na osnovu protokola za obradu zahteva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koji se aktivira kada se dobije dokaz o šteti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Odštete se diskutuju i o njima se glasa na društvenom Sudu za razlike u mišljenju na platformi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sr-Latn-RS" sz="200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20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Društvom upravljaju njegovi članovi i Savetodavni odbor preko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DAO. </a:t>
            </a:r>
            <a:r>
              <a:rPr lang="en-US" sz="2000">
                <a:latin typeface="Times New Roman" panose="02020603050405020304" pitchFamily="18" charset="0"/>
                <a:ea typeface="Calibri" panose="020F0502020204030204" pitchFamily="34" charset="0"/>
              </a:rPr>
              <a:t>5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članova odbora čine osnivači firme i eksperti iz industrije vezane za pametne ugovore i osiguranje, kao i eksperti za pravna i regulatorna pitanja. </a:t>
            </a:r>
            <a:endParaRPr lang="en-GB" sz="20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spcBef>
                <a:spcPts val="0"/>
              </a:spcBef>
              <a:buNone/>
              <a:tabLst>
                <a:tab pos="5276850" algn="l"/>
              </a:tabLst>
            </a:pPr>
            <a:endParaRPr lang="en-GB" sz="20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Svaki član Društva može </a:t>
            </a:r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postati 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član Savetodavnog odbora tako što bude izglasan da zameni nekog drugog člana odbora.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S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vaki član može da predloži promene na 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blockchain prot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okolu tako što pošalje predlog kroz platformu za upravljanje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Savetodavni odbor verifikuje predloge, predlaže kako prema tome postupiti, i odlučuje koliku nagradu, u 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NXM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tokenima, da dodeli svakom članu koji učestvuje u glasanju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en-US" sz="20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  <a:tabLst>
                <a:tab pos="5276850" algn="l"/>
              </a:tabLst>
            </a:pPr>
            <a:endParaRPr lang="en-US" sz="18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92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CDD1F6-BF1D-439D-9837-A207AE114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>
                <a:effectLst/>
                <a:ea typeface="Calibri" panose="020F0502020204030204" pitchFamily="34" charset="0"/>
              </a:rPr>
              <a:t>N</a:t>
            </a:r>
            <a:r>
              <a:rPr lang="sr-Latn-RS" sz="4400">
                <a:effectLst/>
                <a:ea typeface="Calibri" panose="020F0502020204030204" pitchFamily="34" charset="0"/>
              </a:rPr>
              <a:t>exus Mutual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B37F789-B025-42AF-9206-ECE99D70E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301" y="1541540"/>
            <a:ext cx="10515600" cy="4351338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Glasa se korišćenjem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NXM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tokena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sr-Latn-RS" sz="2000" smtClean="0">
                <a:latin typeface="Times New Roman" panose="02020603050405020304" pitchFamily="18" charset="0"/>
                <a:ea typeface="Calibri" panose="020F0502020204030204" pitchFamily="34" charset="0"/>
              </a:rPr>
              <a:t>Ponder nekog</a:t>
            </a:r>
            <a:r>
              <a:rPr lang="sr-Latn-RS" sz="20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glasa je </a:t>
            </a:r>
            <a:r>
              <a:rPr lang="sr-Latn-RS" sz="20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proporcionalan 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količini NXM tokena </a:t>
            </a:r>
            <a:r>
              <a:rPr lang="sr-Latn-RS" sz="2000" smtClean="0">
                <a:latin typeface="Times New Roman" panose="02020603050405020304" pitchFamily="18" charset="0"/>
                <a:ea typeface="Calibri" panose="020F0502020204030204" pitchFamily="34" charset="0"/>
              </a:rPr>
              <a:t>uloženih </a:t>
            </a:r>
            <a:r>
              <a:rPr lang="sr-Latn-RS" sz="20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pri 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glasanju, ali se raspodela beneficija pravi proporcionalno broju članova koji glasaju, čime se nivelišu razlike među članovima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sr-Latn-RS" sz="20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spcBef>
                <a:spcPts val="0"/>
              </a:spcBef>
              <a:buNone/>
              <a:tabLst>
                <a:tab pos="5276850" algn="l"/>
              </a:tabLst>
            </a:pPr>
            <a:endParaRPr lang="sr-Latn-RS" sz="20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Ovakav mehanizam vodi ka stvaranju aktivnog tržišta gde zainteresovani rade </a:t>
            </a:r>
            <a:r>
              <a:rPr lang="sr-Latn-RS" sz="2000" smtClean="0">
                <a:latin typeface="Times New Roman" panose="02020603050405020304" pitchFamily="18" charset="0"/>
                <a:ea typeface="Calibri" panose="020F0502020204030204" pitchFamily="34" charset="0"/>
              </a:rPr>
              <a:t>na </a:t>
            </a:r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usavršavanju koda u cilju povećanja blagostanja </a:t>
            </a:r>
            <a:r>
              <a:rPr lang="sr-Latn-RS" sz="2000" smtClean="0">
                <a:latin typeface="Times New Roman" panose="02020603050405020304" pitchFamily="18" charset="0"/>
                <a:ea typeface="Calibri" panose="020F0502020204030204" pitchFamily="34" charset="0"/>
              </a:rPr>
              <a:t>društva</a:t>
            </a:r>
            <a:r>
              <a:rPr lang="en-GB" sz="20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sr-Latn-RS" sz="20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spcBef>
                <a:spcPts val="0"/>
              </a:spcBef>
              <a:buNone/>
              <a:tabLst>
                <a:tab pos="5276850" algn="l"/>
              </a:tabLst>
            </a:pPr>
            <a:endParaRPr lang="sr-Latn-RS" sz="20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Očekuje se da vrednost polisa osiguranja koje izdaje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Nexus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dostigne 1 milijardu </a:t>
            </a:r>
            <a:r>
              <a:rPr lang="en-GB" sz="20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USD</a:t>
            </a:r>
            <a:r>
              <a:rPr lang="sr-Latn-RS" sz="20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u 2021.</a:t>
            </a:r>
            <a:r>
              <a:rPr lang="en-GB" sz="20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preko 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30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protokola za pametne ugovore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sr-Latn-RS" sz="20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spcBef>
                <a:spcPts val="0"/>
              </a:spcBef>
              <a:buNone/>
              <a:tabLst>
                <a:tab pos="5276850" algn="l"/>
              </a:tabLst>
            </a:pPr>
            <a:endParaRPr lang="sr-Latn-RS" sz="20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Proces formiranja kapitala se nastavlja a vrednost NXM token je porasla sa početna 2 na 70 USD. </a:t>
            </a:r>
          </a:p>
          <a:p>
            <a:pPr marL="0" indent="0" algn="just">
              <a:spcBef>
                <a:spcPts val="0"/>
              </a:spcBef>
              <a:buNone/>
              <a:tabLst>
                <a:tab pos="5276850" algn="l"/>
              </a:tabLst>
            </a:pPr>
            <a:endParaRPr lang="sr-Latn-RS" sz="20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Sa pravnog stanovišta,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sistem obrade zahteva za odštetu je izbalansiran tako da je delimično vezan za ljudske odluke a delimično radi po automatizmu kroz realizaciju pametnih ugovora.</a:t>
            </a:r>
            <a:endParaRPr lang="en-US" sz="20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26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FA98BF-0D8D-44B9-AE1C-2BF1D1A75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Pravne klauzule koje se mogu i ne mogu kodirati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30F91FD-6D65-4520-AE2C-E0EAB393E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Ideja i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nsurtech DAO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je da izvršavaju ugovore automatski, na osnovu blockchain tehnologije i koristeći mehanizam koncenzusa. Takvo izvršenje je finalno, ne podleže reviziji. To nije u ovom trenutku u potpunosti moguće u pravnom smislu.</a:t>
            </a:r>
            <a:endParaRPr lang="sr-Latn-RS" sz="200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Tipično postoje klauzule koje se mogu izvršiti algoritamski kao i one koje ne mogu da se zakodiraju. Trenutno nemoguće potpuno primeniti</a:t>
            </a:r>
            <a:r>
              <a:rPr lang="en-U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“</a:t>
            </a:r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Kod je zakon</a:t>
            </a:r>
            <a:r>
              <a:rPr lang="en-U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” </a:t>
            </a:r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sintagmu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koju nameću fundamentalisti u taboru računarskih naučnika u Legaltechu</a:t>
            </a:r>
            <a:r>
              <a:rPr lang="en-U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sr-Latn-RS" sz="20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spcBef>
                <a:spcPts val="0"/>
              </a:spcBef>
              <a:buNone/>
              <a:tabLst>
                <a:tab pos="5276850" algn="l"/>
              </a:tabLst>
            </a:pPr>
            <a:endParaRPr lang="sr-Latn-RS" sz="20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Ugovori izvršivi na računaru (computational contracts) su aktivna oblasti kako u praksi tako i u akademiji. Neki od poznatih startupova iz te oblasti su</a:t>
            </a:r>
            <a:r>
              <a:rPr lang="en-U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OpenLaw, Clause, Legalese.</a:t>
            </a:r>
          </a:p>
          <a:p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Zakoni su osnovni mehanizam za rešavanje konflikata kroz sudove.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Sudovi sprovode pravne norme.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Sada prolaze kroz proces digitalne transformacije.</a:t>
            </a:r>
            <a:endParaRPr lang="sr-Latn-RS" sz="200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</a:t>
            </a:r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 Kini postoje on-line sudovi kojima se pristupa preko aplikcija na mobilnom telefonu i koje kreiraju alternativne mehanizme za rešavanje nesuglasica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000">
                <a:effectLst/>
              </a:rPr>
              <a:t> </a:t>
            </a:r>
            <a:endParaRPr lang="sr-Latn-RS" sz="20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sr-Latn-RS" sz="20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60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3E19BA-17A3-45D2-9BBB-D5F2C9357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2036"/>
          </a:xfrm>
        </p:spPr>
        <p:txBody>
          <a:bodyPr/>
          <a:lstStyle/>
          <a:p>
            <a:r>
              <a:rPr lang="sr-Latn-RS"/>
              <a:t>Perspektive daljeg razvoja insurtech-a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AD0164-595D-4551-B8CA-A387A5AA5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8182"/>
            <a:ext cx="10515600" cy="5149049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Kreiranje Interneta stvari, automatizacija i robotizacija proizvodnje, umrežavanje, </a:t>
            </a:r>
            <a:r>
              <a:rPr lang="sr-Latn-RS" sz="2400" smtClean="0">
                <a:latin typeface="Times New Roman" panose="02020603050405020304" pitchFamily="18" charset="0"/>
                <a:ea typeface="Calibri" panose="020F0502020204030204" pitchFamily="34" charset="0"/>
              </a:rPr>
              <a:t>kamere svude,</a:t>
            </a:r>
            <a:r>
              <a:rPr lang="sr-Latn-RS" sz="24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javne i privatne 5G mreže, sve to stvara materijalnu bazu za kompletno digitalan biznis model novog tipa osiguranja. </a:t>
            </a:r>
          </a:p>
          <a:p>
            <a:pPr marL="0" indent="0" algn="just">
              <a:spcBef>
                <a:spcPts val="0"/>
              </a:spcBef>
              <a:buNone/>
              <a:tabLst>
                <a:tab pos="5276850" algn="l"/>
              </a:tabLst>
            </a:pPr>
            <a:endParaRPr lang="sr-Latn-RS" sz="24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Decentralizovana struktura iz</a:t>
            </a: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“Internet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Svega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” 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stvara osnovu za kreiranje digitalnih identiteta i digitalnih ugovora novog pokolenja.</a:t>
            </a:r>
          </a:p>
          <a:p>
            <a:pPr marL="0" indent="0" algn="just">
              <a:spcBef>
                <a:spcPts val="0"/>
              </a:spcBef>
              <a:buNone/>
              <a:tabLst>
                <a:tab pos="5276850" algn="l"/>
              </a:tabLst>
            </a:pPr>
            <a:endParaRPr lang="sr-Latn-RS" sz="24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Kod takvih ugovora direktni ljudski input će biti sveden na minimalnu meru jer su ljudske intervencije tipično reaktivne a ne preventivne.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N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apreduje se i u tehnologiji koja obezbeđuje decentralizaciju uz istovremenu privatnost podataka. </a:t>
            </a:r>
            <a:endParaRPr lang="sr-Latn-RS" sz="240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endParaRPr lang="sr-Latn-RS" sz="24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Sa 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bezbednom digitalnom infrastukturom, poboljšanim performansama i povećanjem </a:t>
            </a: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i pojeftinjenjem </a:t>
            </a:r>
            <a:r>
              <a:rPr lang="sr-Latn-RS" sz="2400" smtClean="0">
                <a:latin typeface="Times New Roman" panose="02020603050405020304" pitchFamily="18" charset="0"/>
                <a:ea typeface="Calibri" panose="020F0502020204030204" pitchFamily="34" charset="0"/>
              </a:rPr>
              <a:t>kompjuterske memorije</a:t>
            </a:r>
            <a:r>
              <a:rPr lang="en-GB" sz="24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pametni </a:t>
            </a:r>
            <a:r>
              <a:rPr lang="sr-Latn-RS" sz="2400" smtClean="0">
                <a:latin typeface="Times New Roman" panose="02020603050405020304" pitchFamily="18" charset="0"/>
                <a:ea typeface="Calibri" panose="020F0502020204030204" pitchFamily="34" charset="0"/>
              </a:rPr>
              <a:t>ugovori mogu vremenom znatno </a:t>
            </a: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povećati efikasnost i smanjiti troškove </a:t>
            </a:r>
            <a:r>
              <a:rPr lang="sr-Latn-RS" sz="2400" smtClean="0">
                <a:latin typeface="Times New Roman" panose="02020603050405020304" pitchFamily="18" charset="0"/>
                <a:ea typeface="Calibri" panose="020F0502020204030204" pitchFamily="34" charset="0"/>
              </a:rPr>
              <a:t>osiguranja.</a:t>
            </a:r>
            <a:r>
              <a:rPr lang="en-GB" sz="24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64402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F918762-B778-4AAB-B652-BC143B1B9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Perspektive daljeg razvoja insurtecha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D2FE1FA-8B37-4133-B67B-A2D814D742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Obrada 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zahteva za odštetu u budućnosti kroz interakciju mašina sa mašinama. </a:t>
            </a:r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Naime, kola bez vozača na pametnim putevima, pametne zgrade i rojevi dronova mogu se samo-organizovati u ad-hok, privremene digitalne organizacije za konkretnu namenu i period vremena, pokrivene putem digitalnog osiguranja. </a:t>
            </a:r>
          </a:p>
          <a:p>
            <a:pPr marL="0" indent="0" algn="just">
              <a:spcBef>
                <a:spcPts val="0"/>
              </a:spcBef>
              <a:buNone/>
              <a:tabLst>
                <a:tab pos="5276850" algn="l"/>
              </a:tabLst>
            </a:pPr>
            <a:endParaRPr lang="en-US" sz="20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Potencijal za prevaru </a:t>
            </a:r>
            <a:r>
              <a:rPr lang="sr-Latn-RS" sz="2000" smtClean="0">
                <a:latin typeface="Times New Roman" panose="02020603050405020304" pitchFamily="18" charset="0"/>
                <a:ea typeface="Calibri" panose="020F0502020204030204" pitchFamily="34" charset="0"/>
              </a:rPr>
              <a:t>može se smanjiti </a:t>
            </a:r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u meri u kojoj se razvijaju mehanizmi koji se ne mogu </a:t>
            </a:r>
            <a:r>
              <a:rPr lang="sr-Latn-RS" sz="2000" smtClean="0">
                <a:latin typeface="Times New Roman" panose="02020603050405020304" pitchFamily="18" charset="0"/>
                <a:ea typeface="Calibri" panose="020F0502020204030204" pitchFamily="34" charset="0"/>
              </a:rPr>
              <a:t>provaliti, uz razvoj digitalne forenzike </a:t>
            </a:r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kao i mnogo </a:t>
            </a:r>
            <a:r>
              <a:rPr lang="sr-Latn-RS" sz="2000" smtClean="0">
                <a:latin typeface="Times New Roman" panose="02020603050405020304" pitchFamily="18" charset="0"/>
                <a:ea typeface="Calibri" panose="020F0502020204030204" pitchFamily="34" charset="0"/>
              </a:rPr>
              <a:t>precizniju karakterizaciju </a:t>
            </a:r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rizika </a:t>
            </a:r>
            <a:r>
              <a:rPr lang="sr-Latn-RS" sz="2000" smtClean="0">
                <a:latin typeface="Times New Roman" panose="02020603050405020304" pitchFamily="18" charset="0"/>
                <a:ea typeface="Calibri" panose="020F0502020204030204" pitchFamily="34" charset="0"/>
              </a:rPr>
              <a:t>vezanih </a:t>
            </a:r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za </a:t>
            </a:r>
            <a:r>
              <a:rPr lang="sr-Latn-RS" sz="2000" smtClean="0">
                <a:latin typeface="Times New Roman" panose="02020603050405020304" pitchFamily="18" charset="0"/>
                <a:ea typeface="Calibri" panose="020F0502020204030204" pitchFamily="34" charset="0"/>
              </a:rPr>
              <a:t>svakog konkretnog </a:t>
            </a:r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pojedinca. </a:t>
            </a:r>
            <a:endParaRPr lang="sr-Latn-RS" sz="20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spcBef>
                <a:spcPts val="0"/>
              </a:spcBef>
              <a:buNone/>
              <a:tabLst>
                <a:tab pos="5276850" algn="l"/>
              </a:tabLst>
            </a:pPr>
            <a:endParaRPr lang="sr-Latn-RS" sz="20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U našem regionu, uspeh mobilnog bankarstva kombinovan sa </a:t>
            </a:r>
            <a:r>
              <a:rPr lang="sr-Latn-RS" sz="2000" smtClean="0">
                <a:latin typeface="Times New Roman" panose="02020603050405020304" pitchFamily="18" charset="0"/>
                <a:ea typeface="Calibri" panose="020F0502020204030204" pitchFamily="34" charset="0"/>
              </a:rPr>
              <a:t>globalno </a:t>
            </a:r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konkurentnom, izvozno orijentisanom IT </a:t>
            </a:r>
            <a:r>
              <a:rPr lang="sr-Latn-RS" sz="2000" smtClean="0">
                <a:latin typeface="Times New Roman" panose="02020603050405020304" pitchFamily="18" charset="0"/>
                <a:ea typeface="Calibri" panose="020F0502020204030204" pitchFamily="34" charset="0"/>
              </a:rPr>
              <a:t>industrijom i kvalitetnim obrazovanjem u oblasti</a:t>
            </a:r>
            <a:endParaRPr lang="sr-Latn-RS" sz="200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1"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0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osiguranja 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 </a:t>
            </a:r>
            <a:r>
              <a:rPr lang="sr-Latn-RS" sz="20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aktuarstva</a:t>
            </a:r>
          </a:p>
          <a:p>
            <a:pPr lvl="1"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0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tehničkim 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 računarskim naukama, </a:t>
            </a:r>
            <a:endParaRPr lang="sr-Latn-RS" sz="200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1"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0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od 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nedavno i u kompjuterskim finansijama, </a:t>
            </a:r>
            <a:endParaRPr lang="sr-Latn-RS" sz="200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spcBef>
                <a:spcPts val="0"/>
              </a:spcBef>
              <a:buNone/>
              <a:tabLst>
                <a:tab pos="5276850" algn="l"/>
              </a:tabLst>
            </a:pPr>
            <a:r>
              <a:rPr lang="sr-Latn-RS" sz="20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kao 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 talentovano stanovništvo stvara pretpostavke za razvoj fintecha i insurtecha.</a:t>
            </a:r>
          </a:p>
          <a:p>
            <a:pPr marL="0" indent="0" algn="just">
              <a:spcBef>
                <a:spcPts val="0"/>
              </a:spcBef>
              <a:buNone/>
              <a:tabLst>
                <a:tab pos="5276850" algn="l"/>
              </a:tabLst>
            </a:pPr>
            <a:endParaRPr lang="sr-Latn-RS" sz="200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22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656165-CBE0-499A-A8E7-0689AA5E8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Šira slika – neka dostignuća fintech-a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B72C44-9AF0-4F1B-80FC-9FEE8F183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i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Insurtech </a:t>
            </a:r>
            <a:r>
              <a:rPr lang="en-CA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ili digitalno osiguranje je, najšire shvaćeno, skup tehnologija namenjenih smanjenju troškova i povećanju efikasnosti poslovanja osiguravajućih društava kao i poboljšanju  potrošačkog iskustva osiguranika. </a:t>
            </a:r>
          </a:p>
          <a:p>
            <a:r>
              <a:rPr lang="sr-Latn-RS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</a:t>
            </a:r>
            <a:r>
              <a:rPr lang="en-CA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nsurtech </a:t>
            </a:r>
            <a:r>
              <a:rPr lang="sr-Latn-RS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igra u osiguranju ulogu sličnu onoj koju</a:t>
            </a:r>
            <a:r>
              <a:rPr lang="en-CA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CA" i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fintech </a:t>
            </a:r>
            <a:r>
              <a:rPr lang="en-CA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igra u finansijskoj industriji,</a:t>
            </a:r>
            <a:r>
              <a:rPr lang="en-CA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CA" i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legaltech</a:t>
            </a:r>
            <a:r>
              <a:rPr lang="en-CA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 </a:t>
            </a:r>
            <a:r>
              <a:rPr lang="sr-Latn-RS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pravnim poslovima, itd</a:t>
            </a:r>
            <a:r>
              <a:rPr lang="en-CA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sr-Latn-RS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sr-Latn-RS" sz="280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Fintech </a:t>
            </a:r>
            <a:r>
              <a:rPr lang="sr-Latn-RS" sz="28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Tree, BIS (2020)</a:t>
            </a:r>
            <a:r>
              <a:rPr lang="en-CA" sz="28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8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sr-Latn-RS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30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709B7EAB-E303-4F66-B631-3197574B58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68497" y="177602"/>
            <a:ext cx="6933460" cy="6502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32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C3C130-6443-4BF7-B703-34B7DCEAE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Regulatorne promene</a:t>
            </a:r>
            <a:r>
              <a:rPr lang="sr-Latn-RS"/>
              <a:t> stvaraju uslove za razvoj fintech-a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B328EE1-D4AF-4857-B5A8-2B912C246A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en-CA" sz="55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European Open Banking </a:t>
            </a:r>
            <a:r>
              <a:rPr lang="sr-Latn-RS" sz="55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regulacija podstiče finansijske inovacije i konkurenciju u Evropi</a:t>
            </a:r>
            <a:r>
              <a:rPr lang="en-CA" sz="55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sr-Latn-RS" sz="55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i stvara regulatorne pretpostavke za fintech </a:t>
            </a:r>
            <a:r>
              <a:rPr lang="sr-Latn-RS" sz="55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inovacije</a:t>
            </a:r>
            <a:r>
              <a:rPr lang="en-CA" sz="55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sr-Latn-RS" sz="550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endParaRPr lang="sr-Latn-RS" sz="550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55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</a:t>
            </a:r>
            <a:r>
              <a:rPr lang="en-CA" sz="55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 sz="55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VB</a:t>
            </a:r>
            <a:r>
              <a:rPr lang="en-CA" sz="55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sr-Latn-RS" sz="55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fintech </a:t>
            </a:r>
            <a:r>
              <a:rPr lang="sr-Latn-RS" sz="55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provideri koji koriste bankarski sektor za svoje proizvode i usluge regulisani od strane </a:t>
            </a:r>
            <a:r>
              <a:rPr lang="en-CA" sz="55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Financial Services Authority (FSA)</a:t>
            </a:r>
            <a:r>
              <a:rPr lang="sr-Latn-RS" sz="55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ili ekvivalentnog evropskog regulatora – zaštita potrošača</a:t>
            </a:r>
            <a:r>
              <a:rPr lang="en-CA" sz="55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sr-Latn-RS" sz="550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endParaRPr lang="sr-Latn-RS" sz="550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5500">
                <a:latin typeface="Times New Roman" panose="02020603050405020304" pitchFamily="18" charset="0"/>
                <a:ea typeface="Calibri" panose="020F0502020204030204" pitchFamily="34" charset="0"/>
              </a:rPr>
              <a:t>B</a:t>
            </a:r>
            <a:r>
              <a:rPr lang="sr-Latn-RS" sz="55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ezbedan način</a:t>
            </a:r>
            <a:r>
              <a:rPr lang="en-GB" sz="55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 sz="5500">
                <a:latin typeface="Times New Roman" panose="02020603050405020304" pitchFamily="18" charset="0"/>
                <a:ea typeface="Calibri" panose="020F0502020204030204" pitchFamily="34" charset="0"/>
              </a:rPr>
              <a:t>da potrošač odobri pristup ličnim finansijskim podacima određenim kompanijama, pod određenim uslovima i na određeno vreme. Ovogućava da se stvore usluge i proizvodi koji inače ne bi postojali.</a:t>
            </a:r>
            <a:endParaRPr lang="sr-Latn-RS" sz="55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sr-Latn-RS" sz="5500">
                <a:latin typeface="Times New Roman" panose="02020603050405020304" pitchFamily="18" charset="0"/>
                <a:ea typeface="Calibri" panose="020F0502020204030204" pitchFamily="34" charset="0"/>
              </a:rPr>
              <a:t>Cilj - </a:t>
            </a:r>
            <a:r>
              <a:rPr lang="sr-Latn-RS" sz="55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personalizovane finansijske usluge koje odgovaraju profilu rizika svakog pojedinca, njegovim finansijskim ciljevima i potrebama</a:t>
            </a:r>
            <a:r>
              <a:rPr lang="en-GB" sz="55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r>
              <a:rPr lang="sr-Latn-RS" sz="5500">
                <a:latin typeface="Times New Roman" panose="02020603050405020304" pitchFamily="18" charset="0"/>
                <a:ea typeface="Calibri" panose="020F0502020204030204" pitchFamily="34" charset="0"/>
              </a:rPr>
              <a:t>Nema analoga za to kod osiguranja. Nema još regulatornih uslova za otvorenu razmenu podataka o osiguranju ili lakog prelaska od jednog na drugi proizvod osiguranja. Ograničena konkurencija. </a:t>
            </a:r>
            <a:endParaRPr lang="en-US" sz="55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55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124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CA5742-07D9-47B8-AB19-0D43E028F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Ubrzanje procesa </a:t>
            </a:r>
            <a:r>
              <a:rPr lang="sr-Latn-RS" smtClean="0"/>
              <a:t>digitaliza</a:t>
            </a:r>
            <a:r>
              <a:rPr lang="en-US" smtClean="0"/>
              <a:t>ci</a:t>
            </a:r>
            <a:r>
              <a:rPr lang="sr-Latn-RS" smtClean="0"/>
              <a:t>je </a:t>
            </a:r>
            <a:r>
              <a:rPr lang="sr-Latn-RS"/>
              <a:t>u osiguranju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D4FD018-F34F-4CC5-B80E-0B75134D7D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OECD</a:t>
            </a:r>
            <a:r>
              <a:rPr lang="en-US" sz="240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oko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9% </a:t>
            </a: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svetskog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GDP 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 direktne bruto premije osiguranja</a:t>
            </a:r>
            <a:r>
              <a:rPr lang="en-GB" sz="24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sr-Latn-RS" sz="24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Puno 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neautomatizovanog rada i procedura. </a:t>
            </a:r>
          </a:p>
          <a:p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Proces rada baziran na premijama osiguranja, profitnim marginama i reinvestiranju sredstava osiguranika.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sr-Latn-RS" sz="24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GB" sz="24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COVID-19 </a:t>
            </a: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kriza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stvara priti</a:t>
            </a: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sak na osiguravajuće kuće da digitalizuju interakcije sa klijentima (front-end) zbog organičenja u kontaktima.</a:t>
            </a:r>
            <a:endParaRPr lang="en-GB" sz="24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Kada se rad sa klijentima digitalizuje, onda je lakše digitalizovati i procese u pozadini što vodi ka bržoj digitalizaciji industrije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52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D1E4D9-26FB-42A6-9832-239888CB4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Ulazak specijalističkih tehnoloških kompanija na tržište osiguranja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A0644E5-52A4-40B1-AB9E-2450A687E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>
                <a:latin typeface="Times New Roman" panose="02020603050405020304" pitchFamily="18" charset="0"/>
                <a:ea typeface="Calibri" panose="020F0502020204030204" pitchFamily="34" charset="0"/>
              </a:rPr>
              <a:t>S</a:t>
            </a:r>
            <a:r>
              <a:rPr lang="sr-Latn-RS" sz="24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pecijalist</a:t>
            </a:r>
            <a:r>
              <a:rPr lang="en-US" sz="24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</a:t>
            </a:r>
            <a:r>
              <a:rPr lang="sr-Latn-RS" sz="24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nude rešenja kompanijama za, na primer</a:t>
            </a:r>
          </a:p>
          <a:p>
            <a:pPr lvl="1"/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Određivanje fer tarifa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ea typeface="Calibri" panose="020F0502020204030204" pitchFamily="34" charset="0"/>
              </a:rPr>
              <a:t>P</a:t>
            </a:r>
            <a:r>
              <a:rPr lang="sr-Latn-RS" sz="20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redikcij</a:t>
            </a:r>
            <a:r>
              <a:rPr lang="en-US" sz="20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 </a:t>
            </a:r>
            <a:r>
              <a:rPr lang="sr-Latn-RS" sz="20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gubitaka</a:t>
            </a:r>
            <a:endParaRPr lang="sr-Latn-RS" sz="20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1"/>
            <a:r>
              <a:rPr lang="sr-Latn-RS" sz="2000" smtClean="0">
                <a:latin typeface="Times New Roman" panose="02020603050405020304" pitchFamily="18" charset="0"/>
                <a:ea typeface="Calibri" panose="020F0502020204030204" pitchFamily="34" charset="0"/>
              </a:rPr>
              <a:t>ALM</a:t>
            </a:r>
            <a:r>
              <a:rPr lang="en-US" sz="200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smtClean="0">
                <a:latin typeface="Times New Roman" panose="02020603050405020304" pitchFamily="18" charset="0"/>
                <a:ea typeface="Calibri" panose="020F0502020204030204" pitchFamily="34" charset="0"/>
              </a:rPr>
              <a:t>analizu</a:t>
            </a:r>
            <a:endParaRPr lang="sr-Latn-RS" sz="20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AKUR8 </a:t>
            </a:r>
            <a:r>
              <a:rPr lang="sr-Latn-RS" sz="24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omogućava 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osiguravajućim kompanijama </a:t>
            </a:r>
            <a:r>
              <a:rPr lang="sr-Latn-RS" sz="24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</a:t>
            </a:r>
            <a:r>
              <a:rPr lang="en-US" sz="24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 sz="24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poboljšaju proces</a:t>
            </a:r>
            <a:r>
              <a:rPr lang="en-US" sz="24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</a:t>
            </a:r>
            <a:r>
              <a:rPr lang="sr-Latn-RS" sz="24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određivanja premija</a:t>
            </a:r>
          </a:p>
          <a:p>
            <a:r>
              <a:rPr lang="sr-Latn-RS" sz="2400" smtClean="0">
                <a:latin typeface="Times New Roman" panose="02020603050405020304" pitchFamily="18" charset="0"/>
                <a:ea typeface="Calibri" panose="020F0502020204030204" pitchFamily="34" charset="0"/>
              </a:rPr>
              <a:t>Kompanija omogućava</a:t>
            </a:r>
            <a:r>
              <a:rPr lang="sr-Latn-RS" sz="240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klijentima </a:t>
            </a:r>
            <a:r>
              <a:rPr lang="sr-Latn-RS" sz="2400" smtClean="0">
                <a:latin typeface="Times New Roman" panose="02020603050405020304" pitchFamily="18" charset="0"/>
                <a:ea typeface="Calibri" panose="020F0502020204030204" pitchFamily="34" charset="0"/>
              </a:rPr>
              <a:t>upotrebu </a:t>
            </a: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naprednih alata </a:t>
            </a:r>
            <a:r>
              <a:rPr lang="sr-Latn-RS" sz="2400" smtClean="0">
                <a:latin typeface="Times New Roman" panose="02020603050405020304" pitchFamily="18" charset="0"/>
                <a:ea typeface="Calibri" panose="020F0502020204030204" pitchFamily="34" charset="0"/>
              </a:rPr>
              <a:t>za</a:t>
            </a:r>
            <a:r>
              <a:rPr lang="sr-Latn-RS" sz="240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mašinsko učenje </a:t>
            </a:r>
            <a:r>
              <a:rPr lang="sr-Latn-RS" sz="2400" smtClean="0">
                <a:latin typeface="Times New Roman" panose="02020603050405020304" pitchFamily="18" charset="0"/>
                <a:ea typeface="Calibri" panose="020F0502020204030204" pitchFamily="34" charset="0"/>
              </a:rPr>
              <a:t>koji pomažu </a:t>
            </a: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aktuarima da poboljšaju i ubrzaju svoj rad. </a:t>
            </a:r>
          </a:p>
          <a:p>
            <a:r>
              <a:rPr lang="sr-Latn-RS" sz="2400" smtClean="0">
                <a:latin typeface="Times New Roman" panose="02020603050405020304" pitchFamily="18" charset="0"/>
                <a:ea typeface="Calibri" panose="020F0502020204030204" pitchFamily="34" charset="0"/>
              </a:rPr>
              <a:t>Izlazi </a:t>
            </a: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iz njihovih modela su transparentni a ne crna kutija kao u slučaju nekih 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AI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alata</a:t>
            </a:r>
            <a:r>
              <a:rPr lang="sr-Latn-RS" sz="24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Kompanije zadržavaju kompletnu kontrolu </a:t>
            </a: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nad </a:t>
            </a:r>
            <a:r>
              <a:rPr lang="sr-Latn-RS" sz="2400" smtClean="0">
                <a:latin typeface="Times New Roman" panose="02020603050405020304" pitchFamily="18" charset="0"/>
                <a:ea typeface="Calibri" panose="020F0502020204030204" pitchFamily="34" charset="0"/>
              </a:rPr>
              <a:t>procesom formiranja tarifa.</a:t>
            </a:r>
            <a:r>
              <a:rPr lang="en-GB" sz="240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sr-Latn-RS" sz="240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sr-Latn-RS" sz="240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99935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9C7716B-6FBF-4CF2-9361-3C9A15DFF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Digitalni kanali za prodaju osiguranja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81E71A4-6871-40F0-81A6-B504DAC9E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5276850" algn="l"/>
              </a:tabLst>
            </a:pP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Osiguranje može biti opcija koja se nudi na superapu kao što je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WeChat. </a:t>
            </a:r>
            <a:endParaRPr lang="sr-Latn-RS" sz="24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  <a:tabLst>
                <a:tab pos="5276850" algn="l"/>
              </a:tabLst>
            </a:pPr>
            <a:endParaRPr lang="sr-Latn-RS" sz="24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V</a:t>
            </a:r>
            <a:r>
              <a:rPr lang="sr-Latn-RS" sz="24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ebsajt 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za upoređenje cena i usluga osiguravajućih kompanija </a:t>
            </a:r>
            <a:r>
              <a:rPr lang="sr-Latn-RS" sz="24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je </a:t>
            </a:r>
            <a:r>
              <a:rPr lang="en-GB" sz="24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e-commerce 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aplikacija za usluge osiguranja </a:t>
            </a:r>
            <a:endParaRPr lang="sr-Latn-RS" sz="240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spcBef>
                <a:spcPts val="0"/>
              </a:spcBef>
              <a:buNone/>
              <a:tabLst>
                <a:tab pos="5276850" algn="l"/>
              </a:tabLst>
            </a:pPr>
            <a:endParaRPr lang="sr-Latn-RS" sz="240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400" smtClean="0">
                <a:latin typeface="Times New Roman" panose="02020603050405020304" pitchFamily="18" charset="0"/>
                <a:ea typeface="Calibri" panose="020F0502020204030204" pitchFamily="34" charset="0"/>
              </a:rPr>
              <a:t>A </a:t>
            </a: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šta bi onda bili neki primeri insurtech-a u užem smislu te reči</a:t>
            </a:r>
            <a:r>
              <a:rPr lang="sr-Latn-RS" sz="2400" smtClean="0"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endParaRPr lang="sr-Latn-RS" sz="240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400" smtClean="0">
                <a:latin typeface="Times New Roman" panose="02020603050405020304" pitchFamily="18" charset="0"/>
                <a:ea typeface="Calibri" panose="020F0502020204030204" pitchFamily="34" charset="0"/>
              </a:rPr>
              <a:t>To bi bile inovacije koje suštinski menjaju prirodu osiguravajućih društava. Dole razmatramo neke primere.</a:t>
            </a:r>
            <a:endParaRPr lang="sr-Latn-RS" sz="240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spcBef>
                <a:spcPts val="0"/>
              </a:spcBef>
              <a:buNone/>
              <a:tabLst>
                <a:tab pos="5276850" algn="l"/>
              </a:tabLst>
            </a:pPr>
            <a:endParaRPr lang="sr-Latn-RS" sz="240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6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0B1076-BEF0-4E8A-A4B3-BF128E0A5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i="1">
                <a:latin typeface="Times New Roman" panose="02020603050405020304" pitchFamily="18" charset="0"/>
                <a:ea typeface="Calibri" panose="020F0502020204030204" pitchFamily="34" charset="0"/>
              </a:rPr>
              <a:t>Lemonade</a:t>
            </a:r>
            <a:r>
              <a:rPr lang="sr-Latn-RS" sz="32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(2015)</a:t>
            </a:r>
            <a:r>
              <a:rPr lang="sr-Latn-RS" sz="3200">
                <a:latin typeface="Times New Roman" panose="02020603050405020304" pitchFamily="18" charset="0"/>
                <a:ea typeface="Calibri" panose="020F0502020204030204" pitchFamily="34" charset="0"/>
              </a:rPr>
              <a:t> – insurtech 1. generacije</a:t>
            </a:r>
            <a:endParaRPr lang="en-US" sz="32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8077487-6928-46D0-9B46-C0A0892ECD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Primam</a:t>
            </a:r>
            <a:r>
              <a:rPr lang="sr-Latn-RS" sz="2000">
                <a:latin typeface="Times New Roman" panose="02020603050405020304" pitchFamily="18" charset="0"/>
                <a:ea typeface="Calibri" panose="020F0502020204030204" pitchFamily="34" charset="0"/>
              </a:rPr>
              <a:t>ljivo za mlade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AI chatbot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Maya 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odgovara na pitanja osiguranika</a:t>
            </a:r>
            <a:r>
              <a:rPr lang="en-GB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API </a:t>
            </a:r>
            <a:r>
              <a:rPr lang="sr-Latn-RS" sz="2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omogućava integraciju osiguranja sa drugim aplikacijama, npr rentiranje kuća i stanova, kola, motora i sl</a:t>
            </a:r>
            <a:r>
              <a:rPr lang="en-GB" sz="18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sr-Latn-RS" sz="180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E187B781-B7D8-4255-940A-9B1B5A3DCF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6658" y="2672179"/>
            <a:ext cx="6852807" cy="3746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16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21588B-C273-4D8D-B886-F40D9E593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Kako </a:t>
            </a:r>
            <a:r>
              <a:rPr lang="sr-Latn-RS" i="1"/>
              <a:t>Lemonade</a:t>
            </a:r>
            <a:r>
              <a:rPr lang="sr-Latn-RS"/>
              <a:t> stvara vrednost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E1FE832-8C5F-48EA-B5D7-B40EEFD0C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Klasična osiguravajuća kuća ima podsticaj da ne isplati zahteve za odštetu ili da sa isplatama kasni jer tako povećava svoj profit. </a:t>
            </a: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endParaRPr lang="sr-Latn-RS" sz="240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Z</a:t>
            </a: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najući to, osiguranici imaju podsticaj da obmanjuju kompaniju ili taje važne info, jer ne očekuju fer plej od strane kompanije. </a:t>
            </a:r>
          </a:p>
          <a:p>
            <a:pPr marL="0" indent="0" algn="just">
              <a:spcBef>
                <a:spcPts val="0"/>
              </a:spcBef>
              <a:buNone/>
              <a:tabLst>
                <a:tab pos="5276850" algn="l"/>
              </a:tabLst>
            </a:pPr>
            <a:endParaRPr lang="sr-Latn-RS" sz="24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Cilj</a:t>
            </a:r>
            <a:r>
              <a:rPr lang="en-US" sz="2400">
                <a:latin typeface="Times New Roman" panose="02020603050405020304" pitchFamily="18" charset="0"/>
                <a:ea typeface="Calibri" panose="020F0502020204030204" pitchFamily="34" charset="0"/>
              </a:rPr>
              <a:t>: usidriti dru</a:t>
            </a: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gačija očekivanja kod osiguranika kako bi se od nekooperativnog ušlo u kooperativnu ravnotežu u problemu dileme zatvorenika. </a:t>
            </a:r>
            <a:endParaRPr lang="sr-Latn-RS" sz="24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spcBef>
                <a:spcPts val="0"/>
              </a:spcBef>
              <a:buNone/>
              <a:tabLst>
                <a:tab pos="5276850" algn="l"/>
              </a:tabLst>
            </a:pPr>
            <a:endParaRPr lang="sr-Latn-RS" sz="24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r>
              <a:rPr lang="sr-Latn-RS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Premije, koje se naplaćuju svakog meseca, kumuliraju se na računu</a:t>
            </a:r>
            <a:r>
              <a:rPr lang="sr-Latn-RS" sz="2400">
                <a:latin typeface="Times New Roman" panose="02020603050405020304" pitchFamily="18" charset="0"/>
                <a:ea typeface="Calibri" panose="020F0502020204030204" pitchFamily="34" charset="0"/>
              </a:rPr>
              <a:t> osiguranika i na kraju godine se neutrošen višak uplaćuje na račun neke organizacije koju taj osiguranik podržava</a:t>
            </a:r>
            <a:r>
              <a:rPr lang="en-GB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sr-Latn-RS" sz="24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tabLst>
                <a:tab pos="5276850" algn="l"/>
              </a:tabLst>
            </a:pPr>
            <a:endParaRPr lang="en-GB" sz="24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70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904</TotalTime>
  <Words>1544</Words>
  <Application>Microsoft Office PowerPoint</Application>
  <PresentationFormat>Widescreen</PresentationFormat>
  <Paragraphs>106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Digitalno osiguranje u nastajanju</vt:lpstr>
      <vt:lpstr>Šira slika – neka dostignuća fintech-a</vt:lpstr>
      <vt:lpstr>PowerPoint Presentation</vt:lpstr>
      <vt:lpstr>Regulatorne promene stvaraju uslove za razvoj fintech-a</vt:lpstr>
      <vt:lpstr>Ubrzanje procesa digitalizacije u osiguranju</vt:lpstr>
      <vt:lpstr>Ulazak specijalističkih tehnoloških kompanija na tržište osiguranja</vt:lpstr>
      <vt:lpstr>Digitalni kanali za prodaju osiguranja</vt:lpstr>
      <vt:lpstr>Lemonade (2015) – insurtech 1. generacije</vt:lpstr>
      <vt:lpstr>Kako Lemonade stvara vrednost</vt:lpstr>
      <vt:lpstr>Kako Lemonade stvara vrednost</vt:lpstr>
      <vt:lpstr>Nexus Mutual (2018)</vt:lpstr>
      <vt:lpstr>Nexus Mutual</vt:lpstr>
      <vt:lpstr>Nexus Mutual</vt:lpstr>
      <vt:lpstr>Pravne klauzule koje se mogu i ne mogu kodirati</vt:lpstr>
      <vt:lpstr>Perspektive daljeg razvoja insurtech-a</vt:lpstr>
      <vt:lpstr>Perspektive daljeg razvoja insurtecha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Digitalno osiguranje u nastajanju</dc:title>
  <dc:creator>Branko Urošević</dc:creator>
  <cp:lastModifiedBy>brankourosevic@outlook.com</cp:lastModifiedBy>
  <cp:revision>140</cp:revision>
  <dcterms:created xsi:type="dcterms:W3CDTF">2021-06-13T10:13:01Z</dcterms:created>
  <dcterms:modified xsi:type="dcterms:W3CDTF">2021-06-18T03:45:09Z</dcterms:modified>
</cp:coreProperties>
</file>