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04" r:id="rId1"/>
  </p:sldMasterIdLst>
  <p:notesMasterIdLst>
    <p:notesMasterId r:id="rId15"/>
  </p:notesMasterIdLst>
  <p:sldIdLst>
    <p:sldId id="317" r:id="rId2"/>
    <p:sldId id="256" r:id="rId3"/>
    <p:sldId id="318" r:id="rId4"/>
    <p:sldId id="322" r:id="rId5"/>
    <p:sldId id="323" r:id="rId6"/>
    <p:sldId id="324" r:id="rId7"/>
    <p:sldId id="319" r:id="rId8"/>
    <p:sldId id="325" r:id="rId9"/>
    <p:sldId id="320" r:id="rId10"/>
    <p:sldId id="326" r:id="rId11"/>
    <p:sldId id="327" r:id="rId12"/>
    <p:sldId id="328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99"/>
    <a:srgbClr val="FF9933"/>
    <a:srgbClr val="FFFF00"/>
    <a:srgbClr val="FFFFCC"/>
    <a:srgbClr val="0000FF"/>
    <a:srgbClr val="FF99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3447" autoAdjust="0"/>
  </p:normalViewPr>
  <p:slideViewPr>
    <p:cSldViewPr>
      <p:cViewPr varScale="1">
        <p:scale>
          <a:sx n="68" d="100"/>
          <a:sy n="68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H:\Violeta\Reasech\TI\Slik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Violeta\Reasech\TI\Slik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Violeta\Reasech\TI\Slik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Violeta\Reasech\TI\Sl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727019528694367"/>
          <c:y val="3.4181935984598816E-2"/>
          <c:w val="0.60476626568241387"/>
          <c:h val="0.931636128030802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[Slike.xlsx]Sheet2!$A$31:$E$31</c:f>
              <c:strCache>
                <c:ptCount val="5"/>
                <c:pt idx="0">
                  <c:v>Big data</c:v>
                </c:pt>
                <c:pt idx="1">
                  <c:v>Artificial intelligence</c:v>
                </c:pt>
                <c:pt idx="2">
                  <c:v>Cloud computing</c:v>
                </c:pt>
                <c:pt idx="3">
                  <c:v>Blockchain</c:v>
                </c:pt>
                <c:pt idx="4">
                  <c:v>Internet of things</c:v>
                </c:pt>
              </c:strCache>
            </c:strRef>
          </c:cat>
          <c:val>
            <c:numRef>
              <c:f>[Slike.xlsx]Sheet2!$A$32:$E$32</c:f>
              <c:numCache>
                <c:formatCode>0%</c:formatCode>
                <c:ptCount val="5"/>
                <c:pt idx="0">
                  <c:v>0.93</c:v>
                </c:pt>
                <c:pt idx="1">
                  <c:v>0.87000000000000022</c:v>
                </c:pt>
                <c:pt idx="2">
                  <c:v>0.66000000000000025</c:v>
                </c:pt>
                <c:pt idx="3">
                  <c:v>0.56999999999999995</c:v>
                </c:pt>
                <c:pt idx="4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2D-4D82-8777-DA81E81C713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3500800"/>
        <c:axId val="84132608"/>
      </c:barChart>
      <c:catAx>
        <c:axId val="103500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bg1"/>
                </a:solidFill>
              </a:defRPr>
            </a:pPr>
            <a:endParaRPr lang="en-US"/>
          </a:p>
        </c:txPr>
        <c:crossAx val="84132608"/>
        <c:crosses val="autoZero"/>
        <c:auto val="1"/>
        <c:lblAlgn val="ctr"/>
        <c:lblOffset val="100"/>
        <c:noMultiLvlLbl val="0"/>
      </c:catAx>
      <c:valAx>
        <c:axId val="8413260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03500800"/>
        <c:crosses val="autoZero"/>
        <c:crossBetween val="between"/>
      </c:valAx>
      <c:spPr>
        <a:solidFill>
          <a:schemeClr val="tx1"/>
        </a:solidFill>
      </c:spPr>
    </c:plotArea>
    <c:plotVisOnly val="1"/>
    <c:dispBlanksAs val="gap"/>
    <c:showDLblsOverMax val="0"/>
  </c:chart>
  <c:spPr>
    <a:solidFill>
      <a:srgbClr val="FF9933"/>
    </a:solidFill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r>
              <a:rPr lang="sr-Latn-RS" sz="1400" dirty="0">
                <a:solidFill>
                  <a:schemeClr val="bg1"/>
                </a:solidFill>
              </a:rPr>
              <a:t>Digitalni podaci</a:t>
            </a:r>
            <a:endParaRPr lang="en-US" sz="140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31040999822355497"/>
          <c:y val="0.15640914168328268"/>
        </c:manualLayout>
      </c:layout>
      <c:overlay val="1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none"/>
          </c:marker>
          <c:xVal>
            <c:numRef>
              <c:f>[Slike.xlsx]Sheet2!$F$58:$J$58</c:f>
              <c:numCache>
                <c:formatCode>General</c:formatCode>
                <c:ptCount val="5"/>
                <c:pt idx="0">
                  <c:v>2017</c:v>
                </c:pt>
                <c:pt idx="1">
                  <c:v>2019</c:v>
                </c:pt>
                <c:pt idx="2">
                  <c:v>2021</c:v>
                </c:pt>
                <c:pt idx="3">
                  <c:v>2023</c:v>
                </c:pt>
                <c:pt idx="4">
                  <c:v>2025</c:v>
                </c:pt>
              </c:numCache>
            </c:numRef>
          </c:xVal>
          <c:yVal>
            <c:numRef>
              <c:f>[Slike.xlsx]Sheet2!$F$59:$J$59</c:f>
              <c:numCache>
                <c:formatCode>General</c:formatCode>
                <c:ptCount val="5"/>
                <c:pt idx="0">
                  <c:v>2.7</c:v>
                </c:pt>
                <c:pt idx="1">
                  <c:v>4.4000000000000004</c:v>
                </c:pt>
                <c:pt idx="2">
                  <c:v>44</c:v>
                </c:pt>
                <c:pt idx="3">
                  <c:v>92</c:v>
                </c:pt>
                <c:pt idx="4">
                  <c:v>175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F23-43AE-B6BC-0A877F806A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043584"/>
        <c:axId val="117045120"/>
      </c:scatterChart>
      <c:valAx>
        <c:axId val="11704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en-US"/>
          </a:p>
        </c:txPr>
        <c:crossAx val="117045120"/>
        <c:crosses val="autoZero"/>
        <c:crossBetween val="midCat"/>
      </c:valAx>
      <c:valAx>
        <c:axId val="1170451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sr-Latn-RS" dirty="0">
                    <a:solidFill>
                      <a:schemeClr val="bg1"/>
                    </a:solidFill>
                  </a:rPr>
                  <a:t>ZB</a:t>
                </a:r>
                <a:r>
                  <a:rPr lang="en-US" dirty="0">
                    <a:solidFill>
                      <a:schemeClr val="bg1"/>
                    </a:solidFill>
                  </a:rPr>
                  <a:t> (2</a:t>
                </a:r>
                <a:r>
                  <a:rPr lang="en-US" baseline="30000" dirty="0">
                    <a:solidFill>
                      <a:schemeClr val="bg1"/>
                    </a:solidFill>
                  </a:rPr>
                  <a:t>70</a:t>
                </a:r>
                <a:r>
                  <a:rPr lang="en-US" dirty="0">
                    <a:solidFill>
                      <a:schemeClr val="bg1"/>
                    </a:solidFill>
                  </a:rPr>
                  <a:t>B)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en-US"/>
          </a:p>
        </c:txPr>
        <c:crossAx val="117043584"/>
        <c:crosses val="autoZero"/>
        <c:crossBetween val="midCat"/>
      </c:valAx>
      <c:spPr>
        <a:solidFill>
          <a:schemeClr val="tx1"/>
        </a:solidFill>
        <a:effectLst/>
      </c:spPr>
    </c:plotArea>
    <c:plotVisOnly val="1"/>
    <c:dispBlanksAs val="gap"/>
    <c:showDLblsOverMax val="0"/>
  </c:chart>
  <c:spPr>
    <a:solidFill>
      <a:srgbClr val="FF9933"/>
    </a:solidFill>
    <a:ln cap="rnd"/>
  </c:spPr>
  <c:txPr>
    <a:bodyPr/>
    <a:lstStyle/>
    <a:p>
      <a:pPr>
        <a:defRPr>
          <a:solidFill>
            <a:srgbClr val="FF0000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1800" b="1" i="0" baseline="0">
                <a:solidFill>
                  <a:schemeClr val="bg1"/>
                </a:solidFill>
                <a:latin typeface="Times New Roman" pitchFamily="18" charset="0"/>
              </a:defRPr>
            </a:pPr>
            <a:r>
              <a:rPr lang="sr-Latn-RS" dirty="0"/>
              <a:t>Investicije</a:t>
            </a:r>
            <a:endParaRPr lang="en-US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667659150133139"/>
          <c:y val="0.1901738845144357"/>
          <c:w val="0.7526364829396327"/>
          <c:h val="0.68921660834062359"/>
        </c:manualLayout>
      </c:layout>
      <c:barChart>
        <c:barDir val="col"/>
        <c:grouping val="clustered"/>
        <c:varyColors val="0"/>
        <c:ser>
          <c:idx val="0"/>
          <c:order val="0"/>
          <c:tx>
            <c:v>Investment amount</c:v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baseline="0">
                    <a:latin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[Slike.xlsx]Sheet2!$B$4:$B$9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[Slike.xlsx]Sheet2!$C$4:$C$9</c:f>
              <c:numCache>
                <c:formatCode>General</c:formatCode>
                <c:ptCount val="6"/>
                <c:pt idx="0">
                  <c:v>2.7</c:v>
                </c:pt>
                <c:pt idx="1">
                  <c:v>1.7</c:v>
                </c:pt>
                <c:pt idx="2">
                  <c:v>2.2999999999999998</c:v>
                </c:pt>
                <c:pt idx="3">
                  <c:v>4.2</c:v>
                </c:pt>
                <c:pt idx="4">
                  <c:v>6.3</c:v>
                </c:pt>
                <c:pt idx="5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B3-41EB-BCF7-4EF6F9C150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6927104"/>
        <c:axId val="85049728"/>
      </c:barChart>
      <c:catAx>
        <c:axId val="11692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bg1"/>
                </a:solidFill>
                <a:latin typeface="Times New Roman" pitchFamily="18" charset="0"/>
              </a:defRPr>
            </a:pPr>
            <a:endParaRPr lang="en-US"/>
          </a:p>
        </c:txPr>
        <c:crossAx val="85049728"/>
        <c:crosses val="autoZero"/>
        <c:auto val="1"/>
        <c:lblAlgn val="ctr"/>
        <c:lblOffset val="100"/>
        <c:noMultiLvlLbl val="0"/>
      </c:catAx>
      <c:valAx>
        <c:axId val="850497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1" i="0" baseline="0">
                    <a:solidFill>
                      <a:schemeClr val="bg1"/>
                    </a:solidFill>
                    <a:latin typeface="Times New Roman" pitchFamily="18" charset="0"/>
                  </a:defRPr>
                </a:pPr>
                <a:r>
                  <a:rPr lang="sr-Latn-RS" sz="1200" b="1" i="0" baseline="0" dirty="0">
                    <a:solidFill>
                      <a:schemeClr val="bg1"/>
                    </a:solidFill>
                    <a:latin typeface="Times New Roman" pitchFamily="18" charset="0"/>
                  </a:rPr>
                  <a:t>milioni $</a:t>
                </a:r>
                <a:endParaRPr lang="en-US" sz="1200" b="1" i="0" baseline="0" dirty="0">
                  <a:solidFill>
                    <a:schemeClr val="bg1"/>
                  </a:solidFill>
                  <a:latin typeface="Times New Roman" pitchFamily="18" charset="0"/>
                </a:endParaRP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bg1"/>
                </a:solidFill>
                <a:latin typeface="Times New Roman" pitchFamily="18" charset="0"/>
              </a:defRPr>
            </a:pPr>
            <a:endParaRPr lang="en-US"/>
          </a:p>
        </c:txPr>
        <c:crossAx val="116927104"/>
        <c:crosses val="autoZero"/>
        <c:crossBetween val="between"/>
      </c:valAx>
      <c:spPr>
        <a:solidFill>
          <a:schemeClr val="tx1"/>
        </a:solidFill>
      </c:spPr>
    </c:plotArea>
    <c:plotVisOnly val="1"/>
    <c:dispBlanksAs val="gap"/>
    <c:showDLblsOverMax val="0"/>
  </c:chart>
  <c:spPr>
    <a:solidFill>
      <a:srgbClr val="FF9933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1800" b="1" i="0" baseline="0">
                <a:solidFill>
                  <a:schemeClr val="bg1"/>
                </a:solidFill>
                <a:latin typeface="Times New Roman" pitchFamily="18" charset="0"/>
              </a:defRPr>
            </a:pPr>
            <a:r>
              <a:rPr lang="sr-Latn-RS" sz="1800" b="1" i="0" baseline="0" dirty="0">
                <a:solidFill>
                  <a:schemeClr val="bg1"/>
                </a:solidFill>
                <a:latin typeface="Times New Roman" pitchFamily="18" charset="0"/>
              </a:rPr>
              <a:t>Broj kompanija</a:t>
            </a:r>
            <a:endParaRPr lang="en-US" sz="1800" b="1" i="0" baseline="0" dirty="0">
              <a:solidFill>
                <a:schemeClr val="bg1"/>
              </a:solidFill>
              <a:latin typeface="Times New Roman" pitchFamily="18" charset="0"/>
            </a:endParaRP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solidFill>
                      <a:schemeClr val="bg1"/>
                    </a:solidFill>
                    <a:latin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[Slike.xlsx]Sheet2!$F$4:$K$4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[Slike.xlsx]Sheet2!$F$5:$K$5</c:f>
              <c:numCache>
                <c:formatCode>General</c:formatCode>
                <c:ptCount val="6"/>
                <c:pt idx="0">
                  <c:v>132</c:v>
                </c:pt>
                <c:pt idx="1">
                  <c:v>176</c:v>
                </c:pt>
                <c:pt idx="2">
                  <c:v>218</c:v>
                </c:pt>
                <c:pt idx="3">
                  <c:v>262</c:v>
                </c:pt>
                <c:pt idx="4">
                  <c:v>314</c:v>
                </c:pt>
                <c:pt idx="5">
                  <c:v>377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D1-4103-9AA0-1DE62100F5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6949376"/>
        <c:axId val="116950912"/>
      </c:lineChart>
      <c:catAx>
        <c:axId val="11694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bg1"/>
                </a:solidFill>
                <a:latin typeface="Times New Roman" pitchFamily="18" charset="0"/>
              </a:defRPr>
            </a:pPr>
            <a:endParaRPr lang="en-US"/>
          </a:p>
        </c:txPr>
        <c:crossAx val="116950912"/>
        <c:crosses val="autoZero"/>
        <c:auto val="1"/>
        <c:lblAlgn val="ctr"/>
        <c:lblOffset val="100"/>
        <c:noMultiLvlLbl val="0"/>
      </c:catAx>
      <c:valAx>
        <c:axId val="116950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bg1"/>
                </a:solidFill>
                <a:latin typeface="Times New Roman" pitchFamily="18" charset="0"/>
              </a:defRPr>
            </a:pPr>
            <a:endParaRPr lang="en-US"/>
          </a:p>
        </c:txPr>
        <c:crossAx val="116949376"/>
        <c:crosses val="autoZero"/>
        <c:crossBetween val="between"/>
      </c:valAx>
      <c:spPr>
        <a:solidFill>
          <a:schemeClr val="tx1"/>
        </a:solidFill>
      </c:spPr>
    </c:plotArea>
    <c:plotVisOnly val="1"/>
    <c:dispBlanksAs val="gap"/>
    <c:showDLblsOverMax val="0"/>
  </c:chart>
  <c:spPr>
    <a:solidFill>
      <a:srgbClr val="FF9933"/>
    </a:solidFill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0.00422</cdr:x>
      <cdr:y>0.44047</cdr:y>
    </cdr:from>
    <cdr:to>
      <cdr:x>0.07431</cdr:x>
      <cdr:y>0.53837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33536" y="1800200"/>
          <a:ext cx="556563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Latn-RS" sz="2000" b="1" dirty="0"/>
            <a:t>CC</a:t>
          </a:r>
          <a:endParaRPr lang="en-US" sz="20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94CC5-FC80-40C7-888B-A1FBC4407874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1AC19-CEBA-4240-B160-FAD62B4C5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5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4" y="2564904"/>
            <a:ext cx="8676456" cy="2304256"/>
          </a:xfrm>
        </p:spPr>
        <p:txBody>
          <a:bodyPr>
            <a:normAutofit fontScale="90000"/>
          </a:bodyPr>
          <a:lstStyle/>
          <a:p>
            <a:pPr algn="ctr"/>
            <a:r>
              <a:rPr 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Violeta Tomašević, Milo Tomašević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Primena </a:t>
            </a:r>
            <a:br>
              <a:rPr lang="sr-Latn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inovativnih informacionih tehnologija</a:t>
            </a:r>
            <a:br>
              <a:rPr lang="sr-Latn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osiguranju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4580" name="AutoShape 4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549275"/>
            <a:ext cx="8388424" cy="641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b="1" dirty="0">
                <a:solidFill>
                  <a:schemeClr val="bg1"/>
                </a:solidFill>
              </a:rPr>
              <a:t>XIX </a:t>
            </a:r>
            <a:r>
              <a:rPr lang="sr-Latn-RS" b="1" dirty="0">
                <a:solidFill>
                  <a:schemeClr val="bg1"/>
                </a:solidFill>
              </a:rPr>
              <a:t>Međunarodni simpozijum iz osiguranja</a:t>
            </a:r>
            <a:endParaRPr lang="sr-Latn-CS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sr-Latn-RS" b="1" dirty="0">
                <a:solidFill>
                  <a:schemeClr val="bg1"/>
                </a:solidFill>
              </a:rPr>
              <a:t>Aranđelovac</a:t>
            </a:r>
            <a:r>
              <a:rPr lang="sr-Cyrl-RS" b="1" dirty="0">
                <a:solidFill>
                  <a:schemeClr val="bg1"/>
                </a:solidFill>
              </a:rPr>
              <a:t>, </a:t>
            </a:r>
            <a:r>
              <a:rPr lang="sr-Latn-RS" b="1" dirty="0" smtClean="0">
                <a:solidFill>
                  <a:schemeClr val="bg1"/>
                </a:solidFill>
              </a:rPr>
              <a:t>17</a:t>
            </a:r>
            <a:r>
              <a:rPr lang="sr-Cyrl-RS" b="1" dirty="0" smtClean="0">
                <a:solidFill>
                  <a:schemeClr val="bg1"/>
                </a:solidFill>
              </a:rPr>
              <a:t>-</a:t>
            </a:r>
            <a:r>
              <a:rPr lang="sr-Latn-RS" b="1" dirty="0" smtClean="0">
                <a:solidFill>
                  <a:schemeClr val="bg1"/>
                </a:solidFill>
              </a:rPr>
              <a:t>21</a:t>
            </a:r>
            <a:r>
              <a:rPr lang="sr-Latn-CS" b="1" dirty="0" smtClean="0">
                <a:solidFill>
                  <a:schemeClr val="bg1"/>
                </a:solidFill>
              </a:rPr>
              <a:t>.</a:t>
            </a:r>
            <a:r>
              <a:rPr lang="sr-Cyrl-RS" b="1" dirty="0" smtClean="0">
                <a:solidFill>
                  <a:schemeClr val="bg1"/>
                </a:solidFill>
              </a:rPr>
              <a:t> </a:t>
            </a:r>
            <a:r>
              <a:rPr lang="sr-Latn-RS" b="1" dirty="0">
                <a:solidFill>
                  <a:schemeClr val="bg1"/>
                </a:solidFill>
              </a:rPr>
              <a:t>jun </a:t>
            </a:r>
            <a:r>
              <a:rPr lang="sr-Latn-CS" b="1" dirty="0">
                <a:solidFill>
                  <a:schemeClr val="bg1"/>
                </a:solidFill>
              </a:rPr>
              <a:t>20</a:t>
            </a:r>
            <a:r>
              <a:rPr lang="sr-Cyrl-RS" b="1" dirty="0">
                <a:solidFill>
                  <a:schemeClr val="bg1"/>
                </a:solidFill>
              </a:rPr>
              <a:t>21</a:t>
            </a:r>
            <a:r>
              <a:rPr lang="sr-Latn-CS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195388"/>
            <a:ext cx="8388424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76250"/>
            <a:ext cx="8388424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0" y="5857875"/>
            <a:ext cx="9144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sr-Cyrl-RS" b="1" dirty="0">
                <a:solidFill>
                  <a:schemeClr val="bg1"/>
                </a:solidFill>
              </a:rPr>
              <a:t>“</a:t>
            </a:r>
            <a:r>
              <a:rPr lang="sr-Latn-RS" b="1" dirty="0">
                <a:solidFill>
                  <a:schemeClr val="bg1"/>
                </a:solidFill>
              </a:rPr>
              <a:t>Odgovori </a:t>
            </a:r>
            <a:r>
              <a:rPr lang="sr-Cyrl-RS" b="1" dirty="0">
                <a:solidFill>
                  <a:schemeClr val="bg1"/>
                </a:solidFill>
              </a:rPr>
              <a:t> </a:t>
            </a:r>
            <a:r>
              <a:rPr lang="sr-Latn-RS" b="1" dirty="0">
                <a:solidFill>
                  <a:schemeClr val="bg1"/>
                </a:solidFill>
              </a:rPr>
              <a:t>tržišta osiguranja na aktuelne izazove</a:t>
            </a:r>
            <a:r>
              <a:rPr lang="sr-Cyrl-RS" b="1" dirty="0">
                <a:solidFill>
                  <a:schemeClr val="bg1"/>
                </a:solidFill>
              </a:rPr>
              <a:t>”</a:t>
            </a:r>
            <a:endParaRPr lang="sr-Latn-CS" b="1" dirty="0">
              <a:solidFill>
                <a:schemeClr val="bg1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6213475"/>
            <a:ext cx="9144000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5786438"/>
            <a:ext cx="9144000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>
              <a:solidFill>
                <a:srgbClr val="FFFF99"/>
              </a:solidFill>
            </a:endParaRPr>
          </a:p>
        </p:txBody>
      </p:sp>
      <p:pic>
        <p:nvPicPr>
          <p:cNvPr id="1026" name="Picture 2" descr="Početna | BMIT">
            <a:extLst>
              <a:ext uri="{FF2B5EF4-FFF2-40B4-BE49-F238E27FC236}">
                <a16:creationId xmlns:a16="http://schemas.microsoft.com/office/drawing/2014/main" id="{3A8AF853-315F-4F03-A454-AA7D6B732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112" y="1405667"/>
            <a:ext cx="1916888" cy="727933"/>
          </a:xfrm>
          <a:prstGeom prst="rect">
            <a:avLst/>
          </a:prstGeom>
          <a:noFill/>
          <a:ln>
            <a:solidFill>
              <a:srgbClr val="FF66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Univerzitet Singidunum | Konferencije.rs - Kursevi, obuke, edukacije i  seminari u Srbij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371600"/>
            <a:ext cx="16764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201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Primeri aplikacija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688401"/>
              </p:ext>
            </p:extLst>
          </p:nvPr>
        </p:nvGraphicFramePr>
        <p:xfrm>
          <a:off x="155574" y="1297960"/>
          <a:ext cx="8880921" cy="1843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9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7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Rešenje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Tehnologije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Opis rešenja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76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Watson AI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AI, Big data, </a:t>
                      </a: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sr-Latn-RS" sz="1400" dirty="0">
                          <a:effectLst/>
                        </a:rPr>
                        <a:t>Cloud </a:t>
                      </a:r>
                      <a:r>
                        <a:rPr lang="en-US" sz="1400" dirty="0">
                          <a:effectLst/>
                        </a:rPr>
                        <a:t>computing</a:t>
                      </a:r>
                      <a:r>
                        <a:rPr lang="sr-Latn-RS" sz="1400" dirty="0">
                          <a:effectLst/>
                        </a:rPr>
                        <a:t>, IoT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Platforma za prikupljanje i analizu velikih količina podataka (tekst, video)</a:t>
                      </a:r>
                      <a:r>
                        <a:rPr lang="sr-Latn-RS" sz="1400" baseline="0" dirty="0">
                          <a:effectLst/>
                        </a:rPr>
                        <a:t> za potrebe osiguranja. Omogućava prilagođavanje proizvoda klijentima, upravljanje rizikom i optimizaciju operacija.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H2O.AI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AI,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Machine learning,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Cloud </a:t>
                      </a:r>
                      <a:r>
                        <a:rPr lang="en-US" sz="1400" dirty="0">
                          <a:effectLst/>
                        </a:rPr>
                        <a:t>computing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Otvorena platforma koja omogućava stručnjacima u osiguravajućim kompanijama</a:t>
                      </a:r>
                      <a:r>
                        <a:rPr lang="sr-Latn-RS" sz="1400" baseline="0" dirty="0">
                          <a:effectLst/>
                        </a:rPr>
                        <a:t> da razvijaju pametne aplikacije u oblasti osiguranja</a:t>
                      </a:r>
                      <a:r>
                        <a:rPr lang="sr-Latn-RS" sz="1400" dirty="0">
                          <a:effectLst/>
                        </a:rPr>
                        <a:t>. 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758" marR="5875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605414"/>
              </p:ext>
            </p:extLst>
          </p:nvPr>
        </p:nvGraphicFramePr>
        <p:xfrm>
          <a:off x="155576" y="3255600"/>
          <a:ext cx="8880920" cy="3413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5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8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66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7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Rešenje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Tehnologije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Opis rešenja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8758" marR="5875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08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Pametne</a:t>
                      </a:r>
                      <a:r>
                        <a:rPr lang="sr-Latn-RS" sz="1400" baseline="0" dirty="0">
                          <a:effectLst/>
                        </a:rPr>
                        <a:t> kuće i osiguranje imovine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407">
                <a:tc>
                  <a:txBody>
                    <a:bodyPr/>
                    <a:lstStyle/>
                    <a:p>
                      <a:pPr marL="125730" marR="0" indent="-125730" algn="l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ADT Command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IoT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Sistem za daljinski monitoring i upravljanje kućnim uređajima pomoću pametnih telefona. Prikupljeni podaci omogućavaju osiguravajućim kućama bolje upravljanje</a:t>
                      </a:r>
                      <a:r>
                        <a:rPr lang="sr-Latn-RS" sz="1400" baseline="0" dirty="0">
                          <a:effectLst/>
                        </a:rPr>
                        <a:t> rizicima na zadovoljstvo klijenata</a:t>
                      </a:r>
                      <a:r>
                        <a:rPr lang="sr-Latn-R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08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Zdravstveno i životno</a:t>
                      </a:r>
                      <a:r>
                        <a:rPr lang="sr-Latn-RS" sz="1400" baseline="0" dirty="0">
                          <a:effectLst/>
                        </a:rPr>
                        <a:t> osiguranje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532" marR="3153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8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Fitbit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IoT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Tehnologija za merenje</a:t>
                      </a:r>
                      <a:r>
                        <a:rPr lang="sr-Latn-RS" sz="1400" baseline="0" dirty="0">
                          <a:effectLst/>
                        </a:rPr>
                        <a:t> zdravstvenih parametara klijenata (broj otkucaja srca, broj pređenih koraka, krvni pritisak, itd.) koji osiguravajućim kućama daju mogućnost bolje procene zdravstvenog rizika.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532" marR="3153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808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Auto</a:t>
                      </a:r>
                      <a:r>
                        <a:rPr lang="sr-Latn-RS" sz="1400" baseline="0" dirty="0">
                          <a:effectLst/>
                        </a:rPr>
                        <a:t> osiguranje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532" marR="3153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165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 dirty="0">
                          <a:effectLst/>
                        </a:rPr>
                        <a:t>OBD</a:t>
                      </a: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AI, IoT, 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Big data, 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1400">
                          <a:effectLst/>
                        </a:rPr>
                        <a:t>Cloud computing</a:t>
                      </a:r>
                      <a:endParaRPr lang="en-US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532" marR="31532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Dijagnostički alat za prikupljanje podataka o ponašanju vozača automobila tokom</a:t>
                      </a:r>
                      <a:r>
                        <a:rPr lang="sr-Latn-RS" sz="1400" baseline="0" dirty="0">
                          <a:effectLst/>
                        </a:rPr>
                        <a:t> vožnje. Na osnovu ovih podataka, osiguravajuće kuće mogu da analiziraju navike vozača i formiraju personalizovane polise osiguranja.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532" marR="3153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554413" y="2657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20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Trendovi u osiguranju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71598" y="1484784"/>
            <a:ext cx="8376866" cy="4392488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Razvoj InsurTech-a</a:t>
            </a:r>
          </a:p>
          <a:p>
            <a:pPr marL="347663" lvl="0" indent="-301625"/>
            <a:endParaRPr lang="sr-Latn-RS" sz="1000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Start-up kompanije i osiguravači treba da postanu partneri, a ne rivali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Razvoj inovativnih rešenja zasnovanih na IT</a:t>
            </a:r>
          </a:p>
          <a:p>
            <a:pPr marL="347663" lvl="0" indent="-301625"/>
            <a:endParaRPr lang="sr-Latn-RS" sz="1000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AI</a:t>
            </a:r>
            <a:r>
              <a:rPr lang="sr-Latn-RS" dirty="0">
                <a:cs typeface="Times New Roman" panose="02020603050405020304" pitchFamily="18" charset="0"/>
              </a:rPr>
              <a:t> – uneće najviše promena kroz nove modele osiguranja,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ubrzaće poslovne procese i smanjiti troškove poslovanja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ML</a:t>
            </a:r>
            <a:r>
              <a:rPr lang="sr-Latn-RS" dirty="0">
                <a:cs typeface="Times New Roman" panose="02020603050405020304" pitchFamily="18" charset="0"/>
              </a:rPr>
              <a:t> – očekuje se da potpuno automatizuje postupak potraživanja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Robotika</a:t>
            </a:r>
            <a:r>
              <a:rPr lang="sr-Latn-RS" dirty="0">
                <a:cs typeface="Times New Roman" panose="02020603050405020304" pitchFamily="18" charset="0"/>
              </a:rPr>
              <a:t> – očekuje se intenzivna automatizacija repetitivnih poslova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IoT</a:t>
            </a:r>
            <a:r>
              <a:rPr lang="sr-Latn-RS" dirty="0">
                <a:cs typeface="Times New Roman" panose="02020603050405020304" pitchFamily="18" charset="0"/>
              </a:rPr>
              <a:t> – svi poslovni procesi će biti unapređeni zahvaljujući obimnijim, kvalitetnijim i ažurnijim podacima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BC</a:t>
            </a:r>
            <a:r>
              <a:rPr lang="sr-Latn-RS" dirty="0">
                <a:cs typeface="Times New Roman" panose="02020603050405020304" pitchFamily="18" charset="0"/>
              </a:rPr>
              <a:t> – očekuje se da omogući brži transfer podataka uz visok nivo zaštite</a:t>
            </a:r>
            <a:endParaRPr lang="sr-Cyrl-RS" dirty="0"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sr-Cyrl-RS" dirty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80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Trendovi u osiguranju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71598" y="1196752"/>
            <a:ext cx="8592890" cy="5544616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Primena tehnologija razvijenih za druge namene</a:t>
            </a:r>
          </a:p>
          <a:p>
            <a:pPr marL="347663" lvl="0" indent="-301625"/>
            <a:endParaRPr lang="sr-Latn-RS" sz="1000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Društvene mreže </a:t>
            </a:r>
            <a:r>
              <a:rPr lang="sr-Latn-RS" dirty="0">
                <a:cs typeface="Times New Roman" panose="02020603050405020304" pitchFamily="18" charset="0"/>
              </a:rPr>
              <a:t>– omogućavaju pristup širokom krugu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potencijalnih korisnika, prikupljanje podataka, edukaciju, pružanje usluga, pristup </a:t>
            </a:r>
            <a:r>
              <a:rPr lang="sr-Latn-RS" i="1" dirty="0">
                <a:cs typeface="Times New Roman" panose="02020603050405020304" pitchFamily="18" charset="0"/>
              </a:rPr>
              <a:t>online</a:t>
            </a:r>
            <a:r>
              <a:rPr lang="sr-Latn-RS" dirty="0">
                <a:cs typeface="Times New Roman" panose="02020603050405020304" pitchFamily="18" charset="0"/>
              </a:rPr>
              <a:t> alatima za anketiranje i  razne vrste analiza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Telematika</a:t>
            </a:r>
            <a:r>
              <a:rPr lang="sr-Latn-RS" dirty="0">
                <a:cs typeface="Times New Roman" panose="02020603050405020304" pitchFamily="18" charset="0"/>
              </a:rPr>
              <a:t> – omogućavaju prikupljanje podataka o vožnji čijim se procesiranjem mogu vrlo brzo i precizno odrediti štete nakon incidenta</a:t>
            </a:r>
          </a:p>
          <a:p>
            <a:pPr marL="621983" lvl="1" indent="-301625"/>
            <a:r>
              <a:rPr lang="sr-Latn-RS" dirty="0" smtClean="0">
                <a:solidFill>
                  <a:srgbClr val="FFFF99"/>
                </a:solidFill>
                <a:cs typeface="Times New Roman" panose="02020603050405020304" pitchFamily="18" charset="0"/>
              </a:rPr>
              <a:t>Četbotovi</a:t>
            </a:r>
            <a:r>
              <a:rPr lang="sr-Latn-RS" dirty="0" smtClean="0">
                <a:cs typeface="Times New Roman" panose="02020603050405020304" pitchFamily="18" charset="0"/>
              </a:rPr>
              <a:t> </a:t>
            </a:r>
            <a:r>
              <a:rPr lang="sr-Latn-RS" dirty="0">
                <a:cs typeface="Times New Roman" panose="02020603050405020304" pitchFamily="18" charset="0"/>
              </a:rPr>
              <a:t>– imaće sve veću ulogu u komunikaciji sa korisnicima,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moći će da ih vode kroz procese ugovaranja ili potraživanja</a:t>
            </a:r>
          </a:p>
          <a:p>
            <a:pPr marL="621983" lvl="1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Dronovi</a:t>
            </a:r>
            <a:r>
              <a:rPr lang="sr-Latn-RS" dirty="0">
                <a:cs typeface="Times New Roman" panose="02020603050405020304" pitchFamily="18" charset="0"/>
              </a:rPr>
              <a:t> – moći će da prikupe podatke koji do sada nisu bili raspoloživi, posebno će biti važni u osiguranju u poljoprivredi, građevinarstvu, itd.</a:t>
            </a:r>
          </a:p>
          <a:p>
            <a:pPr marL="347663" lvl="0" indent="-301625"/>
            <a:endParaRPr lang="sr-Latn-RS" sz="1100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Promene u ljudskim resursima</a:t>
            </a:r>
          </a:p>
          <a:p>
            <a:pPr marL="347663" lvl="0" indent="-301625"/>
            <a:endParaRPr lang="sr-Latn-RS" sz="1000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Zaposleni u osiguranju će morati permanentno da unapređuju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svoja znanja i kompetencije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Pojaviće se novi poslovi (AI i ML specijalisti, sajber analitičari, itd.),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a nestaće neki od postojećih (šalterski službenici, inspektori, itd.)</a:t>
            </a:r>
          </a:p>
        </p:txBody>
      </p:sp>
    </p:spTree>
    <p:extLst>
      <p:ext uri="{BB962C8B-B14F-4D97-AF65-F5344CB8AC3E}">
        <p14:creationId xmlns:p14="http://schemas.microsoft.com/office/powerpoint/2010/main" val="414288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1028" name="AutoShape 4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sp>
        <p:nvSpPr>
          <p:cNvPr id="2" name="AutoShape 2" descr="MARIE-ANTOINETTE-GOLD-FRAME-hqimg - Picture Frames Onli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MARIE-ANTOINETTE-GOLD-FRAME-hqimg - Picture Frames Onlin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95737" y="2968649"/>
            <a:ext cx="8008711" cy="8923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R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0" y="549275"/>
            <a:ext cx="8388424" cy="641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b="1" dirty="0">
                <a:solidFill>
                  <a:schemeClr val="bg1"/>
                </a:solidFill>
              </a:rPr>
              <a:t>XIX </a:t>
            </a:r>
            <a:r>
              <a:rPr lang="sr-Latn-RS" b="1" dirty="0">
                <a:solidFill>
                  <a:schemeClr val="bg1"/>
                </a:solidFill>
              </a:rPr>
              <a:t>Međunarodni simpozijum iz osiguranja</a:t>
            </a:r>
            <a:endParaRPr lang="sr-Latn-CS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sr-Latn-RS" b="1" dirty="0">
                <a:solidFill>
                  <a:schemeClr val="bg1"/>
                </a:solidFill>
              </a:rPr>
              <a:t>Aranđelovac</a:t>
            </a:r>
            <a:r>
              <a:rPr lang="sr-Cyrl-RS" b="1" dirty="0">
                <a:solidFill>
                  <a:schemeClr val="bg1"/>
                </a:solidFill>
              </a:rPr>
              <a:t>, </a:t>
            </a:r>
            <a:r>
              <a:rPr lang="en-US" b="1" dirty="0" smtClean="0">
                <a:solidFill>
                  <a:schemeClr val="bg1"/>
                </a:solidFill>
              </a:rPr>
              <a:t>17-21</a:t>
            </a:r>
            <a:r>
              <a:rPr lang="sr-Latn-CS" b="1" dirty="0" smtClean="0">
                <a:solidFill>
                  <a:schemeClr val="bg1"/>
                </a:solidFill>
              </a:rPr>
              <a:t>.</a:t>
            </a:r>
            <a:r>
              <a:rPr lang="sr-Cyrl-RS" b="1" dirty="0" smtClean="0">
                <a:solidFill>
                  <a:schemeClr val="bg1"/>
                </a:solidFill>
              </a:rPr>
              <a:t> </a:t>
            </a:r>
            <a:r>
              <a:rPr lang="sr-Latn-RS" b="1" dirty="0">
                <a:solidFill>
                  <a:schemeClr val="bg1"/>
                </a:solidFill>
              </a:rPr>
              <a:t>jun </a:t>
            </a:r>
            <a:r>
              <a:rPr lang="sr-Latn-CS" b="1" dirty="0">
                <a:solidFill>
                  <a:schemeClr val="bg1"/>
                </a:solidFill>
              </a:rPr>
              <a:t>20</a:t>
            </a:r>
            <a:r>
              <a:rPr lang="sr-Cyrl-RS" b="1" dirty="0">
                <a:solidFill>
                  <a:schemeClr val="bg1"/>
                </a:solidFill>
              </a:rPr>
              <a:t>21</a:t>
            </a:r>
            <a:r>
              <a:rPr lang="sr-Latn-CS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1195388"/>
            <a:ext cx="8388424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476250"/>
            <a:ext cx="8388424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0" y="5857875"/>
            <a:ext cx="9144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sr-Cyrl-RS" b="1" dirty="0">
                <a:solidFill>
                  <a:schemeClr val="bg1"/>
                </a:solidFill>
              </a:rPr>
              <a:t>“</a:t>
            </a:r>
            <a:r>
              <a:rPr lang="sr-Latn-RS" b="1" dirty="0">
                <a:solidFill>
                  <a:schemeClr val="bg1"/>
                </a:solidFill>
              </a:rPr>
              <a:t>Odgovori </a:t>
            </a:r>
            <a:r>
              <a:rPr lang="sr-Cyrl-RS" b="1" dirty="0">
                <a:solidFill>
                  <a:schemeClr val="bg1"/>
                </a:solidFill>
              </a:rPr>
              <a:t> </a:t>
            </a:r>
            <a:r>
              <a:rPr lang="sr-Latn-RS" b="1" dirty="0">
                <a:solidFill>
                  <a:schemeClr val="bg1"/>
                </a:solidFill>
              </a:rPr>
              <a:t>tržišta osiguranja na aktuelne izazove</a:t>
            </a:r>
            <a:r>
              <a:rPr lang="sr-Cyrl-RS" b="1" dirty="0">
                <a:solidFill>
                  <a:schemeClr val="bg1"/>
                </a:solidFill>
              </a:rPr>
              <a:t>”</a:t>
            </a:r>
            <a:endParaRPr lang="sr-Latn-CS" b="1" dirty="0">
              <a:solidFill>
                <a:schemeClr val="bg1"/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6213475"/>
            <a:ext cx="9144000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5786438"/>
            <a:ext cx="9144000" cy="73025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r-Latn-CS" altLang="en-US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58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598" y="1484784"/>
            <a:ext cx="8520882" cy="4968552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Internet</a:t>
            </a:r>
            <a:endParaRPr lang="en-US" dirty="0">
              <a:cs typeface="Times New Roman" panose="02020603050405020304" pitchFamily="18" charset="0"/>
            </a:endParaRP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dostupnost, brz transfer znanja, lakša saradnja među stručnjacima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i="1" dirty="0">
                <a:solidFill>
                  <a:srgbClr val="FFFF99"/>
                </a:solidFill>
                <a:cs typeface="Times New Roman" panose="02020603050405020304" pitchFamily="18" charset="0"/>
              </a:rPr>
              <a:t>Online</a:t>
            </a:r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 aktivnosti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finansijske transakcije (4 triliona hitova u 2020.god.)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obrazovanje (svaki 4. kurs na studijama u SAD je </a:t>
            </a:r>
            <a:r>
              <a:rPr lang="sr-Latn-RS" i="1" dirty="0">
                <a:cs typeface="Times New Roman" panose="02020603050405020304" pitchFamily="18" charset="0"/>
              </a:rPr>
              <a:t>online</a:t>
            </a:r>
            <a:r>
              <a:rPr lang="sr-Latn-RS" dirty="0">
                <a:cs typeface="Times New Roman" panose="02020603050405020304" pitchFamily="18" charset="0"/>
              </a:rPr>
              <a:t>)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informisanje (54% čovečanstva na društvenim mrežama 2.5h dnevno)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Uticaj tehnoloških inovacija na sektor osiguranja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novi proizvodi i servisi, bolje performanse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sporo prihvatanje promena zbog inertnosti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(Deloitte – 98% smatra da će novine imati loš uticaj na osiguranje)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novi učesnici u osiguranju (start-up kompanije)</a:t>
            </a:r>
          </a:p>
          <a:p>
            <a:pPr marL="347663" lvl="0" indent="-301625"/>
            <a:endParaRPr lang="sr-Cyrl-RS" dirty="0"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sr-Cyrl-RS" dirty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23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 u osiguranju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3292EA3-D838-40B9-84AF-BE48565B9203}"/>
              </a:ext>
            </a:extLst>
          </p:cNvPr>
          <p:cNvGrpSpPr/>
          <p:nvPr/>
        </p:nvGrpSpPr>
        <p:grpSpPr>
          <a:xfrm>
            <a:off x="638010" y="1646302"/>
            <a:ext cx="7940961" cy="4086954"/>
            <a:chOff x="611560" y="1844824"/>
            <a:chExt cx="7940961" cy="4086954"/>
          </a:xfrm>
        </p:grpSpPr>
        <p:graphicFrame>
          <p:nvGraphicFramePr>
            <p:cNvPr id="11" name="Chart 10"/>
            <p:cNvGraphicFramePr/>
            <p:nvPr>
              <p:extLst>
                <p:ext uri="{D42A27DB-BD31-4B8C-83A1-F6EECF244321}">
                  <p14:modId xmlns:p14="http://schemas.microsoft.com/office/powerpoint/2010/main" val="903001923"/>
                </p:ext>
              </p:extLst>
            </p:nvPr>
          </p:nvGraphicFramePr>
          <p:xfrm>
            <a:off x="611560" y="1844824"/>
            <a:ext cx="7940961" cy="40869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713896" y="2132856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000" b="1" dirty="0"/>
                <a:t>IoT</a:t>
              </a:r>
              <a:endParaRPr lang="en-US" sz="20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3568" y="2924944"/>
              <a:ext cx="5565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000" b="1" dirty="0"/>
                <a:t>BC</a:t>
              </a:r>
              <a:endParaRPr lang="en-US" sz="20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83568" y="4437112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000" b="1" dirty="0"/>
                <a:t>AI</a:t>
              </a:r>
              <a:endParaRPr lang="en-US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2682" y="5174771"/>
              <a:ext cx="5565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000" b="1" dirty="0"/>
                <a:t>BD</a:t>
              </a:r>
              <a:endParaRPr lang="en-US" sz="2000" b="1" dirty="0"/>
            </a:p>
          </p:txBody>
        </p:sp>
      </p:grpSp>
      <p:sp>
        <p:nvSpPr>
          <p:cNvPr id="12" name="Content Placeholder 2"/>
          <p:cNvSpPr txBox="1">
            <a:spLocks/>
          </p:cNvSpPr>
          <p:nvPr/>
        </p:nvSpPr>
        <p:spPr>
          <a:xfrm>
            <a:off x="5796136" y="5805264"/>
            <a:ext cx="2893707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8" indent="0">
              <a:buNone/>
            </a:pPr>
            <a:r>
              <a:rPr lang="sr-Latn-CS" sz="1400" i="1" dirty="0">
                <a:solidFill>
                  <a:srgbClr val="FF6600"/>
                </a:solidFill>
              </a:rPr>
              <a:t>Zhong An Fintech Institute, 2019.</a:t>
            </a:r>
            <a:endParaRPr lang="sr-Latn-RS" sz="1400" i="1" dirty="0">
              <a:solidFill>
                <a:srgbClr val="FF66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4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71598" y="1268760"/>
            <a:ext cx="8376866" cy="2664296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Parcijalna rešenja </a:t>
            </a:r>
            <a:r>
              <a:rPr lang="sr-Latn-RS" dirty="0">
                <a:cs typeface="Times New Roman" panose="02020603050405020304" pitchFamily="18" charset="0"/>
              </a:rPr>
              <a:t>– softveri za planiranje, rezonovanje, učenje, predviđanje, itd.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AI tehnike </a:t>
            </a:r>
            <a:r>
              <a:rPr lang="sr-Latn-RS" dirty="0">
                <a:cs typeface="Times New Roman" panose="02020603050405020304" pitchFamily="18" charset="0"/>
              </a:rPr>
              <a:t>– mašinsko učenje (ML), prepoznavanje govora/slike,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robotika, NLP, neuralne mreže, ekspertski sistemi, itd.</a:t>
            </a:r>
            <a:endParaRPr lang="sr-Latn-RS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46038" lvl="0" indent="0">
              <a:buNone/>
            </a:pPr>
            <a:endParaRPr lang="sr-Latn-RS" sz="1600" dirty="0">
              <a:cs typeface="Times New Roman" panose="02020603050405020304" pitchFamily="18" charset="0"/>
            </a:endParaRPr>
          </a:p>
          <a:p>
            <a:pPr marL="46038" lvl="0" indent="0" algn="ctr">
              <a:buNone/>
            </a:pPr>
            <a:r>
              <a:rPr lang="sr-Latn-RS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Mašinsko učenje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29678" y="4077072"/>
            <a:ext cx="7758746" cy="2160240"/>
            <a:chOff x="629678" y="4365104"/>
            <a:chExt cx="7758746" cy="2160240"/>
          </a:xfrm>
        </p:grpSpPr>
        <p:sp>
          <p:nvSpPr>
            <p:cNvPr id="3" name="Rounded Rectangle 2"/>
            <p:cNvSpPr/>
            <p:nvPr/>
          </p:nvSpPr>
          <p:spPr>
            <a:xfrm>
              <a:off x="629678" y="4365104"/>
              <a:ext cx="1638066" cy="864096"/>
            </a:xfrm>
            <a:prstGeom prst="roundRect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RS" dirty="0"/>
                <a:t>Prikupljanje podataka (iskustvo)</a:t>
              </a:r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717910" y="4365104"/>
              <a:ext cx="1638066" cy="864096"/>
            </a:xfrm>
            <a:prstGeom prst="roundRect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RS" dirty="0"/>
                <a:t>Statistička obrada</a:t>
              </a:r>
              <a:br>
                <a:rPr lang="sr-Latn-RS" dirty="0"/>
              </a:br>
              <a:r>
                <a:rPr lang="sr-Latn-RS" dirty="0"/>
                <a:t>(obrasci)</a:t>
              </a:r>
              <a:endParaRPr lang="en-US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806142" y="4365104"/>
              <a:ext cx="1638066" cy="864096"/>
            </a:xfrm>
            <a:prstGeom prst="roundRect">
              <a:avLst/>
            </a:prstGeom>
            <a:solidFill>
              <a:srgbClr val="FF9933"/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RS" dirty="0"/>
                <a:t>Analitički model</a:t>
              </a:r>
              <a:endParaRPr lang="en-US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806142" y="5661248"/>
              <a:ext cx="1638066" cy="864096"/>
            </a:xfrm>
            <a:prstGeom prst="roundRect">
              <a:avLst/>
            </a:prstGeom>
            <a:solidFill>
              <a:srgbClr val="FF9933"/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RS" dirty="0"/>
                <a:t>Aplikacija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383021" y="5939988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dirty="0"/>
                <a:t>Korisnik</a:t>
              </a:r>
              <a:endParaRPr lang="en-US" dirty="0"/>
            </a:p>
          </p:txBody>
        </p:sp>
        <p:sp>
          <p:nvSpPr>
            <p:cNvPr id="5" name="Right Arrow 4"/>
            <p:cNvSpPr/>
            <p:nvPr/>
          </p:nvSpPr>
          <p:spPr>
            <a:xfrm>
              <a:off x="6484235" y="6001883"/>
              <a:ext cx="898786" cy="288032"/>
            </a:xfrm>
            <a:prstGeom prst="rightArrow">
              <a:avLst/>
            </a:prstGeom>
            <a:ln cap="sq">
              <a:solidFill>
                <a:schemeClr val="bg1">
                  <a:lumMod val="85000"/>
                  <a:lumOff val="15000"/>
                </a:schemeClr>
              </a:solidFill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5400000">
              <a:off x="5418107" y="5310165"/>
              <a:ext cx="414135" cy="288032"/>
            </a:xfrm>
            <a:prstGeom prst="rightArrow">
              <a:avLst/>
            </a:prstGeom>
            <a:ln cap="sq">
              <a:solidFill>
                <a:schemeClr val="bg1">
                  <a:lumMod val="85000"/>
                  <a:lumOff val="15000"/>
                </a:schemeClr>
              </a:solidFill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796136" y="5229200"/>
              <a:ext cx="2056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dirty="0"/>
                <a:t>Evaluacija modela</a:t>
              </a:r>
              <a:endParaRPr lang="en-US" dirty="0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2285657" y="4653136"/>
              <a:ext cx="414135" cy="288032"/>
            </a:xfrm>
            <a:prstGeom prst="rightArrow">
              <a:avLst/>
            </a:prstGeom>
            <a:ln cap="sq">
              <a:solidFill>
                <a:schemeClr val="bg1">
                  <a:lumMod val="85000"/>
                  <a:lumOff val="15000"/>
                </a:schemeClr>
              </a:solidFill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4387138" y="4661520"/>
              <a:ext cx="414135" cy="288032"/>
            </a:xfrm>
            <a:prstGeom prst="rightArrow">
              <a:avLst/>
            </a:prstGeom>
            <a:ln cap="sq">
              <a:solidFill>
                <a:schemeClr val="bg1">
                  <a:lumMod val="85000"/>
                  <a:lumOff val="15000"/>
                </a:schemeClr>
              </a:solidFill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043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CC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utoShape 4" descr="Seminarski rad iz predmeta: Metodologija stručnog i naučnog rada Tema:  Računarstvo u oblaku Cloud computing Sanja Petrović 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Seminarski rad iz predmeta: Metodologija stručnog i naučnog rada Tema:  Računarstvo u oblaku Cloud computing Sanja Petrović 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4" name="Picture 8" descr="Časopis Industrija :: Računarstvo u oblacima - Cloud compu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616" y="1340767"/>
            <a:ext cx="2683792" cy="201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528084" y="1340768"/>
            <a:ext cx="0" cy="5328592"/>
          </a:xfrm>
          <a:prstGeom prst="line">
            <a:avLst/>
          </a:prstGeom>
          <a:ln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92078" y="3429000"/>
            <a:ext cx="4344418" cy="3240360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Iznajmljivanje hardverskih i softverskih resursa od provajdera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Smanjeni troškovi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Bolje iskorišćenje opreme</a:t>
            </a:r>
          </a:p>
          <a:p>
            <a:pPr marL="347663" lvl="0" indent="-301625"/>
            <a:endParaRPr lang="sr-Latn-RS" sz="1800" dirty="0">
              <a:cs typeface="Times New Roman" panose="02020603050405020304" pitchFamily="18" charset="0"/>
            </a:endParaRPr>
          </a:p>
          <a:p>
            <a:pPr marL="46038" lvl="0" indent="0" algn="ctr">
              <a:buNone/>
            </a:pPr>
            <a:r>
              <a:rPr lang="sr-Latn-RS" sz="1800" u="sng" dirty="0">
                <a:solidFill>
                  <a:srgbClr val="FFFF99"/>
                </a:solidFill>
                <a:cs typeface="Times New Roman" panose="02020603050405020304" pitchFamily="18" charset="0"/>
              </a:rPr>
              <a:t>Modeli CC usluga</a:t>
            </a:r>
          </a:p>
          <a:p>
            <a:pPr marL="46038" lvl="0" indent="0" algn="ctr">
              <a:buNone/>
            </a:pPr>
            <a:endParaRPr lang="sr-Latn-RS" sz="1200" u="sng" dirty="0">
              <a:cs typeface="Times New Roman" panose="02020603050405020304" pitchFamily="18" charset="0"/>
            </a:endParaRPr>
          </a:p>
          <a:p>
            <a:pPr marL="331788" indent="-285750">
              <a:buFont typeface="Wingdings" panose="05000000000000000000" pitchFamily="2" charset="2"/>
              <a:buChar char="§"/>
            </a:pPr>
            <a:r>
              <a:rPr lang="sr-Latn-RS" sz="1800" dirty="0">
                <a:solidFill>
                  <a:srgbClr val="FFFF99"/>
                </a:solidFill>
                <a:cs typeface="Times New Roman" panose="02020603050405020304" pitchFamily="18" charset="0"/>
              </a:rPr>
              <a:t>SaaS</a:t>
            </a:r>
            <a:r>
              <a:rPr lang="sr-Latn-RS" sz="1800" dirty="0">
                <a:cs typeface="Times New Roman" panose="02020603050405020304" pitchFamily="18" charset="0"/>
              </a:rPr>
              <a:t> – </a:t>
            </a:r>
            <a:r>
              <a:rPr lang="sr-Latn-RS" sz="1800" i="1" dirty="0">
                <a:cs typeface="Times New Roman" panose="02020603050405020304" pitchFamily="18" charset="0"/>
              </a:rPr>
              <a:t>Software as a Service</a:t>
            </a:r>
          </a:p>
          <a:p>
            <a:pPr marL="331788" indent="-285750">
              <a:buFont typeface="Wingdings" panose="05000000000000000000" pitchFamily="2" charset="2"/>
              <a:buChar char="§"/>
            </a:pPr>
            <a:r>
              <a:rPr lang="sr-Latn-RS" sz="1800" dirty="0">
                <a:solidFill>
                  <a:srgbClr val="FFFF99"/>
                </a:solidFill>
                <a:cs typeface="Times New Roman" panose="02020603050405020304" pitchFamily="18" charset="0"/>
              </a:rPr>
              <a:t>PaaS</a:t>
            </a:r>
            <a:r>
              <a:rPr lang="sr-Latn-RS" sz="1800" dirty="0">
                <a:cs typeface="Times New Roman" panose="02020603050405020304" pitchFamily="18" charset="0"/>
              </a:rPr>
              <a:t> – </a:t>
            </a:r>
            <a:r>
              <a:rPr lang="sr-Latn-RS" sz="1800" i="1" dirty="0">
                <a:cs typeface="Times New Roman" panose="02020603050405020304" pitchFamily="18" charset="0"/>
              </a:rPr>
              <a:t>Platform as a Service</a:t>
            </a:r>
          </a:p>
          <a:p>
            <a:pPr marL="331788" indent="-285750">
              <a:buFont typeface="Wingdings" panose="05000000000000000000" pitchFamily="2" charset="2"/>
              <a:buChar char="§"/>
            </a:pPr>
            <a:r>
              <a:rPr lang="sr-Latn-RS" sz="1800" dirty="0">
                <a:solidFill>
                  <a:srgbClr val="FFFF99"/>
                </a:solidFill>
                <a:cs typeface="Times New Roman" panose="02020603050405020304" pitchFamily="18" charset="0"/>
              </a:rPr>
              <a:t>IaaS</a:t>
            </a:r>
            <a:r>
              <a:rPr lang="sr-Latn-RS" sz="1800" dirty="0"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 </a:t>
            </a:r>
            <a:r>
              <a:rPr lang="sr-Latn-RS" sz="1800" dirty="0">
                <a:cs typeface="Times New Roman" panose="02020603050405020304" pitchFamily="18" charset="0"/>
              </a:rPr>
              <a:t>– </a:t>
            </a:r>
            <a:r>
              <a:rPr lang="sr-Latn-RS" sz="1800" i="1" dirty="0">
                <a:cs typeface="Times New Roman" panose="02020603050405020304" pitchFamily="18" charset="0"/>
              </a:rPr>
              <a:t>Infrastructure as a Service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512" y="1196752"/>
            <a:ext cx="4344418" cy="5472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01625"/>
            <a:r>
              <a:rPr lang="sr-Latn-RS" sz="1800" dirty="0">
                <a:cs typeface="Times New Roman" panose="02020603050405020304" pitchFamily="18" charset="0"/>
              </a:rPr>
              <a:t>Generisanje ogromnih količina podataka svakog dana (Internet)</a:t>
            </a:r>
          </a:p>
          <a:p>
            <a:pPr marL="347663" indent="-301625"/>
            <a:r>
              <a:rPr lang="sr-Latn-RS" sz="1800" dirty="0">
                <a:cs typeface="Times New Roman" panose="02020603050405020304" pitchFamily="18" charset="0"/>
              </a:rPr>
              <a:t>Problem: čuvanje podataka</a:t>
            </a:r>
          </a:p>
          <a:p>
            <a:pPr marL="347663" indent="-301625"/>
            <a:endParaRPr lang="sr-Latn-RS" dirty="0">
              <a:cs typeface="Times New Roman" panose="02020603050405020304" pitchFamily="18" charset="0"/>
            </a:endParaRPr>
          </a:p>
          <a:p>
            <a:pPr marL="347663" indent="-301625"/>
            <a:endParaRPr lang="sr-Latn-RS" dirty="0">
              <a:cs typeface="Times New Roman" panose="02020603050405020304" pitchFamily="18" charset="0"/>
            </a:endParaRPr>
          </a:p>
          <a:p>
            <a:pPr marL="46038" indent="0">
              <a:buNone/>
            </a:pPr>
            <a:endParaRPr lang="sr-Latn-RS" dirty="0">
              <a:cs typeface="Times New Roman" panose="02020603050405020304" pitchFamily="18" charset="0"/>
            </a:endParaRPr>
          </a:p>
          <a:p>
            <a:pPr marL="46038" indent="0">
              <a:buNone/>
            </a:pPr>
            <a:endParaRPr lang="sr-Latn-RS" dirty="0">
              <a:cs typeface="Times New Roman" panose="02020603050405020304" pitchFamily="18" charset="0"/>
            </a:endParaRPr>
          </a:p>
          <a:p>
            <a:pPr marL="46038" indent="0">
              <a:buNone/>
            </a:pPr>
            <a:endParaRPr lang="sr-Latn-RS" dirty="0">
              <a:cs typeface="Times New Roman" panose="02020603050405020304" pitchFamily="18" charset="0"/>
            </a:endParaRPr>
          </a:p>
          <a:p>
            <a:pPr marL="46038" indent="0" algn="ctr">
              <a:buNone/>
            </a:pPr>
            <a:endParaRPr lang="sr-Latn-RS" sz="1600" u="sng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46038" indent="0" algn="ctr">
              <a:buNone/>
            </a:pPr>
            <a:r>
              <a:rPr lang="sr-Latn-RS" sz="1800" u="sng" dirty="0">
                <a:solidFill>
                  <a:srgbClr val="FFFF99"/>
                </a:solidFill>
                <a:cs typeface="Times New Roman" panose="02020603050405020304" pitchFamily="18" charset="0"/>
              </a:rPr>
              <a:t>BD proces</a:t>
            </a:r>
          </a:p>
          <a:p>
            <a:pPr marL="46038" indent="0" algn="ctr">
              <a:buNone/>
            </a:pPr>
            <a:endParaRPr lang="sr-Latn-RS" sz="1200" u="sng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 marL="388938" indent="-342900">
              <a:buFont typeface="Wingdings" panose="05000000000000000000" pitchFamily="2" charset="2"/>
              <a:buChar char="§"/>
            </a:pPr>
            <a:r>
              <a:rPr lang="sr-Latn-RS" sz="1800" dirty="0">
                <a:cs typeface="Times New Roman" panose="02020603050405020304" pitchFamily="18" charset="0"/>
              </a:rPr>
              <a:t>prikupljanje podataka (virtuelno)</a:t>
            </a:r>
          </a:p>
          <a:p>
            <a:pPr marL="388938" indent="-342900">
              <a:buFont typeface="Wingdings" panose="05000000000000000000" pitchFamily="2" charset="2"/>
              <a:buChar char="§"/>
            </a:pPr>
            <a:r>
              <a:rPr lang="sr-Latn-RS" sz="1800" dirty="0">
                <a:cs typeface="Times New Roman" panose="02020603050405020304" pitchFamily="18" charset="0"/>
              </a:rPr>
              <a:t>integracija iz različitih izvora i formatiranje</a:t>
            </a:r>
          </a:p>
          <a:p>
            <a:pPr marL="388938" indent="-342900">
              <a:buFont typeface="Wingdings" panose="05000000000000000000" pitchFamily="2" charset="2"/>
              <a:buChar char="§"/>
            </a:pPr>
            <a:r>
              <a:rPr lang="sr-Latn-RS" sz="1800" dirty="0">
                <a:cs typeface="Times New Roman" panose="02020603050405020304" pitchFamily="18" charset="0"/>
              </a:rPr>
              <a:t>smeštanje podataka (</a:t>
            </a:r>
            <a:r>
              <a:rPr lang="sr-Latn-RS" sz="1800" i="1" dirty="0">
                <a:cs typeface="Times New Roman" panose="02020603050405020304" pitchFamily="18" charset="0"/>
              </a:rPr>
              <a:t>cloud</a:t>
            </a:r>
            <a:r>
              <a:rPr lang="sr-Latn-RS" sz="1800" dirty="0">
                <a:cs typeface="Times New Roman" panose="02020603050405020304" pitchFamily="18" charset="0"/>
              </a:rPr>
              <a:t>)</a:t>
            </a:r>
          </a:p>
          <a:p>
            <a:pPr marL="388938" indent="-342900">
              <a:buFont typeface="Wingdings" panose="05000000000000000000" pitchFamily="2" charset="2"/>
              <a:buChar char="§"/>
            </a:pPr>
            <a:r>
              <a:rPr lang="sr-Latn-RS" sz="1800" dirty="0">
                <a:cs typeface="Times New Roman" panose="02020603050405020304" pitchFamily="18" charset="0"/>
              </a:rPr>
              <a:t>analiza radi dobijanja </a:t>
            </a:r>
            <a:br>
              <a:rPr lang="sr-Latn-RS" sz="1800" dirty="0">
                <a:cs typeface="Times New Roman" panose="02020603050405020304" pitchFamily="18" charset="0"/>
              </a:rPr>
            </a:br>
            <a:r>
              <a:rPr lang="sr-Latn-RS" sz="1800" dirty="0">
                <a:cs typeface="Times New Roman" panose="02020603050405020304" pitchFamily="18" charset="0"/>
              </a:rPr>
              <a:t>novih znanja (AI, ML)</a:t>
            </a:r>
          </a:p>
          <a:p>
            <a:pPr marL="46038" indent="0">
              <a:buNone/>
            </a:pPr>
            <a:endParaRPr lang="sr-Latn-RS" dirty="0">
              <a:cs typeface="Times New Roman" panose="02020603050405020304" pitchFamily="18" charset="0"/>
            </a:endParaRPr>
          </a:p>
          <a:p>
            <a:pPr marL="46038" indent="0">
              <a:buNone/>
            </a:pPr>
            <a:endParaRPr lang="sr-Latn-R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751105574"/>
              </p:ext>
            </p:extLst>
          </p:nvPr>
        </p:nvGraphicFramePr>
        <p:xfrm>
          <a:off x="612775" y="2309110"/>
          <a:ext cx="3383161" cy="1623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 rot="16200000">
            <a:off x="-397062" y="2925455"/>
            <a:ext cx="1801222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8" indent="0">
              <a:buNone/>
            </a:pPr>
            <a:r>
              <a:rPr lang="sr-Latn-RS" sz="1400" i="1" dirty="0">
                <a:solidFill>
                  <a:srgbClr val="FF6600"/>
                </a:solidFill>
                <a:cs typeface="Times New Roman" panose="02020603050405020304" pitchFamily="18" charset="0"/>
              </a:rPr>
              <a:t>Node Graph, 2020.</a:t>
            </a:r>
          </a:p>
        </p:txBody>
      </p:sp>
    </p:spTree>
    <p:extLst>
      <p:ext uri="{BB962C8B-B14F-4D97-AF65-F5344CB8AC3E}">
        <p14:creationId xmlns:p14="http://schemas.microsoft.com/office/powerpoint/2010/main" val="100153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IoT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Šta je Internet of Things (Internet inteligentnih uređaja) | Samoobrazovanj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4205626"/>
            <a:ext cx="3679577" cy="239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60375" y="3933056"/>
            <a:ext cx="8216081" cy="0"/>
          </a:xfrm>
          <a:prstGeom prst="line">
            <a:avLst/>
          </a:prstGeom>
          <a:ln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283968" y="4077072"/>
            <a:ext cx="4752528" cy="2520277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IoT - globalna mreža stvari </a:t>
            </a:r>
            <a:br>
              <a:rPr lang="sr-Latn-RS" sz="1800" dirty="0">
                <a:cs typeface="Times New Roman" panose="02020603050405020304" pitchFamily="18" charset="0"/>
              </a:rPr>
            </a:br>
            <a:r>
              <a:rPr lang="sr-Latn-RS" sz="1800" dirty="0">
                <a:cs typeface="Times New Roman" panose="02020603050405020304" pitchFamily="18" charset="0"/>
              </a:rPr>
              <a:t>(fizički i virtuelni objekti, živa bića)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Integracija realnog i virtuelnog sveta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Stvari su uvek dostupne svima</a:t>
            </a:r>
          </a:p>
          <a:p>
            <a:pPr marL="46038" lvl="0" indent="0">
              <a:buNone/>
            </a:pPr>
            <a:endParaRPr lang="sr-Latn-RS" sz="1200" dirty="0">
              <a:cs typeface="Times New Roman" panose="02020603050405020304" pitchFamily="18" charset="0"/>
            </a:endParaRPr>
          </a:p>
          <a:p>
            <a:pPr marL="320358" lvl="1" indent="0">
              <a:buNone/>
            </a:pPr>
            <a:r>
              <a:rPr lang="sr-Latn-RS" u="sng" dirty="0">
                <a:solidFill>
                  <a:srgbClr val="FFFF99"/>
                </a:solidFill>
                <a:cs typeface="Times New Roman" panose="02020603050405020304" pitchFamily="18" charset="0"/>
              </a:rPr>
              <a:t>Gartner</a:t>
            </a:r>
          </a:p>
          <a:p>
            <a:pPr marL="320358" lvl="1" indent="0">
              <a:buNone/>
            </a:pPr>
            <a:r>
              <a:rPr lang="sr-Latn-RS" dirty="0">
                <a:cs typeface="Times New Roman" panose="02020603050405020304" pitchFamily="18" charset="0"/>
              </a:rPr>
              <a:t>2020. povezano 26 milijardi stvari</a:t>
            </a:r>
          </a:p>
          <a:p>
            <a:pPr marL="320358" lvl="1" indent="0">
              <a:buNone/>
            </a:pPr>
            <a:r>
              <a:rPr lang="sr-Latn-RS" dirty="0">
                <a:cs typeface="Times New Roman" panose="02020603050405020304" pitchFamily="18" charset="0"/>
              </a:rPr>
              <a:t>2025. oko 70 milijardi stvari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79512" y="2789312"/>
            <a:ext cx="8784976" cy="11437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7663" indent="-301625"/>
            <a:r>
              <a:rPr lang="sr-Latn-RS" sz="1800" dirty="0">
                <a:cs typeface="Times New Roman" panose="02020603050405020304" pitchFamily="18" charset="0"/>
              </a:rPr>
              <a:t>Brzo obavljanje transakcija bez posrednika, prevare nisu moguće</a:t>
            </a:r>
          </a:p>
          <a:p>
            <a:pPr marL="347663" indent="-301625"/>
            <a:r>
              <a:rPr lang="sr-Latn-RS" sz="1800" dirty="0">
                <a:cs typeface="Times New Roman" panose="02020603050405020304" pitchFamily="18" charset="0"/>
              </a:rPr>
              <a:t>Decentralizovana baza podataka u vidu lanca blokova sa transakcijama</a:t>
            </a:r>
          </a:p>
          <a:p>
            <a:pPr marL="347663" indent="-301625"/>
            <a:r>
              <a:rPr lang="sr-Latn-RS" sz="1800" dirty="0">
                <a:cs typeface="Times New Roman" panose="02020603050405020304" pitchFamily="18" charset="0"/>
              </a:rPr>
              <a:t>Ulančavanje novog bloka u procesu „rudarenja“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7764AD2-A693-4287-B970-2245ECC57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934" y="1355229"/>
            <a:ext cx="54483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3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InsurTech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33150645"/>
              </p:ext>
            </p:extLst>
          </p:nvPr>
        </p:nvGraphicFramePr>
        <p:xfrm>
          <a:off x="4615918" y="1268760"/>
          <a:ext cx="4004356" cy="2542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46024045"/>
              </p:ext>
            </p:extLst>
          </p:nvPr>
        </p:nvGraphicFramePr>
        <p:xfrm>
          <a:off x="4642166" y="4049997"/>
          <a:ext cx="4004356" cy="2542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83666" y="1628800"/>
            <a:ext cx="4344418" cy="2016224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Brze promene u osiguranju u narednih 5 godina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InsurTech start-up kompanije koje uključuju i osiguravajuće kuće</a:t>
            </a:r>
          </a:p>
          <a:p>
            <a:pPr marL="347663" lvl="0" indent="-301625"/>
            <a:r>
              <a:rPr lang="sr-Latn-RS" sz="1800" dirty="0">
                <a:cs typeface="Times New Roman" panose="02020603050405020304" pitchFamily="18" charset="0"/>
              </a:rPr>
              <a:t>Problem zaštite i privatnosti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55575" y="3948944"/>
            <a:ext cx="4320480" cy="2216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8" indent="0">
              <a:buNone/>
            </a:pPr>
            <a:r>
              <a:rPr lang="sr-Latn-RS" sz="1800" dirty="0">
                <a:solidFill>
                  <a:srgbClr val="FFFF99"/>
                </a:solidFill>
                <a:cs typeface="Times New Roman" panose="02020603050405020304" pitchFamily="18" charset="0"/>
              </a:rPr>
              <a:t>Novi sistem osiguranja</a:t>
            </a:r>
          </a:p>
          <a:p>
            <a:pPr marL="46038" indent="0">
              <a:buNone/>
            </a:pPr>
            <a:endParaRPr lang="sr-Latn-RS" sz="1200" dirty="0">
              <a:cs typeface="Times New Roman" panose="02020603050405020304" pitchFamily="18" charset="0"/>
            </a:endParaRPr>
          </a:p>
          <a:p>
            <a:pPr marL="388938" indent="-342900"/>
            <a:r>
              <a:rPr lang="sr-Latn-RS" sz="1800" dirty="0">
                <a:cs typeface="Times New Roman" panose="02020603050405020304" pitchFamily="18" charset="0"/>
              </a:rPr>
              <a:t>efikasnost (optimizacija procesa)</a:t>
            </a:r>
          </a:p>
          <a:p>
            <a:pPr marL="388938" indent="-342900"/>
            <a:r>
              <a:rPr lang="sr-Latn-RS" sz="1800" dirty="0">
                <a:cs typeface="Times New Roman" panose="02020603050405020304" pitchFamily="18" charset="0"/>
              </a:rPr>
              <a:t>stabilnost (upravljanje rizicima)</a:t>
            </a:r>
          </a:p>
          <a:p>
            <a:pPr marL="388938" indent="-342900"/>
            <a:r>
              <a:rPr lang="sr-Latn-RS" sz="1800" dirty="0">
                <a:cs typeface="Times New Roman" panose="02020603050405020304" pitchFamily="18" charset="0"/>
              </a:rPr>
              <a:t>humanizacija (saradnja sa kupcima)</a:t>
            </a:r>
          </a:p>
          <a:p>
            <a:pPr marL="388938" indent="-342900"/>
            <a:r>
              <a:rPr lang="sr-Latn-RS" sz="1800" dirty="0">
                <a:cs typeface="Times New Roman" panose="02020603050405020304" pitchFamily="18" charset="0"/>
              </a:rPr>
              <a:t>raznovrsnost (inovacije)</a:t>
            </a:r>
          </a:p>
          <a:p>
            <a:pPr marL="46038" indent="0">
              <a:buFont typeface="Wingdings" charset="2"/>
              <a:buNone/>
            </a:pPr>
            <a:endParaRPr lang="sr-Latn-RS" sz="800" dirty="0"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165802" y="6265615"/>
            <a:ext cx="2476364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8" indent="0">
              <a:buNone/>
            </a:pPr>
            <a:r>
              <a:rPr lang="sr-Latn-RS" sz="1400" i="1" dirty="0">
                <a:solidFill>
                  <a:srgbClr val="FF6600"/>
                </a:solidFill>
                <a:cs typeface="Times New Roman" panose="02020603050405020304" pitchFamily="18" charset="0"/>
              </a:rPr>
              <a:t>Willis Towers Watson, 2020.</a:t>
            </a:r>
          </a:p>
        </p:txBody>
      </p:sp>
    </p:spTree>
    <p:extLst>
      <p:ext uri="{BB962C8B-B14F-4D97-AF65-F5344CB8AC3E}">
        <p14:creationId xmlns:p14="http://schemas.microsoft.com/office/powerpoint/2010/main" val="4650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Novine u osiguranju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71598" y="1412776"/>
            <a:ext cx="8520882" cy="4968552"/>
          </a:xfrm>
        </p:spPr>
        <p:txBody>
          <a:bodyPr>
            <a:noAutofit/>
          </a:bodyPr>
          <a:lstStyle/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Poboljšanje tradicionalnih modela rada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automatizacija pojedinih procesa rada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transparentnost ponude tako da korisnici imaju mogućnost poređenja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bolja prevencija i detekcija pronevera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Nadogradnja postojećih proizvoda i usluga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primena telematike pri formiranju premija </a:t>
            </a:r>
            <a:br>
              <a:rPr lang="sr-Latn-RS" dirty="0">
                <a:cs typeface="Times New Roman" panose="02020603050405020304" pitchFamily="18" charset="0"/>
              </a:rPr>
            </a:br>
            <a:r>
              <a:rPr lang="sr-Latn-RS" dirty="0">
                <a:cs typeface="Times New Roman" panose="02020603050405020304" pitchFamily="18" charset="0"/>
              </a:rPr>
              <a:t>(„</a:t>
            </a:r>
            <a:r>
              <a:rPr lang="sr-Latn-RS" i="1" dirty="0">
                <a:cs typeface="Times New Roman" panose="02020603050405020304" pitchFamily="18" charset="0"/>
              </a:rPr>
              <a:t>pay as you drive</a:t>
            </a:r>
            <a:r>
              <a:rPr lang="sr-Latn-RS" dirty="0">
                <a:cs typeface="Times New Roman" panose="02020603050405020304" pitchFamily="18" charset="0"/>
              </a:rPr>
              <a:t>“ ili „</a:t>
            </a:r>
            <a:r>
              <a:rPr lang="sr-Latn-RS" i="1" dirty="0">
                <a:cs typeface="Times New Roman" panose="02020603050405020304" pitchFamily="18" charset="0"/>
              </a:rPr>
              <a:t>pay how you drive</a:t>
            </a:r>
            <a:r>
              <a:rPr lang="sr-Latn-RS" dirty="0">
                <a:cs typeface="Times New Roman" panose="02020603050405020304" pitchFamily="18" charset="0"/>
              </a:rPr>
              <a:t>“)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primena </a:t>
            </a:r>
            <a:r>
              <a:rPr lang="sr-Latn-RS" i="1" dirty="0">
                <a:cs typeface="Times New Roman" panose="02020603050405020304" pitchFamily="18" charset="0"/>
              </a:rPr>
              <a:t>online</a:t>
            </a:r>
            <a:r>
              <a:rPr lang="sr-Latn-RS" dirty="0">
                <a:cs typeface="Times New Roman" panose="02020603050405020304" pitchFamily="18" charset="0"/>
              </a:rPr>
              <a:t> alata za procenu rizika</a:t>
            </a:r>
          </a:p>
          <a:p>
            <a:pPr marL="347663" lvl="0" indent="-301625"/>
            <a:endParaRPr lang="sr-Latn-RS" dirty="0">
              <a:cs typeface="Times New Roman" panose="02020603050405020304" pitchFamily="18" charset="0"/>
            </a:endParaRPr>
          </a:p>
          <a:p>
            <a:pPr marL="347663" lvl="0" indent="-301625"/>
            <a:r>
              <a:rPr lang="sr-Latn-RS" dirty="0">
                <a:solidFill>
                  <a:srgbClr val="FFFF99"/>
                </a:solidFill>
                <a:cs typeface="Times New Roman" panose="02020603050405020304" pitchFamily="18" charset="0"/>
              </a:rPr>
              <a:t>Inovativni modeli prilagođeni potrebama današnjih korisnika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integracija osiguranja u digitalni ekosistem sa ciljem zajedničkog kreiranja novih servisa u proizvoda</a:t>
            </a:r>
          </a:p>
          <a:p>
            <a:pPr marL="621983" lvl="1" indent="-301625"/>
            <a:r>
              <a:rPr lang="sr-Latn-RS" dirty="0">
                <a:cs typeface="Times New Roman" panose="02020603050405020304" pitchFamily="18" charset="0"/>
              </a:rPr>
              <a:t>potpuno prilagođavanje korisnicima uz automatsko kreiranje polisa</a:t>
            </a:r>
          </a:p>
          <a:p>
            <a:pPr marL="347663" lvl="0" indent="-301625"/>
            <a:endParaRPr lang="sr-Cyrl-RS" dirty="0"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sr-Cyrl-RS" dirty="0">
                <a:cs typeface="Times New Roman" panose="02020603050405020304" pitchFamily="18" charset="0"/>
              </a:rPr>
              <a:t> 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3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29" y="232345"/>
            <a:ext cx="8008711" cy="892399"/>
          </a:xfrm>
        </p:spPr>
        <p:txBody>
          <a:bodyPr>
            <a:normAutofit/>
          </a:bodyPr>
          <a:lstStyle/>
          <a:p>
            <a:pPr algn="ctr"/>
            <a:r>
              <a:rPr lang="sr-Latn-R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Tehnička podrška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8" name="AutoShape 2" descr="Резултат слика за stari r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CS"/>
          </a:p>
        </p:txBody>
      </p:sp>
      <p:cxnSp>
        <p:nvCxnSpPr>
          <p:cNvPr id="9" name="Straight Connector 8"/>
          <p:cNvCxnSpPr/>
          <p:nvPr/>
        </p:nvCxnSpPr>
        <p:spPr>
          <a:xfrm>
            <a:off x="523729" y="1124744"/>
            <a:ext cx="8008711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21B3CC-89BD-4AAD-96C6-38110021C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704" y="1844824"/>
            <a:ext cx="6198592" cy="37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15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2796</TotalTime>
  <Words>606</Words>
  <Application>Microsoft Office PowerPoint</Application>
  <PresentationFormat>On-screen Show (4:3)</PresentationFormat>
  <Paragraphs>165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Perspective</vt:lpstr>
      <vt:lpstr>Violeta Tomašević, Milo Tomašević  Primena  inovativnih informacionih tehnologija u osiguranju</vt:lpstr>
      <vt:lpstr>Uvod</vt:lpstr>
      <vt:lpstr>IT u osiguranju</vt:lpstr>
      <vt:lpstr>AI</vt:lpstr>
      <vt:lpstr>BD                       CC</vt:lpstr>
      <vt:lpstr>BC / IoT</vt:lpstr>
      <vt:lpstr>InsurTech</vt:lpstr>
      <vt:lpstr>Novine u osiguranju</vt:lpstr>
      <vt:lpstr>Tehnička podrška</vt:lpstr>
      <vt:lpstr>Primeri aplikacija</vt:lpstr>
      <vt:lpstr>Trendovi u osiguranju</vt:lpstr>
      <vt:lpstr>Trendovi u osiguranju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Rimske državne institucije  Rimska imena</dc:title>
  <dc:creator>Violeta</dc:creator>
  <cp:lastModifiedBy>Gost</cp:lastModifiedBy>
  <cp:revision>450</cp:revision>
  <dcterms:created xsi:type="dcterms:W3CDTF">2006-08-16T00:00:00Z</dcterms:created>
  <dcterms:modified xsi:type="dcterms:W3CDTF">2021-06-19T09:47:28Z</dcterms:modified>
</cp:coreProperties>
</file>