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08" r:id="rId2"/>
    <p:sldId id="510" r:id="rId3"/>
    <p:sldId id="511" r:id="rId4"/>
    <p:sldId id="512" r:id="rId5"/>
    <p:sldId id="513" r:id="rId6"/>
    <p:sldId id="515" r:id="rId7"/>
    <p:sldId id="522" r:id="rId8"/>
    <p:sldId id="520" r:id="rId9"/>
    <p:sldId id="517" r:id="rId10"/>
    <p:sldId id="518" r:id="rId11"/>
    <p:sldId id="519" r:id="rId12"/>
    <p:sldId id="521" r:id="rId13"/>
    <p:sldId id="523" r:id="rId14"/>
    <p:sldId id="524" r:id="rId15"/>
    <p:sldId id="526" r:id="rId16"/>
    <p:sldId id="527" r:id="rId17"/>
    <p:sldId id="528" r:id="rId18"/>
    <p:sldId id="529" r:id="rId19"/>
    <p:sldId id="530" r:id="rId20"/>
  </p:sldIdLst>
  <p:sldSz cx="9144000" cy="6858000" type="screen4x3"/>
  <p:notesSz cx="6669088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Semibold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Semibold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Semibold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Semibold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Semibold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StoneSansSemibold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StoneSansSemibold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StoneSansSemibold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StoneSansSemibold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2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2C1"/>
    <a:srgbClr val="005DA8"/>
    <a:srgbClr val="4D4D4D"/>
    <a:srgbClr val="6598FF"/>
    <a:srgbClr val="85AE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97" autoAdjust="0"/>
    <p:restoredTop sz="94622" autoAdjust="0"/>
  </p:normalViewPr>
  <p:slideViewPr>
    <p:cSldViewPr snapToGrid="0">
      <p:cViewPr varScale="1">
        <p:scale>
          <a:sx n="86" d="100"/>
          <a:sy n="86" d="100"/>
        </p:scale>
        <p:origin x="1411" y="67"/>
      </p:cViewPr>
      <p:guideLst>
        <p:guide orient="horz" pos="2176"/>
        <p:guide pos="2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572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2" tIns="45592" rIns="91182" bIns="45592" numCol="1" anchor="t" anchorCtr="0" compatLnSpc="1">
            <a:prstTxWarp prst="textNoShape">
              <a:avLst/>
            </a:prstTxWarp>
          </a:bodyPr>
          <a:lstStyle>
            <a:lvl1pPr algn="l" defTabSz="91262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90838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2" tIns="45592" rIns="91182" bIns="45592" numCol="1" anchor="t" anchorCtr="0" compatLnSpc="1">
            <a:prstTxWarp prst="textNoShape">
              <a:avLst/>
            </a:prstTxWarp>
          </a:bodyPr>
          <a:lstStyle>
            <a:lvl1pPr algn="r" defTabSz="91262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832"/>
            <a:ext cx="2890838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2" tIns="45592" rIns="91182" bIns="45592" numCol="1" anchor="b" anchorCtr="0" compatLnSpc="1">
            <a:prstTxWarp prst="textNoShape">
              <a:avLst/>
            </a:prstTxWarp>
          </a:bodyPr>
          <a:lstStyle>
            <a:lvl1pPr algn="l" defTabSz="91262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832"/>
            <a:ext cx="2890838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2" tIns="45592" rIns="91182" bIns="45592" numCol="1" anchor="b" anchorCtr="0" compatLnSpc="1">
            <a:prstTxWarp prst="textNoShape">
              <a:avLst/>
            </a:prstTxWarp>
          </a:bodyPr>
          <a:lstStyle>
            <a:lvl1pPr algn="r" defTabSz="912620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23639957-77FA-4048-A156-5CA7180FBA93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49462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8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93" tIns="44846" rIns="89693" bIns="44846" numCol="1" anchor="t" anchorCtr="0" compatLnSpc="1">
            <a:prstTxWarp prst="textNoShape">
              <a:avLst/>
            </a:prstTxWarp>
          </a:bodyPr>
          <a:lstStyle>
            <a:lvl1pPr algn="l" defTabSz="896721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83014" y="0"/>
            <a:ext cx="2909887" cy="48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93" tIns="44846" rIns="89693" bIns="44846" numCol="1" anchor="t" anchorCtr="0" compatLnSpc="1">
            <a:prstTxWarp prst="textNoShape">
              <a:avLst/>
            </a:prstTxWarp>
          </a:bodyPr>
          <a:lstStyle>
            <a:lvl1pPr algn="r" defTabSz="896721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08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15975" y="733425"/>
            <a:ext cx="4995863" cy="3748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3125" y="4726821"/>
            <a:ext cx="4873625" cy="4480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93" tIns="44846" rIns="89693" bIns="448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Click to edit Master text styles</a:t>
            </a:r>
          </a:p>
          <a:p>
            <a:pPr lvl="1"/>
            <a:r>
              <a:rPr lang="de-CH" noProof="0"/>
              <a:t>Second level</a:t>
            </a:r>
          </a:p>
          <a:p>
            <a:pPr lvl="2"/>
            <a:r>
              <a:rPr lang="de-CH" noProof="0"/>
              <a:t>Third level</a:t>
            </a:r>
          </a:p>
          <a:p>
            <a:pPr lvl="3"/>
            <a:r>
              <a:rPr lang="de-CH" noProof="0"/>
              <a:t>Fourth level</a:t>
            </a:r>
          </a:p>
          <a:p>
            <a:pPr lvl="4"/>
            <a:r>
              <a:rPr lang="de-CH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464"/>
            <a:ext cx="2909888" cy="490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93" tIns="44846" rIns="89693" bIns="44846" numCol="1" anchor="b" anchorCtr="0" compatLnSpc="1">
            <a:prstTxWarp prst="textNoShape">
              <a:avLst/>
            </a:prstTxWarp>
          </a:bodyPr>
          <a:lstStyle>
            <a:lvl1pPr algn="l" defTabSz="896721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3014" y="9450464"/>
            <a:ext cx="2909887" cy="490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93" tIns="44846" rIns="89693" bIns="44846" numCol="1" anchor="b" anchorCtr="0" compatLnSpc="1">
            <a:prstTxWarp prst="textNoShape">
              <a:avLst/>
            </a:prstTxWarp>
          </a:bodyPr>
          <a:lstStyle>
            <a:lvl1pPr algn="r" defTabSz="896721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58B20002-ECB9-44BE-8F96-DEE05A19C849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71630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89942" eaLnBrk="0" hangingPunct="0"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1pPr>
            <a:lvl2pPr marL="737155" indent="-283521" defTabSz="889942" eaLnBrk="0" hangingPunct="0"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2pPr>
            <a:lvl3pPr marL="1134085" indent="-226817" defTabSz="889942" eaLnBrk="0" hangingPunct="0"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3pPr>
            <a:lvl4pPr marL="1587718" indent="-226817" defTabSz="889942" eaLnBrk="0" hangingPunct="0"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4pPr>
            <a:lvl5pPr marL="2041352" indent="-226817" defTabSz="889942" eaLnBrk="0" hangingPunct="0"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5pPr>
            <a:lvl6pPr marL="2494986" indent="-226817" algn="ctr" defTabSz="88994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6pPr>
            <a:lvl7pPr marL="2948620" indent="-226817" algn="ctr" defTabSz="88994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7pPr>
            <a:lvl8pPr marL="3402254" indent="-226817" algn="ctr" defTabSz="88994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8pPr>
            <a:lvl9pPr marL="3855888" indent="-226817" algn="ctr" defTabSz="88994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9pPr>
          </a:lstStyle>
          <a:p>
            <a:pPr eaLnBrk="1" hangingPunct="1"/>
            <a:fld id="{71B1B28B-CD57-4C8E-9F19-AF82C11F3DFF}" type="slidenum">
              <a:rPr lang="de-DE" smtClean="0">
                <a:solidFill>
                  <a:schemeClr val="tx1"/>
                </a:solidFill>
                <a:latin typeface="Arial" charset="0"/>
              </a:rPr>
              <a:pPr eaLnBrk="1" hangingPunct="1"/>
              <a:t>0</a:t>
            </a:fld>
            <a:endParaRPr lang="de-DE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15975" y="733425"/>
            <a:ext cx="4995863" cy="3748088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AutoShape 1" hidden="1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" y="1"/>
          <a:ext cx="158751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0" imgH="0" progId="TCLayout.ActiveDocument.1">
                  <p:embed/>
                </p:oleObj>
              </mc:Choice>
              <mc:Fallback>
                <p:oleObj name="think-cell Slide" r:id="rId3" imgW="0" imgH="0" progId="TCLayout.ActiveDocument.1">
                  <p:embed/>
                  <p:pic>
                    <p:nvPicPr>
                      <p:cNvPr id="0" name="AutoShape 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1"/>
                        <a:ext cx="158751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730" name="Rectangle 154"/>
          <p:cNvSpPr>
            <a:spLocks noGrp="1" noChangeArrowheads="1"/>
          </p:cNvSpPr>
          <p:nvPr>
            <p:ph type="ctrTitle" sz="quarter"/>
          </p:nvPr>
        </p:nvSpPr>
        <p:spPr>
          <a:xfrm>
            <a:off x="423871" y="2130440"/>
            <a:ext cx="8283575" cy="1470025"/>
          </a:xfrm>
          <a:ln/>
        </p:spPr>
        <p:txBody>
          <a:bodyPr lIns="91440" tIns="45720" rIns="91440" bIns="45720" anchor="ctr"/>
          <a:lstStyle>
            <a:lvl1pPr>
              <a:defRPr sz="3000" b="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24736" name="Rectangle 16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23871" y="5245101"/>
            <a:ext cx="8283575" cy="393700"/>
          </a:xfrm>
          <a:ln/>
        </p:spPr>
        <p:txBody>
          <a:bodyPr lIns="91440" tIns="45720" rIns="91440" bIns="45720"/>
          <a:lstStyle>
            <a:lvl1pPr>
              <a:defRPr sz="2000"/>
            </a:lvl1pPr>
          </a:lstStyle>
          <a:p>
            <a:r>
              <a:rPr lang="en-US"/>
              <a:t>Click to edit Master subtitle style</a:t>
            </a:r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4" y="163528"/>
            <a:ext cx="2071687" cy="59324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2275" y="163528"/>
            <a:ext cx="6065839" cy="59324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2283" y="1506538"/>
            <a:ext cx="4068763" cy="4589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7" y="1506538"/>
            <a:ext cx="4068763" cy="4589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6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de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2283" y="163514"/>
            <a:ext cx="7096125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13" rIns="0" bIns="4571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Slide title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2276" y="1506538"/>
            <a:ext cx="8289925" cy="458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Body text</a:t>
            </a:r>
          </a:p>
          <a:p>
            <a:pPr lvl="1"/>
            <a:r>
              <a:rPr lang="de-CH"/>
              <a:t>First level</a:t>
            </a:r>
          </a:p>
          <a:p>
            <a:pPr lvl="2"/>
            <a:r>
              <a:rPr lang="de-CH"/>
              <a:t>Second level</a:t>
            </a:r>
          </a:p>
          <a:p>
            <a:pPr lvl="3"/>
            <a:r>
              <a:rPr lang="de-CH"/>
              <a:t>Third level</a:t>
            </a:r>
          </a:p>
          <a:p>
            <a:pPr lvl="4"/>
            <a:r>
              <a:rPr lang="de-CH"/>
              <a:t>Quotation level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8811420" y="6633483"/>
            <a:ext cx="176212" cy="133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r">
              <a:defRPr/>
            </a:pPr>
            <a:fld id="{78ABEA54-E472-455F-BBD5-5B044AA50D25}" type="slidenum">
              <a:rPr lang="de-CH" sz="900">
                <a:solidFill>
                  <a:schemeClr val="tx2"/>
                </a:solidFill>
                <a:latin typeface="StoneSansSemibold" pitchFamily="34" charset="0"/>
              </a:rPr>
              <a:pPr algn="r">
                <a:defRPr/>
              </a:pPr>
              <a:t>‹#›</a:t>
            </a:fld>
            <a:endParaRPr lang="de-CH" sz="900">
              <a:solidFill>
                <a:schemeClr val="tx2"/>
              </a:solidFill>
              <a:latin typeface="StoneSansSemibold" pitchFamily="34" charset="0"/>
            </a:endParaRPr>
          </a:p>
        </p:txBody>
      </p:sp>
      <p:sp>
        <p:nvSpPr>
          <p:cNvPr id="1148" name="Rectangle 124"/>
          <p:cNvSpPr>
            <a:spLocks noChangeArrowheads="1"/>
          </p:cNvSpPr>
          <p:nvPr/>
        </p:nvSpPr>
        <p:spPr bwMode="auto">
          <a:xfrm flipV="1">
            <a:off x="0" y="570474"/>
            <a:ext cx="9144000" cy="42863"/>
          </a:xfrm>
          <a:prstGeom prst="rect">
            <a:avLst/>
          </a:prstGeom>
          <a:solidFill>
            <a:srgbClr val="C0C0C0"/>
          </a:solidFill>
          <a:ln w="12700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r" eaLnBrk="0" hangingPunct="0">
              <a:defRPr/>
            </a:pPr>
            <a:endParaRPr lang="de-CH" sz="2800">
              <a:solidFill>
                <a:srgbClr val="003399"/>
              </a:solidFill>
              <a:latin typeface="BakerSignet BT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2"/>
          </a:solidFill>
          <a:latin typeface="+mn-lt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3pPr>
      <a:lvl4pPr marL="1376363" indent="-2333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2"/>
          </a:solidFill>
          <a:latin typeface="+mn-lt"/>
          <a:cs typeface="+mn-cs"/>
        </a:defRPr>
      </a:lvl4pPr>
      <a:lvl5pPr marL="2058988" indent="-2301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5pPr>
      <a:lvl6pPr marL="2516188" indent="-2301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6pPr>
      <a:lvl7pPr marL="2973388" indent="-2301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7pPr>
      <a:lvl8pPr marL="3430588" indent="-2301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8pPr>
      <a:lvl9pPr marL="3887788" indent="-2301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2.bin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Rectangle 2" hidden="1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" y="1"/>
          <a:ext cx="158751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0" imgH="0" progId="TCLayout.ActiveDocument.1">
                  <p:embed/>
                </p:oleObj>
              </mc:Choice>
              <mc:Fallback>
                <p:oleObj name="think-cell Slide" r:id="rId7" imgW="0" imgH="0" progId="TCLayout.ActiveDocument.1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1"/>
                        <a:ext cx="158751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3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" y="1"/>
            <a:ext cx="158751" cy="1587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bg2"/>
            </a:solidFill>
            <a:miter lim="800000"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de-CH" sz="10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  <p:custDataLst>
              <p:tags r:id="rId3"/>
            </p:custDataLst>
          </p:nvPr>
        </p:nvSpPr>
        <p:spPr>
          <a:xfrm>
            <a:off x="787854" y="2514600"/>
            <a:ext cx="8283575" cy="1085865"/>
          </a:xfrm>
        </p:spPr>
        <p:txBody>
          <a:bodyPr/>
          <a:lstStyle/>
          <a:p>
            <a:pPr eaLnBrk="1" hangingPunct="1"/>
            <a:r>
              <a:rPr lang="sr-Latn-RS" sz="4000" dirty="0">
                <a:latin typeface="Arial" panose="020B0604020202020204" pitchFamily="34" charset="0"/>
                <a:cs typeface="Arial" panose="020B0604020202020204" pitchFamily="34" charset="0"/>
              </a:rPr>
              <a:t>Data Science in Insurance</a:t>
            </a: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  <p:custDataLst>
              <p:tags r:id="rId4"/>
            </p:custDataLst>
          </p:nvPr>
        </p:nvSpPr>
        <p:spPr>
          <a:xfrm>
            <a:off x="787854" y="5333662"/>
            <a:ext cx="5473791" cy="694275"/>
          </a:xfrm>
        </p:spPr>
        <p:txBody>
          <a:bodyPr/>
          <a:lstStyle/>
          <a:p>
            <a:pPr marL="0" indent="0" eaLnBrk="1" hangingPunct="1"/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Nenad Milikic</a:t>
            </a:r>
            <a:r>
              <a:rPr lang="sr-Latn-RS" sz="16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lang="sr-Latn-RS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Mortgage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err="1">
                <a:latin typeface="Arial" panose="020B0604020202020204" pitchFamily="34" charset="0"/>
                <a:cs typeface="Arial" panose="020B0604020202020204" pitchFamily="34" charset="0"/>
              </a:rPr>
              <a:t>Insurance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Corporation</a:t>
            </a:r>
            <a:endParaRPr lang="sr-Latn-R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/>
            <a:r>
              <a:rPr lang="sr-Latn-RS" sz="1600" dirty="0" err="1">
                <a:latin typeface="Arial" panose="020B0604020202020204" pitchFamily="34" charset="0"/>
                <a:cs typeface="Arial" panose="020B0604020202020204" pitchFamily="34" charset="0"/>
              </a:rPr>
              <a:t>Chief</a:t>
            </a:r>
            <a:r>
              <a:rPr 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err="1">
                <a:latin typeface="Arial" panose="020B0604020202020204" pitchFamily="34" charset="0"/>
                <a:cs typeface="Arial" panose="020B0604020202020204" pitchFamily="34" charset="0"/>
              </a:rPr>
              <a:t>actuary</a:t>
            </a:r>
            <a:endParaRPr lang="sr-Latn-R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7209" y="4933553"/>
            <a:ext cx="44616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eaLnBrk="1" hangingPunct="1"/>
            <a:r>
              <a:rPr lang="sr-Latn-RS" sz="20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Arandjelovac</a:t>
            </a:r>
            <a:r>
              <a:rPr lang="de-DE" sz="20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Latn-RS" sz="20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19.06.</a:t>
            </a:r>
            <a:r>
              <a:rPr lang="de-DE" sz="20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sr-Latn-RS" sz="20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</a:t>
            </a:r>
            <a:endParaRPr lang="de-DE" sz="20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08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 uiExpand="1" build="p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The Data Science Skills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387731" y="1423035"/>
            <a:ext cx="8384367" cy="110799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Python is a clear leader in many data science categories, although learning any of the programming languages (R, Java, C, Scala, Julia) is a good idea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8AAFFE-687F-43C9-864F-6F64FBBF61F7}"/>
              </a:ext>
            </a:extLst>
          </p:cNvPr>
          <p:cNvSpPr txBox="1"/>
          <p:nvPr/>
        </p:nvSpPr>
        <p:spPr>
          <a:xfrm>
            <a:off x="387731" y="3014153"/>
            <a:ext cx="855208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 addition to being an easy-to-learn and readable language, Python is an open language with a vibrant community.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CB0E58-3060-4C6D-A331-231148E7E43C}"/>
              </a:ext>
            </a:extLst>
          </p:cNvPr>
          <p:cNvSpPr txBox="1"/>
          <p:nvPr/>
        </p:nvSpPr>
        <p:spPr>
          <a:xfrm>
            <a:off x="387731" y="4525373"/>
            <a:ext cx="822456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 offers an ever-growing set of data management, analytical processing, and visualization libraries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that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make Python applicable to every step of the data science process. </a:t>
            </a:r>
          </a:p>
        </p:txBody>
      </p:sp>
    </p:spTree>
    <p:extLst>
      <p:ext uri="{BB962C8B-B14F-4D97-AF65-F5344CB8AC3E}">
        <p14:creationId xmlns:p14="http://schemas.microsoft.com/office/powerpoint/2010/main" val="235100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7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The Data Science Skills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347129" y="966787"/>
            <a:ext cx="3015635" cy="246221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None/>
            </a:pP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Jupyter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Notebook </a:t>
            </a:r>
            <a:endParaRPr lang="sr-Latn-RS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make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  <a:endParaRPr lang="sr-Latn-RS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ased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producible</a:t>
            </a:r>
            <a:endParaRPr lang="sr-Latn-RS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repeatable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and helps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endParaRPr lang="sr-Latn-RS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eam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ommunication.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8DD0EF-E79C-4AC5-A09A-9E6E37BDF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2481" y="792427"/>
            <a:ext cx="5786438" cy="564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02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Data Science in Insurance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307832" y="1360891"/>
            <a:ext cx="8384367" cy="110799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Relation of insurance industr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y to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 risk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as one of the most competitive and less predictable business areas, caused its strong dependency on statistic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12940-4FC7-45F7-8505-956B78936D02}"/>
              </a:ext>
            </a:extLst>
          </p:cNvPr>
          <p:cNvSpPr txBox="1"/>
          <p:nvPr/>
        </p:nvSpPr>
        <p:spPr>
          <a:xfrm>
            <a:off x="307832" y="3151854"/>
            <a:ext cx="767918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Insurance companies today have a wide range of information sources for the relevant risk assessment.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8D55BC-1B52-4D2E-8721-8C7F35D0DD93}"/>
              </a:ext>
            </a:extLst>
          </p:cNvPr>
          <p:cNvSpPr txBox="1"/>
          <p:nvPr/>
        </p:nvSpPr>
        <p:spPr>
          <a:xfrm>
            <a:off x="307832" y="4573485"/>
            <a:ext cx="838436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Big data technologies are applied to predict risks and claims, to monitor and to analyse them and to develop effective strategies for customers attraction and retention.</a:t>
            </a:r>
          </a:p>
        </p:txBody>
      </p:sp>
    </p:spTree>
    <p:extLst>
      <p:ext uri="{BB962C8B-B14F-4D97-AF65-F5344CB8AC3E}">
        <p14:creationId xmlns:p14="http://schemas.microsoft.com/office/powerpoint/2010/main" val="418104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6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Data Science in Insurance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307832" y="1360891"/>
            <a:ext cx="8384367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Data science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 could introduce substantial innovation in the insurance industry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12940-4FC7-45F7-8505-956B78936D02}"/>
              </a:ext>
            </a:extLst>
          </p:cNvPr>
          <p:cNvSpPr txBox="1"/>
          <p:nvPr/>
        </p:nvSpPr>
        <p:spPr>
          <a:xfrm>
            <a:off x="660423" y="2535260"/>
            <a:ext cx="767918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ow products are offered and to whom.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8D55BC-1B52-4D2E-8721-8C7F35D0DD93}"/>
              </a:ext>
            </a:extLst>
          </p:cNvPr>
          <p:cNvSpPr txBox="1"/>
          <p:nvPr/>
        </p:nvSpPr>
        <p:spPr>
          <a:xfrm>
            <a:off x="660423" y="3429000"/>
            <a:ext cx="838436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Can help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to 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better 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understand the nature of the risks t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aken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6EF157-6ACC-4FED-BA04-5A067B926D44}"/>
              </a:ext>
            </a:extLst>
          </p:cNvPr>
          <p:cNvSpPr txBox="1"/>
          <p:nvPr/>
        </p:nvSpPr>
        <p:spPr>
          <a:xfrm>
            <a:off x="660422" y="4234037"/>
            <a:ext cx="75780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Can help 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to identify relationships which would otherwise have remained hidden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790813-0766-4052-A1CA-312BAE2E61A6}"/>
              </a:ext>
            </a:extLst>
          </p:cNvPr>
          <p:cNvSpPr txBox="1"/>
          <p:nvPr/>
        </p:nvSpPr>
        <p:spPr>
          <a:xfrm>
            <a:off x="660422" y="5497109"/>
            <a:ext cx="724070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Can help 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to make better predictions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226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6" grpId="0"/>
      <p:bldP spid="9" grpId="0"/>
      <p:bldP spid="7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Data Science in Insurance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307832" y="1360891"/>
            <a:ext cx="8384367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Data science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has already been applied in 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various activities in the insurance industry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12940-4FC7-45F7-8505-956B78936D02}"/>
              </a:ext>
            </a:extLst>
          </p:cNvPr>
          <p:cNvSpPr txBox="1"/>
          <p:nvPr/>
        </p:nvSpPr>
        <p:spPr>
          <a:xfrm>
            <a:off x="660423" y="2535260"/>
            <a:ext cx="261543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Fraud detection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8D55BC-1B52-4D2E-8721-8C7F35D0DD93}"/>
              </a:ext>
            </a:extLst>
          </p:cNvPr>
          <p:cNvSpPr txBox="1"/>
          <p:nvPr/>
        </p:nvSpPr>
        <p:spPr>
          <a:xfrm>
            <a:off x="660423" y="3429001"/>
            <a:ext cx="29084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Price optimization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6EF157-6ACC-4FED-BA04-5A067B926D44}"/>
              </a:ext>
            </a:extLst>
          </p:cNvPr>
          <p:cNvSpPr txBox="1"/>
          <p:nvPr/>
        </p:nvSpPr>
        <p:spPr>
          <a:xfrm>
            <a:off x="660423" y="4234037"/>
            <a:ext cx="337891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Personalized marketing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790813-0766-4052-A1CA-312BAE2E61A6}"/>
              </a:ext>
            </a:extLst>
          </p:cNvPr>
          <p:cNvSpPr txBox="1"/>
          <p:nvPr/>
        </p:nvSpPr>
        <p:spPr>
          <a:xfrm>
            <a:off x="660422" y="5058661"/>
            <a:ext cx="3547594" cy="4384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Customer segmentation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B46F872C-9D07-46E7-8F05-586D17EB1683}"/>
              </a:ext>
            </a:extLst>
          </p:cNvPr>
          <p:cNvSpPr txBox="1">
            <a:spLocks/>
          </p:cNvSpPr>
          <p:nvPr/>
        </p:nvSpPr>
        <p:spPr bwMode="auto">
          <a:xfrm>
            <a:off x="5354970" y="2504627"/>
            <a:ext cx="2697074" cy="4308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None/>
            </a:pP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Risk assessment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C751FB-9C4E-4B94-902C-1E688FF2D32A}"/>
              </a:ext>
            </a:extLst>
          </p:cNvPr>
          <p:cNvSpPr txBox="1"/>
          <p:nvPr/>
        </p:nvSpPr>
        <p:spPr>
          <a:xfrm>
            <a:off x="5354970" y="3429001"/>
            <a:ext cx="314809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Claims prediction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1FD85D-8EEF-4AD0-8BAE-1B2022F0EBB4}"/>
              </a:ext>
            </a:extLst>
          </p:cNvPr>
          <p:cNvSpPr txBox="1"/>
          <p:nvPr/>
        </p:nvSpPr>
        <p:spPr>
          <a:xfrm>
            <a:off x="5354970" y="4238267"/>
            <a:ext cx="297054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Claims management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908159-F481-4C2A-960F-F0316630CF65}"/>
              </a:ext>
            </a:extLst>
          </p:cNvPr>
          <p:cNvSpPr txBox="1"/>
          <p:nvPr/>
        </p:nvSpPr>
        <p:spPr>
          <a:xfrm>
            <a:off x="5386039" y="5040905"/>
            <a:ext cx="29794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Healthcare insurance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89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6" grpId="0"/>
      <p:bldP spid="9" grpId="0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8206813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Case Study: Geodemographic Segmentation Model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422282" y="1632692"/>
            <a:ext cx="8384367" cy="110799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 insurance company noticed unusual churn rate of its insureds and it wants to understand what is the reason for such behaviour.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12940-4FC7-45F7-8505-956B78936D02}"/>
              </a:ext>
            </a:extLst>
          </p:cNvPr>
          <p:cNvSpPr txBox="1"/>
          <p:nvPr/>
        </p:nvSpPr>
        <p:spPr>
          <a:xfrm>
            <a:off x="422282" y="3570401"/>
            <a:ext cx="814622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 data scientist took a sample of 10.000 randomly selected insureds from the portfolio of insurance company and his task is to create a geodemographic model and to advise the company which clients are under the higher risk to leave.</a:t>
            </a:r>
          </a:p>
        </p:txBody>
      </p:sp>
    </p:spTree>
    <p:extLst>
      <p:ext uri="{BB962C8B-B14F-4D97-AF65-F5344CB8AC3E}">
        <p14:creationId xmlns:p14="http://schemas.microsoft.com/office/powerpoint/2010/main" val="114222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8206813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Case Study: Geodemographic Segmentation Model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422282" y="1632692"/>
            <a:ext cx="8384367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here is a binary outcome, for example - to approve or not a loan in a bank, or to predict whether a product will break down.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12940-4FC7-45F7-8505-956B78936D02}"/>
              </a:ext>
            </a:extLst>
          </p:cNvPr>
          <p:cNvSpPr txBox="1"/>
          <p:nvPr/>
        </p:nvSpPr>
        <p:spPr>
          <a:xfrm>
            <a:off x="422282" y="3268560"/>
            <a:ext cx="814622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Whenever a question related to our business problem has an answer yes or no, logistic regression is used.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33A907-E2A7-4AF6-A2B9-9A8D8683E552}"/>
              </a:ext>
            </a:extLst>
          </p:cNvPr>
          <p:cNvSpPr txBox="1"/>
          <p:nvPr/>
        </p:nvSpPr>
        <p:spPr>
          <a:xfrm>
            <a:off x="422282" y="4809809"/>
            <a:ext cx="820681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Logistic regression is the most widely used regression in data science.</a:t>
            </a:r>
          </a:p>
        </p:txBody>
      </p:sp>
    </p:spTree>
    <p:extLst>
      <p:ext uri="{BB962C8B-B14F-4D97-AF65-F5344CB8AC3E}">
        <p14:creationId xmlns:p14="http://schemas.microsoft.com/office/powerpoint/2010/main" val="195998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8206813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Case Study: Geodemographic Segmentation Model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422282" y="1632692"/>
            <a:ext cx="8384367" cy="110799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Of any independent variables that are available to us, logistic regression will indicate which of them affects the outcome that we observe (dependent variable).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12940-4FC7-45F7-8505-956B78936D02}"/>
              </a:ext>
            </a:extLst>
          </p:cNvPr>
          <p:cNvSpPr txBox="1"/>
          <p:nvPr/>
        </p:nvSpPr>
        <p:spPr>
          <a:xfrm>
            <a:off x="422282" y="3268560"/>
            <a:ext cx="814622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There could be many independent variables that are analysed in the process of finding answers to some business problem.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89FB7E13-29CA-457A-AD2E-57ED8685631E}"/>
              </a:ext>
            </a:extLst>
          </p:cNvPr>
          <p:cNvSpPr txBox="1">
            <a:spLocks/>
          </p:cNvSpPr>
          <p:nvPr/>
        </p:nvSpPr>
        <p:spPr bwMode="auto">
          <a:xfrm>
            <a:off x="422282" y="4846416"/>
            <a:ext cx="8384367" cy="14465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In order to be able to successfully analyse this problem, data scientist has to be able to use some software package for statistical analysis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 e.g. Gretl, SPSS, EViews, SAS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(or Jupyter Notebook and Python)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97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6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8206813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Case Study: Geodemographic Segmentation Model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12940-4FC7-45F7-8505-956B78936D02}"/>
              </a:ext>
            </a:extLst>
          </p:cNvPr>
          <p:cNvSpPr txBox="1"/>
          <p:nvPr/>
        </p:nvSpPr>
        <p:spPr>
          <a:xfrm>
            <a:off x="351259" y="1430236"/>
            <a:ext cx="82778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 process commonly starts with identification of categorical variables and creation of dummy variables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33A907-E2A7-4AF6-A2B9-9A8D8683E552}"/>
              </a:ext>
            </a:extLst>
          </p:cNvPr>
          <p:cNvSpPr txBox="1"/>
          <p:nvPr/>
        </p:nvSpPr>
        <p:spPr>
          <a:xfrm>
            <a:off x="351259" y="4330607"/>
            <a:ext cx="820681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result of the process are v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aluable insights about relations between variables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that are further used to classify clients into segments for making final decisions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757F67-842C-4109-BEC3-9BA6CBC14F89}"/>
              </a:ext>
            </a:extLst>
          </p:cNvPr>
          <p:cNvSpPr txBox="1"/>
          <p:nvPr/>
        </p:nvSpPr>
        <p:spPr>
          <a:xfrm>
            <a:off x="386771" y="2880421"/>
            <a:ext cx="827783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 process then continues to the step that implies 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 model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creation where the 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backward elimination procedure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is used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126251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6" grpId="0"/>
      <p:bldP spid="7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8206813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The Data Science Quote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552932" y="2510712"/>
            <a:ext cx="8322223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None/>
            </a:pPr>
            <a:r>
              <a:rPr lang="sr-Latn-RS" sz="240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Without data, you’re just another person with an opinion</a:t>
            </a:r>
            <a:r>
              <a:rPr lang="sr-Latn-RS" sz="2400"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92ED26-A697-40FE-9F79-10FC8B0E2602}"/>
              </a:ext>
            </a:extLst>
          </p:cNvPr>
          <p:cNvSpPr txBox="1"/>
          <p:nvPr/>
        </p:nvSpPr>
        <p:spPr>
          <a:xfrm>
            <a:off x="808164" y="4981778"/>
            <a:ext cx="37175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Dr. </a:t>
            </a:r>
            <a:r>
              <a:rPr lang="en-GB" sz="20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William</a:t>
            </a:r>
            <a:r>
              <a:rPr lang="en-GB" sz="18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Edwards Deming</a:t>
            </a:r>
            <a:r>
              <a:rPr lang="sr-Latn-RS" sz="18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</a:t>
            </a:r>
            <a:r>
              <a:rPr lang="en-GB" sz="18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F34C41-55CA-495E-ADC0-7AC4961C3427}"/>
              </a:ext>
            </a:extLst>
          </p:cNvPr>
          <p:cNvSpPr txBox="1"/>
          <p:nvPr/>
        </p:nvSpPr>
        <p:spPr>
          <a:xfrm>
            <a:off x="1547896" y="5381888"/>
            <a:ext cx="739953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16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was </a:t>
            </a:r>
            <a:r>
              <a:rPr lang="en-GB" sz="16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 American engineer, statistician, professor, author, lecturer, and management consultant. Educated initially as an </a:t>
            </a:r>
            <a:r>
              <a:rPr lang="sr-Latn-RS" sz="16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electrical engineer </a:t>
            </a:r>
            <a:r>
              <a:rPr lang="en-GB" sz="16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and later specializing in </a:t>
            </a:r>
            <a:r>
              <a:rPr lang="sr-Latn-RS" sz="16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mathematical physics</a:t>
            </a:r>
            <a:r>
              <a:rPr lang="en-GB" sz="16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he helped develop the </a:t>
            </a:r>
            <a:r>
              <a:rPr lang="sr-Latn-RS" sz="16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sampling techniques </a:t>
            </a:r>
            <a:r>
              <a:rPr lang="en-GB" sz="16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still used by the U.S. Department of the Census and the Bureau of Labor Statistics.</a:t>
            </a:r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73317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Why Data Science?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422282" y="4733437"/>
            <a:ext cx="7832720" cy="4308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e want to use data to do so.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422282" y="2124563"/>
            <a:ext cx="7832720" cy="4308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o learn a bunch of data analysis tools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E9196A-073A-4520-A0E7-03FC86F165DF}"/>
              </a:ext>
            </a:extLst>
          </p:cNvPr>
          <p:cNvSpPr txBox="1"/>
          <p:nvPr/>
        </p:nvSpPr>
        <p:spPr>
          <a:xfrm>
            <a:off x="422282" y="3429000"/>
            <a:ext cx="696061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 better understand some aspect of the world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576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2" grpId="0"/>
      <p:bldP spid="8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Why Data Science?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777388" y="3902078"/>
            <a:ext cx="7832720" cy="14465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>
              <a:buNone/>
            </a:pP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his is to be able to find an open dataset and explore it using the tools and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 either before the exploration or during, 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develop a meaningful research question which could be answered by the dataset.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422282" y="1522050"/>
            <a:ext cx="7832720" cy="4308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There is one primary goal for data scientist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ADD4DA-0055-48F0-8754-CDD93DB286B1}"/>
              </a:ext>
            </a:extLst>
          </p:cNvPr>
          <p:cNvSpPr txBox="1"/>
          <p:nvPr/>
        </p:nvSpPr>
        <p:spPr>
          <a:xfrm>
            <a:off x="777388" y="2712064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… b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ut a big goal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…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64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2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Why Data Science?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422282" y="3312229"/>
            <a:ext cx="7832720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However, it is sometimes easy to overlook how big data is hiding in plain sight.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422282" y="1735114"/>
            <a:ext cx="7832720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Data science is having a huge impact on businesses, academia, and government.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8AAFFE-687F-43C9-864F-6F64FBBF61F7}"/>
              </a:ext>
            </a:extLst>
          </p:cNvPr>
          <p:cNvSpPr txBox="1"/>
          <p:nvPr/>
        </p:nvSpPr>
        <p:spPr>
          <a:xfrm>
            <a:off x="422282" y="4735734"/>
            <a:ext cx="783271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Massive data sets hold answers to some of the largest questions of our time. </a:t>
            </a:r>
          </a:p>
        </p:txBody>
      </p:sp>
    </p:spTree>
    <p:extLst>
      <p:ext uri="{BB962C8B-B14F-4D97-AF65-F5344CB8AC3E}">
        <p14:creationId xmlns:p14="http://schemas.microsoft.com/office/powerpoint/2010/main" val="336245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2" grpId="0"/>
      <p:bldP spid="8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The Rise of Data Science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422282" y="3044279"/>
            <a:ext cx="7832720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However, data science has been around for a very long time.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422282" y="1631375"/>
            <a:ext cx="7832720" cy="4308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t might seem that data science came out of nowhere.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8AAFFE-687F-43C9-864F-6F64FBBF61F7}"/>
              </a:ext>
            </a:extLst>
          </p:cNvPr>
          <p:cNvSpPr txBox="1"/>
          <p:nvPr/>
        </p:nvSpPr>
        <p:spPr>
          <a:xfrm>
            <a:off x="422283" y="4457184"/>
            <a:ext cx="783271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Scientists have always used data to gain insight based on observations. 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98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2" grpId="0"/>
      <p:bldP spid="8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The Rise of Data Science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422282" y="1433212"/>
            <a:ext cx="8130714" cy="14465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Data science is suddenly on the rise because our ability to collect data in real time has significantly increased with data coming from a variety of places and increased ability for large scale data processing.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8AAFFE-687F-43C9-864F-6F64FBBF61F7}"/>
              </a:ext>
            </a:extLst>
          </p:cNvPr>
          <p:cNvSpPr txBox="1"/>
          <p:nvPr/>
        </p:nvSpPr>
        <p:spPr>
          <a:xfrm>
            <a:off x="459716" y="3384295"/>
            <a:ext cx="822456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So, this data growth combined with the advances in storage, networking, and computing at scale has brought us to a new era of data science. 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CB0E58-3060-4C6D-A331-231148E7E43C}"/>
              </a:ext>
            </a:extLst>
          </p:cNvPr>
          <p:cNvSpPr txBox="1"/>
          <p:nvPr/>
        </p:nvSpPr>
        <p:spPr>
          <a:xfrm>
            <a:off x="459715" y="4996824"/>
            <a:ext cx="822456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It is nearly impossible to find an industry, scientific discipline, or engineering endeavor today that is not impacted by data science.</a:t>
            </a:r>
          </a:p>
        </p:txBody>
      </p:sp>
    </p:spTree>
    <p:extLst>
      <p:ext uri="{BB962C8B-B14F-4D97-AF65-F5344CB8AC3E}">
        <p14:creationId xmlns:p14="http://schemas.microsoft.com/office/powerpoint/2010/main" val="343473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7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The Rise of Data Science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A511595-0555-427E-8C18-03788C7DAE0F}"/>
              </a:ext>
            </a:extLst>
          </p:cNvPr>
          <p:cNvSpPr txBox="1"/>
          <p:nvPr/>
        </p:nvSpPr>
        <p:spPr>
          <a:xfrm>
            <a:off x="581487" y="959070"/>
            <a:ext cx="79810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Data, computers and data scientists</a:t>
            </a:r>
            <a:r>
              <a:rPr lang="sr-Latn-RS" sz="18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GB" sz="18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available in the world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53BBA6-30C9-460E-A799-EEA6351591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260" y="1571490"/>
            <a:ext cx="6815477" cy="4935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65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The Data Science Process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387731" y="1423035"/>
            <a:ext cx="8384367" cy="4308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There are 5 key steps in the overall process of data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science: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CB0E58-3060-4C6D-A331-231148E7E43C}"/>
              </a:ext>
            </a:extLst>
          </p:cNvPr>
          <p:cNvSpPr txBox="1"/>
          <p:nvPr/>
        </p:nvSpPr>
        <p:spPr>
          <a:xfrm>
            <a:off x="733958" y="2283202"/>
            <a:ext cx="822456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ata acquisition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A2032D-11A6-4429-A13E-EEAF5DEC2748}"/>
              </a:ext>
            </a:extLst>
          </p:cNvPr>
          <p:cNvSpPr txBox="1"/>
          <p:nvPr/>
        </p:nvSpPr>
        <p:spPr>
          <a:xfrm>
            <a:off x="733958" y="3143369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ata preparation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6B59AE-BEC3-43F0-8AE2-210DE8C1484A}"/>
              </a:ext>
            </a:extLst>
          </p:cNvPr>
          <p:cNvSpPr txBox="1"/>
          <p:nvPr/>
        </p:nvSpPr>
        <p:spPr>
          <a:xfrm>
            <a:off x="733958" y="3984522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ata analysis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9B5FB5-A2A6-45A3-BC15-DDA089EFF479}"/>
              </a:ext>
            </a:extLst>
          </p:cNvPr>
          <p:cNvSpPr txBox="1"/>
          <p:nvPr/>
        </p:nvSpPr>
        <p:spPr>
          <a:xfrm>
            <a:off x="733958" y="4795635"/>
            <a:ext cx="602445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resentation and reporting of insights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C6E851-A3A6-4DC9-A30E-3C073C01ED8B}"/>
              </a:ext>
            </a:extLst>
          </p:cNvPr>
          <p:cNvSpPr txBox="1"/>
          <p:nvPr/>
        </p:nvSpPr>
        <p:spPr>
          <a:xfrm>
            <a:off x="733958" y="5602809"/>
            <a:ext cx="786850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urning the insights into data-driven actions</a:t>
            </a:r>
          </a:p>
        </p:txBody>
      </p:sp>
    </p:spTree>
    <p:extLst>
      <p:ext uri="{BB962C8B-B14F-4D97-AF65-F5344CB8AC3E}">
        <p14:creationId xmlns:p14="http://schemas.microsoft.com/office/powerpoint/2010/main" val="343551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6" grpId="0"/>
      <p:bldP spid="9" grpId="0"/>
      <p:bldP spid="10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>
                <a:latin typeface="Arial" panose="020B0604020202020204" pitchFamily="34" charset="0"/>
                <a:cs typeface="Arial" panose="020B0604020202020204" pitchFamily="34" charset="0"/>
              </a:rPr>
              <a:t>The Data Science Skills</a:t>
            </a:r>
            <a:endParaRPr lang="de-AT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422281" y="1433212"/>
            <a:ext cx="8384367" cy="110799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How to ask the right questions and how to answer those questions requires a deep understanding of programming, statistics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r>
              <a:rPr lang="en-GB" sz="2200">
                <a:latin typeface="Arial" panose="020B0604020202020204" pitchFamily="34" charset="0"/>
                <a:cs typeface="Arial" panose="020B0604020202020204" pitchFamily="34" charset="0"/>
              </a:rPr>
              <a:t> machine learning</a:t>
            </a:r>
            <a:r>
              <a:rPr lang="sr-Latn-RS" sz="22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de-AT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8AAFFE-687F-43C9-864F-6F64FBBF61F7}"/>
              </a:ext>
            </a:extLst>
          </p:cNvPr>
          <p:cNvSpPr txBox="1"/>
          <p:nvPr/>
        </p:nvSpPr>
        <p:spPr>
          <a:xfrm>
            <a:off x="387731" y="3203908"/>
            <a:ext cx="845346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ll of these require deeper knowledge and skills in domain expertise.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CB0E58-3060-4C6D-A331-231148E7E43C}"/>
              </a:ext>
            </a:extLst>
          </p:cNvPr>
          <p:cNvSpPr txBox="1"/>
          <p:nvPr/>
        </p:nvSpPr>
        <p:spPr>
          <a:xfrm>
            <a:off x="387731" y="4605272"/>
            <a:ext cx="822456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That’s a lot of skills to have for a single person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s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 in reality, data scien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ce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implies a </a:t>
            </a:r>
            <a:r>
              <a:rPr lang="en-GB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team of people</a:t>
            </a:r>
            <a:r>
              <a:rPr lang="sr-Latn-RS" sz="220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endParaRPr lang="en-GB" sz="2200">
              <a:solidFill>
                <a:schemeClr val="tx2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0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7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054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1&quot;&gt;&lt;elem m_fUsage=&quot;1.00000000000000000000E+000&quot;&gt;&lt;m_ppcolschidx val=&quot;0&quot;/&gt;&lt;m_rgb r=&quot;0&quot; g=&quot;33&quot; b=&quot;99&quot;/&gt;&lt;/elem&gt;&lt;/m_vecMRU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m_chDecimalSymbol17909&gt;.&lt;/m_chDecimalSymbol17909&gt;&lt;m_nGroupingDigits17909 val=&quot;3&quot;/&gt;&lt;m_chGroupingSymbol17909&gt;,&lt;/m_chGroupingSymbol17909&gt;&lt;/m_precDefault&gt;&lt;/CDefaultPrec&gt;&lt;/root&gt;"/>
  <p:tag name="THINKCELLUNDODONOTDELETE" val="29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k_HuYbJMUaAMttUcGUbK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xGWpQo0rUygZA4d6gY58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blvWTMbe0ykG_OFoUX9OQ"/>
</p:tagLst>
</file>

<file path=ppt/theme/theme1.xml><?xml version="1.0" encoding="utf-8"?>
<a:theme xmlns:a="http://schemas.openxmlformats.org/drawingml/2006/main" name="blank">
  <a:themeElements>
    <a:clrScheme name="UNIQA 1">
      <a:dk1>
        <a:srgbClr val="003399"/>
      </a:dk1>
      <a:lt1>
        <a:srgbClr val="FFFFFF"/>
      </a:lt1>
      <a:dk2>
        <a:srgbClr val="003399"/>
      </a:dk2>
      <a:lt2>
        <a:srgbClr val="808080"/>
      </a:lt2>
      <a:accent1>
        <a:srgbClr val="618FFD"/>
      </a:accent1>
      <a:accent2>
        <a:srgbClr val="9CB8FE"/>
      </a:accent2>
      <a:accent3>
        <a:srgbClr val="FFFFFF"/>
      </a:accent3>
      <a:accent4>
        <a:srgbClr val="000000"/>
      </a:accent4>
      <a:accent5>
        <a:srgbClr val="B7C6FE"/>
      </a:accent5>
      <a:accent6>
        <a:srgbClr val="8DA6E6"/>
      </a:accent6>
      <a:hlink>
        <a:srgbClr val="D9E4FF"/>
      </a:hlink>
      <a:folHlink>
        <a:srgbClr val="000000"/>
      </a:folHlink>
    </a:clrScheme>
    <a:fontScheme name="A4 Blank">
      <a:majorFont>
        <a:latin typeface="BakerSignet BT"/>
        <a:ea typeface=""/>
        <a:cs typeface="Arial"/>
      </a:majorFont>
      <a:minorFont>
        <a:latin typeface="StoneSansSemibol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toneSansSemi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toneSansSemibold" pitchFamily="34" charset="0"/>
            <a:cs typeface="Arial" charset="0"/>
          </a:defRPr>
        </a:defPPr>
      </a:lstStyle>
    </a:lnDef>
  </a:objectDefaults>
  <a:extraClrSchemeLst>
    <a:extraClrScheme>
      <a:clrScheme name="A4 Blank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 Blank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 Blank 3">
        <a:dk1>
          <a:srgbClr val="000000"/>
        </a:dk1>
        <a:lt1>
          <a:srgbClr val="FFFFFF"/>
        </a:lt1>
        <a:dk2>
          <a:srgbClr val="003399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 Blank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18FFD"/>
        </a:accent1>
        <a:accent2>
          <a:srgbClr val="9CB8FE"/>
        </a:accent2>
        <a:accent3>
          <a:srgbClr val="FFFFFF"/>
        </a:accent3>
        <a:accent4>
          <a:srgbClr val="000000"/>
        </a:accent4>
        <a:accent5>
          <a:srgbClr val="B7C6FE"/>
        </a:accent5>
        <a:accent6>
          <a:srgbClr val="8DA6E6"/>
        </a:accent6>
        <a:hlink>
          <a:srgbClr val="D9E4FF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 Blank 5">
        <a:dk1>
          <a:srgbClr val="000000"/>
        </a:dk1>
        <a:lt1>
          <a:srgbClr val="FFFFFF"/>
        </a:lt1>
        <a:dk2>
          <a:srgbClr val="003399"/>
        </a:dk2>
        <a:lt2>
          <a:srgbClr val="808080"/>
        </a:lt2>
        <a:accent1>
          <a:srgbClr val="618FFD"/>
        </a:accent1>
        <a:accent2>
          <a:srgbClr val="9CB8FE"/>
        </a:accent2>
        <a:accent3>
          <a:srgbClr val="FFFFFF"/>
        </a:accent3>
        <a:accent4>
          <a:srgbClr val="000000"/>
        </a:accent4>
        <a:accent5>
          <a:srgbClr val="B7C6FE"/>
        </a:accent5>
        <a:accent6>
          <a:srgbClr val="8DA6E6"/>
        </a:accent6>
        <a:hlink>
          <a:srgbClr val="D9E4FF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1094</Words>
  <Application>Microsoft Office PowerPoint</Application>
  <PresentationFormat>On-screen Show (4:3)</PresentationFormat>
  <Paragraphs>90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BakerSignet BT</vt:lpstr>
      <vt:lpstr>StoneSansSemibold</vt:lpstr>
      <vt:lpstr>blank</vt:lpstr>
      <vt:lpstr>think-cell Slide</vt:lpstr>
      <vt:lpstr>Data Science in Insurance</vt:lpstr>
      <vt:lpstr>Why Data Science?</vt:lpstr>
      <vt:lpstr>Why Data Science?</vt:lpstr>
      <vt:lpstr>Why Data Science?</vt:lpstr>
      <vt:lpstr>The Rise of Data Science</vt:lpstr>
      <vt:lpstr>The Rise of Data Science</vt:lpstr>
      <vt:lpstr>The Rise of Data Science</vt:lpstr>
      <vt:lpstr>The Data Science Process</vt:lpstr>
      <vt:lpstr>The Data Science Skills</vt:lpstr>
      <vt:lpstr>The Data Science Skills</vt:lpstr>
      <vt:lpstr>The Data Science Skills</vt:lpstr>
      <vt:lpstr>Data Science in Insurance</vt:lpstr>
      <vt:lpstr>Data Science in Insurance</vt:lpstr>
      <vt:lpstr>Data Science in Insurance</vt:lpstr>
      <vt:lpstr>Case Study: Geodemographic Segmentation Model</vt:lpstr>
      <vt:lpstr>Case Study: Geodemographic Segmentation Model</vt:lpstr>
      <vt:lpstr>Case Study: Geodemographic Segmentation Model</vt:lpstr>
      <vt:lpstr>Case Study: Geodemographic Segmentation Model</vt:lpstr>
      <vt:lpstr>The Data Science Quote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Meeting  Ressort Svoboda, Risk Management</dc:title>
  <dc:creator/>
  <dc:description>*.pot neu erst.</dc:description>
  <cp:lastModifiedBy/>
  <cp:revision>6</cp:revision>
  <dcterms:created xsi:type="dcterms:W3CDTF">2011-05-22T19:18:13Z</dcterms:created>
  <dcterms:modified xsi:type="dcterms:W3CDTF">2021-06-18T20:20:42Z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20041127</vt:lpwstr>
  </property>
  <property fmtid="{D5CDD505-2E9C-101B-9397-08002B2CF9AE}" pid="3" name="Reference">
    <vt:lpwstr>BCGTemplateNew</vt:lpwstr>
  </property>
  <property fmtid="{D5CDD505-2E9C-101B-9397-08002B2CF9AE}" pid="4" name="BCG 2007 Template">
    <vt:bool>true</vt:bool>
  </property>
  <property fmtid="{D5CDD505-2E9C-101B-9397-08002B2CF9AE}" pid="5" name="Template Name">
    <vt:lpwstr>A4</vt:lpwstr>
  </property>
  <property fmtid="{D5CDD505-2E9C-101B-9397-08002B2CF9AE}" pid="6" name="Format Name">
    <vt:lpwstr>Uniqa</vt:lpwstr>
  </property>
</Properties>
</file>