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4" r:id="rId3"/>
    <p:sldId id="265" r:id="rId4"/>
    <p:sldId id="267" r:id="rId5"/>
    <p:sldId id="270" r:id="rId6"/>
    <p:sldId id="268" r:id="rId7"/>
    <p:sldId id="262" r:id="rId8"/>
    <p:sldId id="269" r:id="rId9"/>
    <p:sldId id="261" r:id="rId10"/>
  </p:sldIdLst>
  <p:sldSz cx="9144000" cy="6858000" type="screen4x3"/>
  <p:notesSz cx="6858000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779"/>
    <a:srgbClr val="003366"/>
    <a:srgbClr val="00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r"/>
            <a:endParaRPr lang="sr-Latn-R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75" y="1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9B896-AE31-4A4E-9C13-92CC8755E823}" type="datetimeFigureOut">
              <a:rPr lang="sr-Latn-RS" smtClean="0"/>
              <a:t>17.6.2021.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4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sr-Latn-R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75" y="9428244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6694B-737F-4396-BB8D-3E312DDA6FC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657641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275" y="1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0A9DC-E814-4DFF-8A52-21301E63B283}" type="datetimeFigureOut">
              <a:rPr lang="sr-Latn-RS" smtClean="0"/>
              <a:t>17.6.2021.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638" y="4715710"/>
            <a:ext cx="5486727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275" y="9428244"/>
            <a:ext cx="2971092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5F6CE-480E-4A39-BCE0-18ECD2D6458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8225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F6CE-480E-4A39-BCE0-18ECD2D6458C}" type="slidenum">
              <a:rPr lang="sr-Latn-RS" smtClean="0"/>
              <a:t>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1285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C5F6CE-480E-4A39-BCE0-18ECD2D6458C}" type="slidenum">
              <a:rPr lang="sr-Latn-RS" smtClean="0"/>
              <a:t>2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4D5F-46DE-49DB-97E0-74FA966FBD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33A3B52-29A2-4C19-BAB0-685930944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96474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5F6CE-480E-4A39-BCE0-18ECD2D6458C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4D5F-46DE-49DB-97E0-74FA966FBD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33A3B52-29A2-4C19-BAB0-685930944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416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5F6CE-480E-4A39-BCE0-18ECD2D6458C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4D5F-46DE-49DB-97E0-74FA966FBD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33A3B52-29A2-4C19-BAB0-685930944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4559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5F6CE-480E-4A39-BCE0-18ECD2D6458C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4D5F-46DE-49DB-97E0-74FA966FBD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33A3B52-29A2-4C19-BAB0-685930944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451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5F6CE-480E-4A39-BCE0-18ECD2D6458C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695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F6CE-480E-4A39-BCE0-18ECD2D6458C}" type="slidenum">
              <a:rPr lang="sr-Latn-RS" smtClean="0"/>
              <a:t>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96613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5F6CE-480E-4A39-BCE0-18ECD2D6458C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501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5F6CE-480E-4A39-BCE0-18ECD2D6458C}" type="slidenum">
              <a:rPr lang="sr-Latn-RS" smtClean="0"/>
              <a:t>9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9428244"/>
            <a:ext cx="2971092" cy="496808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092" cy="496808"/>
          </a:xfrm>
        </p:spPr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96613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8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" y="5257800"/>
            <a:ext cx="7239000" cy="1447800"/>
          </a:xfrm>
        </p:spPr>
        <p:txBody>
          <a:bodyPr anchor="b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sr-Latn-RS" noProof="0"/>
              <a:t>Click to edit Master title style</a:t>
            </a:r>
            <a:endParaRPr lang="sr-Latn-CS" altLang="sr-Latn-RS" noProof="0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6200" y="1828800"/>
            <a:ext cx="7315200" cy="1752600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pPr lvl="0"/>
            <a:r>
              <a:rPr lang="en-US" altLang="sr-Latn-RS" noProof="0"/>
              <a:t>Click to edit Master subtitle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76200" y="6400800"/>
            <a:ext cx="6629400" cy="320675"/>
          </a:xfrm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877742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E83A3-A389-4991-8C41-37FB5A1DCBE2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9436963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462614-3783-4B39-906B-D8AF983327B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3712921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20D8B-433F-44C6-80DC-F82D4CE6F6ED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0899539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A8F26-BDE7-42F5-811B-EAD01D4D9432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820944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2004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371600"/>
            <a:ext cx="32004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2A094-56CC-4DDD-A1F9-05264A4632B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192730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9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ADAF4-2FEE-424E-9357-4AF9FBDC54AE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684327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B07C8-F31A-4AD4-BF81-1253C795C12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6225344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DF4CF-E3E9-4C08-8A38-53615C98ABA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3856627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CC627-0F68-48D2-8CB2-1E39921DF12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87477710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r-Latn-R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ctr">
              <a:defRPr sz="1000" b="0" i="0" u="none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13E3EC-069D-45B2-920A-C69AA72DC1DD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956353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1" descr="8-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0"/>
            <a:ext cx="723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Cyrl-CS" altLang="sr-Latn-RS"/>
              <a:t>Наслов слајда</a:t>
            </a:r>
            <a:endParaRPr lang="en-US" altLang="sr-Latn-RS"/>
          </a:p>
        </p:txBody>
      </p:sp>
      <p:sp>
        <p:nvSpPr>
          <p:cNvPr id="1028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6553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  <a:endParaRPr lang="sr-Latn-CS" altLang="sr-Latn-RS"/>
          </a:p>
        </p:txBody>
      </p:sp>
      <p:sp>
        <p:nvSpPr>
          <p:cNvPr id="1029" name="Rectangle 24"/>
          <p:cNvSpPr>
            <a:spLocks noChangeArrowheads="1"/>
          </p:cNvSpPr>
          <p:nvPr/>
        </p:nvSpPr>
        <p:spPr bwMode="auto">
          <a:xfrm>
            <a:off x="7848600" y="6553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6A8B488B-7B1C-4E21-82DB-5D5B4F179E37}" type="slidenum">
              <a:rPr lang="en-US" altLang="sr-Latn-RS" sz="1200">
                <a:solidFill>
                  <a:srgbClr val="DDDDDD"/>
                </a:solidFill>
              </a:rPr>
              <a:pPr algn="r" eaLnBrk="1" hangingPunct="1"/>
              <a:t>‹#›</a:t>
            </a:fld>
            <a:endParaRPr lang="en-US" altLang="sr-Latn-RS" sz="1200">
              <a:solidFill>
                <a:srgbClr val="DDDDDD"/>
              </a:solidFill>
            </a:endParaRPr>
          </a:p>
        </p:txBody>
      </p:sp>
      <p:sp>
        <p:nvSpPr>
          <p:cNvPr id="1030" name="Rectangle 26"/>
          <p:cNvSpPr>
            <a:spLocks noChangeArrowheads="1"/>
          </p:cNvSpPr>
          <p:nvPr/>
        </p:nvSpPr>
        <p:spPr bwMode="auto">
          <a:xfrm>
            <a:off x="6705600" y="6553200"/>
            <a:ext cx="198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sr-Latn-RS" sz="1200">
              <a:solidFill>
                <a:srgbClr val="DDDDDD"/>
              </a:solidFill>
              <a:latin typeface="Arial" charset="0"/>
            </a:endParaRPr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6400800"/>
            <a:ext cx="152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6400800"/>
            <a:ext cx="66294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 i="0" u="none"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858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CEDB1BE-B7DC-4DA4-BB70-DEA121F676CA}" type="slidenum">
              <a:rPr lang="en-US" altLang="sr-Latn-RS"/>
              <a:pPr/>
              <a:t>‹#›</a:t>
            </a:fld>
            <a:endParaRPr lang="en-US" altLang="sr-Latn-RS"/>
          </a:p>
        </p:txBody>
      </p:sp>
      <p:sp>
        <p:nvSpPr>
          <p:cNvPr id="2" name="JS SlideHeader"/>
          <p:cNvSpPr txBox="1"/>
          <p:nvPr userDrawn="1"/>
        </p:nvSpPr>
        <p:spPr>
          <a:xfrm>
            <a:off x="914400" y="635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endParaRPr lang="sr-Latn-RS" sz="1000" b="0" i="0" u="none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820959"/>
            <a:ext cx="62646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i="1" dirty="0">
                <a:solidFill>
                  <a:schemeClr val="bg1"/>
                </a:solidFill>
              </a:rPr>
              <a:t>НАДЗОР ТРЖИШТА ОСИГУРАЊА У УСЛОВИМА ПАНДЕМИЈЕ</a:t>
            </a:r>
            <a:endParaRPr lang="en-US" i="1" dirty="0">
              <a:solidFill>
                <a:schemeClr val="bg1"/>
              </a:solidFill>
            </a:endParaRPr>
          </a:p>
          <a:p>
            <a:r>
              <a:rPr lang="sr-Cyrl-RS" dirty="0">
                <a:solidFill>
                  <a:schemeClr val="bg1"/>
                </a:solidFill>
              </a:rPr>
              <a:t>Др Жељко Јовић, вицегувернер</a:t>
            </a:r>
          </a:p>
          <a:p>
            <a:r>
              <a:rPr lang="sr-Cyrl-RS" dirty="0">
                <a:solidFill>
                  <a:schemeClr val="bg1"/>
                </a:solidFill>
              </a:rPr>
              <a:t>Јун 2021. године</a:t>
            </a:r>
            <a:endParaRPr lang="sr-Latn-R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26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9927-5358-4C77-87CB-4E57E0E5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Садржај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015F-0758-4A6B-A102-9A0942A27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68760"/>
            <a:ext cx="8136904" cy="522575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</a:rPr>
              <a:t>Мере Народне банке Србије:</a:t>
            </a:r>
            <a:endParaRPr lang="sr-Latn-RS" b="1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мере монетарне политике,</a:t>
            </a:r>
            <a:endParaRPr lang="sr-Cyrl-RS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dirty="0" err="1" smtClean="0">
                <a:solidFill>
                  <a:schemeClr val="tx1"/>
                </a:solidFill>
                <a:latin typeface="Times New Roman" pitchFamily="18" charset="0"/>
              </a:rPr>
              <a:t>пруденцијалне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 мере,</a:t>
            </a:r>
            <a:endParaRPr lang="sr-Cyrl-RS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несметано </a:t>
            </a:r>
            <a:r>
              <a:rPr lang="sr-Cyrl-RS" dirty="0">
                <a:solidFill>
                  <a:schemeClr val="tx1"/>
                </a:solidFill>
                <a:latin typeface="Times New Roman" pitchFamily="18" charset="0"/>
              </a:rPr>
              <a:t>функционисање платних система којима управља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НБС.</a:t>
            </a:r>
            <a:endParaRPr lang="sr-Cyrl-RS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sr-Latn-RS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</a:rPr>
              <a:t>Надзор над тржиштем осигурања за време </a:t>
            </a:r>
            <a:r>
              <a:rPr lang="sr-Cyrl-RS" b="1" dirty="0" err="1" smtClean="0">
                <a:solidFill>
                  <a:schemeClr val="tx1"/>
                </a:solidFill>
                <a:latin typeface="Times New Roman" pitchFamily="18" charset="0"/>
              </a:rPr>
              <a:t>пандемије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sr-Latn-RS" b="1" dirty="0" smtClean="0">
                <a:solidFill>
                  <a:schemeClr val="tx1"/>
                </a:solidFill>
                <a:latin typeface="Times New Roman" pitchFamily="18" charset="0"/>
              </a:rPr>
              <a:t>COVID-19</a:t>
            </a: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кључни изазови и одговор тржишта и регулатора,</a:t>
            </a:r>
          </a:p>
          <a:p>
            <a:pPr>
              <a:lnSpc>
                <a:spcPct val="150000"/>
              </a:lnSpc>
            </a:pP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утицај </a:t>
            </a:r>
            <a:r>
              <a:rPr lang="sr-Cyrl-RS" dirty="0" err="1" smtClean="0">
                <a:solidFill>
                  <a:schemeClr val="tx1"/>
                </a:solidFill>
                <a:latin typeface="Times New Roman" pitchFamily="18" charset="0"/>
              </a:rPr>
              <a:t>пандемије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</a:rPr>
              <a:t> на показатеље тржишта осигурања.</a:t>
            </a:r>
          </a:p>
          <a:p>
            <a:pPr marL="0" indent="0">
              <a:lnSpc>
                <a:spcPct val="150000"/>
              </a:lnSpc>
              <a:buNone/>
            </a:pPr>
            <a:endParaRPr lang="sr-Cyrl-RS" dirty="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itchFamily="18" charset="0"/>
              </a:rPr>
              <a:t>Дугорочни изазови за тржиште осигурања.</a:t>
            </a:r>
            <a:endParaRPr lang="sr-Cyrl-RS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62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9927-5358-4C77-87CB-4E57E0E5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Мере </a:t>
            </a:r>
            <a:r>
              <a:rPr lang="sr-Cyrl-RS"/>
              <a:t>монетарне политике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015F-0758-4A6B-A102-9A0942A27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3431" y="1510879"/>
            <a:ext cx="3312368" cy="3312368"/>
          </a:xfrm>
        </p:spPr>
        <p:txBody>
          <a:bodyPr/>
          <a:lstStyle/>
          <a:p>
            <a:pPr marL="0" lvl="0" indent="0" algn="just">
              <a:spcAft>
                <a:spcPts val="0"/>
              </a:spcAft>
              <a:buNone/>
            </a:pPr>
            <a:endParaRPr lang="en-U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sr-Cyrl-RS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смањење </a:t>
            </a:r>
            <a:r>
              <a:rPr lang="sr-Cyrl-RS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референтне каматне стопе</a:t>
            </a:r>
            <a:r>
              <a:rPr lang="sr-Cyrl-RS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утицај смањења на остале каматне стопе на тржишту,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обезбеђење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додатне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динарске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девизне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ликвидности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1600" b="1" i="1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5"/>
            <a:ext cx="4824536" cy="350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0903" y="5085184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sr-Cyrl-RS" sz="1600" dirty="0">
                <a:ea typeface="Calibri" panose="020F0502020204030204" pitchFamily="34" charset="0"/>
                <a:cs typeface="Times New Roman" panose="02020603050405020304" pitchFamily="18" charset="0"/>
              </a:rPr>
              <a:t>Учешће и подршка у дефинисању и спровођењу гарантне шеме за кредите банака.</a:t>
            </a:r>
            <a:endParaRPr lang="sr-Cyrl-RS" sz="1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6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9927-5358-4C77-87CB-4E57E0E5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/>
              <a:t>Пруденцијалне</a:t>
            </a:r>
            <a:r>
              <a:rPr lang="sr-Cyrl-RS" dirty="0" smtClean="0"/>
              <a:t> мере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015F-0758-4A6B-A102-9A0942A27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69731"/>
            <a:ext cx="8136904" cy="4953000"/>
          </a:xfrm>
        </p:spPr>
        <p:txBody>
          <a:bodyPr/>
          <a:lstStyle/>
          <a:p>
            <a:pPr marL="0" indent="0" algn="just">
              <a:buNone/>
            </a:pPr>
            <a:r>
              <a:rPr lang="sr-Cyrl-R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 </a:t>
            </a:r>
            <a:r>
              <a:rPr lang="sr-Cyrl-RS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пруденцијалне</a:t>
            </a:r>
            <a:r>
              <a:rPr lang="sr-Cyrl-R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политике у банкарском сектору</a:t>
            </a:r>
            <a:endParaRPr lang="sr-Cyrl-RS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1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Превасходно у </a:t>
            </a:r>
            <a:r>
              <a:rPr lang="sr-Cyrl-RS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банкарском сектору </a:t>
            </a:r>
            <a:r>
              <a:rPr lang="sr-Cyrl-RS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због изражене </a:t>
            </a:r>
            <a:r>
              <a:rPr lang="sr-Cyrl-RS" sz="1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банкоцентричности</a:t>
            </a:r>
            <a:r>
              <a:rPr lang="sr-Cyrl-RS" sz="1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финансијског система.</a:t>
            </a:r>
            <a:endParaRPr lang="sr-Cyrl-RS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200" b="1" i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МОРАТОРИЈУМ</a:t>
            </a:r>
          </a:p>
          <a:p>
            <a:pPr marL="0" indent="0" algn="just">
              <a:buNone/>
            </a:pPr>
            <a:endParaRPr lang="ru-RU" sz="1200" b="1" i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астој у отплати обавеза дужника (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мораторијум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према банкама и даваоцима финансијског лизинга уведен је у марту 2020. године у трајању од најмање 90 дана</a:t>
            </a:r>
            <a:endParaRPr lang="ru-RU" sz="12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Омогућен је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додатни мораторијум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дужницима банака и давалаца финансисјког лизинга за обавезе које су доспевале у периоду од 1. августа 2020. године закључно са 30. септембром 2020. године, као и застој у отплати обавеза које су доспеле у јулу 2020. године, а дужник их није измирио</a:t>
            </a:r>
          </a:p>
          <a:p>
            <a:pPr marL="457200" lvl="1" indent="0" algn="just">
              <a:buNone/>
            </a:pP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Дужницима банака и давалаца финансијског лизинга </a:t>
            </a:r>
            <a:r>
              <a:rPr lang="sr-Cyrl-RS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погођеним </a:t>
            </a:r>
            <a:r>
              <a:rPr lang="sr-Cyrl-RS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пандемијом</a:t>
            </a:r>
            <a:r>
              <a:rPr lang="sr-Cyrl-RS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(који услед </a:t>
            </a:r>
            <a:r>
              <a:rPr lang="sr-Cyrl-RS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пандемије</a:t>
            </a:r>
            <a:r>
              <a:rPr lang="sr-Cyrl-RS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нису у могућности да измирују своје обавезе, односно могу имати потешкоће у измиривању тих обавеза)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омогућено је у децембру 2020. године да </a:t>
            </a:r>
            <a:r>
              <a:rPr lang="sr-Cyrl-RS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30. априла 2021. године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поднесу банци/даваоцу лизинга захтев за 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одобравање олакшице у отплати обавеза која је подразумевала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шестомесечни грејс период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ru-RU" sz="12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12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200" b="1" i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ДРУГЕ МЕРЕ У БАНКАРСКОМ СЕКТОРУ</a:t>
            </a:r>
            <a:endParaRPr lang="ru-RU" sz="1200" b="1" i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C7AB433D-A1B8-457F-B68A-006304E3B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712913" cy="1393825"/>
          </a:xfrm>
          <a:prstGeom prst="rect">
            <a:avLst/>
          </a:prstGeom>
          <a:noFill/>
          <a:ln>
            <a:noFill/>
          </a:ln>
          <a:effectLst>
            <a:outerShdw sx="999" sy="999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6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9927-5358-4C77-87CB-4E57E0E50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/>
              <a:t>Пруденцијалне</a:t>
            </a:r>
            <a:r>
              <a:rPr lang="sr-Cyrl-RS" dirty="0" smtClean="0"/>
              <a:t> мере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015F-0758-4A6B-A102-9A0942A27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268760"/>
            <a:ext cx="8136904" cy="4953000"/>
          </a:xfrm>
        </p:spPr>
        <p:txBody>
          <a:bodyPr/>
          <a:lstStyle/>
          <a:p>
            <a:pPr marL="0" indent="0" algn="just">
              <a:buNone/>
            </a:pPr>
            <a:r>
              <a:rPr lang="sr-Cyrl-R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 </a:t>
            </a:r>
            <a:r>
              <a:rPr lang="sr-Cyrl-RS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пруденцијалне</a:t>
            </a:r>
            <a:r>
              <a:rPr lang="sr-Cyrl-RS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политике у сектору осигурања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ru-RU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200" b="1" i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МЕКЕ СУПЕРВИЗОРСКЕ МЕРЕ</a:t>
            </a:r>
          </a:p>
          <a:p>
            <a:pPr marL="0" indent="0" algn="just">
              <a:buNone/>
            </a:pPr>
            <a:endParaRPr lang="ru-RU" sz="1200" b="1" i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Примена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„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супервизорских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мера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оквиру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надзора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друштвима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ре/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питању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утицаја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пандемије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финансијско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осигураницима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обезбеђење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ре/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осигуравајућег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покрића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случајевима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изазваним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COVID-19,</a:t>
            </a:r>
          </a:p>
          <a:p>
            <a:pPr marL="457200" lvl="1" indent="0" algn="just">
              <a:buNone/>
            </a:pPr>
            <a:endParaRPr lang="ru-RU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бројна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мишљења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НБС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погледу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продајних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активности,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уговарања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осигурања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даљину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информисања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корисника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осигурања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осигурања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спровођења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обавеза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 уговора о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осигурању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C7AB433D-A1B8-457F-B68A-006304E3B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712913" cy="1393825"/>
          </a:xfrm>
          <a:prstGeom prst="rect">
            <a:avLst/>
          </a:prstGeom>
          <a:noFill/>
          <a:ln>
            <a:noFill/>
          </a:ln>
          <a:effectLst>
            <a:outerShdw sx="999" sy="999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88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88640"/>
            <a:ext cx="7239000" cy="1066800"/>
          </a:xfrm>
        </p:spPr>
        <p:txBody>
          <a:bodyPr/>
          <a:lstStyle/>
          <a:p>
            <a:r>
              <a:rPr lang="sr-Cyrl-RS" sz="2400" dirty="0" smtClean="0"/>
              <a:t>Изазови за </a:t>
            </a:r>
            <a:r>
              <a:rPr lang="sr-Cyrl-RS" sz="2400" dirty="0"/>
              <a:t>тржишта </a:t>
            </a:r>
            <a:r>
              <a:rPr lang="sr-Cyrl-RS" sz="2400" dirty="0" smtClean="0"/>
              <a:t>осигурања током </a:t>
            </a:r>
            <a:r>
              <a:rPr lang="sr-Cyrl-RS" sz="2400" dirty="0" err="1" smtClean="0"/>
              <a:t>пандемије</a:t>
            </a:r>
            <a:r>
              <a:rPr lang="sr-Cyrl-RS" sz="2400" dirty="0" smtClean="0"/>
              <a:t>: одговори тржишта и регулатора</a:t>
            </a:r>
            <a:endParaRPr lang="sr-Latn-R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1628800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r-Cyrl-RS" sz="1600" i="1" dirty="0" smtClean="0">
                <a:solidFill>
                  <a:srgbClr val="000000"/>
                </a:solidFill>
              </a:rPr>
              <a:t>Постојање физичког ограничења за пружање услуга осигурања захтевало је да осигуравајућа друштва пређу на пружање услуга клијентима на даљину, употребом нових технологија</a:t>
            </a:r>
            <a:r>
              <a:rPr lang="sr-Cyrl-RS" sz="1600" i="1" dirty="0" smtClean="0">
                <a:solidFill>
                  <a:srgbClr val="000000"/>
                </a:solidFill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r-Cyrl-RS" sz="1600" i="1" dirty="0" smtClean="0">
              <a:solidFill>
                <a:srgbClr val="000000"/>
              </a:solidFill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r-Cyrl-RS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Организација рада у друштвима </a:t>
            </a:r>
            <a:r>
              <a:rPr kumimoji="0" lang="sr-Cyrl-R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подрезумевала</a:t>
            </a:r>
            <a:r>
              <a:rPr kumimoji="0" lang="sr-Cyrl-RS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је </a:t>
            </a:r>
            <a:r>
              <a:rPr kumimoji="0" lang="sr-Cyrl-R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обезбеђењ</a:t>
            </a:r>
            <a:r>
              <a:rPr lang="sr-Cyrl-RS" sz="1600" i="1" dirty="0" smtClean="0">
                <a:solidFill>
                  <a:srgbClr val="000000"/>
                </a:solidFill>
              </a:rPr>
              <a:t>е могућности запосленима за рад од куће</a:t>
            </a:r>
            <a:r>
              <a:rPr lang="sr-Cyrl-RS" sz="1600" i="1" dirty="0" smtClean="0">
                <a:solidFill>
                  <a:srgbClr val="000000"/>
                </a:solidFill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r-Cyrl-RS" sz="1600" i="1" dirty="0" smtClean="0">
              <a:solidFill>
                <a:srgbClr val="000000"/>
              </a:solidFill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r-Cyrl-RS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Прилика</a:t>
            </a:r>
            <a:r>
              <a:rPr kumimoji="0" lang="sr-Cyrl-RS" sz="16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да се тестирају планови континуитета пословања годинама припремани за ванредне околности</a:t>
            </a:r>
            <a:r>
              <a:rPr kumimoji="0" lang="sr-Cyrl-RS" sz="16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r-Cyrl-RS" sz="1600" b="0" i="1" u="none" strike="noStrike" kern="120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r-Cyrl-RS" sz="1600" i="1" baseline="0" dirty="0" smtClean="0">
                <a:solidFill>
                  <a:srgbClr val="000000"/>
                </a:solidFill>
              </a:rPr>
              <a:t>Пораст</a:t>
            </a:r>
            <a:r>
              <a:rPr lang="sr-Cyrl-RS" sz="1600" i="1" dirty="0" smtClean="0">
                <a:solidFill>
                  <a:srgbClr val="000000"/>
                </a:solidFill>
              </a:rPr>
              <a:t> ризика који прате већу употребу ИТ технологија и дефинисање адекватног одговора на њих.</a:t>
            </a:r>
            <a:endParaRPr kumimoji="0" lang="sr-Latn-R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 </a:t>
            </a:r>
            <a:endParaRPr kumimoji="0" lang="sr-Latn-R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5676" y="5362183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24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Резултати тржишта </a:t>
            </a:r>
            <a:r>
              <a:rPr lang="sr-Cyrl-RS" dirty="0" smtClean="0"/>
              <a:t>осигурања током </a:t>
            </a:r>
            <a:r>
              <a:rPr lang="sr-Cyrl-RS" dirty="0" err="1" smtClean="0"/>
              <a:t>пандемије</a:t>
            </a:r>
            <a:endParaRPr lang="sr-Latn-RS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7488832" cy="5196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Cyrl-RS" sz="2000" dirty="0"/>
              <a:t>Из упоредних показатеља на крају 2020. године и на крају претходне године, издвајају се следеће промене у посматраној години: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остварен је раст билансне суме сектора осигурања;</a:t>
            </a:r>
            <a:endParaRPr lang="sr-Latn-RS" sz="2000" i="1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остварен је раст капитала;</a:t>
            </a:r>
            <a:endParaRPr lang="sr-Latn-RS" sz="2000" i="1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остварено је повећање техничких резерви;</a:t>
            </a:r>
            <a:endParaRPr lang="sr-Latn-RS" sz="2000" i="1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остварено је повећање укупне премије; </a:t>
            </a:r>
            <a:endParaRPr lang="sr-Latn-RS" sz="2000" i="1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учешће неживотних осигурања је и даље доминантно, а премија неживотних осигурања, у условима </a:t>
            </a:r>
            <a:r>
              <a:rPr lang="sr-Cyrl-RS" sz="2000" i="1" dirty="0" err="1"/>
              <a:t>пандемије</a:t>
            </a:r>
            <a:r>
              <a:rPr lang="sr-Cyrl-RS" sz="2000" i="1" dirty="0"/>
              <a:t> корона вируса бележи раст; </a:t>
            </a:r>
            <a:endParaRPr lang="sr-Latn-RS" sz="2000" i="1" dirty="0"/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Cyrl-RS" sz="2000" i="1" dirty="0"/>
              <a:t>животна осигурања благо повећавају учешће у укупној премији.</a:t>
            </a:r>
            <a:endParaRPr lang="sr-Latn-RS" sz="2000" i="1" dirty="0"/>
          </a:p>
          <a:p>
            <a:pPr>
              <a:lnSpc>
                <a:spcPct val="150000"/>
              </a:lnSpc>
            </a:pPr>
            <a:r>
              <a:rPr lang="sr-Cyrl-RS" i="1" dirty="0"/>
              <a:t> </a:t>
            </a:r>
            <a:endParaRPr lang="sr-Latn-R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655676" y="5362183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0821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9438" y="116632"/>
            <a:ext cx="7239000" cy="1066800"/>
          </a:xfrm>
        </p:spPr>
        <p:txBody>
          <a:bodyPr/>
          <a:lstStyle/>
          <a:p>
            <a:r>
              <a:rPr lang="sr-Cyrl-RS" dirty="0" smtClean="0"/>
              <a:t>Дугорочни изазови за тржиште осигурања</a:t>
            </a:r>
            <a:endParaRPr lang="sr-Latn-RS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1628800"/>
            <a:ext cx="748883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r-Cyrl-RS" sz="2000" i="1" dirty="0" smtClean="0">
              <a:solidFill>
                <a:srgbClr val="000000"/>
              </a:solidFill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r-Cyrl-RS" sz="2000" i="1" dirty="0" smtClean="0">
                <a:solidFill>
                  <a:srgbClr val="000000"/>
                </a:solidFill>
              </a:rPr>
              <a:t>Дуго већ</a:t>
            </a:r>
            <a:r>
              <a:rPr kumimoji="0" lang="sr-Cyrl-R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присутни</a:t>
            </a:r>
            <a:r>
              <a:rPr kumimoji="0" lang="sr-Cyrl-RS" sz="20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трендови глобализације финансијског сектора добијају на убрзању.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sr-Latn-RS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r-Cyrl-R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Примена нових технологија</a:t>
            </a:r>
            <a:r>
              <a:rPr kumimoji="0" lang="sr-Cyrl-RS" sz="20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– прелазак на нове моделе пружања услуга и обављања послова, праћен све већим присуством конкуренције из </a:t>
            </a:r>
            <a:r>
              <a:rPr kumimoji="0" lang="sr-Cyrl-RS" sz="2000" b="0" i="1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нефинансијског</a:t>
            </a:r>
            <a:r>
              <a:rPr kumimoji="0" lang="sr-Cyrl-RS" sz="2000" b="0" i="1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сектора.</a:t>
            </a:r>
            <a:endParaRPr kumimoji="0" lang="sr-Latn-RS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 </a:t>
            </a:r>
            <a:endParaRPr kumimoji="0" lang="sr-Latn-RS" sz="2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5676" y="5362183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R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69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 </a:t>
            </a:r>
            <a:endParaRPr lang="sr-Latn-RS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855838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/>
              <a:t>Хвала </a:t>
            </a:r>
            <a:r>
              <a:rPr lang="sr-Cyrl-RS" sz="3200" dirty="0"/>
              <a:t>на пажњи.</a:t>
            </a:r>
          </a:p>
        </p:txBody>
      </p:sp>
    </p:spTree>
    <p:extLst>
      <p:ext uri="{BB962C8B-B14F-4D97-AF65-F5344CB8AC3E}">
        <p14:creationId xmlns:p14="http://schemas.microsoft.com/office/powerpoint/2010/main" val="20484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 point plavo bela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BS-master4.pot [Read-Only] [Compatibility Mode]" id="{8D561714-1D72-4E7B-BE85-826437AF1CD7}" vid="{427B9801-3B65-4241-8303-D3840A12AB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plavo bela</Template>
  <TotalTime>1031</TotalTime>
  <Words>570</Words>
  <Application>Microsoft Office PowerPoint</Application>
  <PresentationFormat>On-screen Show (4:3)</PresentationFormat>
  <Paragraphs>80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Wingdings</vt:lpstr>
      <vt:lpstr>power point plavo bela</vt:lpstr>
      <vt:lpstr>PowerPoint Presentation</vt:lpstr>
      <vt:lpstr>Садржај</vt:lpstr>
      <vt:lpstr>Мере монетарне политике</vt:lpstr>
      <vt:lpstr>Пруденцијалне мере</vt:lpstr>
      <vt:lpstr>Пруденцијалне мере</vt:lpstr>
      <vt:lpstr>Изазови за тржишта осигурања током пандемије: одговори тржишта и регулатора</vt:lpstr>
      <vt:lpstr>Резултати тржишта осигурања током пандемије</vt:lpstr>
      <vt:lpstr>Дугорочни изазови за тржиште осигурања</vt:lpstr>
      <vt:lpstr> </vt:lpstr>
    </vt:vector>
  </TitlesOfParts>
  <Company>Narodna banka Srbije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Mijatovic</dc:creator>
  <cp:keywords>[SEC=JAVNO]</cp:keywords>
  <cp:lastModifiedBy>Zeljko Jovic</cp:lastModifiedBy>
  <cp:revision>86</cp:revision>
  <cp:lastPrinted>2021-06-17T12:20:32Z</cp:lastPrinted>
  <dcterms:created xsi:type="dcterms:W3CDTF">2020-10-26T09:37:46Z</dcterms:created>
  <dcterms:modified xsi:type="dcterms:W3CDTF">2021-06-17T12:34:00Z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Footer">
    <vt:lpwstr>ЈАВНО</vt:lpwstr>
  </property>
  <property fmtid="{D5CDD505-2E9C-101B-9397-08002B2CF9AE}" pid="3" name="PM_Caveats_Count">
    <vt:lpwstr>0</vt:lpwstr>
  </property>
  <property fmtid="{D5CDD505-2E9C-101B-9397-08002B2CF9AE}" pid="4" name="PM_Originator_Hash_SHA1">
    <vt:lpwstr>7B7E34873B1C9DAC00838690E63CCDE73D6C7E01</vt:lpwstr>
  </property>
  <property fmtid="{D5CDD505-2E9C-101B-9397-08002B2CF9AE}" pid="5" name="PM_SecurityClassification">
    <vt:lpwstr>JAVNO</vt:lpwstr>
  </property>
  <property fmtid="{D5CDD505-2E9C-101B-9397-08002B2CF9AE}" pid="6" name="PM_DisplayValueSecClassificationWithQualifier">
    <vt:lpwstr>ЈАВНО</vt:lpwstr>
  </property>
  <property fmtid="{D5CDD505-2E9C-101B-9397-08002B2CF9AE}" pid="7" name="PM_Qualifier">
    <vt:lpwstr/>
  </property>
  <property fmtid="{D5CDD505-2E9C-101B-9397-08002B2CF9AE}" pid="8" name="PM_Hash_SHA1">
    <vt:lpwstr>AC4C7EBA1D4C60B55517585F09ACAF28E53FCB66</vt:lpwstr>
  </property>
  <property fmtid="{D5CDD505-2E9C-101B-9397-08002B2CF9AE}" pid="9" name="PM_ProtectiveMarkingImage_Header">
    <vt:lpwstr>C:\Program Files (x86)\Common Files\janusNET Shared\janusSEAL\Images\DocumentSlashBlue.png</vt:lpwstr>
  </property>
  <property fmtid="{D5CDD505-2E9C-101B-9397-08002B2CF9AE}" pid="10" name="PM_InsertionValue">
    <vt:lpwstr>JAVNO</vt:lpwstr>
  </property>
  <property fmtid="{D5CDD505-2E9C-101B-9397-08002B2CF9AE}" pid="11" name="PM_ProtectiveMarkingValue_Header">
    <vt:lpwstr>ЈАВНО</vt:lpwstr>
  </property>
  <property fmtid="{D5CDD505-2E9C-101B-9397-08002B2CF9AE}" pid="12" name="PM_ProtectiveMarkingImage_Footer">
    <vt:lpwstr>C:\Program Files (x86)\Common Files\janusNET Shared\janusSEAL\Images\DocumentSlashBlue.png</vt:lpwstr>
  </property>
  <property fmtid="{D5CDD505-2E9C-101B-9397-08002B2CF9AE}" pid="13" name="PM_Namespace">
    <vt:lpwstr>NBS</vt:lpwstr>
  </property>
  <property fmtid="{D5CDD505-2E9C-101B-9397-08002B2CF9AE}" pid="14" name="PM_Version">
    <vt:lpwstr>v2</vt:lpwstr>
  </property>
  <property fmtid="{D5CDD505-2E9C-101B-9397-08002B2CF9AE}" pid="15" name="PM_Originating_FileId">
    <vt:lpwstr>68DE7E91C04A40A3A393E11FB3AB8049</vt:lpwstr>
  </property>
  <property fmtid="{D5CDD505-2E9C-101B-9397-08002B2CF9AE}" pid="16" name="PM_OriginationTimeStamp">
    <vt:lpwstr>2020-10-26T09:37:51Z</vt:lpwstr>
  </property>
  <property fmtid="{D5CDD505-2E9C-101B-9397-08002B2CF9AE}" pid="17" name="PM_Hash_Version">
    <vt:lpwstr>2016.1</vt:lpwstr>
  </property>
  <property fmtid="{D5CDD505-2E9C-101B-9397-08002B2CF9AE}" pid="18" name="PM_Hash_Salt_Prev">
    <vt:lpwstr>97CBEBA2711DE5A7E0C2119261954A07</vt:lpwstr>
  </property>
  <property fmtid="{D5CDD505-2E9C-101B-9397-08002B2CF9AE}" pid="19" name="PM_Hash_Salt">
    <vt:lpwstr>97CBEBA2711DE5A7E0C2119261954A07</vt:lpwstr>
  </property>
  <property fmtid="{D5CDD505-2E9C-101B-9397-08002B2CF9AE}" pid="20" name="PM_PrintOutPlacement_PPT">
    <vt:lpwstr/>
  </property>
</Properties>
</file>