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436" r:id="rId2"/>
    <p:sldId id="337" r:id="rId3"/>
    <p:sldId id="474" r:id="rId4"/>
    <p:sldId id="475" r:id="rId5"/>
    <p:sldId id="476" r:id="rId6"/>
    <p:sldId id="477" r:id="rId7"/>
    <p:sldId id="478" r:id="rId8"/>
    <p:sldId id="479" r:id="rId9"/>
    <p:sldId id="480" r:id="rId10"/>
    <p:sldId id="481" r:id="rId11"/>
    <p:sldId id="482" r:id="rId12"/>
    <p:sldId id="483" r:id="rId13"/>
    <p:sldId id="47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575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6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6043" y="3102429"/>
            <a:ext cx="7505685" cy="1358370"/>
          </a:xfrm>
        </p:spPr>
        <p:txBody>
          <a:bodyPr/>
          <a:lstStyle/>
          <a:p>
            <a:pPr algn="ctr"/>
            <a:r>
              <a:rPr lang="hr-HR" dirty="0"/>
              <a:t/>
            </a:r>
            <a:br>
              <a:rPr lang="hr-HR" dirty="0"/>
            </a:br>
            <a:r>
              <a:rPr lang="hr-HR" dirty="0"/>
              <a:t/>
            </a:r>
            <a:br>
              <a:rPr lang="hr-HR" dirty="0"/>
            </a:br>
            <a:r>
              <a:rPr lang="hr-HR" dirty="0"/>
              <a:t/>
            </a:r>
            <a:br>
              <a:rPr lang="hr-HR" dirty="0"/>
            </a:br>
            <a:r>
              <a:rPr lang="hr-HR" dirty="0"/>
              <a:t/>
            </a:r>
            <a:br>
              <a:rPr lang="hr-HR" dirty="0"/>
            </a:br>
            <a:r>
              <a:rPr lang="hr-HR" dirty="0"/>
              <a:t/>
            </a:r>
            <a:br>
              <a:rPr lang="hr-HR" dirty="0"/>
            </a:br>
            <a:r>
              <a:rPr lang="hr-HR" dirty="0"/>
              <a:t/>
            </a:r>
            <a:br>
              <a:rPr lang="hr-HR" dirty="0"/>
            </a:br>
            <a:r>
              <a:rPr lang="hr-HR" dirty="0"/>
              <a:t/>
            </a:r>
            <a:br>
              <a:rPr lang="hr-HR" dirty="0"/>
            </a:br>
            <a:r>
              <a:rPr lang="hr-HR" dirty="0"/>
              <a:t/>
            </a:r>
            <a:br>
              <a:rPr lang="hr-HR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hr-H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r-H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/>
              <a:t/>
            </a:r>
            <a:br>
              <a:rPr lang="es-ES" dirty="0"/>
            </a:br>
            <a:r>
              <a:rPr lang="hr-HR" dirty="0"/>
              <a:t> </a:t>
            </a:r>
            <a:r>
              <a:rPr lang="es-ES" dirty="0"/>
              <a:t/>
            </a:r>
            <a:br>
              <a:rPr lang="es-ES" dirty="0"/>
            </a:br>
            <a:r>
              <a:rPr lang="hr-HR" dirty="0"/>
              <a:t> </a:t>
            </a:r>
            <a:r>
              <a:rPr lang="es-ES" dirty="0"/>
              <a:t/>
            </a:r>
            <a:br>
              <a:rPr lang="es-ES" dirty="0"/>
            </a:br>
            <a:r>
              <a:rPr lang="hr-H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Šain</a:t>
            </a:r>
            <a:r>
              <a:rPr lang="hr-H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</a:t>
            </a:r>
            <a:r>
              <a:rPr lang="hr-H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Selimović</a:t>
            </a:r>
            <a:r>
              <a:rPr lang="hr-H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</a:t>
            </a:r>
            <a:r>
              <a:rPr lang="hr-H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Taso</a:t>
            </a: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r-H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Ekonomski fakultet Univerziteta u Sarajevu</a:t>
            </a: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r-HR" dirty="0"/>
              <a:t> </a:t>
            </a:r>
            <a:r>
              <a:rPr lang="es-ES" dirty="0"/>
              <a:t/>
            </a:r>
            <a:br>
              <a:rPr lang="es-ES" dirty="0"/>
            </a:br>
            <a:r>
              <a:rPr lang="hr-HR" sz="3600" dirty="0"/>
              <a:t>RIZICI i OSIGURANJE U BiH</a:t>
            </a:r>
            <a:r>
              <a:rPr lang="es-ES" sz="3600" dirty="0"/>
              <a:t/>
            </a:r>
            <a:br>
              <a:rPr lang="es-ES" sz="3600" dirty="0"/>
            </a:br>
            <a:r>
              <a:rPr lang="hr-HR" sz="3600" dirty="0"/>
              <a:t>aktuelni izazovi</a:t>
            </a:r>
            <a:r>
              <a:rPr lang="es-ES" sz="3600" dirty="0"/>
              <a:t/>
            </a:r>
            <a:br>
              <a:rPr lang="es-ES" sz="3600" dirty="0"/>
            </a:br>
            <a:r>
              <a:rPr lang="hr-HR" sz="3600" dirty="0"/>
              <a:t>jučer- danas - sutra</a:t>
            </a:r>
            <a:r>
              <a:rPr lang="es-ES" dirty="0"/>
              <a:t/>
            </a:r>
            <a:br>
              <a:rPr lang="es-ES" dirty="0"/>
            </a:br>
            <a:endParaRPr lang="hr-H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8764" y="5274441"/>
            <a:ext cx="7220244" cy="1505015"/>
          </a:xfrm>
        </p:spPr>
        <p:txBody>
          <a:bodyPr>
            <a:normAutofit/>
          </a:bodyPr>
          <a:lstStyle/>
          <a:p>
            <a:pPr algn="ctr"/>
            <a:r>
              <a:rPr lang="hr-HR" dirty="0" err="1"/>
              <a:t>Aranđelovac</a:t>
            </a:r>
            <a:r>
              <a:rPr lang="hr-HR" dirty="0"/>
              <a:t>, juni 2021.</a:t>
            </a:r>
          </a:p>
        </p:txBody>
      </p:sp>
    </p:spTree>
    <p:extLst>
      <p:ext uri="{BB962C8B-B14F-4D97-AF65-F5344CB8AC3E}">
        <p14:creationId xmlns:p14="http://schemas.microsoft.com/office/powerpoint/2010/main" val="1060836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91243"/>
            <a:ext cx="8815009" cy="1320800"/>
          </a:xfrm>
        </p:spPr>
        <p:txBody>
          <a:bodyPr>
            <a:normAutofit fontScale="90000"/>
          </a:bodyPr>
          <a:lstStyle/>
          <a:p>
            <a:pPr lvl="0" algn="ctr"/>
            <a:r>
              <a:rPr lang="hr-HR" sz="4000" b="1" dirty="0"/>
              <a:t>4. </a:t>
            </a:r>
            <a:r>
              <a:rPr lang="hr-HR" dirty="0"/>
              <a:t>FINANSIJSKI MENADŽMENT U OSIGURANJU</a:t>
            </a:r>
            <a:r>
              <a:rPr lang="es-ES" dirty="0"/>
              <a:t> 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12043"/>
            <a:ext cx="9438939" cy="47385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b="1" dirty="0">
              <a:solidFill>
                <a:schemeClr val="accent1"/>
              </a:solidFill>
            </a:endParaRPr>
          </a:p>
          <a:p>
            <a:pPr lvl="0"/>
            <a:r>
              <a:rPr lang="hr-HR" dirty="0"/>
              <a:t>Struktura ulaganja matematičke rezerve životnih osiguranja  u Republici Srpskoj (2019/2020):</a:t>
            </a:r>
            <a:endParaRPr lang="es-ES" dirty="0"/>
          </a:p>
          <a:p>
            <a:pPr lvl="0"/>
            <a:endParaRPr lang="es-ES" dirty="0"/>
          </a:p>
          <a:p>
            <a:pPr marL="1714500" lvl="4" indent="0">
              <a:buNone/>
            </a:pPr>
            <a:r>
              <a:rPr lang="hr-HR" sz="1800" dirty="0" err="1"/>
              <a:t>Hartije</a:t>
            </a:r>
            <a:r>
              <a:rPr lang="hr-HR" sz="1800" dirty="0"/>
              <a:t> od vrijednosti      cca 90%</a:t>
            </a:r>
            <a:endParaRPr lang="es-ES" sz="1800" dirty="0"/>
          </a:p>
          <a:p>
            <a:pPr marL="1714500" lvl="4" indent="0">
              <a:buNone/>
            </a:pPr>
            <a:r>
              <a:rPr lang="hr-HR" sz="1800" dirty="0"/>
              <a:t>Oročeni depoziti              cca  7%</a:t>
            </a:r>
            <a:endParaRPr lang="es-ES" sz="1800" dirty="0"/>
          </a:p>
          <a:p>
            <a:pPr marL="1714500" lvl="4" indent="0">
              <a:buNone/>
            </a:pPr>
            <a:r>
              <a:rPr lang="hr-HR" sz="1800" dirty="0"/>
              <a:t>Ostalo                             cca   3%</a:t>
            </a:r>
            <a:endParaRPr lang="es-ES" sz="1800" dirty="0"/>
          </a:p>
          <a:p>
            <a:pPr marL="0" lvl="0" indent="0">
              <a:buNone/>
            </a:pPr>
            <a:endParaRPr lang="hr-HR" dirty="0">
              <a:solidFill>
                <a:schemeClr val="accent1"/>
              </a:solidFill>
            </a:endParaRPr>
          </a:p>
          <a:p>
            <a:pPr marL="400050" lvl="1" indent="0">
              <a:buNone/>
            </a:pPr>
            <a:endParaRPr lang="es-ES" dirty="0"/>
          </a:p>
          <a:p>
            <a:pPr marL="400050" lvl="1" indent="0" algn="just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90324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91243"/>
            <a:ext cx="8815009" cy="1320800"/>
          </a:xfrm>
        </p:spPr>
        <p:txBody>
          <a:bodyPr>
            <a:normAutofit fontScale="90000"/>
          </a:bodyPr>
          <a:lstStyle/>
          <a:p>
            <a:pPr lvl="0" algn="ctr"/>
            <a:r>
              <a:rPr lang="hr-HR" sz="4000" b="1" dirty="0"/>
              <a:t>4. </a:t>
            </a:r>
            <a:r>
              <a:rPr lang="hr-HR" dirty="0"/>
              <a:t>FINANSIJSKI MENADŽMENT U OSIGURANJU</a:t>
            </a:r>
            <a:r>
              <a:rPr lang="es-ES" dirty="0"/>
              <a:t> 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12043"/>
            <a:ext cx="9337523" cy="47385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b="1" dirty="0">
              <a:solidFill>
                <a:schemeClr val="accent1"/>
              </a:solidFill>
            </a:endParaRPr>
          </a:p>
          <a:p>
            <a:pPr lvl="0"/>
            <a:r>
              <a:rPr lang="hr-HR" dirty="0"/>
              <a:t>Struktura ulaganja u Federaciji BiH (2019/2020):</a:t>
            </a:r>
            <a:endParaRPr lang="es-ES" dirty="0"/>
          </a:p>
          <a:p>
            <a:pPr marL="0" lvl="0" indent="0">
              <a:buNone/>
            </a:pPr>
            <a:endParaRPr lang="es-ES" dirty="0"/>
          </a:p>
          <a:p>
            <a:pPr marL="0" lvl="0" indent="0">
              <a:buNone/>
            </a:pPr>
            <a:r>
              <a:rPr lang="hr-HR" dirty="0"/>
              <a:t>	</a:t>
            </a:r>
            <a:r>
              <a:rPr lang="hr-HR" dirty="0">
                <a:solidFill>
                  <a:srgbClr val="92D050"/>
                </a:solidFill>
              </a:rPr>
              <a:t>(a) </a:t>
            </a:r>
            <a:r>
              <a:rPr lang="hr-HR" dirty="0"/>
              <a:t>Tehničkih rezervi (cca): depoziti 37%, nekretnine 30%, gotovina 6% , ostalo 27%</a:t>
            </a:r>
            <a:endParaRPr lang="es-ES" dirty="0"/>
          </a:p>
          <a:p>
            <a:pPr marL="0" lvl="0" indent="0">
              <a:buNone/>
            </a:pPr>
            <a:r>
              <a:rPr lang="hr-HR" dirty="0">
                <a:solidFill>
                  <a:srgbClr val="92D050"/>
                </a:solidFill>
              </a:rPr>
              <a:t>	(b) </a:t>
            </a:r>
            <a:r>
              <a:rPr lang="hr-HR" dirty="0"/>
              <a:t>Matematička rezerva (cca): depoziti 55%, obveznice 36%, ostalo 9%</a:t>
            </a:r>
            <a:endParaRPr lang="es-ES" dirty="0"/>
          </a:p>
          <a:p>
            <a:pPr marL="0" lvl="0" indent="0">
              <a:buNone/>
            </a:pPr>
            <a:r>
              <a:rPr lang="hr-HR" dirty="0"/>
              <a:t>	</a:t>
            </a:r>
            <a:r>
              <a:rPr lang="hr-HR" dirty="0">
                <a:solidFill>
                  <a:srgbClr val="92D050"/>
                </a:solidFill>
              </a:rPr>
              <a:t>(c) </a:t>
            </a:r>
            <a:r>
              <a:rPr lang="hr-HR" dirty="0"/>
              <a:t>Garantni fond (cca): depoziti 30%, nekretnine  18%, gotovina 10%, dionice 8%, 		ostalo 34%</a:t>
            </a:r>
            <a:endParaRPr lang="es-ES" dirty="0"/>
          </a:p>
          <a:p>
            <a:pPr marL="0" lvl="0" indent="0">
              <a:buNone/>
            </a:pPr>
            <a:endParaRPr lang="hr-HR" dirty="0">
              <a:solidFill>
                <a:schemeClr val="accent1"/>
              </a:solidFill>
            </a:endParaRPr>
          </a:p>
          <a:p>
            <a:pPr marL="400050" lvl="1" indent="0">
              <a:buNone/>
            </a:pPr>
            <a:endParaRPr lang="es-ES" dirty="0"/>
          </a:p>
          <a:p>
            <a:pPr marL="400050" lvl="1" indent="0" algn="just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27009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91243"/>
            <a:ext cx="8815009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hr-HR" sz="4000" b="1" dirty="0"/>
              <a:t>5. </a:t>
            </a:r>
            <a:r>
              <a:rPr lang="hr-HR" sz="4000" dirty="0"/>
              <a:t>UMJESTO ZAKLJUČKA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12043"/>
            <a:ext cx="8597295" cy="473851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hr-HR" b="1" dirty="0">
              <a:solidFill>
                <a:schemeClr val="accent1"/>
              </a:solidFill>
            </a:endParaRPr>
          </a:p>
          <a:p>
            <a:pPr lvl="0" algn="just"/>
            <a:r>
              <a:rPr lang="hr-HR" dirty="0"/>
              <a:t>Svijest i znanje o mjestu i ulozi osiguranja u BiH kod kreiranja i realizacije ekonomske politike je neadekvatno </a:t>
            </a:r>
            <a:r>
              <a:rPr lang="hr-HR" dirty="0" err="1"/>
              <a:t>saglasno</a:t>
            </a:r>
            <a:r>
              <a:rPr lang="hr-HR" dirty="0"/>
              <a:t> </a:t>
            </a:r>
            <a:r>
              <a:rPr lang="hr-HR" dirty="0" err="1"/>
              <a:t>savremenim</a:t>
            </a:r>
            <a:r>
              <a:rPr lang="hr-HR" dirty="0"/>
              <a:t> svjetskim trendovima</a:t>
            </a:r>
            <a:endParaRPr lang="es-ES" dirty="0"/>
          </a:p>
          <a:p>
            <a:pPr lvl="0" algn="just"/>
            <a:r>
              <a:rPr lang="hr-HR" dirty="0"/>
              <a:t>Politika negativno utiče na razvoj industrije osiguranja u BiH</a:t>
            </a:r>
            <a:endParaRPr lang="es-ES" dirty="0"/>
          </a:p>
          <a:p>
            <a:pPr lvl="0" algn="just"/>
            <a:r>
              <a:rPr lang="hr-HR" dirty="0"/>
              <a:t>Društva za osiguranje sa stranim vlasništvom dominiraju na tržištu BiH po svim parametrima</a:t>
            </a:r>
            <a:endParaRPr lang="es-ES" dirty="0"/>
          </a:p>
          <a:p>
            <a:pPr lvl="0" algn="just"/>
            <a:r>
              <a:rPr lang="hr-HR" dirty="0"/>
              <a:t>Stepen </a:t>
            </a:r>
            <a:r>
              <a:rPr lang="hr-HR" dirty="0" err="1"/>
              <a:t>finansijske</a:t>
            </a:r>
            <a:r>
              <a:rPr lang="hr-HR" dirty="0"/>
              <a:t> pismenosti fizičkih i pravnih lica vezan za djelatnost osiguranja je izrazito nedovoljan </a:t>
            </a:r>
            <a:endParaRPr lang="es-ES" dirty="0"/>
          </a:p>
          <a:p>
            <a:pPr marL="0" lvl="0" indent="0">
              <a:buNone/>
            </a:pPr>
            <a:endParaRPr lang="hr-HR" dirty="0">
              <a:solidFill>
                <a:schemeClr val="accent1"/>
              </a:solidFill>
            </a:endParaRPr>
          </a:p>
          <a:p>
            <a:pPr marL="400050" lvl="1" indent="0">
              <a:buNone/>
            </a:pPr>
            <a:endParaRPr lang="es-ES" dirty="0"/>
          </a:p>
          <a:p>
            <a:pPr marL="400050" lvl="1" indent="0" algn="just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66540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DAAEA54-592C-EF4C-B4E5-AF94C203E1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077" y="1971903"/>
            <a:ext cx="8596668" cy="3880773"/>
          </a:xfrm>
        </p:spPr>
        <p:txBody>
          <a:bodyPr/>
          <a:lstStyle/>
          <a:p>
            <a:pPr marL="0" indent="0" algn="ctr">
              <a:buNone/>
            </a:pPr>
            <a:r>
              <a:rPr lang="hr-HR" sz="3600" dirty="0">
                <a:solidFill>
                  <a:srgbClr val="92D050"/>
                </a:solidFill>
              </a:rPr>
              <a:t>HVALA NA PAŽNJI!</a:t>
            </a:r>
            <a:endParaRPr lang="es-ES" sz="3600" dirty="0">
              <a:solidFill>
                <a:srgbClr val="92D050"/>
              </a:solidFill>
            </a:endParaRPr>
          </a:p>
          <a:p>
            <a:pPr marL="0" indent="0" algn="ctr">
              <a:buNone/>
            </a:pPr>
            <a:endParaRPr lang="es-ES" dirty="0"/>
          </a:p>
          <a:p>
            <a:pPr marL="0" indent="0" algn="ctr">
              <a:buNone/>
            </a:pPr>
            <a:endParaRPr lang="es-ES" dirty="0"/>
          </a:p>
          <a:p>
            <a:pPr marL="0" indent="0" algn="ctr">
              <a:buNone/>
            </a:pPr>
            <a:endParaRPr lang="es-ES" dirty="0"/>
          </a:p>
          <a:p>
            <a:pPr marL="0" indent="0" algn="ctr">
              <a:buNone/>
            </a:pPr>
            <a:endParaRPr lang="es-ES" dirty="0"/>
          </a:p>
          <a:p>
            <a:pPr marL="0" indent="0" algn="ctr">
              <a:buNone/>
            </a:pPr>
            <a:endParaRPr lang="es-ES" dirty="0"/>
          </a:p>
          <a:p>
            <a:pPr marL="0" indent="0" algn="ctr">
              <a:buNone/>
            </a:pPr>
            <a:r>
              <a:rPr lang="hr-HR" dirty="0"/>
              <a:t>(</a:t>
            </a:r>
            <a:r>
              <a:rPr lang="hr-HR" dirty="0" err="1"/>
              <a:t>zeljko.sain@efsa.unsa.ba</a:t>
            </a:r>
            <a:r>
              <a:rPr lang="hr-HR" dirty="0"/>
              <a:t>)</a:t>
            </a:r>
            <a:endParaRPr lang="es-ES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156127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91243"/>
            <a:ext cx="9188561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hr-HR" sz="4000" b="1" dirty="0"/>
              <a:t>1. </a:t>
            </a:r>
            <a:r>
              <a:rPr lang="hr-HR" sz="4000" dirty="0"/>
              <a:t>PREDGOVOR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5" y="2012043"/>
            <a:ext cx="8800494" cy="47385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b="1" dirty="0">
              <a:solidFill>
                <a:schemeClr val="accent1"/>
              </a:solidFill>
            </a:endParaRPr>
          </a:p>
          <a:p>
            <a:pPr algn="just"/>
            <a:r>
              <a:rPr lang="hr-HR" dirty="0"/>
              <a:t>Bosna i Hercegovina (BiH), njen geografski prostor i istorija, je reprezentativno mjesto za kontinuirano prisustvo svih oblika rizika i nasušna</a:t>
            </a:r>
            <a:r>
              <a:rPr lang="es-ES" dirty="0"/>
              <a:t> </a:t>
            </a:r>
            <a:r>
              <a:rPr lang="hr-HR" smtClean="0"/>
              <a:t>potreba </a:t>
            </a:r>
            <a:r>
              <a:rPr lang="hr-HR" dirty="0"/>
              <a:t>za integralnim osiguranjem.</a:t>
            </a:r>
            <a:endParaRPr lang="es-ES" dirty="0"/>
          </a:p>
          <a:p>
            <a:pPr marL="0" indent="0">
              <a:buNone/>
            </a:pPr>
            <a:endParaRPr lang="hr-HR" dirty="0">
              <a:solidFill>
                <a:schemeClr val="accent1"/>
              </a:solidFill>
            </a:endParaRPr>
          </a:p>
          <a:p>
            <a:pPr marL="400050" lvl="1" indent="0">
              <a:buNone/>
            </a:pPr>
            <a:endParaRPr lang="es-ES" dirty="0"/>
          </a:p>
          <a:p>
            <a:pPr marL="400050" lvl="1" indent="0" algn="just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16284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93700"/>
            <a:ext cx="9188561" cy="1320800"/>
          </a:xfrm>
        </p:spPr>
        <p:txBody>
          <a:bodyPr>
            <a:normAutofit fontScale="90000"/>
          </a:bodyPr>
          <a:lstStyle/>
          <a:p>
            <a:pPr lvl="0" algn="ctr"/>
            <a:r>
              <a:rPr lang="hr-HR" sz="3100" b="1" dirty="0"/>
              <a:t>2. </a:t>
            </a:r>
            <a:r>
              <a:rPr lang="hr-HR" sz="3100" dirty="0"/>
              <a:t>PLATFORMA ZA OSIGURANJE U XXI. VIJEKU</a:t>
            </a:r>
            <a:r>
              <a:rPr lang="es-ES" dirty="0"/>
              <a:t/>
            </a:r>
            <a:br>
              <a:rPr lang="es-ES" dirty="0"/>
            </a:br>
            <a:r>
              <a:rPr lang="hr-HR" sz="2200" dirty="0"/>
              <a:t>interaktivna povezanost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14501"/>
            <a:ext cx="9560680" cy="50360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hr-HR" dirty="0">
              <a:solidFill>
                <a:schemeClr val="accent1"/>
              </a:solidFill>
            </a:endParaRPr>
          </a:p>
          <a:p>
            <a:pPr marL="400050" lvl="1" indent="0">
              <a:buNone/>
            </a:pPr>
            <a:endParaRPr lang="es-ES" dirty="0"/>
          </a:p>
          <a:p>
            <a:pPr marL="400050" lvl="1" indent="0" algn="just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hr-HR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F69814A-CE29-ED42-A553-A2C7F65D34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3129" y="1219476"/>
            <a:ext cx="4901671" cy="5638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740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91243"/>
            <a:ext cx="8815009" cy="1320800"/>
          </a:xfrm>
        </p:spPr>
        <p:txBody>
          <a:bodyPr>
            <a:normAutofit fontScale="90000"/>
          </a:bodyPr>
          <a:lstStyle/>
          <a:p>
            <a:pPr lvl="0" algn="ctr"/>
            <a:r>
              <a:rPr lang="hr-HR" sz="4000" b="1" dirty="0"/>
              <a:t>3. </a:t>
            </a:r>
            <a:r>
              <a:rPr lang="hr-HR" sz="4000" dirty="0"/>
              <a:t>ODGOVORI TRŽIŠTA OSIGURANJA U BiH </a:t>
            </a:r>
            <a:r>
              <a:rPr lang="es-ES" sz="4000" dirty="0"/>
              <a:t/>
            </a:r>
            <a:br>
              <a:rPr lang="es-ES" sz="4000" dirty="0"/>
            </a:br>
            <a:r>
              <a:rPr lang="hr-HR" sz="4000" dirty="0"/>
              <a:t>NA AKTUELNE IZAZOVE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12043"/>
            <a:ext cx="9438939" cy="47385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b="1" dirty="0">
              <a:solidFill>
                <a:schemeClr val="accent1"/>
              </a:solidFill>
            </a:endParaRPr>
          </a:p>
          <a:p>
            <a:pPr lvl="0"/>
            <a:r>
              <a:rPr lang="hr-HR" dirty="0"/>
              <a:t>Industrija osiguranja u BiH</a:t>
            </a:r>
            <a:endParaRPr lang="es-ES" dirty="0"/>
          </a:p>
          <a:p>
            <a:pPr lvl="0"/>
            <a:r>
              <a:rPr lang="hr-HR" dirty="0"/>
              <a:t>Vlasnička struktura i vrste osiguranja kojima se bave društva za osiguranje u BiH u 2020. godini</a:t>
            </a:r>
            <a:endParaRPr lang="es-ES" dirty="0"/>
          </a:p>
          <a:p>
            <a:pPr marL="0" indent="0">
              <a:buNone/>
            </a:pPr>
            <a:endParaRPr lang="hr-HR" dirty="0">
              <a:solidFill>
                <a:schemeClr val="accent1"/>
              </a:solidFill>
            </a:endParaRPr>
          </a:p>
          <a:p>
            <a:pPr marL="400050" lvl="1" indent="0">
              <a:buNone/>
            </a:pPr>
            <a:endParaRPr lang="es-ES" dirty="0"/>
          </a:p>
          <a:p>
            <a:pPr marL="400050" lvl="1" indent="0" algn="just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hr-HR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428B5DCE-A7C3-AD4C-AC62-EE2FF6692C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2841" y="4055835"/>
            <a:ext cx="6610242" cy="182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89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91243"/>
            <a:ext cx="8815009" cy="1320800"/>
          </a:xfrm>
        </p:spPr>
        <p:txBody>
          <a:bodyPr>
            <a:normAutofit fontScale="90000"/>
          </a:bodyPr>
          <a:lstStyle/>
          <a:p>
            <a:pPr lvl="0" algn="ctr"/>
            <a:r>
              <a:rPr lang="hr-HR" sz="4000" b="1" dirty="0"/>
              <a:t>3. </a:t>
            </a:r>
            <a:r>
              <a:rPr lang="hr-HR" sz="4000" dirty="0"/>
              <a:t>ODGOVORI TRŽIŠTA OSIGURANJA U BiH </a:t>
            </a:r>
            <a:r>
              <a:rPr lang="es-ES" sz="4000" dirty="0"/>
              <a:t/>
            </a:r>
            <a:br>
              <a:rPr lang="es-ES" sz="4000" dirty="0"/>
            </a:br>
            <a:r>
              <a:rPr lang="hr-HR" sz="4000" dirty="0"/>
              <a:t>NA AKTUELNE IZAZOVE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12043"/>
            <a:ext cx="9438939" cy="47385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b="1" dirty="0">
              <a:solidFill>
                <a:schemeClr val="accent1"/>
              </a:solidFill>
            </a:endParaRPr>
          </a:p>
          <a:p>
            <a:r>
              <a:rPr lang="hr-HR" dirty="0"/>
              <a:t>Premija u BiH i njenim entitetima u 2019. i 2020. godine u hiljada eura</a:t>
            </a:r>
            <a:endParaRPr lang="es-ES" dirty="0"/>
          </a:p>
          <a:p>
            <a:pPr marL="0" lvl="0" indent="0">
              <a:buNone/>
            </a:pPr>
            <a:endParaRPr lang="hr-HR" dirty="0">
              <a:solidFill>
                <a:schemeClr val="accent1"/>
              </a:solidFill>
            </a:endParaRPr>
          </a:p>
          <a:p>
            <a:pPr marL="400050" lvl="1" indent="0">
              <a:buNone/>
            </a:pPr>
            <a:endParaRPr lang="es-ES" dirty="0"/>
          </a:p>
          <a:p>
            <a:pPr marL="400050" lvl="1" indent="0" algn="just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hr-H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D878EE54-C36C-DD49-AB73-323E13EA05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3339" y="3744684"/>
            <a:ext cx="5491025" cy="1190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670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91243"/>
            <a:ext cx="8815009" cy="1320800"/>
          </a:xfrm>
        </p:spPr>
        <p:txBody>
          <a:bodyPr>
            <a:normAutofit fontScale="90000"/>
          </a:bodyPr>
          <a:lstStyle/>
          <a:p>
            <a:pPr lvl="0" algn="ctr"/>
            <a:r>
              <a:rPr lang="hr-HR" sz="4000" b="1" dirty="0"/>
              <a:t>3. </a:t>
            </a:r>
            <a:r>
              <a:rPr lang="hr-HR" sz="4000" dirty="0"/>
              <a:t>ODGOVORI TRŽIŠTA OSIGURANJA U BiH </a:t>
            </a:r>
            <a:r>
              <a:rPr lang="es-ES" sz="4000" dirty="0"/>
              <a:t/>
            </a:r>
            <a:br>
              <a:rPr lang="es-ES" sz="4000" dirty="0"/>
            </a:br>
            <a:r>
              <a:rPr lang="hr-HR" sz="4000" dirty="0"/>
              <a:t>NA AKTUELNE IZAZOVE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12043"/>
            <a:ext cx="9438939" cy="47385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b="1" dirty="0">
              <a:solidFill>
                <a:schemeClr val="accent1"/>
              </a:solidFill>
            </a:endParaRPr>
          </a:p>
          <a:p>
            <a:pPr lvl="0"/>
            <a:r>
              <a:rPr lang="hr-HR" dirty="0" err="1"/>
              <a:t>Uporedni</a:t>
            </a:r>
            <a:r>
              <a:rPr lang="hr-HR" dirty="0"/>
              <a:t> pokazatelji za zemlje EU, regije i BiH u 2019. godini </a:t>
            </a:r>
            <a:endParaRPr lang="es-ES" dirty="0"/>
          </a:p>
          <a:p>
            <a:pPr marL="0" lvl="0" indent="0">
              <a:buNone/>
            </a:pPr>
            <a:endParaRPr lang="hr-HR" dirty="0">
              <a:solidFill>
                <a:schemeClr val="accent1"/>
              </a:solidFill>
            </a:endParaRPr>
          </a:p>
          <a:p>
            <a:pPr marL="400050" lvl="1" indent="0">
              <a:buNone/>
            </a:pPr>
            <a:endParaRPr lang="es-ES" dirty="0"/>
          </a:p>
          <a:p>
            <a:pPr marL="400050" lvl="1" indent="0" algn="just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hr-HR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62230F00-90B4-CE42-B240-B924B4927E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0881" y="3332843"/>
            <a:ext cx="6869912" cy="2168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272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91243"/>
            <a:ext cx="8815009" cy="1320800"/>
          </a:xfrm>
        </p:spPr>
        <p:txBody>
          <a:bodyPr>
            <a:normAutofit fontScale="90000"/>
          </a:bodyPr>
          <a:lstStyle/>
          <a:p>
            <a:pPr lvl="0" algn="ctr"/>
            <a:r>
              <a:rPr lang="hr-HR" sz="4000" b="1" dirty="0"/>
              <a:t>3. </a:t>
            </a:r>
            <a:r>
              <a:rPr lang="hr-HR" sz="4000" dirty="0"/>
              <a:t>ODGOVORI TRŽIŠTA OSIGURANJA U BiH </a:t>
            </a:r>
            <a:r>
              <a:rPr lang="es-ES" sz="4000" dirty="0"/>
              <a:t/>
            </a:r>
            <a:br>
              <a:rPr lang="es-ES" sz="4000" dirty="0"/>
            </a:br>
            <a:r>
              <a:rPr lang="hr-HR" sz="4000" dirty="0"/>
              <a:t>NA AKTUELNE IZAZOVE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12043"/>
            <a:ext cx="9438939" cy="47385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b="1" dirty="0">
              <a:solidFill>
                <a:schemeClr val="accent1"/>
              </a:solidFill>
            </a:endParaRPr>
          </a:p>
          <a:p>
            <a:pPr lvl="0"/>
            <a:r>
              <a:rPr lang="hr-HR" dirty="0"/>
              <a:t>Struktura sektora </a:t>
            </a:r>
            <a:r>
              <a:rPr lang="hr-HR" dirty="0" err="1"/>
              <a:t>finansijskih</a:t>
            </a:r>
            <a:r>
              <a:rPr lang="hr-HR" dirty="0"/>
              <a:t> usluga u BiH u 2019. i 2020. godini</a:t>
            </a:r>
            <a:endParaRPr lang="es-ES" dirty="0"/>
          </a:p>
          <a:p>
            <a:pPr marL="0" lvl="0" indent="0">
              <a:buNone/>
            </a:pPr>
            <a:endParaRPr lang="hr-HR" dirty="0">
              <a:solidFill>
                <a:schemeClr val="accent1"/>
              </a:solidFill>
            </a:endParaRPr>
          </a:p>
          <a:p>
            <a:pPr marL="400050" lvl="1" indent="0">
              <a:buNone/>
            </a:pPr>
            <a:endParaRPr lang="es-ES" dirty="0"/>
          </a:p>
          <a:p>
            <a:pPr marL="400050" lvl="1" indent="0" algn="just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hr-HR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CD9BDE02-4B9C-264E-AC90-278D45AB0B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1607" y="3332843"/>
            <a:ext cx="6823935" cy="219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257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91243"/>
            <a:ext cx="8815009" cy="1320800"/>
          </a:xfrm>
        </p:spPr>
        <p:txBody>
          <a:bodyPr>
            <a:normAutofit fontScale="90000"/>
          </a:bodyPr>
          <a:lstStyle/>
          <a:p>
            <a:pPr lvl="0" algn="ctr"/>
            <a:r>
              <a:rPr lang="hr-HR" sz="4000" b="1" dirty="0"/>
              <a:t>4. </a:t>
            </a:r>
            <a:r>
              <a:rPr lang="hr-HR" dirty="0"/>
              <a:t>FINANSIJSKI MENADŽMENT U OSIGURANJU</a:t>
            </a:r>
            <a:r>
              <a:rPr lang="es-ES" dirty="0"/>
              <a:t> 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12043"/>
            <a:ext cx="9438939" cy="47385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b="1" dirty="0">
              <a:solidFill>
                <a:schemeClr val="accent1"/>
              </a:solidFill>
            </a:endParaRPr>
          </a:p>
          <a:p>
            <a:pPr lvl="0"/>
            <a:r>
              <a:rPr lang="hr-HR" dirty="0"/>
              <a:t>Tri dijela jedne cjeline:</a:t>
            </a:r>
            <a:endParaRPr lang="es-ES" dirty="0"/>
          </a:p>
          <a:p>
            <a:pPr lvl="1"/>
            <a:r>
              <a:rPr lang="hr-HR" sz="1800" dirty="0"/>
              <a:t>1/3 - priliv novca po osnovu premije</a:t>
            </a:r>
            <a:endParaRPr lang="es-ES" sz="1800" dirty="0"/>
          </a:p>
          <a:p>
            <a:pPr lvl="1"/>
            <a:r>
              <a:rPr lang="hr-HR" sz="1800" dirty="0"/>
              <a:t>2/3 – plasiranje privremeno slobodnih novčanih sredstava</a:t>
            </a:r>
            <a:endParaRPr lang="es-ES" sz="1800" dirty="0"/>
          </a:p>
          <a:p>
            <a:pPr lvl="1"/>
            <a:r>
              <a:rPr lang="hr-HR" sz="1800" dirty="0"/>
              <a:t>3/3 – isplata osigurane sume i štete</a:t>
            </a:r>
            <a:endParaRPr lang="es-ES" sz="1800" dirty="0"/>
          </a:p>
          <a:p>
            <a:pPr marL="0" lvl="0" indent="0">
              <a:buNone/>
            </a:pPr>
            <a:endParaRPr lang="hr-HR" dirty="0">
              <a:solidFill>
                <a:schemeClr val="accent1"/>
              </a:solidFill>
            </a:endParaRPr>
          </a:p>
          <a:p>
            <a:pPr marL="400050" lvl="1" indent="0">
              <a:buNone/>
            </a:pPr>
            <a:endParaRPr lang="es-ES" dirty="0"/>
          </a:p>
          <a:p>
            <a:pPr marL="400050" lvl="1" indent="0" algn="just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42202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91243"/>
            <a:ext cx="8815009" cy="1320800"/>
          </a:xfrm>
        </p:spPr>
        <p:txBody>
          <a:bodyPr>
            <a:normAutofit fontScale="90000"/>
          </a:bodyPr>
          <a:lstStyle/>
          <a:p>
            <a:pPr lvl="0" algn="ctr"/>
            <a:r>
              <a:rPr lang="hr-HR" sz="4000" b="1" dirty="0"/>
              <a:t>4. </a:t>
            </a:r>
            <a:r>
              <a:rPr lang="hr-HR" dirty="0"/>
              <a:t>FINANSIJSKI MENADŽMENT U OSIGURANJU</a:t>
            </a:r>
            <a:r>
              <a:rPr lang="es-ES" dirty="0"/>
              <a:t> 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12043"/>
            <a:ext cx="9438939" cy="47385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b="1" dirty="0">
              <a:solidFill>
                <a:schemeClr val="accent1"/>
              </a:solidFill>
            </a:endParaRPr>
          </a:p>
          <a:p>
            <a:pPr lvl="0"/>
            <a:r>
              <a:rPr lang="hr-HR" dirty="0"/>
              <a:t>Struktura ulaganja tehničkih rezervi neživotnih osiguranja u Republici Srpskoj (2019/2020) :</a:t>
            </a:r>
          </a:p>
          <a:p>
            <a:pPr lvl="0"/>
            <a:endParaRPr lang="es-ES" dirty="0"/>
          </a:p>
          <a:p>
            <a:pPr marL="1314450" lvl="3" indent="0">
              <a:buNone/>
            </a:pPr>
            <a:r>
              <a:rPr lang="hr-HR" sz="1800" dirty="0"/>
              <a:t>Oročeni depoziti                 cca 30%</a:t>
            </a:r>
            <a:endParaRPr lang="es-ES" sz="1800" dirty="0"/>
          </a:p>
          <a:p>
            <a:pPr marL="1314450" lvl="3" indent="0">
              <a:buNone/>
            </a:pPr>
            <a:r>
              <a:rPr lang="hr-HR" sz="1800" dirty="0" err="1"/>
              <a:t>Hartije</a:t>
            </a:r>
            <a:r>
              <a:rPr lang="hr-HR" sz="1800" dirty="0"/>
              <a:t> od vrijednosti         cca 27%</a:t>
            </a:r>
            <a:endParaRPr lang="es-ES" sz="1800" dirty="0"/>
          </a:p>
          <a:p>
            <a:pPr marL="1314450" lvl="3" indent="0">
              <a:buNone/>
            </a:pPr>
            <a:r>
              <a:rPr lang="hr-HR" sz="1800" dirty="0"/>
              <a:t>Nekretnine                         cca 26%</a:t>
            </a:r>
            <a:endParaRPr lang="es-ES" sz="1800" dirty="0"/>
          </a:p>
          <a:p>
            <a:pPr marL="1314450" lvl="3" indent="0">
              <a:buNone/>
            </a:pPr>
            <a:r>
              <a:rPr lang="hr-HR" sz="1800" dirty="0"/>
              <a:t>Zajmovi                              cca   6%</a:t>
            </a:r>
            <a:endParaRPr lang="es-ES" sz="1800" dirty="0"/>
          </a:p>
          <a:p>
            <a:pPr marL="1314450" lvl="3" indent="0">
              <a:buNone/>
            </a:pPr>
            <a:r>
              <a:rPr lang="hr-HR" sz="1800" dirty="0"/>
              <a:t>Ostalo                                 cca  11% </a:t>
            </a:r>
            <a:endParaRPr lang="es-ES" sz="1800" dirty="0"/>
          </a:p>
          <a:p>
            <a:pPr marL="0" lvl="0" indent="0">
              <a:buNone/>
            </a:pPr>
            <a:endParaRPr lang="hr-HR" dirty="0">
              <a:solidFill>
                <a:schemeClr val="accent1"/>
              </a:solidFill>
            </a:endParaRPr>
          </a:p>
          <a:p>
            <a:pPr marL="400050" lvl="1" indent="0">
              <a:buNone/>
            </a:pPr>
            <a:endParaRPr lang="es-ES" dirty="0"/>
          </a:p>
          <a:p>
            <a:pPr marL="400050" lvl="1" indent="0" algn="just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s-E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9424054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844</TotalTime>
  <Words>326</Words>
  <Application>Microsoft Office PowerPoint</Application>
  <PresentationFormat>Widescreen</PresentationFormat>
  <Paragraphs>106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Facet</vt:lpstr>
      <vt:lpstr>                      Šain – Selimović – Taso Ekonomski fakultet Univerziteta u Sarajevu   RIZICI i OSIGURANJE U BiH aktuelni izazovi jučer- danas - sutra </vt:lpstr>
      <vt:lpstr>1. PREDGOVOR  </vt:lpstr>
      <vt:lpstr>2. PLATFORMA ZA OSIGURANJE U XXI. VIJEKU interaktivna povezanost   </vt:lpstr>
      <vt:lpstr>3. ODGOVORI TRŽIŠTA OSIGURANJA U BiH  NA AKTUELNE IZAZOVE   </vt:lpstr>
      <vt:lpstr>3. ODGOVORI TRŽIŠTA OSIGURANJA U BiH  NA AKTUELNE IZAZOVE   </vt:lpstr>
      <vt:lpstr>3. ODGOVORI TRŽIŠTA OSIGURANJA U BiH  NA AKTUELNE IZAZOVE   </vt:lpstr>
      <vt:lpstr>3. ODGOVORI TRŽIŠTA OSIGURANJA U BiH  NA AKTUELNE IZAZOVE   </vt:lpstr>
      <vt:lpstr>4. FINANSIJSKI MENADŽMENT U OSIGURANJU    </vt:lpstr>
      <vt:lpstr>4. FINANSIJSKI MENADŽMENT U OSIGURANJU    </vt:lpstr>
      <vt:lpstr>4. FINANSIJSKI MENADŽMENT U OSIGURANJU    </vt:lpstr>
      <vt:lpstr>4. FINANSIJSKI MENADŽMENT U OSIGURANJU    </vt:lpstr>
      <vt:lpstr>5. UMJESTO ZAKLJUČKA   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UNIVERZITET U SARAJEVU PRIRODNO-MATEMATIČKI FAKULTET Prof. dr. sc. Željko Šain  AKTUARSKA MATEMATIKA MODELI OSIGURANJA LIČNIH (OSOBNIH) RENTI</dc:title>
  <dc:creator>Zeljko</dc:creator>
  <cp:lastModifiedBy>Zeljko</cp:lastModifiedBy>
  <cp:revision>280</cp:revision>
  <dcterms:created xsi:type="dcterms:W3CDTF">2020-10-19T19:14:47Z</dcterms:created>
  <dcterms:modified xsi:type="dcterms:W3CDTF">2021-06-14T18:55:07Z</dcterms:modified>
</cp:coreProperties>
</file>