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7" r:id="rId6"/>
    <p:sldId id="266" r:id="rId7"/>
    <p:sldId id="283" r:id="rId8"/>
    <p:sldId id="281" r:id="rId9"/>
    <p:sldId id="284" r:id="rId10"/>
    <p:sldId id="272" r:id="rId11"/>
    <p:sldId id="285" r:id="rId12"/>
    <p:sldId id="286" r:id="rId13"/>
    <p:sldId id="282" r:id="rId14"/>
    <p:sldId id="278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109C4-7236-44F4-AC2D-7B381245F1A6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M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D56DD-8A0E-4188-ABC6-3F7A81E4E285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66291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D56DD-8A0E-4188-ABC6-3F7A81E4E285}" type="slidenum">
              <a:rPr lang="sr-Latn-ME" smtClean="0"/>
              <a:t>1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102082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D56DD-8A0E-4188-ABC6-3F7A81E4E285}" type="slidenum">
              <a:rPr lang="sr-Latn-ME" smtClean="0"/>
              <a:t>2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12937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D56DD-8A0E-4188-ABC6-3F7A81E4E285}" type="slidenum">
              <a:rPr lang="sr-Latn-ME" smtClean="0"/>
              <a:t>5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54655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r-Latn-R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491EB1F-A2A1-42CC-8097-F37897CD4590}" type="slidenum">
              <a:rPr lang="en-US" altLang="sr-Latn-R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sr-Latn-R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17897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2905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2946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82866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95015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8828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92968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35101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45642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6652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8286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D369D-1D74-488D-8A26-514910B4FAFD}" type="datetimeFigureOut">
              <a:rPr lang="sr-Latn-ME" smtClean="0"/>
              <a:t>17.6.2021.</a:t>
            </a:fld>
            <a:endParaRPr lang="sr-Latn-M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94E91-D2A0-475C-BEB9-B57082FE8961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124932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28406"/>
            <a:ext cx="7704856" cy="2304256"/>
          </a:xfrm>
        </p:spPr>
        <p:txBody>
          <a:bodyPr>
            <a:noAutofit/>
          </a:bodyPr>
          <a:lstStyle/>
          <a:p>
            <a:r>
              <a:rPr lang="sr-Latn-RS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UTICAJ PANDEMIJE COVID </a:t>
            </a:r>
            <a:r>
              <a:rPr lang="sr-Latn-RS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19 </a:t>
            </a:r>
            <a:r>
              <a:rPr lang="sr-Latn-RS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NA CRNOGORSKO TRŽIŠTE OSIGURANJA</a:t>
            </a:r>
            <a:endParaRPr lang="en-US" sz="28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5076056" y="3880473"/>
            <a:ext cx="360039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r-Latn-ME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Prof. dr Milijana Novović </a:t>
            </a:r>
            <a:r>
              <a:rPr lang="sr-Latn-ME" b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Burić</a:t>
            </a:r>
            <a:endParaRPr lang="en-US" b="1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sr-Latn-ME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Prof. dr Ana Lalević </a:t>
            </a:r>
            <a:r>
              <a:rPr lang="sr-Latn-ME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Filipović</a:t>
            </a:r>
            <a:endParaRPr lang="en-US" b="1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Prof. dr Ljiljana Kašćelan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Prof. dr Vladimir Kašćelan</a:t>
            </a:r>
            <a:endParaRPr lang="sr-Latn-ME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endParaRPr lang="sr-Latn-ME" b="1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1840" y="6217515"/>
            <a:ext cx="280831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sr-Latn-ME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7824" y="6217515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17</a:t>
            </a:r>
            <a:r>
              <a:rPr lang="sr-Latn-ME" b="1" dirty="0" smtClean="0"/>
              <a:t>-</a:t>
            </a:r>
            <a:r>
              <a:rPr lang="en-US" b="1" dirty="0" smtClean="0"/>
              <a:t>20</a:t>
            </a:r>
            <a:r>
              <a:rPr lang="sr-Latn-ME" b="1" dirty="0" smtClean="0"/>
              <a:t>. </a:t>
            </a:r>
            <a:r>
              <a:rPr lang="en-US" b="1" dirty="0" smtClean="0"/>
              <a:t>06.</a:t>
            </a:r>
            <a:r>
              <a:rPr lang="sr-Latn-ME" b="1" dirty="0" smtClean="0"/>
              <a:t> 202</a:t>
            </a:r>
            <a:r>
              <a:rPr lang="en-US" b="1" dirty="0" smtClean="0"/>
              <a:t>1, </a:t>
            </a:r>
            <a:r>
              <a:rPr lang="en-US" b="1" dirty="0" err="1" smtClean="0"/>
              <a:t>Aranđelovac</a:t>
            </a:r>
            <a:endParaRPr lang="sr-Latn-ME" b="1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1124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65842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323528" y="1900455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</a:t>
                </a:r>
                <a:r>
                  <a:rPr lang="sr-Latn-CS" altLang="sr-Latn-RS" sz="2000" b="1" dirty="0" err="1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dio</a:t>
                </a: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0" y="256394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pic>
        <p:nvPicPr>
          <p:cNvPr id="3074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026" y="1840476"/>
            <a:ext cx="5188227" cy="231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Chart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026" y="4850955"/>
            <a:ext cx="529141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418045" y="4232350"/>
            <a:ext cx="49373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i="1" dirty="0">
                <a:latin typeface="Cambria" panose="02040503050406030204" pitchFamily="18" charset="0"/>
                <a:ea typeface="Cambria" panose="02040503050406030204" pitchFamily="18" charset="0"/>
              </a:rPr>
              <a:t>Grafikon 3: Kanali prodaje osiguranja u </a:t>
            </a:r>
            <a:r>
              <a:rPr lang="sr-Latn-RS" i="1" dirty="0" err="1">
                <a:latin typeface="Cambria" panose="02040503050406030204" pitchFamily="18" charset="0"/>
                <a:ea typeface="Cambria" panose="02040503050406030204" pitchFamily="18" charset="0"/>
              </a:rPr>
              <a:t>uslovma</a:t>
            </a:r>
            <a:r>
              <a:rPr lang="sr-Latn-RS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i="1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59832" y="1197360"/>
            <a:ext cx="50429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i="1" dirty="0">
                <a:latin typeface="Cambria" panose="02040503050406030204" pitchFamily="18" charset="0"/>
                <a:ea typeface="Cambria" panose="02040503050406030204" pitchFamily="18" charset="0"/>
              </a:rPr>
              <a:t>Grafikon 2: Spremnost da se podrži 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rad na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daljinu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 i "rad od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kuće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97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0" y="1825285"/>
            <a:ext cx="2736304" cy="3746500"/>
            <a:chOff x="0" y="212328"/>
            <a:chExt cx="3531979" cy="4629700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2328"/>
              <a:ext cx="3531979" cy="3799886"/>
              <a:chOff x="0" y="212328"/>
              <a:chExt cx="3531979" cy="3799886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2328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dio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 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0" y="309131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" name="Rectangle 1"/>
          <p:cNvSpPr/>
          <p:nvPr/>
        </p:nvSpPr>
        <p:spPr>
          <a:xfrm>
            <a:off x="2483768" y="1102578"/>
            <a:ext cx="65527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Pa</a:t>
            </a:r>
            <a:r>
              <a:rPr lang="sr-Latn-R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ndemija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je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imala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uticaja na smanjenje prihoda, koje se kod životnih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osiguranja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najviše odrazilo kod posrednika i zastupnika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koji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se nisu prilagodili </a:t>
            </a:r>
            <a:r>
              <a:rPr lang="sr-Latn-RS" dirty="0" err="1">
                <a:latin typeface="Cambria" panose="02040503050406030204" pitchFamily="18" charset="0"/>
                <a:ea typeface="Cambria" panose="02040503050406030204" pitchFamily="18" charset="0"/>
              </a:rPr>
              <a:t>online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 načinu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komunikacije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Ispitanici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neživotnog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osiguranja naveli su da je do smanjenja prihoda došlo najviše kod direktne prodaje,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za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proizvod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koji su najviše pogođeni </a:t>
            </a:r>
            <a:r>
              <a:rPr lang="sr-Latn-RS" dirty="0" err="1">
                <a:latin typeface="Cambria" panose="02040503050406030204" pitchFamily="18" charset="0"/>
                <a:ea typeface="Cambria" panose="02040503050406030204" pitchFamily="18" charset="0"/>
              </a:rPr>
              <a:t>pandemijom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 (putno osiguranje, </a:t>
            </a:r>
            <a:r>
              <a:rPr lang="sr-Latn-RS" dirty="0" err="1">
                <a:latin typeface="Cambria" panose="02040503050406030204" pitchFamily="18" charset="0"/>
                <a:ea typeface="Cambria" panose="02040503050406030204" pitchFamily="18" charset="0"/>
              </a:rPr>
              <a:t>rent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-a-car osiguranje, osiguranje hotelskih gostiju i sl.). Takođe, evidentan je i pad prihoda kod zastupnika </a:t>
            </a:r>
            <a:r>
              <a:rPr lang="sr-Latn-RS" dirty="0" err="1">
                <a:latin typeface="Cambria" panose="02040503050406030204" pitchFamily="18" charset="0"/>
                <a:ea typeface="Cambria" panose="02040503050406030204" pitchFamily="18" charset="0"/>
              </a:rPr>
              <a:t>usljed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 prodaje graničnog osiguranja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sr-Latn-R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andemija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je imala najveći negativan uticaj na </a:t>
            </a:r>
            <a:r>
              <a:rPr lang="sr-Latn-RS" dirty="0" err="1">
                <a:latin typeface="Cambria" panose="02040503050406030204" pitchFamily="18" charset="0"/>
                <a:ea typeface="Cambria" panose="02040503050406030204" pitchFamily="18" charset="0"/>
              </a:rPr>
              <a:t>mješovito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 osiguranje i to sa aspekta broja zaključenih ugovora, ali  i sa aspekta tehničkog rezultata zbog većeg broja storniranih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polisa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kao 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i povećanog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otkupa</a:t>
            </a: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Takođe, zbog smanjene kreditne aktivnosti banaka,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došlo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je do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smanjenja broja zaključenih ugovora </a:t>
            </a:r>
            <a:r>
              <a:rPr lang="sr-Latn-R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riziko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 osiguranja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Kod neživotnog osiguranja, najveći pad zaključenih ugovora o osiguranju ostvario se kod putnog zdravstvenog osiguranja, graničnog osiguranja i osiguranja gostiju hotela.</a:t>
            </a:r>
            <a:r>
              <a:rPr lang="sr-Latn-R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78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0" y="1816783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</a:t>
                </a:r>
                <a:r>
                  <a:rPr lang="sr-Latn-CS" altLang="sr-Latn-RS" sz="2000" b="1" dirty="0" err="1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dio</a:t>
                </a: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0" y="201623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3" name="Rectangle 2"/>
          <p:cNvSpPr/>
          <p:nvPr/>
        </p:nvSpPr>
        <p:spPr>
          <a:xfrm>
            <a:off x="2411760" y="3567944"/>
            <a:ext cx="64807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Od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proizvoda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neživotnog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pandemija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uključena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od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nezgode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odnosno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uključen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rizik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smrti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usljed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bolesti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koji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obuhvata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COVID-19,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pojedinih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proizvoda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putnog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zdravstvenog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kod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kojih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pokriveni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troškovi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liječenja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od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korona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virusa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ponudi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crnogorskom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tržištu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dominiraju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proizvodi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putničkog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zdravstvenog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koji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isključuju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pandemiju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troškove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liječenja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odnosno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koji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pokrivaju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testiranje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boravak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karantinu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Kod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životnog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uglavnom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dopunska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pokrivaju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rizik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COVID 19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okviru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pokrića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određenih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zdravstvenih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rizika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 algn="ctr">
              <a:buFontTx/>
              <a:buChar char="-"/>
            </a:pP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10331" y="999791"/>
            <a:ext cx="64807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1600" i="1" dirty="0"/>
              <a:t>Grafikon </a:t>
            </a:r>
            <a:r>
              <a:rPr lang="sr-Latn-RS" sz="1600" i="1" dirty="0" smtClean="0"/>
              <a:t>4</a:t>
            </a:r>
            <a:r>
              <a:rPr lang="en-US" sz="1600" i="1" dirty="0" smtClean="0"/>
              <a:t>: </a:t>
            </a:r>
            <a:r>
              <a:rPr lang="en-US" sz="1600" i="1" dirty="0"/>
              <a:t>P</a:t>
            </a:r>
            <a:r>
              <a:rPr lang="sr-Latn-RS" sz="1600" i="1" dirty="0" err="1" smtClean="0"/>
              <a:t>roizvod</a:t>
            </a:r>
            <a:r>
              <a:rPr lang="en-US" sz="1600" i="1" dirty="0" smtClean="0"/>
              <a:t>i</a:t>
            </a:r>
            <a:r>
              <a:rPr lang="sr-Latn-RS" sz="1600" i="1" dirty="0" smtClean="0"/>
              <a:t> koji uključuju rizik </a:t>
            </a:r>
            <a:r>
              <a:rPr lang="sr-Latn-RS" sz="1600" i="1" dirty="0" err="1" smtClean="0"/>
              <a:t>pandemije</a:t>
            </a:r>
            <a:r>
              <a:rPr lang="en-US" sz="1600" i="1" dirty="0" smtClean="0"/>
              <a:t> –</a:t>
            </a:r>
            <a:r>
              <a:rPr lang="en-US" sz="1600" i="1" dirty="0" err="1" smtClean="0"/>
              <a:t>dio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ponude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osiguravača</a:t>
            </a:r>
            <a:r>
              <a:rPr lang="en-US" sz="1600" i="1" dirty="0" smtClean="0"/>
              <a:t> 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098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304" y="1385970"/>
            <a:ext cx="5303778" cy="2181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138590" y="1120536"/>
            <a:ext cx="1882044" cy="3121025"/>
            <a:chOff x="0" y="214290"/>
            <a:chExt cx="2429313" cy="3856776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2429313" cy="2787629"/>
              <a:chOff x="0" y="214290"/>
              <a:chExt cx="2429313" cy="2787629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3300104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 smtClean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Praktični dio problematike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-92935" y="339324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ZAKLJUČAK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787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3" name="Rectangle 2"/>
          <p:cNvSpPr/>
          <p:nvPr/>
        </p:nvSpPr>
        <p:spPr>
          <a:xfrm>
            <a:off x="2445610" y="1120536"/>
            <a:ext cx="660879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Online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organizacija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digitalizacija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pojedinih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servisa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smatra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ključnom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prednošću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kompanija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periodu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od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početka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Spremnost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prilagođavanja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novonastalim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uslovima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fleksibilnost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agilnost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važne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odlike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crnogorskih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društava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posmatranom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periodu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Negativan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uticaj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COVID 19 na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poslovanje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kompanija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može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umanjiti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većom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online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prodajom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odnosno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ubrzanjem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procesa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digitalizacije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285750" indent="-285750">
              <a:buFontTx/>
              <a:buChar char="-"/>
            </a:pPr>
            <a:endParaRPr lang="en-US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azvoj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informacionih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tehnologija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internet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prodaja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putem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online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platformi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kao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razvoj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novih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proizvoda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omogućilo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stabilnost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crnogorskih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društava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narednom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periodu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endParaRPr lang="en-US" sz="1600" dirty="0" smtClean="0"/>
          </a:p>
          <a:p>
            <a:endParaRPr lang="sr-Latn-M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 bwMode="auto">
          <a:xfrm>
            <a:off x="104936" y="4414739"/>
            <a:ext cx="2498525" cy="7016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A" altLang="sr-Latn-RS" sz="20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ZAKLJUČAK</a:t>
            </a:r>
            <a:endParaRPr lang="fr-CA" altLang="sr-Latn-RS" sz="2000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pic>
        <p:nvPicPr>
          <p:cNvPr id="1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5" y="5620445"/>
            <a:ext cx="827087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5291699"/>
            <a:ext cx="853244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koliko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turistička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sezona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ne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dostigne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najavljene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prognoze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može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očekivati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stagnacija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tržišta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odsustvo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rasta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ili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spori</a:t>
            </a:r>
            <a:r>
              <a:rPr lang="en-US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rast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Međutim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uz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mjere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podrške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građanima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privredi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kojima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bi se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jednim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dijelom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smanjila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nelikvidnost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kao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uz</a:t>
            </a:r>
            <a:r>
              <a:rPr lang="en-US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unapređenje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procesa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digitalizacije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razvoj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novih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proizvoda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mogao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bi se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obezbijediti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postepeni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trend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povećanja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premije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narednom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periodu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</a:p>
          <a:p>
            <a:pPr algn="just"/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25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467545" y="4117975"/>
            <a:ext cx="8454206" cy="274002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sr-Latn-CS" altLang="sr-Latn-RS" sz="40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Hvala na pažnji</a:t>
            </a:r>
            <a:r>
              <a:rPr lang="en-US" altLang="sr-Latn-RS" sz="40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pPr eaLnBrk="1" hangingPunct="1">
              <a:buFont typeface="Arial" charset="0"/>
              <a:buNone/>
            </a:pPr>
            <a:r>
              <a:rPr lang="en-US" altLang="sr-Latn-R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altLang="sr-Latn-RS" sz="40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		    </a:t>
            </a:r>
            <a:r>
              <a:rPr lang="fr-CA" altLang="sr-Latn-RS" sz="20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prošlost</a:t>
            </a:r>
            <a:r>
              <a:rPr lang="fr-CA" altLang="sr-Latn-RS" sz="20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fr-CA" altLang="sr-Latn-RS" sz="20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budućnost</a:t>
            </a:r>
            <a:endParaRPr lang="fr-CA" altLang="sr-Latn-RS" sz="2000" b="1" dirty="0" smtClean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" name="Rectangle 1"/>
          <p:cNvSpPr/>
          <p:nvPr/>
        </p:nvSpPr>
        <p:spPr>
          <a:xfrm>
            <a:off x="323528" y="1835658"/>
            <a:ext cx="540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Dobri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moreplovci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se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pamte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po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burama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i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olujama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Što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veće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probleme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premostite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slava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veća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 - </a:t>
            </a:r>
            <a:r>
              <a:rPr lang="en-US" sz="2000" b="1" dirty="0" err="1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Epikur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838" y="5475536"/>
            <a:ext cx="2083314" cy="132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arge wa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382" y="1003155"/>
            <a:ext cx="3312368" cy="268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60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07" y="476672"/>
            <a:ext cx="8387293" cy="94096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RAZLOG I CILJ</a:t>
            </a:r>
            <a:endParaRPr lang="sr-Latn-ME" b="1" dirty="0"/>
          </a:p>
        </p:txBody>
      </p:sp>
      <p:grpSp>
        <p:nvGrpSpPr>
          <p:cNvPr id="23" name="Group 14"/>
          <p:cNvGrpSpPr/>
          <p:nvPr/>
        </p:nvGrpSpPr>
        <p:grpSpPr>
          <a:xfrm>
            <a:off x="309654" y="1988840"/>
            <a:ext cx="2429371" cy="3268645"/>
            <a:chOff x="0" y="1530383"/>
            <a:chExt cx="1919302" cy="4889489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4" name="Titre 1"/>
            <p:cNvSpPr txBox="1">
              <a:spLocks/>
            </p:cNvSpPr>
            <p:nvPr/>
          </p:nvSpPr>
          <p:spPr bwMode="auto">
            <a:xfrm>
              <a:off x="0" y="1530383"/>
              <a:ext cx="1919302" cy="94120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Cilj</a:t>
              </a:r>
              <a:endParaRPr lang="fr-CA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25" name="Titre 1"/>
            <p:cNvSpPr txBox="1">
              <a:spLocks/>
            </p:cNvSpPr>
            <p:nvPr/>
          </p:nvSpPr>
          <p:spPr bwMode="auto">
            <a:xfrm>
              <a:off x="0" y="2846477"/>
              <a:ext cx="1919302" cy="94120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Teorijska obrada problema</a:t>
              </a:r>
              <a:endParaRPr lang="fr-CA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26" name="Titre 1"/>
            <p:cNvSpPr txBox="1">
              <a:spLocks/>
            </p:cNvSpPr>
            <p:nvPr/>
          </p:nvSpPr>
          <p:spPr bwMode="auto">
            <a:xfrm>
              <a:off x="0" y="4162570"/>
              <a:ext cx="1919302" cy="94120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altLang="sr-Latn-RS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Praktični dio problematike</a:t>
              </a:r>
              <a:endParaRPr lang="fr-CA" altLang="sr-Latn-RS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5478664"/>
              <a:ext cx="1919302" cy="94120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Zaključak</a:t>
              </a:r>
              <a:endParaRPr lang="fr-CA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</p:grpSp>
      <p:sp>
        <p:nvSpPr>
          <p:cNvPr id="28" name="Espace réservé du contenu 2"/>
          <p:cNvSpPr txBox="1">
            <a:spLocks/>
          </p:cNvSpPr>
          <p:nvPr/>
        </p:nvSpPr>
        <p:spPr bwMode="auto">
          <a:xfrm>
            <a:off x="3119348" y="1484598"/>
            <a:ext cx="5917147" cy="252046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buNone/>
            </a:pPr>
            <a:endParaRPr lang="sr-Latn-BA" altLang="sr-Latn-RS" sz="2400" dirty="0" smtClean="0">
              <a:solidFill>
                <a:srgbClr val="FF0000"/>
              </a:solidFill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eaLnBrk="1" hangingPunct="1">
              <a:buFont typeface="Arial" charset="0"/>
              <a:buAutoNum type="alphaUcParenR"/>
            </a:pPr>
            <a:r>
              <a:rPr lang="sr-Latn-BA" altLang="sr-Latn-R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Aktuelna tema- </a:t>
            </a:r>
            <a:r>
              <a:rPr lang="sr-Latn-ME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COVID </a:t>
            </a:r>
            <a:r>
              <a:rPr lang="sr-Latn-ME" sz="2400" dirty="0">
                <a:latin typeface="Cambria" panose="02040503050406030204" pitchFamily="18" charset="0"/>
                <a:ea typeface="Cambria" panose="02040503050406030204" pitchFamily="18" charset="0"/>
              </a:rPr>
              <a:t>19 </a:t>
            </a:r>
            <a:r>
              <a:rPr lang="sr-Latn-ME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i globalni problemi na svim poljima</a:t>
            </a:r>
            <a:endParaRPr lang="sr-Latn-BA" altLang="sr-Latn-RS" sz="2400" dirty="0" smtClean="0">
              <a:solidFill>
                <a:srgbClr val="FF0000"/>
              </a:solidFill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eaLnBrk="1" hangingPunct="1">
              <a:buFont typeface="Arial" charset="0"/>
              <a:buAutoNum type="alphaUcParenR"/>
            </a:pPr>
            <a:r>
              <a:rPr lang="sr-Latn-BA" altLang="sr-Latn-RS" sz="2400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Značajna i interensantna </a:t>
            </a:r>
            <a:r>
              <a:rPr lang="sr-Latn-BA" altLang="sr-Latn-RS" sz="24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tema-</a:t>
            </a:r>
            <a:r>
              <a:rPr lang="sr-Latn-BA" altLang="sr-Latn-RS" sz="2400" dirty="0">
                <a:latin typeface="Cambria" pitchFamily="18" charset="0"/>
                <a:ea typeface="Cambria" pitchFamily="18" charset="0"/>
                <a:cs typeface="Cambria" pitchFamily="18" charset="0"/>
              </a:rPr>
              <a:t>za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sve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učesnike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, </a:t>
            </a:r>
            <a:r>
              <a:rPr lang="sr-Latn-BA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ali </a:t>
            </a:r>
            <a:r>
              <a:rPr lang="sr-Latn-BA" altLang="sr-Latn-RS" sz="2400" dirty="0">
                <a:latin typeface="Cambria" pitchFamily="18" charset="0"/>
                <a:ea typeface="Cambria" pitchFamily="18" charset="0"/>
                <a:cs typeface="Cambria" pitchFamily="18" charset="0"/>
              </a:rPr>
              <a:t>i </a:t>
            </a:r>
            <a:r>
              <a:rPr lang="sr-Latn-BA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regulatore 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na </a:t>
            </a:r>
            <a:r>
              <a:rPr lang="sr-Latn-BA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finansijsko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m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tržištu</a:t>
            </a:r>
            <a:r>
              <a:rPr lang="sr-Latn-BA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;</a:t>
            </a:r>
            <a:endParaRPr lang="sr-Latn-BA" altLang="sr-Latn-RS" sz="24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marL="0" indent="0" eaLnBrk="1" hangingPunct="1">
              <a:buNone/>
            </a:pPr>
            <a:endParaRPr lang="sr-Latn-CS" altLang="sr-Latn-RS" sz="24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  <a:p>
            <a:pPr eaLnBrk="1" hangingPunct="1">
              <a:buFont typeface="Arial" charset="0"/>
              <a:buNone/>
            </a:pPr>
            <a:endParaRPr lang="sr-Latn-CS" altLang="sr-Latn-RS" sz="24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054" y="3833822"/>
            <a:ext cx="1555733" cy="1760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4494919" y="4005064"/>
            <a:ext cx="4392490" cy="17277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buNone/>
            </a:pP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Analiza</a:t>
            </a:r>
            <a:r>
              <a:rPr lang="sr-Latn-C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CS" altLang="sr-Latn-RS" sz="2400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izazova i problema</a:t>
            </a:r>
            <a:r>
              <a:rPr lang="en-US" altLang="sr-Latn-RS" sz="2400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CS" altLang="sr-Latn-RS" sz="2400" dirty="0" err="1">
                <a:latin typeface="Cambria" pitchFamily="18" charset="0"/>
                <a:ea typeface="Cambria" pitchFamily="18" charset="0"/>
                <a:cs typeface="Cambria" pitchFamily="18" charset="0"/>
              </a:rPr>
              <a:t>pandemije</a:t>
            </a:r>
            <a:r>
              <a:rPr lang="sr-Latn-CS" altLang="sr-Latn-RS" sz="2400" dirty="0">
                <a:latin typeface="Cambria" pitchFamily="18" charset="0"/>
                <a:ea typeface="Cambria" pitchFamily="18" charset="0"/>
                <a:cs typeface="Cambria" pitchFamily="18" charset="0"/>
              </a:rPr>
              <a:t> COVID </a:t>
            </a:r>
            <a:r>
              <a:rPr lang="sr-Latn-C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19</a:t>
            </a:r>
            <a:r>
              <a:rPr lang="en-US" altLang="sr-Latn-RS" sz="2400" dirty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C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kroz </a:t>
            </a:r>
            <a:r>
              <a:rPr lang="sr-Latn-CS" altLang="sr-Latn-RS" sz="2400" b="1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vizuru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društava</a:t>
            </a:r>
            <a:r>
              <a:rPr lang="en-US" altLang="sr-Latn-RS" sz="2400" b="1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za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osiguranje</a:t>
            </a:r>
            <a:r>
              <a:rPr lang="sr-Latn-CS" altLang="sr-Latn-RS" sz="2400" b="1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C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u Crnoj Gori.</a:t>
            </a:r>
            <a:endParaRPr lang="sr-Latn-CS" altLang="sr-Latn-RS" sz="24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573454" y="5594692"/>
            <a:ext cx="8463041" cy="12614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buNone/>
            </a:pP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oliko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je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tržište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Crne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Gore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bilo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spremno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odgovori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na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izazove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nosi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prisustvo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COVID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koliko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društva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prilagodila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novonastalim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okolnostima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poslovanja</a:t>
            </a:r>
            <a:r>
              <a:rPr lang="sr-Latn-CS" sz="2000" dirty="0" smtClean="0">
                <a:latin typeface="Cambria" pitchFamily="18" charset="0"/>
                <a:ea typeface="Cambria" pitchFamily="18" charset="0"/>
              </a:rPr>
              <a:t>?</a:t>
            </a:r>
            <a:endParaRPr lang="sr-Latn-CS" altLang="sr-Latn-RS" sz="20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 bwMode="auto">
          <a:xfrm>
            <a:off x="333449" y="1191035"/>
            <a:ext cx="3014415" cy="62920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Razlog</a:t>
            </a:r>
            <a:endParaRPr lang="fr-CA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026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34" y="476672"/>
            <a:ext cx="5646365" cy="940966"/>
          </a:xfrm>
        </p:spPr>
        <p:txBody>
          <a:bodyPr/>
          <a:lstStyle/>
          <a:p>
            <a:r>
              <a:rPr lang="sr-Latn-ME" dirty="0" smtClean="0"/>
              <a:t>CILJ</a:t>
            </a:r>
            <a:endParaRPr lang="sr-Latn-ME" dirty="0"/>
          </a:p>
        </p:txBody>
      </p:sp>
      <p:grpSp>
        <p:nvGrpSpPr>
          <p:cNvPr id="22" name="Group 14"/>
          <p:cNvGrpSpPr>
            <a:grpSpLocks/>
          </p:cNvGrpSpPr>
          <p:nvPr/>
        </p:nvGrpSpPr>
        <p:grpSpPr bwMode="auto">
          <a:xfrm>
            <a:off x="153509" y="908720"/>
            <a:ext cx="2445070" cy="4052617"/>
            <a:chOff x="0" y="214290"/>
            <a:chExt cx="2445062" cy="3904398"/>
          </a:xfrm>
        </p:grpSpPr>
        <p:sp>
          <p:nvSpPr>
            <p:cNvPr id="23" name="Titre 1"/>
            <p:cNvSpPr txBox="1">
              <a:spLocks/>
            </p:cNvSpPr>
            <p:nvPr/>
          </p:nvSpPr>
          <p:spPr bwMode="auto">
            <a:xfrm>
              <a:off x="0" y="214290"/>
              <a:ext cx="2428867" cy="78517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Razlog</a:t>
              </a:r>
              <a:endParaRPr lang="fr-CA" sz="20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25" name="Titre 1"/>
            <p:cNvSpPr txBox="1">
              <a:spLocks/>
            </p:cNvSpPr>
            <p:nvPr/>
          </p:nvSpPr>
          <p:spPr bwMode="auto">
            <a:xfrm>
              <a:off x="16195" y="1641751"/>
              <a:ext cx="2428867" cy="76989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Teorijska obrada problema</a:t>
              </a:r>
              <a:endParaRPr lang="fr-CA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26" name="Titre 1"/>
            <p:cNvSpPr txBox="1">
              <a:spLocks/>
            </p:cNvSpPr>
            <p:nvPr/>
          </p:nvSpPr>
          <p:spPr bwMode="auto">
            <a:xfrm>
              <a:off x="16195" y="2488831"/>
              <a:ext cx="2428867" cy="7698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18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Praktični dio problematike</a:t>
              </a:r>
              <a:endParaRPr lang="fr-CA" altLang="sr-Latn-RS" sz="18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3348799"/>
              <a:ext cx="2428867" cy="76988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1800" b="1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1800" b="1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28" name="Espace réservé du contenu 2"/>
          <p:cNvSpPr>
            <a:spLocks noGrp="1"/>
          </p:cNvSpPr>
          <p:nvPr>
            <p:ph idx="1"/>
          </p:nvPr>
        </p:nvSpPr>
        <p:spPr>
          <a:xfrm>
            <a:off x="3181350" y="1459162"/>
            <a:ext cx="5962650" cy="3725471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just" eaLnBrk="1" hangingPunct="1">
              <a:buFont typeface="Arial" charset="0"/>
              <a:buNone/>
            </a:pPr>
            <a:r>
              <a:rPr lang="sr-Latn-CS" altLang="sr-Latn-RS" sz="2400" b="1" i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1) </a:t>
            </a:r>
            <a:r>
              <a:rPr lang="sr-Latn-C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Uzimajući u obzir trenutnu situaciju u kojoj svoju aktivnost obavlja</a:t>
            </a:r>
            <a:r>
              <a:rPr lang="en-US" altLang="sr-Latn-RS" sz="2400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ju</a:t>
            </a:r>
            <a:r>
              <a:rPr lang="en-U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učesnici</a:t>
            </a:r>
            <a:r>
              <a:rPr lang="en-U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na </a:t>
            </a:r>
            <a:r>
              <a:rPr lang="en-US" altLang="sr-Latn-RS" sz="2400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tržištu</a:t>
            </a:r>
            <a:r>
              <a:rPr lang="en-U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osiguranja</a:t>
            </a:r>
            <a:r>
              <a:rPr lang="en-U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u </a:t>
            </a:r>
            <a:r>
              <a:rPr lang="en-US" altLang="sr-Latn-RS" sz="2400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Crnoj</a:t>
            </a:r>
            <a:r>
              <a:rPr lang="en-U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Gori</a:t>
            </a:r>
            <a:r>
              <a:rPr lang="sr-Latn-CS" altLang="sr-Latn-RS" sz="2400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, namjera je bila da se:</a:t>
            </a:r>
          </a:p>
          <a:p>
            <a:pPr algn="just" eaLnBrk="1" hangingPunct="1">
              <a:buFont typeface="Arial" charset="0"/>
              <a:buAutoNum type="alphaLcParenR"/>
            </a:pPr>
            <a:r>
              <a:rPr lang="sr-Latn-ME" altLang="sr-Latn-RS" sz="2400" b="1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Osvrnemo na globalne izazove </a:t>
            </a:r>
            <a:r>
              <a:rPr lang="sr-Latn-ME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sa kojima se suočava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sama</a:t>
            </a:r>
            <a:r>
              <a:rPr lang="sr-Latn-ME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profesija</a:t>
            </a:r>
          </a:p>
          <a:p>
            <a:pPr algn="just" eaLnBrk="1" hangingPunct="1">
              <a:buFont typeface="Arial" charset="0"/>
              <a:buAutoNum type="alphaLcParenR"/>
            </a:pPr>
            <a:r>
              <a:rPr lang="sr-Latn-ME" altLang="sr-Latn-RS" sz="2400" b="1" u="sng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  <a:cs typeface="Cambria" pitchFamily="18" charset="0"/>
              </a:rPr>
              <a:t>Analizira makroekonomsko okruženje </a:t>
            </a:r>
            <a:r>
              <a:rPr lang="sr-Latn-ME" altLang="sr-Latn-RS" sz="2400" u="sng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u Crnoj Gori </a:t>
            </a:r>
          </a:p>
          <a:p>
            <a:pPr algn="just" eaLnBrk="1" hangingPunct="1">
              <a:buFont typeface="Arial" charset="0"/>
              <a:buAutoNum type="alphaLcParenR"/>
            </a:pPr>
            <a:r>
              <a:rPr lang="sr-Latn-ME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kroz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anketno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istraživanje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uz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pomoć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upitnika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, </a:t>
            </a:r>
            <a:r>
              <a:rPr lang="sr-Latn-ME" altLang="sr-Latn-RS" sz="2400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sagled</a:t>
            </a:r>
            <a:r>
              <a:rPr lang="en-US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a</a:t>
            </a:r>
            <a:r>
              <a:rPr lang="sr-Latn-ME" altLang="sr-Latn-RS" sz="2400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ME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percepcij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a,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ali</a:t>
            </a:r>
            <a:r>
              <a:rPr lang="en-US" altLang="sr-Latn-R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i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spremnost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direktora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i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menadžera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društava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za </a:t>
            </a:r>
            <a:r>
              <a:rPr lang="en-US" altLang="sr-Latn-R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osiguranje</a:t>
            </a:r>
            <a:r>
              <a:rPr lang="en-US" altLang="sr-Latn-R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sr-Latn-ME" altLang="sr-Latn-R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Cambria" pitchFamily="18" charset="0"/>
              </a:rPr>
              <a:t>da odgovore na globalne izazove pandemije COVID 19</a:t>
            </a:r>
            <a:endParaRPr lang="sr-Latn-ME" altLang="sr-Latn-RS" sz="2400" dirty="0" smtClean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635890" y="5256212"/>
            <a:ext cx="5040561" cy="160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90090" y="592375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Zaključak i preporuke</a:t>
            </a:r>
            <a:endParaRPr lang="sr-Latn-ME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96" y="4985792"/>
            <a:ext cx="2750638" cy="1872208"/>
          </a:xfrm>
          <a:prstGeom prst="rect">
            <a:avLst/>
          </a:prstGeom>
        </p:spPr>
      </p:pic>
      <p:sp>
        <p:nvSpPr>
          <p:cNvPr id="14" name="Titre 1"/>
          <p:cNvSpPr txBox="1">
            <a:spLocks/>
          </p:cNvSpPr>
          <p:nvPr/>
        </p:nvSpPr>
        <p:spPr bwMode="auto">
          <a:xfrm>
            <a:off x="142677" y="1765223"/>
            <a:ext cx="3014415" cy="62920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CILJ</a:t>
            </a:r>
            <a:endParaRPr lang="fr-CA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026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940966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sr-Latn-BA" sz="3600" b="1" dirty="0">
                <a:latin typeface="Cambria" panose="02040503050406030204" pitchFamily="18" charset="0"/>
                <a:ea typeface="Cambria" panose="02040503050406030204" pitchFamily="18" charset="0"/>
              </a:rPr>
              <a:t>Globalni izazovi </a:t>
            </a:r>
            <a:r>
              <a:rPr lang="en-US" sz="36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tržišta</a:t>
            </a:r>
            <a:r>
              <a:rPr lang="en-US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sr-Latn-BA" sz="3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-osvrt </a:t>
            </a:r>
            <a:r>
              <a:rPr lang="sr-Latn-BA" sz="3600" b="1" dirty="0">
                <a:latin typeface="Cambria" panose="02040503050406030204" pitchFamily="18" charset="0"/>
                <a:ea typeface="Cambria" panose="02040503050406030204" pitchFamily="18" charset="0"/>
              </a:rPr>
              <a:t>na Crnu Goru</a:t>
            </a:r>
            <a:endParaRPr lang="en-US" altLang="sr-Latn-RS" sz="3600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693080" y="1516835"/>
            <a:ext cx="2728913" cy="4071937"/>
            <a:chOff x="0" y="500042"/>
            <a:chExt cx="3143240" cy="5072098"/>
          </a:xfrm>
        </p:grpSpPr>
        <p:sp>
          <p:nvSpPr>
            <p:cNvPr id="12" name="Titre 1"/>
            <p:cNvSpPr txBox="1">
              <a:spLocks/>
            </p:cNvSpPr>
            <p:nvPr/>
          </p:nvSpPr>
          <p:spPr bwMode="auto">
            <a:xfrm>
              <a:off x="0" y="500042"/>
              <a:ext cx="2428285" cy="7850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Razlog</a:t>
              </a:r>
              <a:endParaRPr lang="fr-CA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3" name="Titre 1"/>
            <p:cNvSpPr txBox="1">
              <a:spLocks/>
            </p:cNvSpPr>
            <p:nvPr/>
          </p:nvSpPr>
          <p:spPr bwMode="auto">
            <a:xfrm>
              <a:off x="0" y="1478867"/>
              <a:ext cx="2428285" cy="76921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Cilj</a:t>
              </a:r>
              <a:endParaRPr lang="fr-CA" sz="2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 bwMode="auto">
            <a:xfrm>
              <a:off x="0" y="2457694"/>
              <a:ext cx="3143240" cy="12457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bg1">
                      <a:lumMod val="9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Teorijska obrada </a:t>
              </a:r>
              <a:r>
                <a:rPr lang="sr-Latn-CS" sz="2400" b="1" dirty="0" smtClean="0">
                  <a:solidFill>
                    <a:schemeClr val="bg1">
                      <a:lumMod val="9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problema 1/2</a:t>
              </a:r>
              <a:endParaRPr lang="fr-CA" sz="2400" b="1" dirty="0">
                <a:solidFill>
                  <a:schemeClr val="bg1">
                    <a:lumMod val="9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 bwMode="auto">
            <a:xfrm>
              <a:off x="0" y="3881441"/>
              <a:ext cx="2428285" cy="76921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Praktični dio problematike</a:t>
              </a:r>
              <a:endParaRPr lang="fr-CA" altLang="sr-Latn-RS" sz="2000" b="1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  <p:sp>
          <p:nvSpPr>
            <p:cNvPr id="16" name="Titre 1"/>
            <p:cNvSpPr txBox="1">
              <a:spLocks/>
            </p:cNvSpPr>
            <p:nvPr/>
          </p:nvSpPr>
          <p:spPr bwMode="auto">
            <a:xfrm>
              <a:off x="0" y="4802922"/>
              <a:ext cx="2428285" cy="76921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421994" y="1516835"/>
            <a:ext cx="561450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Zbog svoje specifičnosti, ali i velike </a:t>
            </a:r>
            <a:r>
              <a:rPr lang="sr-Latn-C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osjetljivosti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 na globalne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izazove,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tržište osiguranja se suočava sa posljedicama </a:t>
            </a:r>
            <a:r>
              <a:rPr lang="sr-Latn-C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COVID-19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ima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implikacije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na razne linije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pokrića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rizika,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uključujući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imovinu, nezgode, otkazivanje događaja, odgovornost uprave,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kreditne rizike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i sl.</a:t>
            </a: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Sve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više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autora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koji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se </a:t>
            </a:r>
            <a:r>
              <a:rPr lang="sr-Latn-R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bav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analizom uticaja epidemijskih bolesti na poslovanje pojedinih finansijskih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institucija</a:t>
            </a:r>
            <a:r>
              <a:rPr lang="en-US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među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kojima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svakako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društva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za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Većina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autora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zaključuje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da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situacija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uzrokovana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pandemijom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COVID-19, značajno i negativno utiče na </a:t>
            </a:r>
            <a:r>
              <a:rPr lang="sr-Latn-R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funkcionisanj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tržišta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što se ogleda kroz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smanjenje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ključnih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finansijskih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pokazatelja, ali i povećanje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vrijednosti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potraživanja prema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osiguravajućim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društvima.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502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2582"/>
            <a:ext cx="889248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sz="3800" b="1" dirty="0">
                <a:latin typeface="Cambria" panose="02040503050406030204" pitchFamily="18" charset="0"/>
                <a:ea typeface="Cambria" panose="02040503050406030204" pitchFamily="18" charset="0"/>
              </a:rPr>
              <a:t>Makroekonomsko okruženje Crne Gore</a:t>
            </a:r>
            <a:endParaRPr lang="en-US" altLang="sr-Latn-RS" sz="3800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514149" y="1181812"/>
            <a:ext cx="2728913" cy="4071937"/>
            <a:chOff x="0" y="500042"/>
            <a:chExt cx="3143240" cy="5072098"/>
          </a:xfrm>
        </p:grpSpPr>
        <p:sp>
          <p:nvSpPr>
            <p:cNvPr id="12" name="Titre 1"/>
            <p:cNvSpPr txBox="1">
              <a:spLocks/>
            </p:cNvSpPr>
            <p:nvPr/>
          </p:nvSpPr>
          <p:spPr bwMode="auto">
            <a:xfrm>
              <a:off x="0" y="500042"/>
              <a:ext cx="2428285" cy="7850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Razlog</a:t>
              </a:r>
              <a:endParaRPr lang="fr-CA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3" name="Titre 1"/>
            <p:cNvSpPr txBox="1">
              <a:spLocks/>
            </p:cNvSpPr>
            <p:nvPr/>
          </p:nvSpPr>
          <p:spPr bwMode="auto">
            <a:xfrm>
              <a:off x="0" y="1478867"/>
              <a:ext cx="2428285" cy="76921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Cilj</a:t>
              </a:r>
              <a:endParaRPr lang="fr-CA" sz="2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4" name="Titre 1"/>
            <p:cNvSpPr txBox="1">
              <a:spLocks/>
            </p:cNvSpPr>
            <p:nvPr/>
          </p:nvSpPr>
          <p:spPr bwMode="auto">
            <a:xfrm>
              <a:off x="0" y="2457694"/>
              <a:ext cx="3143240" cy="12457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sr-Latn-CS" sz="2400" b="1" dirty="0">
                  <a:solidFill>
                    <a:schemeClr val="bg1">
                      <a:lumMod val="9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Teorijska obrada </a:t>
              </a:r>
              <a:r>
                <a:rPr lang="sr-Latn-CS" sz="2400" b="1" dirty="0" smtClean="0">
                  <a:solidFill>
                    <a:schemeClr val="bg1">
                      <a:lumMod val="9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rPr>
                <a:t>problema 2/2</a:t>
              </a:r>
              <a:endParaRPr lang="fr-CA" sz="2400" b="1" dirty="0">
                <a:solidFill>
                  <a:schemeClr val="bg1">
                    <a:lumMod val="9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endParaRPr>
            </a:p>
          </p:txBody>
        </p:sp>
        <p:sp>
          <p:nvSpPr>
            <p:cNvPr id="15" name="Titre 1"/>
            <p:cNvSpPr txBox="1">
              <a:spLocks/>
            </p:cNvSpPr>
            <p:nvPr/>
          </p:nvSpPr>
          <p:spPr bwMode="auto">
            <a:xfrm>
              <a:off x="0" y="3881441"/>
              <a:ext cx="2428285" cy="76921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Praktični dio problematike</a:t>
              </a:r>
              <a:endParaRPr lang="fr-CA" altLang="sr-Latn-RS" sz="2000" b="1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  <p:sp>
          <p:nvSpPr>
            <p:cNvPr id="16" name="Titre 1"/>
            <p:cNvSpPr txBox="1">
              <a:spLocks/>
            </p:cNvSpPr>
            <p:nvPr/>
          </p:nvSpPr>
          <p:spPr bwMode="auto">
            <a:xfrm>
              <a:off x="0" y="4802922"/>
              <a:ext cx="2428285" cy="76921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22" name="TextBox 26"/>
          <p:cNvSpPr txBox="1">
            <a:spLocks noChangeArrowheads="1"/>
          </p:cNvSpPr>
          <p:nvPr/>
        </p:nvSpPr>
        <p:spPr bwMode="auto">
          <a:xfrm>
            <a:off x="680730" y="5375987"/>
            <a:ext cx="849694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Pandemija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u="sng" dirty="0" err="1">
                <a:latin typeface="Cambria" panose="02040503050406030204" pitchFamily="18" charset="0"/>
                <a:ea typeface="Cambria" panose="02040503050406030204" pitchFamily="18" charset="0"/>
              </a:rPr>
              <a:t>ali</a:t>
            </a:r>
            <a:r>
              <a:rPr lang="en-US" sz="1800" u="sng" dirty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sz="1800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mjere</a:t>
            </a:r>
            <a:r>
              <a:rPr lang="en-US" sz="1800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u="sng" dirty="0" err="1">
                <a:latin typeface="Cambria" panose="02040503050406030204" pitchFamily="18" charset="0"/>
                <a:ea typeface="Cambria" panose="02040503050406030204" pitchFamily="18" charset="0"/>
              </a:rPr>
              <a:t>usmjerene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na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sprječavanje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širenja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virusa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opredijelile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kretanje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fiskalnih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parametara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u 2020. 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CG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bilježi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najveći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budžetski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deficit 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u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posljednih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15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godina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veći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je za tri puta u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odnosu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na 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2019).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Evidentan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je i pad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zaposlenih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što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direktna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posljedica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uticaja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COVID-a na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sektor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turizma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 i </a:t>
            </a:r>
            <a:r>
              <a:rPr lang="en-US" sz="18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ugostiteljstva</a:t>
            </a:r>
            <a:r>
              <a:rPr lang="en-US" sz="18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Latn-ME" altLang="sr-Latn-RS" sz="1600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75987"/>
            <a:ext cx="694129" cy="131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64270" y="1248708"/>
            <a:ext cx="61699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privredna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stagnacija,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usporen proces ukupnih ekonomskih reformi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nezaposlenost stanovni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š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tva, te njegova slaba kupovna mo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ć. </a:t>
            </a:r>
            <a:endParaRPr lang="hr-HR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poslednjih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nekoliko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godina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evidentni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pozitivni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trendovi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makroekonomskih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pokazatelja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u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Crnoj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Gori</a:t>
            </a:r>
            <a:endParaRPr lang="sr-Latn-M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489" y="2848700"/>
            <a:ext cx="52544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7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67544" y="1043043"/>
            <a:ext cx="834931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Ovim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istraživanjem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pokušalo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se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C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identifik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ovati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ranjivost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ali i otpornosti društava za osiguranje na nove rizike i okolnosti poslovanja, uz predviđanje tržišnih trendova u narednom periodu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281345" y="2058706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</a:t>
                </a:r>
                <a:r>
                  <a:rPr lang="sr-Latn-CS" altLang="sr-Latn-RS" sz="2000" b="1" dirty="0" err="1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dio</a:t>
                </a: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-7145" y="237336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Uvodne napomene </a:t>
            </a:r>
            <a:r>
              <a:rPr lang="en-U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–</a:t>
            </a:r>
            <a:r>
              <a:rPr lang="en-US" altLang="sr-Latn-RS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praktični</a:t>
            </a:r>
            <a:r>
              <a:rPr lang="en-U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 </a:t>
            </a:r>
            <a:r>
              <a:rPr lang="en-US" altLang="sr-Latn-RS" b="1" dirty="0" err="1" smtClean="0">
                <a:latin typeface="Cambria" pitchFamily="18" charset="0"/>
                <a:ea typeface="Cambria" pitchFamily="18" charset="0"/>
                <a:cs typeface="Cambria" pitchFamily="18" charset="0"/>
              </a:rPr>
              <a:t>dio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17649" y="2211333"/>
            <a:ext cx="5729023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U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martu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2021.godine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anketirano je ukupno 35 lica, direktora i menadžera službi finansija, prodaje i rizika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društava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za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osiguranje koja su poslovala u Crnoj Gori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obzirom na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to da je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uzorak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mali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istraživanje je pokazalo određena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ograničenja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zbog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čega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problematika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nije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argumentovala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putem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statističkih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testova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U</a:t>
            </a:r>
            <a:r>
              <a:rPr lang="sr-Latn-C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zimajući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u obzir da je u pitanju pilot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istraživanje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ovakav </a:t>
            </a:r>
            <a:r>
              <a:rPr lang="sr-Latn-CS" sz="2000" dirty="0">
                <a:latin typeface="Cambria" panose="02040503050406030204" pitchFamily="18" charset="0"/>
                <a:ea typeface="Cambria" panose="02040503050406030204" pitchFamily="18" charset="0"/>
              </a:rPr>
              <a:t>pristup može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se </a:t>
            </a:r>
            <a:r>
              <a:rPr lang="sr-Latn-C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smatrati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dovoljno referentnim za donošenje opštih zaključaka,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te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ideja sažeta u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radu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može posluži kao polazna osnova nekih budućih značajnijih istraživanja. 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endParaRPr lang="en-US" sz="1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endParaRPr 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>
              <a:buFontTx/>
              <a:buChar char="-"/>
            </a:pPr>
            <a:endParaRPr lang="sr-Latn-ME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199064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46555" y="1916832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dio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 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-7145" y="237336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3768" y="1079514"/>
            <a:ext cx="68042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O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d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početka </a:t>
            </a:r>
            <a:r>
              <a:rPr lang="sr-Latn-BA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kompanij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e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životnog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su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u potpunosti </a:t>
            </a:r>
            <a:r>
              <a:rPr lang="sr-Latn-BA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bil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operativn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a rad se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značajnim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dijelom realizovao </a:t>
            </a:r>
            <a:r>
              <a:rPr lang="sr-Latn-BA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online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Kod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kompanija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neživotnog osiguranja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postojala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je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djelimična </a:t>
            </a:r>
            <a:r>
              <a:rPr lang="sr-Latn-BA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operativnost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(rad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iz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kancelarije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i online rad)</a:t>
            </a:r>
          </a:p>
          <a:p>
            <a:pPr marL="285750" indent="-285750">
              <a:buFontTx/>
              <a:buChar char="-"/>
            </a:pP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Da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li je pojava COVID 19 uticala na promjenu dosadašnje poslovne strategije vaše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kompanije“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iz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kompanija životnog </a:t>
            </a:r>
            <a:r>
              <a:rPr lang="sr-Latn-BA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svi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su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dali odgovor „djelimično“, kao i većina ispitanika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koja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pripada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kompanijama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neživotnog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osig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20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% ispitanika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je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navelo da COVID 19 nije imao uticaja na promjenu poslovne strategije njihovih 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kompanija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Tx/>
              <a:buChar char="-"/>
            </a:pP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„Da li se u uslovima COVID 19 promijenila  strategija komunikacije sa osiguranicima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-</a:t>
            </a:r>
            <a:r>
              <a:rPr lang="sr-Latn-BA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40% </a:t>
            </a:r>
            <a:r>
              <a:rPr lang="sr-Latn-BA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ispitanka</a:t>
            </a:r>
            <a:r>
              <a:rPr lang="sr-Latn-BA" sz="2000" dirty="0">
                <a:latin typeface="Cambria" panose="02040503050406030204" pitchFamily="18" charset="0"/>
                <a:ea typeface="Cambria" panose="02040503050406030204" pitchFamily="18" charset="0"/>
              </a:rPr>
              <a:t> iz životnog osiguranja i 68% ispitanika iz neživotnog osiguranja je odgovorilo da rade na izmjeni strategije komunikacije, dok je 60% iz životnog i 21% iz neživotnog navelo da je povećana komunikacija putem IT tehnologije, te da se u potpunosti promijenila strategija komunikacije sa osiguranicima</a:t>
            </a: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>
              <a:buFontTx/>
              <a:buChar char="-"/>
            </a:pPr>
            <a:endParaRPr lang="sr-Latn-ME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71897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430982" y="1879710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dio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 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720080"/>
          </a:xfrm>
        </p:spPr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15816" y="3784378"/>
            <a:ext cx="27900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CS" sz="900" b="1" i="1" dirty="0"/>
              <a:t>Grafik 1</a:t>
            </a:r>
            <a:r>
              <a:rPr lang="sr-Latn-CS" sz="900" i="1" dirty="0"/>
              <a:t>: </a:t>
            </a:r>
            <a:r>
              <a:rPr lang="sr-Latn-CS" sz="900" i="1" dirty="0" smtClean="0"/>
              <a:t>Stručna sprema</a:t>
            </a:r>
            <a:endParaRPr lang="sr-Latn-ME" sz="900" dirty="0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pic>
        <p:nvPicPr>
          <p:cNvPr id="2050" name="Chart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621" y="1932034"/>
            <a:ext cx="5368929" cy="272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15816" y="1384254"/>
            <a:ext cx="5328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i="1" dirty="0">
                <a:latin typeface="Cambria" panose="02040503050406030204" pitchFamily="18" charset="0"/>
                <a:ea typeface="Cambria" panose="02040503050406030204" pitchFamily="18" charset="0"/>
              </a:rPr>
              <a:t>Grafikon 1: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Smanjenje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ukupnih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prihoda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od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početka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endParaRPr lang="en-US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7286" y="4809014"/>
            <a:ext cx="55998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Grafikon br.1 ukazuje da je došlo do smanjenja ukupnih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prihoda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manje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od 10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%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kod većine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osiguravača.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Manji broj ispitanika (njih 14) je navelo da su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kompanije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ostvarile pad prihoda od 10 do 20%.  </a:t>
            </a: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63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0"/>
          <p:cNvGrpSpPr>
            <a:grpSpLocks/>
          </p:cNvGrpSpPr>
          <p:nvPr/>
        </p:nvGrpSpPr>
        <p:grpSpPr bwMode="auto">
          <a:xfrm>
            <a:off x="107504" y="1894310"/>
            <a:ext cx="2736304" cy="3744912"/>
            <a:chOff x="0" y="214290"/>
            <a:chExt cx="3531979" cy="4627738"/>
          </a:xfrm>
        </p:grpSpPr>
        <p:grpSp>
          <p:nvGrpSpPr>
            <p:cNvPr id="26" name="Group 9"/>
            <p:cNvGrpSpPr>
              <a:grpSpLocks/>
            </p:cNvGrpSpPr>
            <p:nvPr/>
          </p:nvGrpSpPr>
          <p:grpSpPr bwMode="auto">
            <a:xfrm>
              <a:off x="0" y="214290"/>
              <a:ext cx="3531979" cy="3797924"/>
              <a:chOff x="0" y="214290"/>
              <a:chExt cx="3531979" cy="3797924"/>
            </a:xfrm>
          </p:grpSpPr>
          <p:sp>
            <p:nvSpPr>
              <p:cNvPr id="28" name="Titre 1"/>
              <p:cNvSpPr txBox="1">
                <a:spLocks/>
              </p:cNvSpPr>
              <p:nvPr/>
            </p:nvSpPr>
            <p:spPr bwMode="auto">
              <a:xfrm>
                <a:off x="0" y="214290"/>
                <a:ext cx="2429313" cy="78665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Razlog</a:t>
                </a:r>
                <a:endParaRPr lang="fr-CA" sz="2000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29" name="Titre 1"/>
              <p:cNvSpPr txBox="1">
                <a:spLocks/>
              </p:cNvSpPr>
              <p:nvPr/>
            </p:nvSpPr>
            <p:spPr bwMode="auto">
              <a:xfrm>
                <a:off x="0" y="1142191"/>
                <a:ext cx="2429313" cy="770963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sz="2000" b="1" dirty="0">
                    <a:solidFill>
                      <a:schemeClr val="tx2">
                        <a:lumMod val="50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Cilj</a:t>
                </a:r>
                <a:endParaRPr lang="fr-CA" sz="2000" b="1" dirty="0">
                  <a:solidFill>
                    <a:schemeClr val="tx2">
                      <a:lumMod val="50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0" name="Titre 1"/>
              <p:cNvSpPr txBox="1">
                <a:spLocks/>
              </p:cNvSpPr>
              <p:nvPr/>
            </p:nvSpPr>
            <p:spPr bwMode="auto">
              <a:xfrm>
                <a:off x="0" y="2072055"/>
                <a:ext cx="2429313" cy="92986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sr-Latn-CS" b="1" dirty="0">
                    <a:solidFill>
                      <a:schemeClr val="tx2">
                        <a:lumMod val="75000"/>
                      </a:schemeClr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j-cs"/>
                  </a:rPr>
                  <a:t>Teorijska obrada problema</a:t>
                </a:r>
                <a:endParaRPr lang="fr-CA" b="1" dirty="0">
                  <a:solidFill>
                    <a:schemeClr val="tx2">
                      <a:lumMod val="75000"/>
                    </a:schemeClr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j-cs"/>
                </a:endParaRPr>
              </a:p>
            </p:txBody>
          </p:sp>
          <p:sp>
            <p:nvSpPr>
              <p:cNvPr id="31" name="Titre 1"/>
              <p:cNvSpPr txBox="1">
                <a:spLocks/>
              </p:cNvSpPr>
              <p:nvPr/>
            </p:nvSpPr>
            <p:spPr bwMode="auto">
              <a:xfrm>
                <a:off x="0" y="3145126"/>
                <a:ext cx="3531979" cy="86708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sr-Latn-CS" altLang="sr-Latn-RS" sz="2000" b="1" dirty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Praktični dio </a:t>
                </a:r>
                <a:r>
                  <a:rPr lang="sr-Latn-CS" altLang="sr-Latn-RS" sz="2000" b="1" dirty="0" smtClean="0">
                    <a:latin typeface="Cambria" pitchFamily="18" charset="0"/>
                    <a:ea typeface="Cambria" pitchFamily="18" charset="0"/>
                    <a:cs typeface="Cambria" pitchFamily="18" charset="0"/>
                  </a:rPr>
                  <a:t>problematike </a:t>
                </a:r>
                <a:endParaRPr lang="fr-CA" altLang="sr-Latn-RS" sz="2000" b="1" dirty="0">
                  <a:latin typeface="Cambria" pitchFamily="18" charset="0"/>
                  <a:ea typeface="Cambria" pitchFamily="18" charset="0"/>
                  <a:cs typeface="Cambria" pitchFamily="18" charset="0"/>
                </a:endParaRPr>
              </a:p>
            </p:txBody>
          </p:sp>
        </p:grpSp>
        <p:sp>
          <p:nvSpPr>
            <p:cNvPr id="27" name="Titre 1"/>
            <p:cNvSpPr txBox="1">
              <a:spLocks/>
            </p:cNvSpPr>
            <p:nvPr/>
          </p:nvSpPr>
          <p:spPr bwMode="auto">
            <a:xfrm>
              <a:off x="0" y="4071066"/>
              <a:ext cx="2429313" cy="7709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sr-Latn-CS" altLang="sr-Latn-RS" sz="2000" b="1" dirty="0">
                  <a:solidFill>
                    <a:srgbClr val="17375E"/>
                  </a:solidFill>
                  <a:latin typeface="Cambria" pitchFamily="18" charset="0"/>
                  <a:ea typeface="Cambria" pitchFamily="18" charset="0"/>
                  <a:cs typeface="Cambria" pitchFamily="18" charset="0"/>
                </a:rPr>
                <a:t>Zaključak</a:t>
              </a:r>
              <a:endParaRPr lang="fr-CA" altLang="sr-Latn-RS" sz="2000" b="1" dirty="0">
                <a:solidFill>
                  <a:srgbClr val="17375E"/>
                </a:solidFill>
                <a:latin typeface="Cambria" pitchFamily="18" charset="0"/>
                <a:ea typeface="Cambria" pitchFamily="18" charset="0"/>
                <a:cs typeface="Cambria" pitchFamily="18" charset="0"/>
              </a:endParaRPr>
            </a:p>
          </p:txBody>
        </p:sp>
      </p:grp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0" y="366179"/>
            <a:ext cx="9144000" cy="94096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sr-Latn-CS" altLang="sr-Latn-RS" b="1" dirty="0" smtClean="0">
                <a:latin typeface="Cambria" pitchFamily="18" charset="0"/>
                <a:ea typeface="Cambria" pitchFamily="18" charset="0"/>
                <a:cs typeface="Cambria" pitchFamily="18" charset="0"/>
              </a:rPr>
              <a:t>Rezultati istraživanja</a:t>
            </a:r>
            <a:endParaRPr lang="en-US" altLang="sr-Latn-RS" b="1" dirty="0">
              <a:latin typeface="Cambria" pitchFamily="18" charset="0"/>
              <a:ea typeface="Cambria" pitchFamily="18" charset="0"/>
              <a:cs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/>
          </a:p>
        </p:txBody>
      </p:sp>
      <p:sp>
        <p:nvSpPr>
          <p:cNvPr id="2" name="Rectangle 1"/>
          <p:cNvSpPr/>
          <p:nvPr/>
        </p:nvSpPr>
        <p:spPr>
          <a:xfrm>
            <a:off x="2555776" y="1292199"/>
            <a:ext cx="63367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„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Da li se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usljed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COVID 19 vršila dodatna finansijska analiza rezultata poslovanja i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klju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čnih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rizika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poslovanja kompanije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?“</a:t>
            </a:r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-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svi ispitanici su odgovorili potvrdno. 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Da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su 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rizik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naplate premije i finansijski rizici značajno povećani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usljed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 COVID </a:t>
            </a:r>
            <a:r>
              <a:rPr lang="sr-Latn-R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pandemije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, odgovorila je većina ispitanika </a:t>
            </a:r>
            <a:r>
              <a:rPr lang="en-US" sz="2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iz</a:t>
            </a: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životnog osiguranja, a manji broj je naveo i rizik druge ugovorne strane, tj. raskid ugovora. </a:t>
            </a:r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sr-Latn-R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Ispitanici neživotnog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osiguranja smatraju da se dominantno povećao rizik naplate potraživanja, 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vrste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pandemija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direktno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pogadja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putovanja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hotela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turističkih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agencija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 rent-a- car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agencija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hotelskih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gostiju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osiguranje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stranaca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 sl.)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>zatim i operativni rizici i rizici druge ugovorne strane.</a:t>
            </a: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5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3697</TotalTime>
  <Words>1456</Words>
  <Application>Microsoft Office PowerPoint</Application>
  <PresentationFormat>On-screen Show (4:3)</PresentationFormat>
  <Paragraphs>138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Cambria</vt:lpstr>
      <vt:lpstr>Times New Roman</vt:lpstr>
      <vt:lpstr>Office Theme</vt:lpstr>
      <vt:lpstr>PowerPoint Presentation</vt:lpstr>
      <vt:lpstr>RAZLOG I CILJ</vt:lpstr>
      <vt:lpstr>CILJ</vt:lpstr>
      <vt:lpstr>Globalni izazovi tržišta osiguranja-osvrt na Crnu Goru</vt:lpstr>
      <vt:lpstr>Makroekonomsko okruženje Crne Gore</vt:lpstr>
      <vt:lpstr>Uvodne napomene –praktični dio</vt:lpstr>
      <vt:lpstr>Rezultati istraživanja</vt:lpstr>
      <vt:lpstr>Rezultati istraživanja</vt:lpstr>
      <vt:lpstr>Rezultati istraživanja</vt:lpstr>
      <vt:lpstr>Rezultati istraživanja</vt:lpstr>
      <vt:lpstr>Rezultati istraživanja</vt:lpstr>
      <vt:lpstr>Rezultati istraživanja</vt:lpstr>
      <vt:lpstr>ZAKLJUČAK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Milijana</cp:lastModifiedBy>
  <cp:revision>129</cp:revision>
  <cp:lastPrinted>2019-10-07T13:59:11Z</cp:lastPrinted>
  <dcterms:created xsi:type="dcterms:W3CDTF">2019-10-07T11:41:16Z</dcterms:created>
  <dcterms:modified xsi:type="dcterms:W3CDTF">2021-06-17T22:21:53Z</dcterms:modified>
</cp:coreProperties>
</file>