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6"/>
  </p:notesMasterIdLst>
  <p:sldIdLst>
    <p:sldId id="256" r:id="rId2"/>
    <p:sldId id="269" r:id="rId3"/>
    <p:sldId id="258" r:id="rId4"/>
    <p:sldId id="271" r:id="rId5"/>
    <p:sldId id="272" r:id="rId6"/>
    <p:sldId id="274" r:id="rId7"/>
    <p:sldId id="259" r:id="rId8"/>
    <p:sldId id="260" r:id="rId9"/>
    <p:sldId id="273" r:id="rId10"/>
    <p:sldId id="275" r:id="rId11"/>
    <p:sldId id="261" r:id="rId12"/>
    <p:sldId id="263" r:id="rId13"/>
    <p:sldId id="268" r:id="rId14"/>
    <p:sldId id="276" r:id="rId15"/>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zaglavlj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Čuvar mesta za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58755-EB12-41A3-8BB7-CCAACE9B9985}" type="datetimeFigureOut">
              <a:rPr lang="sr-Latn-RS" smtClean="0"/>
              <a:t>17.6.2021.</a:t>
            </a:fld>
            <a:endParaRPr lang="sr-Latn-RS"/>
          </a:p>
        </p:txBody>
      </p:sp>
      <p:sp>
        <p:nvSpPr>
          <p:cNvPr id="4" name="Čuvar mesta za sliku na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Čuvar mesta za napomen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6" name="Čuvar mesta za podnožj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Čuvar mesta za broj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A0A3F5-AEF3-4284-9333-933916B96CBB}" type="slidenum">
              <a:rPr lang="sr-Latn-RS" smtClean="0"/>
              <a:t>‹#›</a:t>
            </a:fld>
            <a:endParaRPr lang="sr-Latn-RS"/>
          </a:p>
        </p:txBody>
      </p:sp>
    </p:spTree>
    <p:extLst>
      <p:ext uri="{BB962C8B-B14F-4D97-AF65-F5344CB8AC3E}">
        <p14:creationId xmlns:p14="http://schemas.microsoft.com/office/powerpoint/2010/main" val="1809052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dirty="0"/>
          </a:p>
        </p:txBody>
      </p:sp>
      <p:sp>
        <p:nvSpPr>
          <p:cNvPr id="4" name="Čuvar mesta za broj slajda 3"/>
          <p:cNvSpPr>
            <a:spLocks noGrp="1"/>
          </p:cNvSpPr>
          <p:nvPr>
            <p:ph type="sldNum" sz="quarter" idx="5"/>
          </p:nvPr>
        </p:nvSpPr>
        <p:spPr/>
        <p:txBody>
          <a:bodyPr/>
          <a:lstStyle/>
          <a:p>
            <a:fld id="{F8A0A3F5-AEF3-4284-9333-933916B96CBB}" type="slidenum">
              <a:rPr lang="sr-Latn-RS" smtClean="0"/>
              <a:t>3</a:t>
            </a:fld>
            <a:endParaRPr lang="sr-Latn-RS"/>
          </a:p>
        </p:txBody>
      </p:sp>
    </p:spTree>
    <p:extLst>
      <p:ext uri="{BB962C8B-B14F-4D97-AF65-F5344CB8AC3E}">
        <p14:creationId xmlns:p14="http://schemas.microsoft.com/office/powerpoint/2010/main" val="597905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8DAB4-48F2-4F0B-93DE-04D29AFBF8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r-Latn-RS"/>
          </a:p>
        </p:txBody>
      </p:sp>
      <p:sp>
        <p:nvSpPr>
          <p:cNvPr id="3" name="Subtitle 2">
            <a:extLst>
              <a:ext uri="{FF2B5EF4-FFF2-40B4-BE49-F238E27FC236}">
                <a16:creationId xmlns:a16="http://schemas.microsoft.com/office/drawing/2014/main" id="{A68F4FCC-A250-41C6-9477-0D13F787D1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Latn-RS"/>
          </a:p>
        </p:txBody>
      </p:sp>
      <p:sp>
        <p:nvSpPr>
          <p:cNvPr id="4" name="Date Placeholder 3">
            <a:extLst>
              <a:ext uri="{FF2B5EF4-FFF2-40B4-BE49-F238E27FC236}">
                <a16:creationId xmlns:a16="http://schemas.microsoft.com/office/drawing/2014/main" id="{C0389082-EBB5-4668-B295-B4D06D12923C}"/>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5" name="Footer Placeholder 4">
            <a:extLst>
              <a:ext uri="{FF2B5EF4-FFF2-40B4-BE49-F238E27FC236}">
                <a16:creationId xmlns:a16="http://schemas.microsoft.com/office/drawing/2014/main" id="{B07E5181-CE8E-4ABD-9340-F961A125B8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E5AE44-3678-4F31-8D0E-5DA8437D8FAF}"/>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2186134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C0DA-3065-4262-BAC0-42D362A7F5A1}"/>
              </a:ext>
            </a:extLst>
          </p:cNvPr>
          <p:cNvSpPr>
            <a:spLocks noGrp="1"/>
          </p:cNvSpPr>
          <p:nvPr>
            <p:ph type="title"/>
          </p:nvPr>
        </p:nvSpPr>
        <p:spPr/>
        <p:txBody>
          <a:bodyPr/>
          <a:lstStyle/>
          <a:p>
            <a:r>
              <a:rPr lang="en-US"/>
              <a:t>Click to edit Master title style</a:t>
            </a:r>
            <a:endParaRPr lang="sr-Latn-RS"/>
          </a:p>
        </p:txBody>
      </p:sp>
      <p:sp>
        <p:nvSpPr>
          <p:cNvPr id="3" name="Vertical Text Placeholder 2">
            <a:extLst>
              <a:ext uri="{FF2B5EF4-FFF2-40B4-BE49-F238E27FC236}">
                <a16:creationId xmlns:a16="http://schemas.microsoft.com/office/drawing/2014/main" id="{51ED2694-A1F3-4500-BD52-D384A9BE5DA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DCD1A1DD-ED6C-4954-9265-9A3EBE5DA6B4}"/>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5" name="Footer Placeholder 4">
            <a:extLst>
              <a:ext uri="{FF2B5EF4-FFF2-40B4-BE49-F238E27FC236}">
                <a16:creationId xmlns:a16="http://schemas.microsoft.com/office/drawing/2014/main" id="{F0AABFBD-8D8A-4B93-A5F7-5C9EC897E0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A6E043-84A2-4EBD-B1C1-A30E152200D7}"/>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2021998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79E25A-5CCB-4CCE-BF99-1367CF40AC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r-Latn-RS"/>
          </a:p>
        </p:txBody>
      </p:sp>
      <p:sp>
        <p:nvSpPr>
          <p:cNvPr id="3" name="Vertical Text Placeholder 2">
            <a:extLst>
              <a:ext uri="{FF2B5EF4-FFF2-40B4-BE49-F238E27FC236}">
                <a16:creationId xmlns:a16="http://schemas.microsoft.com/office/drawing/2014/main" id="{A4792042-A9E1-408D-A952-3DC68116F21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B073219F-32D1-44A5-A306-2EFB52FC0820}"/>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5" name="Footer Placeholder 4">
            <a:extLst>
              <a:ext uri="{FF2B5EF4-FFF2-40B4-BE49-F238E27FC236}">
                <a16:creationId xmlns:a16="http://schemas.microsoft.com/office/drawing/2014/main" id="{9AFC5BAB-3DE6-477C-9187-B64A099C05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C595623-5A6D-4647-B565-E591FE4BEE33}"/>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168649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4742D-5D90-4A30-8EA9-5FE87BADC67C}"/>
              </a:ext>
            </a:extLst>
          </p:cNvPr>
          <p:cNvSpPr>
            <a:spLocks noGrp="1"/>
          </p:cNvSpPr>
          <p:nvPr>
            <p:ph type="title"/>
          </p:nvPr>
        </p:nvSpPr>
        <p:spPr/>
        <p:txBody>
          <a:bodyPr/>
          <a:lstStyle/>
          <a:p>
            <a:r>
              <a:rPr lang="en-US"/>
              <a:t>Click to edit Master title style</a:t>
            </a:r>
            <a:endParaRPr lang="sr-Latn-RS"/>
          </a:p>
        </p:txBody>
      </p:sp>
      <p:sp>
        <p:nvSpPr>
          <p:cNvPr id="3" name="Content Placeholder 2">
            <a:extLst>
              <a:ext uri="{FF2B5EF4-FFF2-40B4-BE49-F238E27FC236}">
                <a16:creationId xmlns:a16="http://schemas.microsoft.com/office/drawing/2014/main" id="{8E934305-A045-4B13-B1B9-CB860660C49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9E2CA115-108A-4570-9E92-03CFB9523A9E}"/>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5" name="Footer Placeholder 4">
            <a:extLst>
              <a:ext uri="{FF2B5EF4-FFF2-40B4-BE49-F238E27FC236}">
                <a16:creationId xmlns:a16="http://schemas.microsoft.com/office/drawing/2014/main" id="{AC45C665-4930-4194-A270-6E73457CC5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D075FA-2723-48F9-8F9E-CB9D60908316}"/>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123542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EA29C-7D3C-40CF-87B4-169BA51990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r-Latn-RS"/>
          </a:p>
        </p:txBody>
      </p:sp>
      <p:sp>
        <p:nvSpPr>
          <p:cNvPr id="3" name="Text Placeholder 2">
            <a:extLst>
              <a:ext uri="{FF2B5EF4-FFF2-40B4-BE49-F238E27FC236}">
                <a16:creationId xmlns:a16="http://schemas.microsoft.com/office/drawing/2014/main" id="{8953529D-76E3-4649-9BB3-0F6058DA82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A789BAB-A9AE-465F-B7CA-8C3289F90751}"/>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5" name="Footer Placeholder 4">
            <a:extLst>
              <a:ext uri="{FF2B5EF4-FFF2-40B4-BE49-F238E27FC236}">
                <a16:creationId xmlns:a16="http://schemas.microsoft.com/office/drawing/2014/main" id="{93B5F288-0FE7-4492-9D70-12C7C55D62F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C34ABB-D229-4A58-ADA5-7422A81A3B88}"/>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331557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007B5-FCC4-4E3C-B8E0-3A6C8872DFC5}"/>
              </a:ext>
            </a:extLst>
          </p:cNvPr>
          <p:cNvSpPr>
            <a:spLocks noGrp="1"/>
          </p:cNvSpPr>
          <p:nvPr>
            <p:ph type="title"/>
          </p:nvPr>
        </p:nvSpPr>
        <p:spPr/>
        <p:txBody>
          <a:bodyPr/>
          <a:lstStyle/>
          <a:p>
            <a:r>
              <a:rPr lang="en-US"/>
              <a:t>Click to edit Master title style</a:t>
            </a:r>
            <a:endParaRPr lang="sr-Latn-RS"/>
          </a:p>
        </p:txBody>
      </p:sp>
      <p:sp>
        <p:nvSpPr>
          <p:cNvPr id="3" name="Content Placeholder 2">
            <a:extLst>
              <a:ext uri="{FF2B5EF4-FFF2-40B4-BE49-F238E27FC236}">
                <a16:creationId xmlns:a16="http://schemas.microsoft.com/office/drawing/2014/main" id="{E8D51CAA-F87A-43C4-83E8-2FAA2A68EE2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a:extLst>
              <a:ext uri="{FF2B5EF4-FFF2-40B4-BE49-F238E27FC236}">
                <a16:creationId xmlns:a16="http://schemas.microsoft.com/office/drawing/2014/main" id="{ADF9C111-123A-44D4-85D2-F9F88048247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a:extLst>
              <a:ext uri="{FF2B5EF4-FFF2-40B4-BE49-F238E27FC236}">
                <a16:creationId xmlns:a16="http://schemas.microsoft.com/office/drawing/2014/main" id="{8E418591-9218-41C3-92BD-87D5949C6891}"/>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6" name="Footer Placeholder 5">
            <a:extLst>
              <a:ext uri="{FF2B5EF4-FFF2-40B4-BE49-F238E27FC236}">
                <a16:creationId xmlns:a16="http://schemas.microsoft.com/office/drawing/2014/main" id="{D5EF0283-B10A-4BD8-B5CE-15322E67680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2E49FC6-5AB0-4D80-A34F-F275AAAAECD5}"/>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461508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0212B-9BDA-4C79-8A2B-811434A46DE7}"/>
              </a:ext>
            </a:extLst>
          </p:cNvPr>
          <p:cNvSpPr>
            <a:spLocks noGrp="1"/>
          </p:cNvSpPr>
          <p:nvPr>
            <p:ph type="title"/>
          </p:nvPr>
        </p:nvSpPr>
        <p:spPr>
          <a:xfrm>
            <a:off x="839788" y="365125"/>
            <a:ext cx="10515600" cy="1325563"/>
          </a:xfrm>
        </p:spPr>
        <p:txBody>
          <a:bodyPr/>
          <a:lstStyle/>
          <a:p>
            <a:r>
              <a:rPr lang="en-US"/>
              <a:t>Click to edit Master title style</a:t>
            </a:r>
            <a:endParaRPr lang="sr-Latn-RS"/>
          </a:p>
        </p:txBody>
      </p:sp>
      <p:sp>
        <p:nvSpPr>
          <p:cNvPr id="3" name="Text Placeholder 2">
            <a:extLst>
              <a:ext uri="{FF2B5EF4-FFF2-40B4-BE49-F238E27FC236}">
                <a16:creationId xmlns:a16="http://schemas.microsoft.com/office/drawing/2014/main" id="{6CB3CF3F-374F-4274-BD50-7DF6F15FCC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47ADF34-D49B-4516-A949-64ED82DEA65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a:extLst>
              <a:ext uri="{FF2B5EF4-FFF2-40B4-BE49-F238E27FC236}">
                <a16:creationId xmlns:a16="http://schemas.microsoft.com/office/drawing/2014/main" id="{A73553DD-C232-4E3C-B5DC-06121CDFD2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79F493F-2DDF-4607-BC6C-04836CA555D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a:extLst>
              <a:ext uri="{FF2B5EF4-FFF2-40B4-BE49-F238E27FC236}">
                <a16:creationId xmlns:a16="http://schemas.microsoft.com/office/drawing/2014/main" id="{3DCF228C-488A-4AFF-9DBC-C4DBDE721A69}"/>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8" name="Footer Placeholder 7">
            <a:extLst>
              <a:ext uri="{FF2B5EF4-FFF2-40B4-BE49-F238E27FC236}">
                <a16:creationId xmlns:a16="http://schemas.microsoft.com/office/drawing/2014/main" id="{4DC9C9F4-A603-41AC-B7BE-1C5B01D6299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D333C2-1B17-4056-8556-1945D9A005B3}"/>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491889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D4CD1-D209-4D25-8A22-2C499061AD74}"/>
              </a:ext>
            </a:extLst>
          </p:cNvPr>
          <p:cNvSpPr>
            <a:spLocks noGrp="1"/>
          </p:cNvSpPr>
          <p:nvPr>
            <p:ph type="title"/>
          </p:nvPr>
        </p:nvSpPr>
        <p:spPr/>
        <p:txBody>
          <a:bodyPr/>
          <a:lstStyle/>
          <a:p>
            <a:r>
              <a:rPr lang="en-US"/>
              <a:t>Click to edit Master title style</a:t>
            </a:r>
            <a:endParaRPr lang="sr-Latn-RS"/>
          </a:p>
        </p:txBody>
      </p:sp>
      <p:sp>
        <p:nvSpPr>
          <p:cNvPr id="3" name="Date Placeholder 2">
            <a:extLst>
              <a:ext uri="{FF2B5EF4-FFF2-40B4-BE49-F238E27FC236}">
                <a16:creationId xmlns:a16="http://schemas.microsoft.com/office/drawing/2014/main" id="{335ABE88-8CA6-490C-9078-C131781C4774}"/>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4" name="Footer Placeholder 3">
            <a:extLst>
              <a:ext uri="{FF2B5EF4-FFF2-40B4-BE49-F238E27FC236}">
                <a16:creationId xmlns:a16="http://schemas.microsoft.com/office/drawing/2014/main" id="{2AA0BA1A-DE48-4EC9-B89A-A95E644A1D9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9E2AB67-CD37-4B90-B25E-5323999FA851}"/>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3929819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43B207-7C2A-457F-8656-BA7D130E087E}"/>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3" name="Footer Placeholder 2">
            <a:extLst>
              <a:ext uri="{FF2B5EF4-FFF2-40B4-BE49-F238E27FC236}">
                <a16:creationId xmlns:a16="http://schemas.microsoft.com/office/drawing/2014/main" id="{2BA2586F-8943-47DB-8F48-9EC141954BA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696C707-5FA7-4CFF-8682-407DE4EA16FE}"/>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3747300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D07D1-141B-4E54-8DC3-3EA2A4BD9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Content Placeholder 2">
            <a:extLst>
              <a:ext uri="{FF2B5EF4-FFF2-40B4-BE49-F238E27FC236}">
                <a16:creationId xmlns:a16="http://schemas.microsoft.com/office/drawing/2014/main" id="{3F05770D-F589-4515-A899-7FBC26FAA8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a:extLst>
              <a:ext uri="{FF2B5EF4-FFF2-40B4-BE49-F238E27FC236}">
                <a16:creationId xmlns:a16="http://schemas.microsoft.com/office/drawing/2014/main" id="{E6276D0F-FCFA-4189-A162-83A7B43900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513968C-DE54-43C9-989F-65D1B8AE7780}"/>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6" name="Footer Placeholder 5">
            <a:extLst>
              <a:ext uri="{FF2B5EF4-FFF2-40B4-BE49-F238E27FC236}">
                <a16:creationId xmlns:a16="http://schemas.microsoft.com/office/drawing/2014/main" id="{8765EE8D-975A-4D58-8835-DCF42223CF7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74F29AF-B418-47D7-ADCE-B6B9F2FB4B81}"/>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3533524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4E38-8E0E-4176-BFC6-A1B5D9883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Picture Placeholder 2">
            <a:extLst>
              <a:ext uri="{FF2B5EF4-FFF2-40B4-BE49-F238E27FC236}">
                <a16:creationId xmlns:a16="http://schemas.microsoft.com/office/drawing/2014/main" id="{74A72985-A75E-4FA3-B7EE-72AB84DEA6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a:extLst>
              <a:ext uri="{FF2B5EF4-FFF2-40B4-BE49-F238E27FC236}">
                <a16:creationId xmlns:a16="http://schemas.microsoft.com/office/drawing/2014/main" id="{80E5795D-D0FD-4026-94E2-B61BAA40B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ACF2BE-15D3-4424-B73A-0B22843B31C2}"/>
              </a:ext>
            </a:extLst>
          </p:cNvPr>
          <p:cNvSpPr>
            <a:spLocks noGrp="1"/>
          </p:cNvSpPr>
          <p:nvPr>
            <p:ph type="dt" sz="half" idx="10"/>
          </p:nvPr>
        </p:nvSpPr>
        <p:spPr/>
        <p:txBody>
          <a:bodyPr/>
          <a:lstStyle/>
          <a:p>
            <a:fld id="{3C9EBA76-A368-40AE-BED8-5D951BB2CA2A}" type="datetimeFigureOut">
              <a:rPr lang="en-US" smtClean="0"/>
              <a:t>6/17/2021</a:t>
            </a:fld>
            <a:endParaRPr lang="en-US" dirty="0"/>
          </a:p>
        </p:txBody>
      </p:sp>
      <p:sp>
        <p:nvSpPr>
          <p:cNvPr id="6" name="Footer Placeholder 5">
            <a:extLst>
              <a:ext uri="{FF2B5EF4-FFF2-40B4-BE49-F238E27FC236}">
                <a16:creationId xmlns:a16="http://schemas.microsoft.com/office/drawing/2014/main" id="{C0ED6C91-0F35-4D7A-82B3-24F08D7CEA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9D851C9-E1D7-443A-976E-924E36E3B865}"/>
              </a:ext>
            </a:extLst>
          </p:cNvPr>
          <p:cNvSpPr>
            <a:spLocks noGrp="1"/>
          </p:cNvSpPr>
          <p:nvPr>
            <p:ph type="sldNum" sz="quarter" idx="12"/>
          </p:nvPr>
        </p:nvSpPr>
        <p:spPr/>
        <p:txBody>
          <a:bodyPr/>
          <a:lstStyle/>
          <a:p>
            <a:fld id="{89913FFE-709C-4073-A3F6-767FB158DD3E}" type="slidenum">
              <a:rPr lang="en-US" smtClean="0"/>
              <a:t>‹#›</a:t>
            </a:fld>
            <a:endParaRPr lang="en-US" dirty="0"/>
          </a:p>
        </p:txBody>
      </p:sp>
    </p:spTree>
    <p:extLst>
      <p:ext uri="{BB962C8B-B14F-4D97-AF65-F5344CB8AC3E}">
        <p14:creationId xmlns:p14="http://schemas.microsoft.com/office/powerpoint/2010/main" val="997629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AA63E1-FAC4-4EF1-A2F1-60828174BE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a:extLst>
              <a:ext uri="{FF2B5EF4-FFF2-40B4-BE49-F238E27FC236}">
                <a16:creationId xmlns:a16="http://schemas.microsoft.com/office/drawing/2014/main" id="{38286CFD-F3B0-408B-A64A-D2D9215F40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5C63EEC6-B509-4660-88FA-51028EDA84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9EBA76-A368-40AE-BED8-5D951BB2CA2A}" type="datetimeFigureOut">
              <a:rPr lang="en-US" smtClean="0"/>
              <a:t>6/17/2021</a:t>
            </a:fld>
            <a:endParaRPr lang="en-US" dirty="0"/>
          </a:p>
        </p:txBody>
      </p:sp>
      <p:sp>
        <p:nvSpPr>
          <p:cNvPr id="5" name="Footer Placeholder 4">
            <a:extLst>
              <a:ext uri="{FF2B5EF4-FFF2-40B4-BE49-F238E27FC236}">
                <a16:creationId xmlns:a16="http://schemas.microsoft.com/office/drawing/2014/main" id="{0EF37DA3-03A6-4BEF-8F43-5BAAC6BFA2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04FC944-15E3-43F7-B2AC-7201D807B4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913FFE-709C-4073-A3F6-767FB158DD3E}" type="slidenum">
              <a:rPr lang="en-US" smtClean="0"/>
              <a:t>‹#›</a:t>
            </a:fld>
            <a:endParaRPr lang="en-US" dirty="0"/>
          </a:p>
        </p:txBody>
      </p:sp>
    </p:spTree>
    <p:extLst>
      <p:ext uri="{BB962C8B-B14F-4D97-AF65-F5344CB8AC3E}">
        <p14:creationId xmlns:p14="http://schemas.microsoft.com/office/powerpoint/2010/main" val="312652425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200" b="1" dirty="0">
                <a:effectLst/>
                <a:latin typeface="Century Gothic" panose="020B0502020202020204" pitchFamily="34" charset="0"/>
                <a:ea typeface="Calibri" panose="020F0502020204030204" pitchFamily="34" charset="0"/>
              </a:rPr>
              <a:t>THE PROLONGED IMPACT OF NEGATIVE ECB POLICY RATES ON RISK TAKING OF INSURANCE COMPANIES</a:t>
            </a:r>
            <a:endParaRPr lang="en-US" sz="3200" dirty="0">
              <a:latin typeface="Century Gothic" panose="020B0502020202020204" pitchFamily="34" charset="0"/>
            </a:endParaRPr>
          </a:p>
        </p:txBody>
      </p:sp>
      <p:sp>
        <p:nvSpPr>
          <p:cNvPr id="3" name="Subtitle 2"/>
          <p:cNvSpPr>
            <a:spLocks noGrp="1"/>
          </p:cNvSpPr>
          <p:nvPr>
            <p:ph type="subTitle" idx="1"/>
          </p:nvPr>
        </p:nvSpPr>
        <p:spPr>
          <a:xfrm>
            <a:off x="1524000" y="4415777"/>
            <a:ext cx="9144000" cy="1126607"/>
          </a:xfrm>
        </p:spPr>
        <p:txBody>
          <a:bodyPr/>
          <a:lstStyle/>
          <a:p>
            <a:r>
              <a:rPr lang="en-GB" dirty="0"/>
              <a:t>Đorđe Đukić, University of Belgrade, Faculty of Economics </a:t>
            </a:r>
            <a:endParaRPr lang="en-US" dirty="0"/>
          </a:p>
          <a:p>
            <a:r>
              <a:rPr lang="sr-Latn-RS" dirty="0"/>
              <a:t>Mališa Đukić, Union University Belgrade, Belgrade </a:t>
            </a:r>
            <a:r>
              <a:rPr lang="sr-Latn-RS" dirty="0" err="1"/>
              <a:t>Banking</a:t>
            </a:r>
            <a:r>
              <a:rPr lang="sr-Latn-RS" dirty="0"/>
              <a:t> </a:t>
            </a:r>
            <a:r>
              <a:rPr lang="sr-Latn-RS" dirty="0" err="1"/>
              <a:t>Academy</a:t>
            </a:r>
            <a:endParaRPr lang="en-US" dirty="0"/>
          </a:p>
        </p:txBody>
      </p:sp>
    </p:spTree>
    <p:extLst>
      <p:ext uri="{BB962C8B-B14F-4D97-AF65-F5344CB8AC3E}">
        <p14:creationId xmlns:p14="http://schemas.microsoft.com/office/powerpoint/2010/main" val="1237606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327E1-4754-41C1-A654-5AA5C31472E1}"/>
              </a:ext>
            </a:extLst>
          </p:cNvPr>
          <p:cNvSpPr>
            <a:spLocks noGrp="1"/>
          </p:cNvSpPr>
          <p:nvPr>
            <p:ph type="title"/>
          </p:nvPr>
        </p:nvSpPr>
        <p:spPr/>
        <p:txBody>
          <a:bodyPr>
            <a:normAutofit fontScale="90000"/>
          </a:bodyPr>
          <a:lstStyle/>
          <a:p>
            <a:r>
              <a:rPr lang="en-US" dirty="0"/>
              <a:t>20-Year Eurozone Central Government Bond Par Yield Curve</a:t>
            </a:r>
            <a:r>
              <a:rPr lang="sr-Latn-RS" dirty="0"/>
              <a:t> </a:t>
            </a:r>
            <a:r>
              <a:rPr lang="en-US" dirty="0"/>
              <a:t>(March 29, 2016- March 18, 2021)</a:t>
            </a:r>
            <a:endParaRPr lang="sr-Latn-RS" dirty="0"/>
          </a:p>
        </p:txBody>
      </p:sp>
      <p:pic>
        <p:nvPicPr>
          <p:cNvPr id="4" name="Slika 6">
            <a:extLst>
              <a:ext uri="{FF2B5EF4-FFF2-40B4-BE49-F238E27FC236}">
                <a16:creationId xmlns:a16="http://schemas.microsoft.com/office/drawing/2014/main" id="{5356D500-054B-47DF-A71C-6DD1A9B4E5F5}"/>
              </a:ext>
            </a:extLst>
          </p:cNvPr>
          <p:cNvPicPr/>
          <p:nvPr/>
        </p:nvPicPr>
        <p:blipFill rotWithShape="1">
          <a:blip r:embed="rId2"/>
          <a:srcRect t="3588"/>
          <a:stretch/>
        </p:blipFill>
        <p:spPr bwMode="auto">
          <a:xfrm>
            <a:off x="1409930" y="2795892"/>
            <a:ext cx="9372140" cy="246657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7106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t>The impact of </a:t>
            </a:r>
            <a:r>
              <a:rPr lang="sr-Latn-RS" sz="4000" dirty="0"/>
              <a:t>ECB</a:t>
            </a:r>
            <a:r>
              <a:rPr lang="en-US" sz="4000" dirty="0"/>
              <a:t> monetary policy of negative interest rates on risk taking of insurance companies</a:t>
            </a:r>
          </a:p>
        </p:txBody>
      </p:sp>
      <p:sp>
        <p:nvSpPr>
          <p:cNvPr id="3" name="Content Placeholder 2"/>
          <p:cNvSpPr>
            <a:spLocks noGrp="1"/>
          </p:cNvSpPr>
          <p:nvPr>
            <p:ph idx="1"/>
          </p:nvPr>
        </p:nvSpPr>
        <p:spPr/>
        <p:txBody>
          <a:bodyPr>
            <a:normAutofit/>
          </a:bodyPr>
          <a:lstStyle/>
          <a:p>
            <a:r>
              <a:rPr lang="en-US" sz="2000" dirty="0">
                <a:latin typeface="Century Gothic" panose="020B0502020202020204" pitchFamily="34" charset="0"/>
              </a:rPr>
              <a:t>One of the six priorities of insurance companies in 2021 was to </a:t>
            </a:r>
            <a:endParaRPr lang="sr-Latn-RS" sz="2000" dirty="0">
              <a:latin typeface="Century Gothic" panose="020B0502020202020204" pitchFamily="34" charset="0"/>
            </a:endParaRPr>
          </a:p>
          <a:p>
            <a:pPr marL="457200" lvl="1" indent="0">
              <a:buNone/>
            </a:pPr>
            <a:r>
              <a:rPr lang="en-US" sz="2000" dirty="0">
                <a:latin typeface="Century Gothic" panose="020B0502020202020204" pitchFamily="34" charset="0"/>
              </a:rPr>
              <a:t>“…refine alternative capital structure and identify plans for targeted grow</a:t>
            </a:r>
            <a:r>
              <a:rPr lang="sr-Latn-RS" sz="2000" dirty="0" err="1">
                <a:latin typeface="Century Gothic" panose="020B0502020202020204" pitchFamily="34" charset="0"/>
              </a:rPr>
              <a:t>th</a:t>
            </a:r>
            <a:r>
              <a:rPr lang="en-US" sz="2000" dirty="0">
                <a:latin typeface="Century Gothic" panose="020B0502020202020204" pitchFamily="34" charset="0"/>
              </a:rPr>
              <a:t> investments.” </a:t>
            </a:r>
            <a:r>
              <a:rPr lang="sr-Latn-RS" sz="2000" dirty="0">
                <a:latin typeface="Century Gothic" panose="020B0502020202020204" pitchFamily="34" charset="0"/>
              </a:rPr>
              <a:t>- </a:t>
            </a:r>
            <a:r>
              <a:rPr lang="en-US" sz="2000" dirty="0">
                <a:latin typeface="Century Gothic" panose="020B0502020202020204" pitchFamily="34" charset="0"/>
              </a:rPr>
              <a:t>Ernst &amp; Young (2021). 2021 Global Insurance Outlook, p. 29.</a:t>
            </a:r>
            <a:endParaRPr lang="sr-Latn-RS" sz="2000" dirty="0">
              <a:latin typeface="Century Gothic" panose="020B0502020202020204" pitchFamily="34" charset="0"/>
            </a:endParaRPr>
          </a:p>
          <a:p>
            <a:r>
              <a:rPr lang="sr-Latn-RS" sz="2000" dirty="0">
                <a:latin typeface="Century Gothic" panose="020B0502020202020204" pitchFamily="34" charset="0"/>
              </a:rPr>
              <a:t>T</a:t>
            </a:r>
            <a:r>
              <a:rPr lang="en-US" sz="2000" dirty="0">
                <a:latin typeface="Century Gothic" panose="020B0502020202020204" pitchFamily="34" charset="0"/>
              </a:rPr>
              <a:t>he liquidity of insurance companies in Europe was stable before the outbreak of COVID-19 pandemic. The growing needs for cash in 2020 were the consequence of increasing volatilities in bond markets. </a:t>
            </a:r>
            <a:endParaRPr lang="sr-Latn-RS" sz="2000" dirty="0">
              <a:latin typeface="Century Gothic" panose="020B0502020202020204" pitchFamily="34" charset="0"/>
            </a:endParaRPr>
          </a:p>
          <a:p>
            <a:r>
              <a:rPr lang="en-US" sz="2000" dirty="0">
                <a:latin typeface="Century Gothic" panose="020B0502020202020204" pitchFamily="34" charset="0"/>
              </a:rPr>
              <a:t>Insurance companies in Europe will be under growing pressure to take more credit risk, liquidity risk and market risk in 2021 and first half of 2022. This is due to the continuation of ultra-expansionary monetary policy of ECB</a:t>
            </a:r>
            <a:r>
              <a:rPr lang="sr-Latn-RS" sz="2000" dirty="0">
                <a:latin typeface="Century Gothic" panose="020B0502020202020204" pitchFamily="34" charset="0"/>
              </a:rPr>
              <a:t>.</a:t>
            </a:r>
          </a:p>
        </p:txBody>
      </p:sp>
    </p:spTree>
    <p:extLst>
      <p:ext uri="{BB962C8B-B14F-4D97-AF65-F5344CB8AC3E}">
        <p14:creationId xmlns:p14="http://schemas.microsoft.com/office/powerpoint/2010/main" val="2825272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effectLst/>
                <a:latin typeface="Century Gothic" panose="020B0502020202020204" pitchFamily="34" charset="0"/>
                <a:ea typeface="Calibri" panose="020F0502020204030204" pitchFamily="34" charset="0"/>
              </a:rPr>
              <a:t>The impact of </a:t>
            </a:r>
            <a:r>
              <a:rPr lang="sr-Latn-RS" sz="3600" dirty="0">
                <a:effectLst/>
                <a:latin typeface="Century Gothic" panose="020B0502020202020204" pitchFamily="34" charset="0"/>
                <a:ea typeface="Calibri" panose="020F0502020204030204" pitchFamily="34" charset="0"/>
              </a:rPr>
              <a:t>ECB</a:t>
            </a:r>
            <a:r>
              <a:rPr lang="en-US" sz="3600" dirty="0">
                <a:effectLst/>
                <a:latin typeface="Century Gothic" panose="020B0502020202020204" pitchFamily="34" charset="0"/>
                <a:ea typeface="Calibri" panose="020F0502020204030204" pitchFamily="34" charset="0"/>
              </a:rPr>
              <a:t> monetary policy of negative interest rates on risk taking of insurance companies</a:t>
            </a:r>
            <a:endParaRPr lang="en-US" sz="3600" dirty="0">
              <a:latin typeface="Century Gothic" panose="020B0502020202020204" pitchFamily="34" charset="0"/>
            </a:endParaRPr>
          </a:p>
        </p:txBody>
      </p:sp>
      <p:sp>
        <p:nvSpPr>
          <p:cNvPr id="3" name="Content Placeholder 2"/>
          <p:cNvSpPr>
            <a:spLocks noGrp="1"/>
          </p:cNvSpPr>
          <p:nvPr>
            <p:ph idx="1"/>
          </p:nvPr>
        </p:nvSpPr>
        <p:spPr/>
        <p:txBody>
          <a:bodyPr>
            <a:normAutofit fontScale="92500" lnSpcReduction="10000"/>
          </a:bodyPr>
          <a:lstStyle/>
          <a:p>
            <a:pPr algn="just"/>
            <a:endParaRPr lang="sr-Latn-RS" dirty="0">
              <a:effectLst/>
              <a:latin typeface="Century Gothic" panose="020B0502020202020204" pitchFamily="34" charset="0"/>
              <a:ea typeface="Calibri" panose="020F0502020204030204" pitchFamily="34" charset="0"/>
            </a:endParaRPr>
          </a:p>
          <a:p>
            <a:pPr algn="just"/>
            <a:r>
              <a:rPr lang="en-US" dirty="0">
                <a:effectLst/>
                <a:latin typeface="Century Gothic" panose="020B0502020202020204" pitchFamily="34" charset="0"/>
                <a:ea typeface="Calibri" panose="020F0502020204030204" pitchFamily="34" charset="0"/>
              </a:rPr>
              <a:t>Under the assumption that euro area insurance companies’ portfolio shares by rating were kept constant, average coupon income would fall from 2,8% in 2019 to 2,1% in 2025</a:t>
            </a:r>
            <a:r>
              <a:rPr lang="sr-Latn-RS" dirty="0">
                <a:effectLst/>
                <a:latin typeface="Century Gothic" panose="020B0502020202020204" pitchFamily="34" charset="0"/>
                <a:ea typeface="Calibri" panose="020F0502020204030204" pitchFamily="34" charset="0"/>
              </a:rPr>
              <a:t>.</a:t>
            </a:r>
            <a:endParaRPr lang="sr-Latn-RS"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US" dirty="0">
              <a:latin typeface="Century Gothic" panose="020B0502020202020204" pitchFamily="34" charset="0"/>
            </a:endParaRPr>
          </a:p>
          <a:p>
            <a:r>
              <a:rPr lang="en-US" dirty="0">
                <a:effectLst/>
                <a:latin typeface="Century Gothic" panose="020B0502020202020204" pitchFamily="34" charset="0"/>
                <a:ea typeface="Calibri" panose="020F0502020204030204" pitchFamily="34" charset="0"/>
              </a:rPr>
              <a:t>If insurance companies wanted to keep the portfolio income at its 2019 level it would require an increase in the share of high-yield assets from 2% of their debt securities portfolio to 30% by 2025. If more moderate scenario is analyzed, where the decline of portfolio income is only halved, the high-yield share would need to increase to 16% in 2025.</a:t>
            </a:r>
            <a:r>
              <a:rPr lang="sr-Latn-RS" dirty="0">
                <a:effectLst/>
                <a:latin typeface="Century Gothic" panose="020B0502020202020204" pitchFamily="34" charset="0"/>
                <a:ea typeface="Calibri" panose="020F0502020204030204" pitchFamily="34" charset="0"/>
              </a:rPr>
              <a:t> - </a:t>
            </a:r>
            <a:r>
              <a:rPr lang="sr-Latn-RS" sz="1600" dirty="0">
                <a:effectLst/>
                <a:latin typeface="Century Gothic" panose="020B0502020202020204" pitchFamily="34" charset="0"/>
                <a:ea typeface="Calibri" panose="020F0502020204030204" pitchFamily="34" charset="0"/>
                <a:cs typeface="Times New Roman" panose="02020603050405020304" pitchFamily="18" charset="0"/>
              </a:rPr>
              <a:t>(</a:t>
            </a:r>
            <a:r>
              <a:rPr lang="sr-Latn-RS" sz="1600" dirty="0" err="1">
                <a:effectLst/>
                <a:latin typeface="Century Gothic" panose="020B0502020202020204" pitchFamily="34" charset="0"/>
                <a:ea typeface="Calibri" panose="020F0502020204030204" pitchFamily="34" charset="0"/>
                <a:cs typeface="Times New Roman" panose="02020603050405020304" pitchFamily="18" charset="0"/>
              </a:rPr>
              <a:t>Source</a:t>
            </a:r>
            <a:r>
              <a:rPr lang="en-US" sz="1600" dirty="0">
                <a:effectLst/>
                <a:latin typeface="Century Gothic" panose="020B0502020202020204" pitchFamily="34" charset="0"/>
                <a:ea typeface="Calibri" panose="020F0502020204030204" pitchFamily="34" charset="0"/>
                <a:cs typeface="Times New Roman" panose="02020603050405020304" pitchFamily="18" charset="0"/>
              </a:rPr>
              <a:t>: European Central Bank (2020). </a:t>
            </a:r>
            <a:r>
              <a:rPr lang="en-US" sz="1600" i="1" dirty="0">
                <a:effectLst/>
                <a:latin typeface="Century Gothic" panose="020B0502020202020204" pitchFamily="34" charset="0"/>
                <a:ea typeface="Calibri" panose="020F0502020204030204" pitchFamily="34" charset="0"/>
                <a:cs typeface="Times New Roman" panose="02020603050405020304" pitchFamily="18" charset="0"/>
              </a:rPr>
              <a:t>Financial Stability Review,</a:t>
            </a:r>
            <a:r>
              <a:rPr lang="en-US" sz="1600" dirty="0">
                <a:effectLst/>
                <a:latin typeface="Century Gothic" panose="020B0502020202020204" pitchFamily="34" charset="0"/>
                <a:ea typeface="Calibri" panose="020F0502020204030204" pitchFamily="34" charset="0"/>
                <a:cs typeface="Times New Roman" panose="02020603050405020304" pitchFamily="18" charset="0"/>
              </a:rPr>
              <a:t> November, p. 99</a:t>
            </a:r>
            <a:r>
              <a:rPr lang="sr-Latn-RS" sz="1600" dirty="0">
                <a:latin typeface="Century Gothic" panose="020B0502020202020204" pitchFamily="34" charset="0"/>
                <a:ea typeface="Calibri" panose="020F0502020204030204" pitchFamily="34" charset="0"/>
                <a:cs typeface="Times New Roman" panose="02020603050405020304" pitchFamily="18" charset="0"/>
              </a:rPr>
              <a:t>)</a:t>
            </a:r>
            <a:r>
              <a:rPr lang="en-US" dirty="0">
                <a:effectLst/>
                <a:latin typeface="Century Gothic" panose="020B0502020202020204" pitchFamily="34" charset="0"/>
                <a:ea typeface="Calibri" panose="020F0502020204030204" pitchFamily="34" charset="0"/>
                <a:cs typeface="Times New Roman" panose="02020603050405020304" pitchFamily="18" charset="0"/>
              </a:rPr>
              <a:t>.</a:t>
            </a:r>
            <a:endParaRPr lang="sr-Latn-RS"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7770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D4425-C64A-4B39-A2F4-112F14B6C716}"/>
              </a:ext>
            </a:extLst>
          </p:cNvPr>
          <p:cNvSpPr>
            <a:spLocks noGrp="1"/>
          </p:cNvSpPr>
          <p:nvPr>
            <p:ph type="title"/>
          </p:nvPr>
        </p:nvSpPr>
        <p:spPr/>
        <p:txBody>
          <a:bodyPr>
            <a:normAutofit fontScale="90000"/>
          </a:bodyPr>
          <a:lstStyle/>
          <a:p>
            <a:r>
              <a:rPr lang="en-US" dirty="0">
                <a:latin typeface="Century Gothic" panose="020B0502020202020204" pitchFamily="34" charset="0"/>
                <a:ea typeface="Calibri" panose="020F0502020204030204" pitchFamily="34" charset="0"/>
              </a:rPr>
              <a:t>The impact of </a:t>
            </a:r>
            <a:r>
              <a:rPr lang="sr-Latn-RS" dirty="0">
                <a:latin typeface="Century Gothic" panose="020B0502020202020204" pitchFamily="34" charset="0"/>
                <a:ea typeface="Calibri" panose="020F0502020204030204" pitchFamily="34" charset="0"/>
              </a:rPr>
              <a:t>ECB</a:t>
            </a:r>
            <a:r>
              <a:rPr lang="en-US" dirty="0">
                <a:latin typeface="Century Gothic" panose="020B0502020202020204" pitchFamily="34" charset="0"/>
                <a:ea typeface="Calibri" panose="020F0502020204030204" pitchFamily="34" charset="0"/>
              </a:rPr>
              <a:t> monetary policy of negative interest rates on risk taking of insurance companies</a:t>
            </a:r>
            <a:endParaRPr lang="sr-Latn-RS" dirty="0"/>
          </a:p>
        </p:txBody>
      </p:sp>
      <p:sp>
        <p:nvSpPr>
          <p:cNvPr id="3" name="Čuvar mesta za sadržaj 2">
            <a:extLst>
              <a:ext uri="{FF2B5EF4-FFF2-40B4-BE49-F238E27FC236}">
                <a16:creationId xmlns:a16="http://schemas.microsoft.com/office/drawing/2014/main" id="{F43D2FF6-25DF-48BB-BB0A-72957CFDD429}"/>
              </a:ext>
            </a:extLst>
          </p:cNvPr>
          <p:cNvSpPr>
            <a:spLocks noGrp="1"/>
          </p:cNvSpPr>
          <p:nvPr>
            <p:ph idx="1"/>
          </p:nvPr>
        </p:nvSpPr>
        <p:spPr>
          <a:xfrm>
            <a:off x="838200" y="2141537"/>
            <a:ext cx="10515600" cy="4351338"/>
          </a:xfrm>
        </p:spPr>
        <p:txBody>
          <a:bodyPr>
            <a:normAutofit/>
          </a:bodyPr>
          <a:lstStyle/>
          <a:p>
            <a:pPr marL="0" indent="0" algn="just">
              <a:buNone/>
            </a:pPr>
            <a:r>
              <a:rPr lang="en-US" dirty="0">
                <a:effectLst/>
                <a:latin typeface="Century Gothic" panose="020B0502020202020204" pitchFamily="34" charset="0"/>
                <a:ea typeface="Calibri" panose="020F0502020204030204" pitchFamily="34" charset="0"/>
              </a:rPr>
              <a:t>Last but not the least, the insurance companies will face to constraints in the 2021-2022 period: </a:t>
            </a:r>
            <a:endParaRPr lang="sr-Latn-RS" dirty="0">
              <a:effectLst/>
              <a:latin typeface="Century Gothic" panose="020B0502020202020204" pitchFamily="34" charset="0"/>
              <a:ea typeface="Calibri" panose="020F0502020204030204" pitchFamily="34" charset="0"/>
            </a:endParaRPr>
          </a:p>
          <a:p>
            <a:pPr algn="just">
              <a:buSzPts val="1200"/>
            </a:pPr>
            <a:r>
              <a:rPr lang="en-US" dirty="0">
                <a:effectLst/>
                <a:latin typeface="Century Gothic" panose="020B0502020202020204" pitchFamily="34" charset="0"/>
                <a:ea typeface="Calibri" panose="020F0502020204030204" pitchFamily="34" charset="0"/>
              </a:rPr>
              <a:t>First, solvency capital requirements would increase significantly if insurance companies would purchase riskier asset classes</a:t>
            </a:r>
            <a:r>
              <a:rPr lang="sr-Latn-RS" dirty="0">
                <a:effectLst/>
                <a:latin typeface="Century Gothic" panose="020B0502020202020204" pitchFamily="34" charset="0"/>
                <a:ea typeface="Calibri" panose="020F0502020204030204" pitchFamily="34" charset="0"/>
              </a:rPr>
              <a:t>.</a:t>
            </a:r>
          </a:p>
          <a:p>
            <a:pPr algn="just">
              <a:buSzPts val="1200"/>
            </a:pPr>
            <a:r>
              <a:rPr lang="en-US" dirty="0">
                <a:effectLst/>
                <a:latin typeface="Century Gothic" panose="020B0502020202020204" pitchFamily="34" charset="0"/>
                <a:ea typeface="Calibri" panose="020F0502020204030204" pitchFamily="34" charset="0"/>
              </a:rPr>
              <a:t>Secondly, there will be a limited supply of high-yield alternative asset classes on the capital market in euro</a:t>
            </a:r>
            <a:r>
              <a:rPr lang="sr-Latn-RS" dirty="0">
                <a:effectLst/>
                <a:latin typeface="Century Gothic" panose="020B0502020202020204" pitchFamily="34" charset="0"/>
                <a:ea typeface="Calibri" panose="020F0502020204030204" pitchFamily="34" charset="0"/>
              </a:rPr>
              <a:t>z</a:t>
            </a:r>
            <a:r>
              <a:rPr lang="en-US" dirty="0">
                <a:effectLst/>
                <a:latin typeface="Century Gothic" panose="020B0502020202020204" pitchFamily="34" charset="0"/>
                <a:ea typeface="Calibri" panose="020F0502020204030204" pitchFamily="34" charset="0"/>
              </a:rPr>
              <a:t>one</a:t>
            </a:r>
            <a:r>
              <a:rPr lang="sr-Latn-RS" dirty="0">
                <a:effectLst/>
                <a:latin typeface="Century Gothic" panose="020B0502020202020204" pitchFamily="34" charset="0"/>
                <a:ea typeface="Calibri" panose="020F0502020204030204" pitchFamily="34" charset="0"/>
              </a:rPr>
              <a:t>.</a:t>
            </a:r>
          </a:p>
        </p:txBody>
      </p:sp>
    </p:spTree>
    <p:extLst>
      <p:ext uri="{BB962C8B-B14F-4D97-AF65-F5344CB8AC3E}">
        <p14:creationId xmlns:p14="http://schemas.microsoft.com/office/powerpoint/2010/main" val="3964889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BBED5-8338-47B7-A2D4-26E393DE5906}"/>
              </a:ext>
            </a:extLst>
          </p:cNvPr>
          <p:cNvSpPr>
            <a:spLocks noGrp="1"/>
          </p:cNvSpPr>
          <p:nvPr>
            <p:ph type="title"/>
          </p:nvPr>
        </p:nvSpPr>
        <p:spPr>
          <a:xfrm>
            <a:off x="838200" y="2315223"/>
            <a:ext cx="10515600" cy="1325563"/>
          </a:xfrm>
        </p:spPr>
        <p:txBody>
          <a:bodyPr/>
          <a:lstStyle/>
          <a:p>
            <a:pPr algn="ctr"/>
            <a:r>
              <a:rPr lang="sr-Latn-RS" dirty="0" err="1"/>
              <a:t>Thank</a:t>
            </a:r>
            <a:r>
              <a:rPr lang="sr-Latn-RS" dirty="0"/>
              <a:t> </a:t>
            </a:r>
            <a:r>
              <a:rPr lang="sr-Latn-RS" dirty="0" err="1"/>
              <a:t>you</a:t>
            </a:r>
            <a:r>
              <a:rPr lang="sr-Latn-RS" dirty="0"/>
              <a:t> </a:t>
            </a:r>
            <a:r>
              <a:rPr lang="sr-Latn-RS" dirty="0" err="1"/>
              <a:t>for</a:t>
            </a:r>
            <a:r>
              <a:rPr lang="sr-Latn-RS" dirty="0"/>
              <a:t> </a:t>
            </a:r>
            <a:r>
              <a:rPr lang="sr-Latn-RS" dirty="0" err="1"/>
              <a:t>your</a:t>
            </a:r>
            <a:r>
              <a:rPr lang="sr-Latn-RS" dirty="0"/>
              <a:t> </a:t>
            </a:r>
            <a:r>
              <a:rPr lang="sr-Latn-RS" dirty="0" err="1"/>
              <a:t>attention</a:t>
            </a:r>
            <a:r>
              <a:rPr lang="sr-Latn-RS" dirty="0"/>
              <a:t>!</a:t>
            </a:r>
          </a:p>
        </p:txBody>
      </p:sp>
    </p:spTree>
    <p:extLst>
      <p:ext uri="{BB962C8B-B14F-4D97-AF65-F5344CB8AC3E}">
        <p14:creationId xmlns:p14="http://schemas.microsoft.com/office/powerpoint/2010/main" val="663458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6D824-8FA6-4DEE-A3FE-BFB2EF38E4D6}"/>
              </a:ext>
            </a:extLst>
          </p:cNvPr>
          <p:cNvSpPr>
            <a:spLocks noGrp="1"/>
          </p:cNvSpPr>
          <p:nvPr>
            <p:ph type="title"/>
          </p:nvPr>
        </p:nvSpPr>
        <p:spPr/>
        <p:txBody>
          <a:bodyPr>
            <a:normAutofit/>
          </a:bodyPr>
          <a:lstStyle/>
          <a:p>
            <a:r>
              <a:rPr lang="sr-Latn-RS" dirty="0" err="1"/>
              <a:t>Content</a:t>
            </a:r>
            <a:r>
              <a:rPr lang="sr-Latn-RS" dirty="0"/>
              <a:t> </a:t>
            </a:r>
            <a:r>
              <a:rPr lang="sr-Latn-RS" dirty="0" err="1"/>
              <a:t>of</a:t>
            </a:r>
            <a:r>
              <a:rPr lang="sr-Latn-RS" dirty="0"/>
              <a:t> </a:t>
            </a:r>
            <a:r>
              <a:rPr lang="sr-Latn-RS" dirty="0" err="1"/>
              <a:t>the</a:t>
            </a:r>
            <a:r>
              <a:rPr lang="sr-Latn-RS" dirty="0"/>
              <a:t> </a:t>
            </a:r>
            <a:r>
              <a:rPr lang="sr-Latn-RS" dirty="0" err="1"/>
              <a:t>presentation</a:t>
            </a:r>
            <a:endParaRPr lang="sr-Latn-RS" dirty="0"/>
          </a:p>
        </p:txBody>
      </p:sp>
      <p:sp>
        <p:nvSpPr>
          <p:cNvPr id="3" name="Content Placeholder 2">
            <a:extLst>
              <a:ext uri="{FF2B5EF4-FFF2-40B4-BE49-F238E27FC236}">
                <a16:creationId xmlns:a16="http://schemas.microsoft.com/office/drawing/2014/main" id="{1B2BD4D2-9E45-4A91-BA54-12D2EBED36FF}"/>
              </a:ext>
            </a:extLst>
          </p:cNvPr>
          <p:cNvSpPr>
            <a:spLocks noGrp="1"/>
          </p:cNvSpPr>
          <p:nvPr>
            <p:ph idx="1"/>
          </p:nvPr>
        </p:nvSpPr>
        <p:spPr/>
        <p:txBody>
          <a:bodyPr>
            <a:normAutofit/>
          </a:bodyPr>
          <a:lstStyle/>
          <a:p>
            <a:r>
              <a:rPr lang="en-US" dirty="0"/>
              <a:t>The prolonged asymmetry between </a:t>
            </a:r>
            <a:r>
              <a:rPr lang="sr-Latn-RS" dirty="0"/>
              <a:t>ECB</a:t>
            </a:r>
            <a:r>
              <a:rPr lang="en-US" dirty="0"/>
              <a:t> policy rates and </a:t>
            </a:r>
            <a:r>
              <a:rPr lang="sr-Latn-RS" dirty="0"/>
              <a:t>F</a:t>
            </a:r>
            <a:r>
              <a:rPr lang="en-US" dirty="0"/>
              <a:t>ed policy rates during 2021-2022</a:t>
            </a:r>
          </a:p>
          <a:p>
            <a:endParaRPr lang="en-US" dirty="0"/>
          </a:p>
          <a:p>
            <a:r>
              <a:rPr lang="en-US" dirty="0"/>
              <a:t>The impact of </a:t>
            </a:r>
            <a:r>
              <a:rPr lang="sr-Latn-RS" dirty="0"/>
              <a:t>ECB </a:t>
            </a:r>
            <a:r>
              <a:rPr lang="en-US" dirty="0"/>
              <a:t>monetary policy of negative interest rates on bond yields in 2021</a:t>
            </a:r>
          </a:p>
          <a:p>
            <a:endParaRPr lang="en-US" dirty="0"/>
          </a:p>
          <a:p>
            <a:r>
              <a:rPr lang="en-US" dirty="0"/>
              <a:t>The impact of </a:t>
            </a:r>
            <a:r>
              <a:rPr lang="sr-Latn-RS" dirty="0"/>
              <a:t>ECB</a:t>
            </a:r>
            <a:r>
              <a:rPr lang="en-US" dirty="0"/>
              <a:t> monetary policy of negative interest rates on risk taking of insurance companies</a:t>
            </a:r>
          </a:p>
        </p:txBody>
      </p:sp>
    </p:spTree>
    <p:extLst>
      <p:ext uri="{BB962C8B-B14F-4D97-AF65-F5344CB8AC3E}">
        <p14:creationId xmlns:p14="http://schemas.microsoft.com/office/powerpoint/2010/main" val="2613215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8F0A6-F671-4E5D-8228-F03B204C809A}"/>
              </a:ext>
            </a:extLst>
          </p:cNvPr>
          <p:cNvSpPr>
            <a:spLocks noGrp="1"/>
          </p:cNvSpPr>
          <p:nvPr>
            <p:ph type="title"/>
          </p:nvPr>
        </p:nvSpPr>
        <p:spPr/>
        <p:txBody>
          <a:bodyPr>
            <a:normAutofit/>
          </a:bodyPr>
          <a:lstStyle/>
          <a:p>
            <a:r>
              <a:rPr lang="en-US" dirty="0"/>
              <a:t>The prolonged asymmetry between </a:t>
            </a:r>
            <a:r>
              <a:rPr lang="sr-Latn-RS" dirty="0"/>
              <a:t>ECB</a:t>
            </a:r>
            <a:r>
              <a:rPr lang="en-US" dirty="0"/>
              <a:t> policy rates and </a:t>
            </a:r>
            <a:r>
              <a:rPr lang="sr-Latn-RS" dirty="0"/>
              <a:t>F</a:t>
            </a:r>
            <a:r>
              <a:rPr lang="en-US" dirty="0"/>
              <a:t>ed policy rates</a:t>
            </a:r>
            <a:endParaRPr lang="sr-Latn-RS" dirty="0"/>
          </a:p>
        </p:txBody>
      </p:sp>
      <p:sp>
        <p:nvSpPr>
          <p:cNvPr id="3" name="Content Placeholder 2"/>
          <p:cNvSpPr>
            <a:spLocks noGrp="1"/>
          </p:cNvSpPr>
          <p:nvPr>
            <p:ph idx="1"/>
          </p:nvPr>
        </p:nvSpPr>
        <p:spPr/>
        <p:txBody>
          <a:bodyPr>
            <a:normAutofit fontScale="92500"/>
          </a:bodyPr>
          <a:lstStyle/>
          <a:p>
            <a:r>
              <a:rPr lang="en-US" dirty="0">
                <a:effectLst/>
                <a:ea typeface="Calibri" panose="020F0502020204030204" pitchFamily="34" charset="0"/>
              </a:rPr>
              <a:t>ECB continues its experiment of implementing monetary policy with 0% interest rates on main refinancing operations and negative interest rate on deposit facilities</a:t>
            </a:r>
            <a:r>
              <a:rPr lang="sr-Latn-RS" dirty="0">
                <a:effectLst/>
                <a:ea typeface="Calibri" panose="020F0502020204030204" pitchFamily="34" charset="0"/>
              </a:rPr>
              <a:t>.</a:t>
            </a:r>
            <a:r>
              <a:rPr lang="en-US" dirty="0">
                <a:effectLst/>
                <a:ea typeface="Calibri" panose="020F0502020204030204" pitchFamily="34" charset="0"/>
              </a:rPr>
              <a:t> FED has no intention of taking part in such an experiment. </a:t>
            </a:r>
            <a:endParaRPr lang="sr-Latn-RS" dirty="0"/>
          </a:p>
          <a:p>
            <a:r>
              <a:rPr lang="en-US" dirty="0">
                <a:effectLst/>
                <a:ea typeface="Calibri" panose="020F0502020204030204" pitchFamily="34" charset="0"/>
              </a:rPr>
              <a:t>As presented in Figures 1 and 2 for the third decade of March 2021 current target rate</a:t>
            </a:r>
            <a:r>
              <a:rPr lang="sr-Latn-RS" dirty="0">
                <a:effectLst/>
                <a:ea typeface="Calibri" panose="020F0502020204030204" pitchFamily="34" charset="0"/>
              </a:rPr>
              <a:t> (0-0,25%)</a:t>
            </a:r>
            <a:r>
              <a:rPr lang="en-US" dirty="0">
                <a:effectLst/>
                <a:ea typeface="Calibri" panose="020F0502020204030204" pitchFamily="34" charset="0"/>
              </a:rPr>
              <a:t> probabilities for April 28</a:t>
            </a:r>
            <a:r>
              <a:rPr lang="en-US" baseline="30000" dirty="0">
                <a:effectLst/>
                <a:ea typeface="Calibri" panose="020F0502020204030204" pitchFamily="34" charset="0"/>
              </a:rPr>
              <a:t>th</a:t>
            </a:r>
            <a:r>
              <a:rPr lang="en-US" dirty="0">
                <a:effectLst/>
                <a:ea typeface="Calibri" panose="020F0502020204030204" pitchFamily="34" charset="0"/>
              </a:rPr>
              <a:t> 2021 FED meeting was 97,8% and for December 18</a:t>
            </a:r>
            <a:r>
              <a:rPr lang="en-US" baseline="30000" dirty="0">
                <a:effectLst/>
                <a:ea typeface="Calibri" panose="020F0502020204030204" pitchFamily="34" charset="0"/>
              </a:rPr>
              <a:t>th</a:t>
            </a:r>
            <a:r>
              <a:rPr lang="en-US" dirty="0">
                <a:effectLst/>
                <a:ea typeface="Calibri" panose="020F0502020204030204" pitchFamily="34" charset="0"/>
              </a:rPr>
              <a:t> 2021 FED meeting was 91,4%. </a:t>
            </a:r>
            <a:endParaRPr lang="sr-Latn-RS" dirty="0">
              <a:effectLst/>
              <a:ea typeface="Calibri" panose="020F0502020204030204" pitchFamily="34" charset="0"/>
            </a:endParaRPr>
          </a:p>
          <a:p>
            <a:r>
              <a:rPr lang="en-US" dirty="0">
                <a:effectLst/>
                <a:ea typeface="Calibri" panose="020F0502020204030204" pitchFamily="34" charset="0"/>
              </a:rPr>
              <a:t>One month later, April 18th 2021, number of investors expecting the increase in key interest rates from 0,25% to 0,50% in December 2021 slightly increased. As presented in Figure 3, the probability of such an event increased from 6,40% to 13,65% as of March 18th, 2021</a:t>
            </a:r>
            <a:endParaRPr lang="sr-Latn-RS" dirty="0">
              <a:effectLst/>
              <a:ea typeface="Calibri" panose="020F0502020204030204" pitchFamily="34" charset="0"/>
            </a:endParaRPr>
          </a:p>
        </p:txBody>
      </p:sp>
    </p:spTree>
    <p:extLst>
      <p:ext uri="{BB962C8B-B14F-4D97-AF65-F5344CB8AC3E}">
        <p14:creationId xmlns:p14="http://schemas.microsoft.com/office/powerpoint/2010/main" val="567156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1CD3A-B232-4782-81C7-1705DEC9AB6A}"/>
              </a:ext>
            </a:extLst>
          </p:cNvPr>
          <p:cNvSpPr>
            <a:spLocks noGrp="1"/>
          </p:cNvSpPr>
          <p:nvPr>
            <p:ph type="title"/>
          </p:nvPr>
        </p:nvSpPr>
        <p:spPr/>
        <p:txBody>
          <a:bodyPr/>
          <a:lstStyle/>
          <a:p>
            <a:r>
              <a:rPr lang="en-US" dirty="0"/>
              <a:t>Current Target Rate Probabilities for 15 December 2021 FED Meeting</a:t>
            </a:r>
            <a:endParaRPr lang="sr-Latn-RS" dirty="0"/>
          </a:p>
        </p:txBody>
      </p:sp>
      <p:pic>
        <p:nvPicPr>
          <p:cNvPr id="4" name="Slika 4">
            <a:extLst>
              <a:ext uri="{FF2B5EF4-FFF2-40B4-BE49-F238E27FC236}">
                <a16:creationId xmlns:a16="http://schemas.microsoft.com/office/drawing/2014/main" id="{AB05B8F3-97FD-4688-B10B-B47195C45731}"/>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903161"/>
            <a:ext cx="10515600" cy="4196265"/>
          </a:xfrm>
          <a:prstGeom prst="rect">
            <a:avLst/>
          </a:prstGeom>
          <a:noFill/>
          <a:ln>
            <a:noFill/>
          </a:ln>
        </p:spPr>
      </p:pic>
    </p:spTree>
    <p:extLst>
      <p:ext uri="{BB962C8B-B14F-4D97-AF65-F5344CB8AC3E}">
        <p14:creationId xmlns:p14="http://schemas.microsoft.com/office/powerpoint/2010/main" val="109718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sr-Latn-RS" sz="2000" dirty="0"/>
            </a:br>
            <a:r>
              <a:rPr lang="en-US" dirty="0"/>
              <a:t>The prolonged asymmetry between </a:t>
            </a:r>
            <a:r>
              <a:rPr lang="sr-Latn-RS" dirty="0"/>
              <a:t>ECB</a:t>
            </a:r>
            <a:r>
              <a:rPr lang="en-US" dirty="0"/>
              <a:t> policy rates and </a:t>
            </a:r>
            <a:r>
              <a:rPr lang="sr-Latn-RS" dirty="0"/>
              <a:t>F</a:t>
            </a:r>
            <a:r>
              <a:rPr lang="en-US" dirty="0"/>
              <a:t>ed policy rates </a:t>
            </a:r>
            <a:br>
              <a:rPr lang="en-US" sz="2000" dirty="0"/>
            </a:br>
            <a:endParaRPr lang="en-US" sz="2000" dirty="0"/>
          </a:p>
        </p:txBody>
      </p:sp>
      <p:sp>
        <p:nvSpPr>
          <p:cNvPr id="3" name="Content Placeholder 2"/>
          <p:cNvSpPr>
            <a:spLocks noGrp="1"/>
          </p:cNvSpPr>
          <p:nvPr>
            <p:ph idx="1"/>
          </p:nvPr>
        </p:nvSpPr>
        <p:spPr/>
        <p:txBody>
          <a:bodyPr>
            <a:normAutofit/>
          </a:bodyPr>
          <a:lstStyle/>
          <a:p>
            <a:endParaRPr lang="sr-Latn-RS" sz="2200" dirty="0">
              <a:effectLst/>
              <a:latin typeface="Century Gothic" panose="020B0502020202020204" pitchFamily="34" charset="0"/>
              <a:ea typeface="Calibri" panose="020F0502020204030204" pitchFamily="34" charset="0"/>
            </a:endParaRPr>
          </a:p>
          <a:p>
            <a:r>
              <a:rPr lang="en-US" sz="2200" dirty="0">
                <a:effectLst/>
                <a:latin typeface="Century Gothic" panose="020B0502020202020204" pitchFamily="34" charset="0"/>
                <a:ea typeface="Calibri" panose="020F0502020204030204" pitchFamily="34" charset="0"/>
              </a:rPr>
              <a:t>FED key interest rate in medium term should be analyzed in the context of enormous growth of US federal debt that reached </a:t>
            </a:r>
            <a:r>
              <a:rPr lang="en-US" sz="2200" b="1" dirty="0">
                <a:effectLst/>
                <a:latin typeface="Century Gothic" panose="020B0502020202020204" pitchFamily="34" charset="0"/>
                <a:ea typeface="Calibri" panose="020F0502020204030204" pitchFamily="34" charset="0"/>
              </a:rPr>
              <a:t>100,1% of GDP in 2020</a:t>
            </a:r>
            <a:r>
              <a:rPr lang="en-US" sz="2200" dirty="0">
                <a:effectLst/>
                <a:latin typeface="Century Gothic" panose="020B0502020202020204" pitchFamily="34" charset="0"/>
                <a:ea typeface="Calibri" panose="020F0502020204030204" pitchFamily="34" charset="0"/>
              </a:rPr>
              <a:t>. This was higher than the forecasted 98,2%. </a:t>
            </a:r>
            <a:endParaRPr lang="sr-Latn-RS" sz="2200" dirty="0">
              <a:effectLst/>
              <a:latin typeface="Century Gothic" panose="020B0502020202020204" pitchFamily="34" charset="0"/>
              <a:ea typeface="Calibri" panose="020F0502020204030204" pitchFamily="34" charset="0"/>
            </a:endParaRPr>
          </a:p>
          <a:p>
            <a:r>
              <a:rPr lang="sr-Latn-RS" sz="2200" dirty="0">
                <a:latin typeface="Century Gothic" panose="020B0502020202020204" pitchFamily="34" charset="0"/>
                <a:ea typeface="Calibri" panose="020F0502020204030204" pitchFamily="34" charset="0"/>
              </a:rPr>
              <a:t>A</a:t>
            </a:r>
            <a:r>
              <a:rPr lang="en-US" sz="2200" dirty="0" err="1">
                <a:effectLst/>
                <a:latin typeface="Century Gothic" panose="020B0502020202020204" pitchFamily="34" charset="0"/>
                <a:ea typeface="Calibri" panose="020F0502020204030204" pitchFamily="34" charset="0"/>
              </a:rPr>
              <a:t>ccording</a:t>
            </a:r>
            <a:r>
              <a:rPr lang="en-US" sz="2200" dirty="0">
                <a:effectLst/>
                <a:latin typeface="Century Gothic" panose="020B0502020202020204" pitchFamily="34" charset="0"/>
                <a:ea typeface="Calibri" panose="020F0502020204030204" pitchFamily="34" charset="0"/>
              </a:rPr>
              <a:t> to the forecasts of US Congressional Budget Office from 2020 the federal debt to GDP would reach </a:t>
            </a:r>
            <a:r>
              <a:rPr lang="en-US" sz="2200" b="1" dirty="0">
                <a:effectLst/>
                <a:latin typeface="Century Gothic" panose="020B0502020202020204" pitchFamily="34" charset="0"/>
                <a:ea typeface="Calibri" panose="020F0502020204030204" pitchFamily="34" charset="0"/>
              </a:rPr>
              <a:t>195% in 2050</a:t>
            </a:r>
            <a:r>
              <a:rPr lang="en-US" sz="2200" dirty="0">
                <a:effectLst/>
                <a:latin typeface="Century Gothic" panose="020B0502020202020204" pitchFamily="34" charset="0"/>
                <a:ea typeface="Calibri" panose="020F0502020204030204" pitchFamily="34" charset="0"/>
              </a:rPr>
              <a:t>. </a:t>
            </a:r>
            <a:endParaRPr lang="sr-Latn-RS" sz="2200" dirty="0">
              <a:effectLst/>
              <a:latin typeface="Century Gothic" panose="020B0502020202020204" pitchFamily="34" charset="0"/>
              <a:ea typeface="Calibri" panose="020F0502020204030204" pitchFamily="34" charset="0"/>
            </a:endParaRPr>
          </a:p>
          <a:p>
            <a:r>
              <a:rPr lang="en-US" sz="2200" dirty="0">
                <a:effectLst/>
                <a:latin typeface="Century Gothic" panose="020B0502020202020204" pitchFamily="34" charset="0"/>
                <a:ea typeface="Calibri" panose="020F0502020204030204" pitchFamily="34" charset="0"/>
              </a:rPr>
              <a:t>What are the possible consequences of the sudden increase of public debts as well as the private debts not only in US but in other developed countries globally? </a:t>
            </a:r>
            <a:endParaRPr lang="sr-Latn-RS" sz="2200" dirty="0">
              <a:effectLst/>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2822934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83198-B65A-49A5-96D2-0FA212C4DCAB}"/>
              </a:ext>
            </a:extLst>
          </p:cNvPr>
          <p:cNvSpPr>
            <a:spLocks noGrp="1"/>
          </p:cNvSpPr>
          <p:nvPr>
            <p:ph type="title"/>
          </p:nvPr>
        </p:nvSpPr>
        <p:spPr/>
        <p:txBody>
          <a:bodyPr/>
          <a:lstStyle/>
          <a:p>
            <a:r>
              <a:rPr lang="en-US" dirty="0"/>
              <a:t>Federal debt in public hands as a share of GDP</a:t>
            </a:r>
            <a:endParaRPr lang="sr-Latn-RS" dirty="0"/>
          </a:p>
        </p:txBody>
      </p:sp>
      <p:pic>
        <p:nvPicPr>
          <p:cNvPr id="4" name="Slika 1">
            <a:extLst>
              <a:ext uri="{FF2B5EF4-FFF2-40B4-BE49-F238E27FC236}">
                <a16:creationId xmlns:a16="http://schemas.microsoft.com/office/drawing/2014/main" id="{C93711C1-BC0B-46BC-ADE0-728777A807A3}"/>
              </a:ext>
            </a:extLst>
          </p:cNvPr>
          <p:cNvPicPr>
            <a:picLocks noGrp="1"/>
          </p:cNvPicPr>
          <p:nvPr>
            <p:ph idx="1"/>
          </p:nvPr>
        </p:nvPicPr>
        <p:blipFill>
          <a:blip r:embed="rId2"/>
          <a:stretch>
            <a:fillRect/>
          </a:stretch>
        </p:blipFill>
        <p:spPr>
          <a:xfrm>
            <a:off x="1671637" y="2264828"/>
            <a:ext cx="8848725" cy="3752850"/>
          </a:xfrm>
          <a:prstGeom prst="rect">
            <a:avLst/>
          </a:prstGeom>
        </p:spPr>
      </p:pic>
    </p:spTree>
    <p:extLst>
      <p:ext uri="{BB962C8B-B14F-4D97-AF65-F5344CB8AC3E}">
        <p14:creationId xmlns:p14="http://schemas.microsoft.com/office/powerpoint/2010/main" val="1378853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sr-Latn-RS" sz="2000" dirty="0"/>
            </a:br>
            <a:r>
              <a:rPr lang="en-US" dirty="0"/>
              <a:t>The prolonged asymmetry between </a:t>
            </a:r>
            <a:r>
              <a:rPr lang="sr-Latn-RS" dirty="0"/>
              <a:t>ECB</a:t>
            </a:r>
            <a:r>
              <a:rPr lang="en-US" dirty="0"/>
              <a:t> policy rates and </a:t>
            </a:r>
            <a:r>
              <a:rPr lang="sr-Latn-RS" dirty="0"/>
              <a:t>F</a:t>
            </a:r>
            <a:r>
              <a:rPr lang="en-US" dirty="0"/>
              <a:t>ed policy rates </a:t>
            </a:r>
            <a:br>
              <a:rPr lang="en-US" sz="2000" dirty="0"/>
            </a:br>
            <a:endParaRPr lang="en-US" sz="2000" dirty="0"/>
          </a:p>
        </p:txBody>
      </p:sp>
      <p:sp>
        <p:nvSpPr>
          <p:cNvPr id="3" name="Content Placeholder 2"/>
          <p:cNvSpPr>
            <a:spLocks noGrp="1"/>
          </p:cNvSpPr>
          <p:nvPr>
            <p:ph idx="1"/>
          </p:nvPr>
        </p:nvSpPr>
        <p:spPr/>
        <p:txBody>
          <a:bodyPr>
            <a:normAutofit/>
          </a:bodyPr>
          <a:lstStyle/>
          <a:p>
            <a:r>
              <a:rPr lang="en-US" sz="2200" dirty="0">
                <a:effectLst/>
                <a:latin typeface="Century Gothic" panose="020B0502020202020204" pitchFamily="34" charset="0"/>
                <a:ea typeface="Calibri" panose="020F0502020204030204" pitchFamily="34" charset="0"/>
              </a:rPr>
              <a:t>First, there is a strong probability that the private sector would tend to increase its savings and would maintain high savings rates that were recorded in the decade after the outbreak of the global financial crisis in 2008. </a:t>
            </a:r>
            <a:endParaRPr lang="sr-Latn-RS" sz="2200" dirty="0">
              <a:effectLst/>
              <a:latin typeface="Century Gothic" panose="020B0502020202020204" pitchFamily="34" charset="0"/>
              <a:ea typeface="Calibri" panose="020F0502020204030204" pitchFamily="34" charset="0"/>
            </a:endParaRPr>
          </a:p>
          <a:p>
            <a:pPr algn="just"/>
            <a:r>
              <a:rPr lang="en-US" sz="2200" dirty="0">
                <a:effectLst/>
                <a:latin typeface="Century Gothic" panose="020B0502020202020204" pitchFamily="34" charset="0"/>
                <a:ea typeface="Calibri" panose="020F0502020204030204" pitchFamily="34" charset="0"/>
              </a:rPr>
              <a:t>Secondly, ultra-expansionary monetary policy and low interest rates are likely to remain in the years to come which would allow governments and private sector to maintain high levels of debt. </a:t>
            </a:r>
            <a:endParaRPr lang="sr-Latn-RS" sz="2200" dirty="0">
              <a:effectLst/>
              <a:latin typeface="Century Gothic" panose="020B0502020202020204" pitchFamily="34" charset="0"/>
              <a:ea typeface="Calibri" panose="020F0502020204030204" pitchFamily="34" charset="0"/>
            </a:endParaRPr>
          </a:p>
          <a:p>
            <a:pPr algn="just"/>
            <a:r>
              <a:rPr lang="en-US" sz="2200" dirty="0">
                <a:effectLst/>
                <a:latin typeface="Century Gothic" panose="020B0502020202020204" pitchFamily="34" charset="0"/>
                <a:ea typeface="Calibri" panose="020F0502020204030204" pitchFamily="34" charset="0"/>
              </a:rPr>
              <a:t>Thirdly, as a result of higher credit activity higher liquidity coupled with monetary incentives in the form of quantitative easing would result in more asset reflation.</a:t>
            </a:r>
            <a:endParaRPr lang="sr-Latn-RS" sz="2200" dirty="0">
              <a:effectLst/>
              <a:latin typeface="Century Gothic" panose="020B0502020202020204" pitchFamily="34" charset="0"/>
              <a:ea typeface="Calibri" panose="020F0502020204030204" pitchFamily="34" charset="0"/>
            </a:endParaRPr>
          </a:p>
          <a:p>
            <a:endParaRPr lang="sr-Latn-RS" sz="4000" dirty="0"/>
          </a:p>
        </p:txBody>
      </p:sp>
    </p:spTree>
    <p:extLst>
      <p:ext uri="{BB962C8B-B14F-4D97-AF65-F5344CB8AC3E}">
        <p14:creationId xmlns:p14="http://schemas.microsoft.com/office/powerpoint/2010/main" val="2575107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The impact of </a:t>
            </a:r>
            <a:r>
              <a:rPr lang="sr-Latn-RS" sz="4000" dirty="0"/>
              <a:t>ECB</a:t>
            </a:r>
            <a:r>
              <a:rPr lang="en-US" sz="4000" dirty="0"/>
              <a:t> monetary policy of negative interest rates on bond yields in 2021</a:t>
            </a:r>
          </a:p>
        </p:txBody>
      </p:sp>
      <p:sp>
        <p:nvSpPr>
          <p:cNvPr id="3" name="Content Placeholder 2"/>
          <p:cNvSpPr>
            <a:spLocks noGrp="1"/>
          </p:cNvSpPr>
          <p:nvPr>
            <p:ph idx="1"/>
          </p:nvPr>
        </p:nvSpPr>
        <p:spPr/>
        <p:txBody>
          <a:bodyPr>
            <a:normAutofit fontScale="92500" lnSpcReduction="20000"/>
          </a:bodyPr>
          <a:lstStyle/>
          <a:p>
            <a:pPr algn="just">
              <a:lnSpc>
                <a:spcPct val="110000"/>
              </a:lnSpc>
            </a:pPr>
            <a:r>
              <a:rPr lang="en-US" sz="2200" dirty="0">
                <a:latin typeface="Century Gothic" panose="020B0502020202020204" pitchFamily="34" charset="0"/>
              </a:rPr>
              <a:t>Government bond yields were at record low levels beginning of 2021:</a:t>
            </a:r>
          </a:p>
          <a:p>
            <a:pPr algn="just">
              <a:lnSpc>
                <a:spcPct val="110000"/>
              </a:lnSpc>
            </a:pPr>
            <a:r>
              <a:rPr lang="en-US" sz="2200" dirty="0">
                <a:latin typeface="Century Gothic" panose="020B0502020202020204" pitchFamily="34" charset="0"/>
              </a:rPr>
              <a:t>10-Year Eurozone Central Government Bond Par Yield Curve is at 0,12% (March 18, 2021) compared to 0,70% last year. This is lower than the long-term average of 2,53%.</a:t>
            </a:r>
          </a:p>
          <a:p>
            <a:pPr algn="just">
              <a:lnSpc>
                <a:spcPct val="110000"/>
              </a:lnSpc>
            </a:pPr>
            <a:r>
              <a:rPr lang="en-US" sz="2200" dirty="0">
                <a:latin typeface="Century Gothic" panose="020B0502020202020204" pitchFamily="34" charset="0"/>
              </a:rPr>
              <a:t>20-Year Eurozone Central Government Bond Par Yield Curve is at 0,73% (March 18, 2021) compared to 1,09% last year. This is lower than the long-term average of 3,06%.</a:t>
            </a:r>
          </a:p>
          <a:p>
            <a:pPr algn="just">
              <a:lnSpc>
                <a:spcPct val="110000"/>
              </a:lnSpc>
            </a:pPr>
            <a:r>
              <a:rPr lang="en-US" sz="2200" dirty="0">
                <a:latin typeface="Century Gothic" panose="020B0502020202020204" pitchFamily="34" charset="0"/>
              </a:rPr>
              <a:t>30-Year Eurozone Central Government Bond Par Yield Curve is at 0,98%, compared to 1,27% last year. This is lower than the long-term average of 3,22%. </a:t>
            </a:r>
          </a:p>
          <a:p>
            <a:pPr algn="just">
              <a:lnSpc>
                <a:spcPct val="110000"/>
              </a:lnSpc>
            </a:pPr>
            <a:r>
              <a:rPr lang="en-US" sz="2200" dirty="0">
                <a:latin typeface="Century Gothic" panose="020B0502020202020204" pitchFamily="34" charset="0"/>
              </a:rPr>
              <a:t>The growing optimism on bond markets from March 2021 was based on the growing yields on US government bonds. The change in yields is a consequence of adopting the fiscal package on mitigating the negative impact of COVID-19 pandemic by the Congress in the amount of USD 1,9 trillion.</a:t>
            </a:r>
          </a:p>
        </p:txBody>
      </p:sp>
    </p:spTree>
    <p:extLst>
      <p:ext uri="{BB962C8B-B14F-4D97-AF65-F5344CB8AC3E}">
        <p14:creationId xmlns:p14="http://schemas.microsoft.com/office/powerpoint/2010/main" val="1453577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055EB-7E78-4048-98F2-D6C411238D26}"/>
              </a:ext>
            </a:extLst>
          </p:cNvPr>
          <p:cNvSpPr>
            <a:spLocks noGrp="1"/>
          </p:cNvSpPr>
          <p:nvPr>
            <p:ph type="title"/>
          </p:nvPr>
        </p:nvSpPr>
        <p:spPr/>
        <p:txBody>
          <a:bodyPr>
            <a:normAutofit fontScale="90000"/>
          </a:bodyPr>
          <a:lstStyle/>
          <a:p>
            <a:r>
              <a:rPr lang="en-US" dirty="0"/>
              <a:t>10-Year Eurozone Central Government Bond Par Yield Curve</a:t>
            </a:r>
            <a:r>
              <a:rPr lang="sr-Latn-RS" dirty="0"/>
              <a:t> </a:t>
            </a:r>
            <a:r>
              <a:rPr lang="en-US" dirty="0"/>
              <a:t>(March 29, 2016- March 18, 2021)</a:t>
            </a:r>
            <a:endParaRPr lang="sr-Latn-RS" dirty="0"/>
          </a:p>
        </p:txBody>
      </p:sp>
      <p:pic>
        <p:nvPicPr>
          <p:cNvPr id="4" name="Slika 5">
            <a:extLst>
              <a:ext uri="{FF2B5EF4-FFF2-40B4-BE49-F238E27FC236}">
                <a16:creationId xmlns:a16="http://schemas.microsoft.com/office/drawing/2014/main" id="{EFDCAEC5-A939-478F-938D-E3554E17A0C3}"/>
              </a:ext>
            </a:extLst>
          </p:cNvPr>
          <p:cNvPicPr>
            <a:picLocks noGrp="1"/>
          </p:cNvPicPr>
          <p:nvPr>
            <p:ph idx="1"/>
          </p:nvPr>
        </p:nvPicPr>
        <p:blipFill rotWithShape="1">
          <a:blip r:embed="rId2">
            <a:extLst>
              <a:ext uri="{28A0092B-C50C-407E-A947-70E740481C1C}">
                <a14:useLocalDpi xmlns:a14="http://schemas.microsoft.com/office/drawing/2010/main" val="0"/>
              </a:ext>
            </a:extLst>
          </a:blip>
          <a:srcRect l="1707" t="9785" b="686"/>
          <a:stretch/>
        </p:blipFill>
        <p:spPr bwMode="auto">
          <a:xfrm>
            <a:off x="1269678" y="2858839"/>
            <a:ext cx="9652643" cy="219160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98605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286</TotalTime>
  <Words>1029</Words>
  <Application>Microsoft Office PowerPoint</Application>
  <PresentationFormat>Widescreen</PresentationFormat>
  <Paragraphs>48</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Century Gothic</vt:lpstr>
      <vt:lpstr>Times New Roman</vt:lpstr>
      <vt:lpstr>Office Theme</vt:lpstr>
      <vt:lpstr>THE PROLONGED IMPACT OF NEGATIVE ECB POLICY RATES ON RISK TAKING OF INSURANCE COMPANIES</vt:lpstr>
      <vt:lpstr>Content of the presentation</vt:lpstr>
      <vt:lpstr>The prolonged asymmetry between ECB policy rates and Fed policy rates</vt:lpstr>
      <vt:lpstr>Current Target Rate Probabilities for 15 December 2021 FED Meeting</vt:lpstr>
      <vt:lpstr> The prolonged asymmetry between ECB policy rates and Fed policy rates  </vt:lpstr>
      <vt:lpstr>Federal debt in public hands as a share of GDP</vt:lpstr>
      <vt:lpstr> The prolonged asymmetry between ECB policy rates and Fed policy rates  </vt:lpstr>
      <vt:lpstr>The impact of ECB monetary policy of negative interest rates on bond yields in 2021</vt:lpstr>
      <vt:lpstr>10-Year Eurozone Central Government Bond Par Yield Curve (March 29, 2016- March 18, 2021)</vt:lpstr>
      <vt:lpstr>20-Year Eurozone Central Government Bond Par Yield Curve (March 29, 2016- March 18, 2021)</vt:lpstr>
      <vt:lpstr>The impact of ECB monetary policy of negative interest rates on risk taking of insurance companies</vt:lpstr>
      <vt:lpstr>The impact of ECB monetary policy of negative interest rates on risk taking of insurance companies</vt:lpstr>
      <vt:lpstr>The impact of ECB monetary policy of negative interest rates on risk taking of insurance companies</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ECB MONETARY POLICY NORMALIZATION AND EFFECTS ON INSURANCE COMPANIES INVESTMENTS   INTEREST RATE POLICY OF THE FED AND ECB: INFLUENCE ON INVESTMENT ENVIRONMENT FOR INSURERS</dc:title>
  <dc:creator>Djukic</dc:creator>
  <cp:lastModifiedBy>MD</cp:lastModifiedBy>
  <cp:revision>34</cp:revision>
  <dcterms:created xsi:type="dcterms:W3CDTF">2018-05-08T08:47:42Z</dcterms:created>
  <dcterms:modified xsi:type="dcterms:W3CDTF">2021-06-17T16:30:58Z</dcterms:modified>
</cp:coreProperties>
</file>