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24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IMF%20WE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IMF%20WEO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kumenti\My%20Documents\RAdovi\2021\Jelenina%20monografija\IMF%20WEO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kumenti\My%20Documents\RAdovi\2021\Jelenina%20monografija\KAmate%20centralnih%20banaka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kumenti\My%20Documents\RAdovi\2021\Jelenina%20monografija\KAmate%20centralnih%20banak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GDP growth rate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7.5705065754849796E-2"/>
          <c:y val="0.18101851851851852"/>
          <c:w val="0.66309000153156272"/>
          <c:h val="0.64550925925925939"/>
        </c:manualLayout>
      </c:layout>
      <c:lineChart>
        <c:grouping val="standard"/>
        <c:ser>
          <c:idx val="0"/>
          <c:order val="0"/>
          <c:tx>
            <c:strRef>
              <c:f>Sheet2!$F$170</c:f>
              <c:strCache>
                <c:ptCount val="1"/>
                <c:pt idx="0">
                  <c:v>United Kingdom</c:v>
                </c:pt>
              </c:strCache>
            </c:strRef>
          </c:tx>
          <c:spPr>
            <a:ln>
              <a:prstDash val="dashDot"/>
            </a:ln>
          </c:spPr>
          <c:marker>
            <c:symbol val="none"/>
          </c:marker>
          <c:cat>
            <c:numRef>
              <c:f>Sheet2!$G$169:$M$169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Sheet2!$G$170:$M$170</c:f>
              <c:numCache>
                <c:formatCode>#,##0.000</c:formatCode>
                <c:ptCount val="7"/>
                <c:pt idx="0">
                  <c:v>1.4629999999999999</c:v>
                </c:pt>
                <c:pt idx="1">
                  <c:v>-9.7620000000000005</c:v>
                </c:pt>
                <c:pt idx="2">
                  <c:v>5.9210000000000003</c:v>
                </c:pt>
                <c:pt idx="3">
                  <c:v>3.1709999999999998</c:v>
                </c:pt>
                <c:pt idx="4">
                  <c:v>1.861</c:v>
                </c:pt>
                <c:pt idx="5">
                  <c:v>1.7490000000000001</c:v>
                </c:pt>
                <c:pt idx="6">
                  <c:v>1.633</c:v>
                </c:pt>
              </c:numCache>
            </c:numRef>
          </c:val>
        </c:ser>
        <c:ser>
          <c:idx val="1"/>
          <c:order val="1"/>
          <c:tx>
            <c:strRef>
              <c:f>Sheet2!$F$171</c:f>
              <c:strCache>
                <c:ptCount val="1"/>
                <c:pt idx="0">
                  <c:v>United States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cat>
            <c:numRef>
              <c:f>Sheet2!$G$169:$M$169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Sheet2!$G$171:$M$171</c:f>
              <c:numCache>
                <c:formatCode>#,##0.000</c:formatCode>
                <c:ptCount val="7"/>
                <c:pt idx="0">
                  <c:v>2.161</c:v>
                </c:pt>
                <c:pt idx="1">
                  <c:v>-4.2720000000000002</c:v>
                </c:pt>
                <c:pt idx="2">
                  <c:v>3.0779999999999998</c:v>
                </c:pt>
                <c:pt idx="3">
                  <c:v>2.9409999999999998</c:v>
                </c:pt>
                <c:pt idx="4">
                  <c:v>2.2629999999999999</c:v>
                </c:pt>
                <c:pt idx="5">
                  <c:v>1.9009999999999998</c:v>
                </c:pt>
                <c:pt idx="6">
                  <c:v>1.831</c:v>
                </c:pt>
              </c:numCache>
            </c:numRef>
          </c:val>
        </c:ser>
        <c:ser>
          <c:idx val="2"/>
          <c:order val="2"/>
          <c:tx>
            <c:strRef>
              <c:f>Sheet2!$F$172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cat>
            <c:numRef>
              <c:f>Sheet2!$G$169:$M$169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Sheet2!$G$172:$M$172</c:f>
              <c:numCache>
                <c:formatCode>#,##0.000</c:formatCode>
                <c:ptCount val="7"/>
                <c:pt idx="0">
                  <c:v>6.1099999999999994</c:v>
                </c:pt>
                <c:pt idx="1">
                  <c:v>1.851</c:v>
                </c:pt>
                <c:pt idx="2">
                  <c:v>8.2369999999999983</c:v>
                </c:pt>
                <c:pt idx="3">
                  <c:v>5.798</c:v>
                </c:pt>
                <c:pt idx="4">
                  <c:v>5.7329999999999997</c:v>
                </c:pt>
                <c:pt idx="5">
                  <c:v>5.645999999999999</c:v>
                </c:pt>
                <c:pt idx="6">
                  <c:v>5.4939999999999998</c:v>
                </c:pt>
              </c:numCache>
            </c:numRef>
          </c:val>
        </c:ser>
        <c:ser>
          <c:idx val="3"/>
          <c:order val="3"/>
          <c:tx>
            <c:strRef>
              <c:f>Sheet2!$F$173</c:f>
              <c:strCache>
                <c:ptCount val="1"/>
                <c:pt idx="0">
                  <c:v>World</c:v>
                </c:pt>
              </c:strCache>
            </c:strRef>
          </c:tx>
          <c:marker>
            <c:symbol val="star"/>
            <c:size val="4"/>
          </c:marker>
          <c:cat>
            <c:numRef>
              <c:f>Sheet2!$G$169:$M$169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Sheet2!$G$173:$M$173</c:f>
              <c:numCache>
                <c:formatCode>#,##0.000</c:formatCode>
                <c:ptCount val="7"/>
                <c:pt idx="0">
                  <c:v>2.42</c:v>
                </c:pt>
                <c:pt idx="1">
                  <c:v>-4.67</c:v>
                </c:pt>
                <c:pt idx="2">
                  <c:v>4.7850000000000001</c:v>
                </c:pt>
                <c:pt idx="3">
                  <c:v>3.7509999999999999</c:v>
                </c:pt>
                <c:pt idx="4">
                  <c:v>3.2930000000000001</c:v>
                </c:pt>
                <c:pt idx="5">
                  <c:v>3.04</c:v>
                </c:pt>
                <c:pt idx="6">
                  <c:v>2.9109999999999996</c:v>
                </c:pt>
              </c:numCache>
            </c:numRef>
          </c:val>
        </c:ser>
        <c:ser>
          <c:idx val="4"/>
          <c:order val="4"/>
          <c:tx>
            <c:strRef>
              <c:f>Sheet2!$F$174</c:f>
              <c:strCache>
                <c:ptCount val="1"/>
                <c:pt idx="0">
                  <c:v>Euro area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numRef>
              <c:f>Sheet2!$G$169:$M$169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Sheet2!$G$174:$M$174</c:f>
              <c:numCache>
                <c:formatCode>#,##0.000</c:formatCode>
                <c:ptCount val="7"/>
                <c:pt idx="0">
                  <c:v>1.2729999999999997</c:v>
                </c:pt>
                <c:pt idx="1">
                  <c:v>-8.2620000000000005</c:v>
                </c:pt>
                <c:pt idx="2">
                  <c:v>5.1529999999999987</c:v>
                </c:pt>
                <c:pt idx="3">
                  <c:v>3.101</c:v>
                </c:pt>
                <c:pt idx="4">
                  <c:v>2.2130000000000001</c:v>
                </c:pt>
                <c:pt idx="5">
                  <c:v>1.7020000000000002</c:v>
                </c:pt>
                <c:pt idx="6">
                  <c:v>1.4169999999999998</c:v>
                </c:pt>
              </c:numCache>
            </c:numRef>
          </c:val>
        </c:ser>
        <c:marker val="1"/>
        <c:axId val="77659520"/>
        <c:axId val="79119488"/>
      </c:lineChart>
      <c:catAx>
        <c:axId val="77659520"/>
        <c:scaling>
          <c:orientation val="minMax"/>
        </c:scaling>
        <c:axPos val="b"/>
        <c:numFmt formatCode="General" sourceLinked="1"/>
        <c:tickLblPos val="low"/>
        <c:crossAx val="79119488"/>
        <c:crosses val="autoZero"/>
        <c:auto val="1"/>
        <c:lblAlgn val="ctr"/>
        <c:lblOffset val="100"/>
      </c:catAx>
      <c:valAx>
        <c:axId val="79119488"/>
        <c:scaling>
          <c:orientation val="minMax"/>
          <c:min val="-10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/>
        </c:title>
        <c:numFmt formatCode="#,##0" sourceLinked="0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765952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spPr>
    <a:solidFill>
      <a:schemeClr val="lt1"/>
    </a:solidFill>
    <a:ln w="25400" cap="flat" cmpd="sng" algn="ctr">
      <a:solidFill>
        <a:schemeClr val="accent2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Unemployment rate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Sheet2!$E$73:$K$73</c:f>
              <c:strCache>
                <c:ptCount val="1"/>
                <c:pt idx="0">
                  <c:v>United Kingdom</c:v>
                </c:pt>
              </c:strCache>
            </c:strRef>
          </c:tx>
          <c:spPr>
            <a:ln>
              <a:prstDash val="dashDot"/>
            </a:ln>
          </c:spPr>
          <c:marker>
            <c:symbol val="none"/>
          </c:marker>
          <c:cat>
            <c:numRef>
              <c:f>Sheet2!$L$72:$R$72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Sheet2!$L$73:$R$73</c:f>
              <c:numCache>
                <c:formatCode>#,##0.000</c:formatCode>
                <c:ptCount val="7"/>
                <c:pt idx="0">
                  <c:v>3.8249999999999997</c:v>
                </c:pt>
                <c:pt idx="1">
                  <c:v>5.375</c:v>
                </c:pt>
                <c:pt idx="2">
                  <c:v>7.4</c:v>
                </c:pt>
                <c:pt idx="3">
                  <c:v>6.0910000000000002</c:v>
                </c:pt>
                <c:pt idx="4">
                  <c:v>5.1649999999999991</c:v>
                </c:pt>
                <c:pt idx="5">
                  <c:v>4.4580000000000002</c:v>
                </c:pt>
                <c:pt idx="6">
                  <c:v>4.2</c:v>
                </c:pt>
              </c:numCache>
            </c:numRef>
          </c:val>
        </c:ser>
        <c:ser>
          <c:idx val="1"/>
          <c:order val="1"/>
          <c:tx>
            <c:strRef>
              <c:f>Sheet2!$E$74:$K$74</c:f>
              <c:strCache>
                <c:ptCount val="1"/>
                <c:pt idx="0">
                  <c:v>United States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cat>
            <c:numRef>
              <c:f>Sheet2!$L$72:$R$72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Sheet2!$L$74:$R$74</c:f>
              <c:numCache>
                <c:formatCode>#,##0.000</c:formatCode>
                <c:ptCount val="7"/>
                <c:pt idx="0">
                  <c:v>3.6669999999999998</c:v>
                </c:pt>
                <c:pt idx="1">
                  <c:v>8.891</c:v>
                </c:pt>
                <c:pt idx="2">
                  <c:v>7.2510000000000003</c:v>
                </c:pt>
                <c:pt idx="3">
                  <c:v>5.6929999999999987</c:v>
                </c:pt>
                <c:pt idx="4">
                  <c:v>5.0810000000000004</c:v>
                </c:pt>
                <c:pt idx="5">
                  <c:v>4.7480000000000002</c:v>
                </c:pt>
                <c:pt idx="6">
                  <c:v>4.4310000000000009</c:v>
                </c:pt>
              </c:numCache>
            </c:numRef>
          </c:val>
        </c:ser>
        <c:ser>
          <c:idx val="2"/>
          <c:order val="2"/>
          <c:tx>
            <c:strRef>
              <c:f>Sheet2!$E$75:$K$75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cat>
            <c:numRef>
              <c:f>Sheet2!$L$72:$R$72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Sheet2!$L$75:$R$75</c:f>
              <c:numCache>
                <c:formatCode>#,##0.000</c:formatCode>
                <c:ptCount val="7"/>
                <c:pt idx="0">
                  <c:v>3.62</c:v>
                </c:pt>
                <c:pt idx="1">
                  <c:v>3.8</c:v>
                </c:pt>
                <c:pt idx="2">
                  <c:v>3.64</c:v>
                </c:pt>
                <c:pt idx="3">
                  <c:v>3.6</c:v>
                </c:pt>
                <c:pt idx="4">
                  <c:v>3.54</c:v>
                </c:pt>
                <c:pt idx="5">
                  <c:v>3.53</c:v>
                </c:pt>
                <c:pt idx="6">
                  <c:v>3.51</c:v>
                </c:pt>
              </c:numCache>
            </c:numRef>
          </c:val>
        </c:ser>
        <c:ser>
          <c:idx val="3"/>
          <c:order val="3"/>
          <c:tx>
            <c:strRef>
              <c:f>Sheet2!$E$76:$K$76</c:f>
              <c:strCache>
                <c:ptCount val="1"/>
                <c:pt idx="0">
                  <c:v>Euro area</c:v>
                </c:pt>
              </c:strCache>
            </c:strRef>
          </c:tx>
          <c:spPr>
            <a:ln>
              <a:solidFill>
                <a:srgbClr val="00B0F0"/>
              </a:solidFill>
              <a:prstDash val="sysDash"/>
            </a:ln>
          </c:spPr>
          <c:marker>
            <c:symbol val="none"/>
          </c:marker>
          <c:cat>
            <c:numRef>
              <c:f>Sheet2!$L$72:$R$72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Sheet2!$L$76:$R$76</c:f>
              <c:numCache>
                <c:formatCode>#,##0.000</c:formatCode>
                <c:ptCount val="7"/>
                <c:pt idx="0">
                  <c:v>8.1830000000000016</c:v>
                </c:pt>
                <c:pt idx="1">
                  <c:v>7.5579999999999989</c:v>
                </c:pt>
                <c:pt idx="2">
                  <c:v>8.8790000000000013</c:v>
                </c:pt>
                <c:pt idx="3">
                  <c:v>9.1230000000000011</c:v>
                </c:pt>
                <c:pt idx="4">
                  <c:v>8.3630000000000031</c:v>
                </c:pt>
                <c:pt idx="5">
                  <c:v>7.9210000000000003</c:v>
                </c:pt>
                <c:pt idx="6">
                  <c:v>7.68</c:v>
                </c:pt>
              </c:numCache>
            </c:numRef>
          </c:val>
        </c:ser>
        <c:marker val="1"/>
        <c:axId val="92045312"/>
        <c:axId val="92046848"/>
      </c:lineChart>
      <c:catAx>
        <c:axId val="92045312"/>
        <c:scaling>
          <c:orientation val="minMax"/>
        </c:scaling>
        <c:axPos val="b"/>
        <c:numFmt formatCode="General" sourceLinked="1"/>
        <c:tickLblPos val="nextTo"/>
        <c:crossAx val="92046848"/>
        <c:crosses val="autoZero"/>
        <c:auto val="1"/>
        <c:lblAlgn val="ctr"/>
        <c:lblOffset val="100"/>
      </c:catAx>
      <c:valAx>
        <c:axId val="92046848"/>
        <c:scaling>
          <c:orientation val="minMax"/>
          <c:min val="3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/>
        </c:title>
        <c:numFmt formatCode="#,##0" sourceLinked="0"/>
        <c:tickLblPos val="nextTo"/>
        <c:crossAx val="9204531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sr-Latn-RS"/>
              <a:t>Export of goods and services</a:t>
            </a:r>
            <a:endParaRPr lang="en-US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Sheet2!$E$109:$K$109</c:f>
              <c:strCache>
                <c:ptCount val="1"/>
                <c:pt idx="0">
                  <c:v>United Kingdom</c:v>
                </c:pt>
              </c:strCache>
            </c:strRef>
          </c:tx>
          <c:spPr>
            <a:ln>
              <a:prstDash val="dashDot"/>
            </a:ln>
          </c:spPr>
          <c:marker>
            <c:symbol val="none"/>
          </c:marker>
          <c:cat>
            <c:numRef>
              <c:f>Sheet2!$L$108:$R$108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Sheet2!$L$109:$R$109</c:f>
              <c:numCache>
                <c:formatCode>0.000</c:formatCode>
                <c:ptCount val="7"/>
                <c:pt idx="0">
                  <c:v>5.0170000000000003</c:v>
                </c:pt>
                <c:pt idx="1">
                  <c:v>-14.61</c:v>
                </c:pt>
                <c:pt idx="2">
                  <c:v>5.7080000000000002</c:v>
                </c:pt>
                <c:pt idx="3">
                  <c:v>4.4409999999999998</c:v>
                </c:pt>
                <c:pt idx="4">
                  <c:v>1.925</c:v>
                </c:pt>
                <c:pt idx="5">
                  <c:v>2.1030000000000002</c:v>
                </c:pt>
                <c:pt idx="6">
                  <c:v>2.1230000000000002</c:v>
                </c:pt>
              </c:numCache>
            </c:numRef>
          </c:val>
        </c:ser>
        <c:ser>
          <c:idx val="1"/>
          <c:order val="1"/>
          <c:tx>
            <c:strRef>
              <c:f>Sheet2!$E$110:$K$110</c:f>
              <c:strCache>
                <c:ptCount val="1"/>
                <c:pt idx="0">
                  <c:v>United States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cat>
            <c:numRef>
              <c:f>Sheet2!$L$108:$R$108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Sheet2!$L$110:$R$110</c:f>
              <c:numCache>
                <c:formatCode>0.000</c:formatCode>
                <c:ptCount val="7"/>
                <c:pt idx="0">
                  <c:v>-0.11799999999999999</c:v>
                </c:pt>
                <c:pt idx="1">
                  <c:v>-12.627000000000001</c:v>
                </c:pt>
                <c:pt idx="2">
                  <c:v>7.1589999999999998</c:v>
                </c:pt>
                <c:pt idx="3">
                  <c:v>4.6070000000000002</c:v>
                </c:pt>
                <c:pt idx="4">
                  <c:v>4.0030000000000001</c:v>
                </c:pt>
                <c:pt idx="5">
                  <c:v>2.9860000000000002</c:v>
                </c:pt>
                <c:pt idx="6">
                  <c:v>2.3570000000000002</c:v>
                </c:pt>
              </c:numCache>
            </c:numRef>
          </c:val>
        </c:ser>
        <c:ser>
          <c:idx val="2"/>
          <c:order val="2"/>
          <c:tx>
            <c:strRef>
              <c:f>Sheet2!$E$111:$K$111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cat>
            <c:numRef>
              <c:f>Sheet2!$L$108:$R$108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Sheet2!$L$111:$R$111</c:f>
              <c:numCache>
                <c:formatCode>0.000</c:formatCode>
                <c:ptCount val="7"/>
                <c:pt idx="0">
                  <c:v>2.5990000000000002</c:v>
                </c:pt>
                <c:pt idx="1">
                  <c:v>1.4999999999999999E-2</c:v>
                </c:pt>
                <c:pt idx="2">
                  <c:v>7.8470000000000004</c:v>
                </c:pt>
                <c:pt idx="3">
                  <c:v>3.8730000000000002</c:v>
                </c:pt>
                <c:pt idx="4">
                  <c:v>3.9</c:v>
                </c:pt>
                <c:pt idx="5">
                  <c:v>3.9</c:v>
                </c:pt>
                <c:pt idx="6">
                  <c:v>3.9</c:v>
                </c:pt>
              </c:numCache>
            </c:numRef>
          </c:val>
        </c:ser>
        <c:ser>
          <c:idx val="3"/>
          <c:order val="3"/>
          <c:tx>
            <c:strRef>
              <c:f>Sheet2!$E$112:$K$112</c:f>
              <c:strCache>
                <c:ptCount val="1"/>
                <c:pt idx="0">
                  <c:v>World</c:v>
                </c:pt>
              </c:strCache>
            </c:strRef>
          </c:tx>
          <c:marker>
            <c:symbol val="star"/>
            <c:size val="4"/>
          </c:marker>
          <c:cat>
            <c:numRef>
              <c:f>Sheet2!$L$108:$R$108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Sheet2!$L$112:$Q$112</c:f>
              <c:numCache>
                <c:formatCode>0.000</c:formatCode>
                <c:ptCount val="6"/>
                <c:pt idx="0">
                  <c:v>1.1379999999999999</c:v>
                </c:pt>
                <c:pt idx="1">
                  <c:v>-10.148999999999999</c:v>
                </c:pt>
                <c:pt idx="2">
                  <c:v>7.9130000000000003</c:v>
                </c:pt>
                <c:pt idx="3">
                  <c:v>5.33</c:v>
                </c:pt>
                <c:pt idx="4">
                  <c:v>4.2960000000000003</c:v>
                </c:pt>
                <c:pt idx="5">
                  <c:v>3.778</c:v>
                </c:pt>
              </c:numCache>
            </c:numRef>
          </c:val>
        </c:ser>
        <c:ser>
          <c:idx val="4"/>
          <c:order val="4"/>
          <c:tx>
            <c:strRef>
              <c:f>Sheet2!$E$113:$K$113</c:f>
              <c:strCache>
                <c:ptCount val="1"/>
                <c:pt idx="0">
                  <c:v>Euro area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numRef>
              <c:f>Sheet2!$L$108:$R$108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Sheet2!$L$113:$Q$113</c:f>
              <c:numCache>
                <c:formatCode>0.000</c:formatCode>
                <c:ptCount val="6"/>
                <c:pt idx="0">
                  <c:v>2.41</c:v>
                </c:pt>
                <c:pt idx="1">
                  <c:v>-12.997999999999999</c:v>
                </c:pt>
                <c:pt idx="2">
                  <c:v>8.3239999999999998</c:v>
                </c:pt>
                <c:pt idx="3">
                  <c:v>5.8979999999999997</c:v>
                </c:pt>
                <c:pt idx="4">
                  <c:v>4.2960000000000003</c:v>
                </c:pt>
                <c:pt idx="5">
                  <c:v>3.61</c:v>
                </c:pt>
              </c:numCache>
            </c:numRef>
          </c:val>
        </c:ser>
        <c:marker val="1"/>
        <c:axId val="77969280"/>
        <c:axId val="77970816"/>
      </c:lineChart>
      <c:catAx>
        <c:axId val="77969280"/>
        <c:scaling>
          <c:orientation val="minMax"/>
        </c:scaling>
        <c:axPos val="b"/>
        <c:numFmt formatCode="General" sourceLinked="1"/>
        <c:tickLblPos val="low"/>
        <c:crossAx val="77970816"/>
        <c:crosses val="autoZero"/>
        <c:auto val="1"/>
        <c:lblAlgn val="ctr"/>
        <c:lblOffset val="100"/>
      </c:catAx>
      <c:valAx>
        <c:axId val="77970816"/>
        <c:scaling>
          <c:orientation val="minMax"/>
          <c:min val="-15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/>
        </c:title>
        <c:numFmt formatCode="0" sourceLinked="0"/>
        <c:tickLblPos val="low"/>
        <c:crossAx val="7796928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spPr>
    <a:solidFill>
      <a:schemeClr val="lt1"/>
    </a:solidFill>
    <a:ln w="25400" cap="flat" cmpd="sng" algn="ctr">
      <a:solidFill>
        <a:schemeClr val="accent4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Sheet1!$C$2</c:f>
              <c:strCache>
                <c:ptCount val="1"/>
                <c:pt idx="0">
                  <c:v>Effective Federal funds rate</c:v>
                </c:pt>
              </c:strCache>
            </c:strRef>
          </c:tx>
          <c:spPr>
            <a:ln>
              <a:solidFill>
                <a:srgbClr val="00B050"/>
              </a:solidFill>
              <a:prstDash val="sysDash"/>
            </a:ln>
          </c:spPr>
          <c:marker>
            <c:symbol val="none"/>
          </c:marker>
          <c:cat>
            <c:numRef>
              <c:f>Sheet1!$B$3:$B$18</c:f>
              <c:numCache>
                <c:formatCode>yyyy\-mm\-dd</c:formatCode>
                <c:ptCount val="16"/>
                <c:pt idx="0">
                  <c:v>43831</c:v>
                </c:pt>
                <c:pt idx="1">
                  <c:v>43862</c:v>
                </c:pt>
                <c:pt idx="2">
                  <c:v>43901</c:v>
                </c:pt>
                <c:pt idx="3">
                  <c:v>43909</c:v>
                </c:pt>
                <c:pt idx="4">
                  <c:v>43922</c:v>
                </c:pt>
                <c:pt idx="5">
                  <c:v>43952</c:v>
                </c:pt>
                <c:pt idx="6">
                  <c:v>43983</c:v>
                </c:pt>
                <c:pt idx="7">
                  <c:v>44013</c:v>
                </c:pt>
                <c:pt idx="8">
                  <c:v>44044</c:v>
                </c:pt>
                <c:pt idx="9">
                  <c:v>44075</c:v>
                </c:pt>
                <c:pt idx="10">
                  <c:v>44105</c:v>
                </c:pt>
                <c:pt idx="11">
                  <c:v>44136</c:v>
                </c:pt>
                <c:pt idx="12">
                  <c:v>44166</c:v>
                </c:pt>
                <c:pt idx="13">
                  <c:v>44197</c:v>
                </c:pt>
                <c:pt idx="14">
                  <c:v>44228</c:v>
                </c:pt>
                <c:pt idx="15">
                  <c:v>44256</c:v>
                </c:pt>
              </c:numCache>
            </c:numRef>
          </c:cat>
          <c:val>
            <c:numRef>
              <c:f>Sheet1!$C$3:$C$18</c:f>
              <c:numCache>
                <c:formatCode>0.00</c:formatCode>
                <c:ptCount val="16"/>
                <c:pt idx="0">
                  <c:v>1.55</c:v>
                </c:pt>
                <c:pt idx="1">
                  <c:v>1.58</c:v>
                </c:pt>
                <c:pt idx="2">
                  <c:v>0.65</c:v>
                </c:pt>
                <c:pt idx="3">
                  <c:v>0.65</c:v>
                </c:pt>
                <c:pt idx="4">
                  <c:v>0.05</c:v>
                </c:pt>
                <c:pt idx="5">
                  <c:v>0.05</c:v>
                </c:pt>
                <c:pt idx="6">
                  <c:v>0.08</c:v>
                </c:pt>
                <c:pt idx="7">
                  <c:v>0.09</c:v>
                </c:pt>
                <c:pt idx="8">
                  <c:v>0.1</c:v>
                </c:pt>
                <c:pt idx="9">
                  <c:v>0.09</c:v>
                </c:pt>
                <c:pt idx="10">
                  <c:v>0.09</c:v>
                </c:pt>
                <c:pt idx="11">
                  <c:v>0.09</c:v>
                </c:pt>
                <c:pt idx="12">
                  <c:v>0.09</c:v>
                </c:pt>
                <c:pt idx="13">
                  <c:v>0.09</c:v>
                </c:pt>
                <c:pt idx="14">
                  <c:v>0.08</c:v>
                </c:pt>
                <c:pt idx="15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Sheet1!$D$2</c:f>
              <c:strCache>
                <c:ptCount val="1"/>
                <c:pt idx="0">
                  <c:v>Main refinancing  rate ECB</c:v>
                </c:pt>
              </c:strCache>
            </c:strRef>
          </c:tx>
          <c:marker>
            <c:symbol val="star"/>
            <c:size val="4"/>
          </c:marker>
          <c:cat>
            <c:numRef>
              <c:f>Sheet1!$B$3:$B$18</c:f>
              <c:numCache>
                <c:formatCode>yyyy\-mm\-dd</c:formatCode>
                <c:ptCount val="16"/>
                <c:pt idx="0">
                  <c:v>43831</c:v>
                </c:pt>
                <c:pt idx="1">
                  <c:v>43862</c:v>
                </c:pt>
                <c:pt idx="2">
                  <c:v>43901</c:v>
                </c:pt>
                <c:pt idx="3">
                  <c:v>43909</c:v>
                </c:pt>
                <c:pt idx="4">
                  <c:v>43922</c:v>
                </c:pt>
                <c:pt idx="5">
                  <c:v>43952</c:v>
                </c:pt>
                <c:pt idx="6">
                  <c:v>43983</c:v>
                </c:pt>
                <c:pt idx="7">
                  <c:v>44013</c:v>
                </c:pt>
                <c:pt idx="8">
                  <c:v>44044</c:v>
                </c:pt>
                <c:pt idx="9">
                  <c:v>44075</c:v>
                </c:pt>
                <c:pt idx="10">
                  <c:v>44105</c:v>
                </c:pt>
                <c:pt idx="11">
                  <c:v>44136</c:v>
                </c:pt>
                <c:pt idx="12">
                  <c:v>44166</c:v>
                </c:pt>
                <c:pt idx="13">
                  <c:v>44197</c:v>
                </c:pt>
                <c:pt idx="14">
                  <c:v>44228</c:v>
                </c:pt>
                <c:pt idx="15">
                  <c:v>44256</c:v>
                </c:pt>
              </c:numCache>
            </c:numRef>
          </c:cat>
          <c:val>
            <c:numRef>
              <c:f>Sheet1!$D$3:$D$18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Sheet1!$E$2</c:f>
              <c:strCache>
                <c:ptCount val="1"/>
                <c:pt idx="0">
                  <c:v>BoE Bank rate</c:v>
                </c:pt>
              </c:strCache>
            </c:strRef>
          </c:tx>
          <c:spPr>
            <a:ln w="3175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numRef>
              <c:f>Sheet1!$B$3:$B$18</c:f>
              <c:numCache>
                <c:formatCode>yyyy\-mm\-dd</c:formatCode>
                <c:ptCount val="16"/>
                <c:pt idx="0">
                  <c:v>43831</c:v>
                </c:pt>
                <c:pt idx="1">
                  <c:v>43862</c:v>
                </c:pt>
                <c:pt idx="2">
                  <c:v>43901</c:v>
                </c:pt>
                <c:pt idx="3">
                  <c:v>43909</c:v>
                </c:pt>
                <c:pt idx="4">
                  <c:v>43922</c:v>
                </c:pt>
                <c:pt idx="5">
                  <c:v>43952</c:v>
                </c:pt>
                <c:pt idx="6">
                  <c:v>43983</c:v>
                </c:pt>
                <c:pt idx="7">
                  <c:v>44013</c:v>
                </c:pt>
                <c:pt idx="8">
                  <c:v>44044</c:v>
                </c:pt>
                <c:pt idx="9">
                  <c:v>44075</c:v>
                </c:pt>
                <c:pt idx="10">
                  <c:v>44105</c:v>
                </c:pt>
                <c:pt idx="11">
                  <c:v>44136</c:v>
                </c:pt>
                <c:pt idx="12">
                  <c:v>44166</c:v>
                </c:pt>
                <c:pt idx="13">
                  <c:v>44197</c:v>
                </c:pt>
                <c:pt idx="14">
                  <c:v>44228</c:v>
                </c:pt>
                <c:pt idx="15">
                  <c:v>44256</c:v>
                </c:pt>
              </c:numCache>
            </c:numRef>
          </c:cat>
          <c:val>
            <c:numRef>
              <c:f>Sheet1!$E$3:$E$18</c:f>
              <c:numCache>
                <c:formatCode>General</c:formatCode>
                <c:ptCount val="16"/>
                <c:pt idx="0">
                  <c:v>0.75</c:v>
                </c:pt>
                <c:pt idx="1">
                  <c:v>0.75</c:v>
                </c:pt>
                <c:pt idx="2">
                  <c:v>0.25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0.1</c:v>
                </c:pt>
                <c:pt idx="7">
                  <c:v>0.1</c:v>
                </c:pt>
                <c:pt idx="8">
                  <c:v>0.1</c:v>
                </c:pt>
                <c:pt idx="9">
                  <c:v>0.1</c:v>
                </c:pt>
                <c:pt idx="10">
                  <c:v>0.1</c:v>
                </c:pt>
                <c:pt idx="11">
                  <c:v>0.1</c:v>
                </c:pt>
                <c:pt idx="12">
                  <c:v>0.1</c:v>
                </c:pt>
                <c:pt idx="13">
                  <c:v>0.1</c:v>
                </c:pt>
                <c:pt idx="14">
                  <c:v>0.1</c:v>
                </c:pt>
                <c:pt idx="15">
                  <c:v>0.1</c:v>
                </c:pt>
              </c:numCache>
            </c:numRef>
          </c:val>
        </c:ser>
        <c:marker val="1"/>
        <c:axId val="87107072"/>
        <c:axId val="93391104"/>
      </c:lineChart>
      <c:dateAx>
        <c:axId val="87107072"/>
        <c:scaling>
          <c:orientation val="minMax"/>
        </c:scaling>
        <c:axPos val="b"/>
        <c:numFmt formatCode="yyyy\-mm\-dd" sourceLinked="0"/>
        <c:tickLblPos val="nextTo"/>
        <c:crossAx val="93391104"/>
        <c:crosses val="autoZero"/>
        <c:auto val="1"/>
        <c:lblOffset val="100"/>
      </c:dateAx>
      <c:valAx>
        <c:axId val="93391104"/>
        <c:scaling>
          <c:orientation val="minMax"/>
          <c:max val="1.6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1.3888888888888897E-2"/>
              <c:y val="0.3983442694663169"/>
            </c:manualLayout>
          </c:layout>
        </c:title>
        <c:numFmt formatCode="0.0" sourceLinked="0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710707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sr-Latn-RS"/>
              <a:t>P</a:t>
            </a:r>
            <a:r>
              <a:rPr lang="en-US"/>
              <a:t>o</a:t>
            </a:r>
            <a:r>
              <a:rPr lang="sr-Latn-RS"/>
              <a:t>rast bilansa centralnih banaka (2007=100)</a:t>
            </a:r>
            <a:endParaRPr lang="en-US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Sheet2!$B$5</c:f>
              <c:strCache>
                <c:ptCount val="1"/>
                <c:pt idx="0">
                  <c:v>FED</c:v>
                </c:pt>
              </c:strCache>
            </c:strRef>
          </c:tx>
          <c:spPr>
            <a:ln>
              <a:solidFill>
                <a:srgbClr val="00B050"/>
              </a:solidFill>
              <a:prstDash val="sysDash"/>
            </a:ln>
          </c:spPr>
          <c:marker>
            <c:symbol val="none"/>
          </c:marker>
          <c:cat>
            <c:numRef>
              <c:f>Sheet2!$C$4:$P$4</c:f>
              <c:numCache>
                <c:formatCode>General</c:formatCode>
                <c:ptCount val="1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</c:numCache>
            </c:numRef>
          </c:cat>
          <c:val>
            <c:numRef>
              <c:f>Sheet2!$C$5:$P$5</c:f>
              <c:numCache>
                <c:formatCode>General</c:formatCode>
                <c:ptCount val="14"/>
                <c:pt idx="0">
                  <c:v>100</c:v>
                </c:pt>
                <c:pt idx="1">
                  <c:v>245.49</c:v>
                </c:pt>
                <c:pt idx="2">
                  <c:v>244.33</c:v>
                </c:pt>
                <c:pt idx="3">
                  <c:v>265.39999999999998</c:v>
                </c:pt>
                <c:pt idx="4">
                  <c:v>319.08</c:v>
                </c:pt>
                <c:pt idx="5">
                  <c:v>318.89</c:v>
                </c:pt>
                <c:pt idx="6">
                  <c:v>439.91</c:v>
                </c:pt>
                <c:pt idx="7">
                  <c:v>491.68</c:v>
                </c:pt>
                <c:pt idx="8">
                  <c:v>490.26</c:v>
                </c:pt>
                <c:pt idx="9">
                  <c:v>486.82</c:v>
                </c:pt>
                <c:pt idx="10">
                  <c:v>486.46</c:v>
                </c:pt>
                <c:pt idx="11">
                  <c:v>443.59</c:v>
                </c:pt>
                <c:pt idx="12">
                  <c:v>456.25</c:v>
                </c:pt>
                <c:pt idx="13">
                  <c:v>766.2</c:v>
                </c:pt>
              </c:numCache>
            </c:numRef>
          </c:val>
        </c:ser>
        <c:ser>
          <c:idx val="1"/>
          <c:order val="1"/>
          <c:tx>
            <c:strRef>
              <c:f>Sheet2!$B$6</c:f>
              <c:strCache>
                <c:ptCount val="1"/>
                <c:pt idx="0">
                  <c:v>ECB</c:v>
                </c:pt>
              </c:strCache>
            </c:strRef>
          </c:tx>
          <c:marker>
            <c:symbol val="star"/>
            <c:size val="4"/>
          </c:marker>
          <c:cat>
            <c:numRef>
              <c:f>Sheet2!$C$4:$P$4</c:f>
              <c:numCache>
                <c:formatCode>General</c:formatCode>
                <c:ptCount val="1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</c:numCache>
            </c:numRef>
          </c:cat>
          <c:val>
            <c:numRef>
              <c:f>Sheet2!$C$6:$P$6</c:f>
              <c:numCache>
                <c:formatCode>General</c:formatCode>
                <c:ptCount val="14"/>
                <c:pt idx="0">
                  <c:v>100</c:v>
                </c:pt>
                <c:pt idx="1">
                  <c:v>137.62</c:v>
                </c:pt>
                <c:pt idx="2">
                  <c:v>126.2</c:v>
                </c:pt>
                <c:pt idx="3">
                  <c:v>132.78</c:v>
                </c:pt>
                <c:pt idx="4">
                  <c:v>181.26</c:v>
                </c:pt>
                <c:pt idx="5">
                  <c:v>196.47</c:v>
                </c:pt>
                <c:pt idx="6">
                  <c:v>150.76</c:v>
                </c:pt>
                <c:pt idx="7">
                  <c:v>146.44999999999999</c:v>
                </c:pt>
                <c:pt idx="8">
                  <c:v>184.37</c:v>
                </c:pt>
                <c:pt idx="9">
                  <c:v>242.82</c:v>
                </c:pt>
                <c:pt idx="10">
                  <c:v>296.27999999999997</c:v>
                </c:pt>
                <c:pt idx="11">
                  <c:v>311.85000000000002</c:v>
                </c:pt>
                <c:pt idx="12">
                  <c:v>309.92</c:v>
                </c:pt>
                <c:pt idx="13">
                  <c:v>413.57</c:v>
                </c:pt>
              </c:numCache>
            </c:numRef>
          </c:val>
        </c:ser>
        <c:ser>
          <c:idx val="2"/>
          <c:order val="2"/>
          <c:tx>
            <c:strRef>
              <c:f>Sheet2!$B$7</c:f>
              <c:strCache>
                <c:ptCount val="1"/>
                <c:pt idx="0">
                  <c:v>BoE</c:v>
                </c:pt>
              </c:strCache>
            </c:strRef>
          </c:tx>
          <c:spPr>
            <a:ln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numRef>
              <c:f>Sheet2!$C$4:$P$4</c:f>
              <c:numCache>
                <c:formatCode>General</c:formatCode>
                <c:ptCount val="1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</c:numCache>
            </c:numRef>
          </c:cat>
          <c:val>
            <c:numRef>
              <c:f>Sheet2!$C$7:$P$7</c:f>
              <c:numCache>
                <c:formatCode>General</c:formatCode>
                <c:ptCount val="14"/>
                <c:pt idx="0">
                  <c:v>100</c:v>
                </c:pt>
                <c:pt idx="1">
                  <c:v>171.13</c:v>
                </c:pt>
                <c:pt idx="2">
                  <c:v>252.28</c:v>
                </c:pt>
                <c:pt idx="3">
                  <c:v>251.11</c:v>
                </c:pt>
                <c:pt idx="4">
                  <c:v>330.2</c:v>
                </c:pt>
                <c:pt idx="5">
                  <c:v>412.2</c:v>
                </c:pt>
                <c:pt idx="6">
                  <c:v>413.67</c:v>
                </c:pt>
                <c:pt idx="7">
                  <c:v>417.82</c:v>
                </c:pt>
                <c:pt idx="8">
                  <c:v>432.35</c:v>
                </c:pt>
                <c:pt idx="9">
                  <c:v>539.88</c:v>
                </c:pt>
                <c:pt idx="10">
                  <c:v>624.92999999999995</c:v>
                </c:pt>
                <c:pt idx="11">
                  <c:v>620.91</c:v>
                </c:pt>
                <c:pt idx="12">
                  <c:v>611.55999999999995</c:v>
                </c:pt>
                <c:pt idx="13">
                  <c:v>797.4</c:v>
                </c:pt>
              </c:numCache>
            </c:numRef>
          </c:val>
        </c:ser>
        <c:marker val="1"/>
        <c:axId val="80808192"/>
        <c:axId val="80875520"/>
      </c:lineChart>
      <c:catAx>
        <c:axId val="80808192"/>
        <c:scaling>
          <c:orientation val="minMax"/>
        </c:scaling>
        <c:axPos val="b"/>
        <c:numFmt formatCode="General" sourceLinked="1"/>
        <c:tickLblPos val="nextTo"/>
        <c:crossAx val="80875520"/>
        <c:crosses val="autoZero"/>
        <c:auto val="1"/>
        <c:lblAlgn val="ctr"/>
        <c:lblOffset val="100"/>
      </c:catAx>
      <c:valAx>
        <c:axId val="80875520"/>
        <c:scaling>
          <c:orientation val="minMax"/>
          <c:max val="800"/>
          <c:min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2007=100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0808192"/>
        <c:crosses val="autoZero"/>
        <c:crossBetween val="between"/>
      </c:valAx>
    </c:plotArea>
    <c:legend>
      <c:legendPos val="r"/>
      <c:layout/>
      <c:spPr>
        <a:solidFill>
          <a:schemeClr val="lt1"/>
        </a:solidFill>
        <a:ln w="25400" cap="flat" cmpd="sng" algn="ctr">
          <a:noFill/>
          <a:prstDash val="solid"/>
        </a:ln>
        <a:effectLst/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Times New Roman" pitchFamily="18" charset="0"/>
          <a:ea typeface="+mn-ea"/>
          <a:cs typeface="Times New Roman" pitchFamily="18" charset="0"/>
        </a:defRPr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7B00C-BDC4-494B-958D-4F5F6807FAA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D71A6-56BD-47F5-BB79-97C418CBF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642918"/>
            <a:ext cx="8643998" cy="2957533"/>
          </a:xfrm>
        </p:spPr>
        <p:txBody>
          <a:bodyPr>
            <a:normAutofit/>
          </a:bodyPr>
          <a:lstStyle/>
          <a:p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Podrška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centralnih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tržištima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bankarskom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sektoru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osiguranja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odgovor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200" cap="all" dirty="0" smtClean="0">
                <a:latin typeface="Times New Roman" pitchFamily="18" charset="0"/>
                <a:cs typeface="Times New Roman" pitchFamily="18" charset="0"/>
              </a:rPr>
              <a:t> Kovid-19 </a:t>
            </a:r>
            <a:r>
              <a:rPr lang="en-US" sz="3200" cap="all" dirty="0" err="1" smtClean="0">
                <a:latin typeface="Times New Roman" pitchFamily="18" charset="0"/>
                <a:cs typeface="Times New Roman" pitchFamily="18" charset="0"/>
              </a:rPr>
              <a:t>krizu</a:t>
            </a:r>
            <a:endParaRPr lang="en-US" sz="3200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4643446"/>
            <a:ext cx="6400800" cy="1752600"/>
          </a:xfrm>
        </p:spPr>
        <p:txBody>
          <a:bodyPr/>
          <a:lstStyle/>
          <a:p>
            <a:pPr algn="r"/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Svetlana Popović</a:t>
            </a:r>
          </a:p>
          <a:p>
            <a:pPr algn="r"/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Velimir Lukić</a:t>
            </a:r>
          </a:p>
          <a:p>
            <a:pPr algn="r"/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Aleksandar Živković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85794"/>
          </a:xfrm>
        </p:spPr>
        <p:txBody>
          <a:bodyPr>
            <a:normAutofit/>
          </a:bodyPr>
          <a:lstStyle/>
          <a:p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Mere CB na finansijskom tržištu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Inicijalni teret krize: preduzeća i domaćinstva, šok proširio i na banke i finansijski sektor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ere vlada “komirale” su ekonomiju, izazvale brojne ekonomske poremećaje</a:t>
            </a:r>
          </a:p>
          <a:p>
            <a:pPr lvl="1">
              <a:buNone/>
            </a:pP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     + visoka nesigurnost oko zdravstvene situacije u budućnosti i zaključavanja</a:t>
            </a:r>
          </a:p>
          <a:p>
            <a:pPr lvl="1">
              <a:buNone/>
            </a:pP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     + visoka zaduženost nefinansijskih kompanija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Niža likvidnost → ↑ volatilnosti na deviznom i tržištu HOV → otežalo finansiranje  </a:t>
            </a:r>
          </a:p>
          <a:p>
            <a:endParaRPr lang="sr-Latn-R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Cilj mera CB: smanjenje stresa na kratkoročnom tržištu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unkcija zajmodavca u krajnjoj instanci je proširena na nebankarske finansijske posrednike, npr fondove novčanog tržišta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(160 mld$ je u martu povučeno iz MMMFs u SAD, ključni investitori u komercijalne HOV, čak i preduzeća i banaka koje nisu iz US)</a:t>
            </a:r>
          </a:p>
          <a:p>
            <a:endParaRPr lang="sr-Latn-R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CB su targetirale različite segmente tržišta u direktnim kupovinama HOV 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obveznice države, HOV hipotekarnog tržišta, municipalne obveznice, komercijalne papire privatnog sektora, korporativne obveznice, ABS (asset-backed securities)  </a:t>
            </a:r>
          </a:p>
          <a:p>
            <a:pPr lvl="1">
              <a:buNone/>
            </a:pPr>
            <a:endParaRPr lang="sr-Latn-RS" sz="1600" dirty="0" smtClean="0">
              <a:latin typeface="Times New Roman" pitchFamily="18" charset="0"/>
              <a:cs typeface="Times New Roman" pitchFamily="18" charset="0"/>
              <a:sym typeface="Wingdings 3"/>
            </a:endParaRPr>
          </a:p>
          <a:p>
            <a:pPr lvl="1">
              <a:buFont typeface="Wingdings 3"/>
              <a:buChar char="["/>
            </a:pPr>
            <a:r>
              <a:rPr lang="sr-Latn-RS" sz="16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↓smanjile pritisak na tržištu i spred na obveznice</a:t>
            </a:r>
          </a:p>
          <a:p>
            <a:pPr lvl="1">
              <a:buFont typeface="Wingdings 3"/>
              <a:buChar char="[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M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ere odražavaju značaj tržišta korporativnih obveznica u domaćim finansijskim sistemima</a:t>
            </a:r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0"/>
            <a:ext cx="8229600" cy="785818"/>
          </a:xfrm>
        </p:spPr>
        <p:txBody>
          <a:bodyPr>
            <a:normAutofit/>
          </a:bodyPr>
          <a:lstStyle/>
          <a:p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Mere pomoći bankarskom sektoru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4983179"/>
          </a:xfrm>
        </p:spPr>
        <p:txBody>
          <a:bodyPr>
            <a:normAutofit/>
          </a:bodyPr>
          <a:lstStyle/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Cilj CB: usmeravanje sredstava ka firmama i domaćinstvima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anke su vrlo likvidne i dobro kapitalizovane</a:t>
            </a:r>
          </a:p>
          <a:p>
            <a:pPr lvl="1"/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Masovne pozajmice bankama po vrlo niskim kamatama uz uslov da sredstva pozajmljuju privredi i domaćinstvima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manjeni zahtevi  za kapitalom i regulatorna ograničenja (kontraciklični bafer smanjen na 0, smanjen i koeficijent pokrivenosti likvidnosti) </a:t>
            </a:r>
          </a:p>
          <a:p>
            <a:pPr lvl="2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Kina, UK i druge zemlje fokusirale su se dominantno na mala i srednja preduzeća</a:t>
            </a:r>
          </a:p>
          <a:p>
            <a:pPr lvl="2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FED:  program otkupa bankarskih kredita odobrenih različitim kompanijama</a:t>
            </a:r>
          </a:p>
          <a:p>
            <a:pPr lvl="3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duži rok pozajmica u diskontnom prozoru</a:t>
            </a:r>
          </a:p>
          <a:p>
            <a:pPr lvl="3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zmenjeni zahtevi za kapitalom- dozvoljeno korišćenje kapitalnih bafera</a:t>
            </a:r>
          </a:p>
          <a:p>
            <a:pPr lvl="3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manjeni zahtevi za rezervama</a:t>
            </a:r>
          </a:p>
          <a:p>
            <a:pPr lvl="3"/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je bilo dovoljno da spreči pad pozajmljivanja </a:t>
            </a:r>
          </a:p>
          <a:p>
            <a:pPr lvl="2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emačka vlada je uvela 100% garancije na zajmove</a:t>
            </a:r>
            <a:r>
              <a:rPr lang="sr-Latn-RS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642918"/>
          </a:xfrm>
        </p:spPr>
        <p:txBody>
          <a:bodyPr/>
          <a:lstStyle/>
          <a:p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Podrška sektoru osiguranja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714356"/>
            <a:ext cx="8543956" cy="6143644"/>
          </a:xfrm>
        </p:spPr>
        <p:txBody>
          <a:bodyPr>
            <a:normAutofit fontScale="92500" lnSpcReduction="10000"/>
          </a:bodyPr>
          <a:lstStyle/>
          <a:p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>Pandemija i mere zaključavanja uticale su na osiguravajuće kuće kao investitore, provajdere pokrića osiguranja i generalno poslovanje</a:t>
            </a:r>
          </a:p>
          <a:p>
            <a:pPr lvl="1">
              <a:buFont typeface="Wingdings 3"/>
              <a:buChar char="[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B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rzo prilagođavanje na neprijateljsko okruženje radi obezbeđenja kontinuiteta poslovanja, pružanja usluga klijentima</a:t>
            </a:r>
          </a:p>
          <a:p>
            <a:pPr lvl="1">
              <a:buFont typeface="Wingdings 3"/>
              <a:buChar char="[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D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igitalizacija poslovanja</a:t>
            </a:r>
          </a:p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G</a:t>
            </a:r>
            <a:r>
              <a:rPr lang="sr-Latn-RS" sz="19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lavni udar na premije u segmentima: putovanje, “događaji” (events) i osiguranje trgovačkih kredita, aktiviranje polisa za slučaj prekida poslovanja</a:t>
            </a:r>
          </a:p>
          <a:p>
            <a:r>
              <a:rPr lang="sr-Latn-RS" sz="19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Cilj mera: smanjenje opterećenja osiguravača i njihov fokus na esencijalne operacije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O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bezbeđenje kontinuiteta pružanja usluga</a:t>
            </a:r>
          </a:p>
          <a:p>
            <a:pPr marL="1257300" lvl="2" indent="-457200"/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P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lanovi kontinuiteta sa fokusom na digitalne kanale distribucije</a:t>
            </a:r>
          </a:p>
          <a:p>
            <a:pPr marL="1257300" lvl="2" indent="-457200"/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S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manjenje supervizorskih zahteva i administrativnog opterećenja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U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blažavanje rizika likvidnosti i solventnosti</a:t>
            </a:r>
          </a:p>
          <a:p>
            <a:pPr marL="1257300" lvl="2" indent="-457200"/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S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upervizorski nadzor uticaja pandemije na vrednost aktive  (zbog promena na tržištu), obaveza  (zbog uticaja pandemije na odštetne zahteve) i likvidnost</a:t>
            </a:r>
          </a:p>
          <a:p>
            <a:pPr marL="1257300" lvl="2" indent="-457200"/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S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tres testovi i dodatni podaci o izloženosti rizicima</a:t>
            </a:r>
          </a:p>
          <a:p>
            <a:pPr marL="1257300" lvl="2" indent="-457200"/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M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ere za očuvanje kapitala</a:t>
            </a:r>
          </a:p>
          <a:p>
            <a:pPr marL="1257300" lvl="2" indent="-457200"/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T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olerancija kod zahteva za likvidnošću i solventnošću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P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odrška  osiguranicima</a:t>
            </a:r>
          </a:p>
          <a:p>
            <a:pPr marL="1257300" lvl="2" indent="-457200"/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O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dlaganje plaćanja premija</a:t>
            </a:r>
          </a:p>
          <a:p>
            <a:pPr marL="1257300" lvl="2" indent="-457200"/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S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avetovanje vezano za pokriće gubitaka zbog pandemije</a:t>
            </a:r>
          </a:p>
          <a:p>
            <a:pPr marL="1257300" lvl="2" indent="-457200"/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F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leksibilno tumačenje uslova osiguranja</a:t>
            </a:r>
          </a:p>
          <a:p>
            <a:pPr marL="1257300" lvl="2" indent="-457200"/>
            <a:r>
              <a:rPr lang="en-U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D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odatno pokriće za neke sektore</a:t>
            </a:r>
            <a:endParaRPr lang="sr-Latn-RS" sz="17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8229600" cy="928694"/>
          </a:xfrm>
        </p:spPr>
        <p:txBody>
          <a:bodyPr>
            <a:normAutofit/>
          </a:bodyPr>
          <a:lstStyle/>
          <a:p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Zaključak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214422"/>
            <a:ext cx="9001156" cy="5143536"/>
          </a:xfrm>
        </p:spPr>
        <p:txBody>
          <a:bodyPr>
            <a:normAutofit lnSpcReduction="10000"/>
          </a:bodyPr>
          <a:lstStyle/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Mere vlada su komirale ekonomiju, dovele do pada stopa rasta BDP-a, međunarodne razmene i rasta nezaposlenosti u mnogim zemljama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maju potencijal da promene budući ekonomski život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ako finansijski sektor nije podneo inicijalni udar krize, ona se prelila na njega što je uzrokovalo masovni odgovor centralnih banaka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ne su ponovo uvele ili proširile postojeće mere, uvele i neke nove, postajući zajmodavac u krajnjoj instanci za banke, nebankarske finansijske posrednike, čak i </a:t>
            </a:r>
            <a:r>
              <a:rPr lang="sr-Latn-R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nefinansijske kompanije</a:t>
            </a:r>
          </a:p>
          <a:p>
            <a:endParaRPr lang="sr-Latn-R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siguravajuće kuće su generalno bile dobro pripremljene za veće gubitke, tako da su izdržale šokove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riza još uvek traje, nije lako predvideti razvoj situacije i buduće mere vlada, centralnih banaka i drugih regulatora</a:t>
            </a: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a centralne banke najveći izazov će biti da realizuju svoje osnovne ciljeve: </a:t>
            </a:r>
            <a:r>
              <a:rPr lang="sr-Latn-R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stabilnost cena, finansijsku stabilnost i održivi rast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, u ekstremno promenjenom okruženju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794"/>
          </a:xfrm>
        </p:spPr>
        <p:txBody>
          <a:bodyPr>
            <a:normAutofit/>
          </a:bodyPr>
          <a:lstStyle/>
          <a:p>
            <a:r>
              <a:rPr lang="sr-Latn-RS" sz="3200" cap="all" dirty="0" smtClean="0">
                <a:latin typeface="Times New Roman" pitchFamily="18" charset="0"/>
                <a:cs typeface="Times New Roman" pitchFamily="18" charset="0"/>
              </a:rPr>
              <a:t>Covid-19 kriza</a:t>
            </a:r>
            <a:endParaRPr lang="en-US" sz="3200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lobalna pandemija: 11.mart 2020 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Vlade širom sveta preduzele mere za njeno ograničavanje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arantin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aključavanje 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atvaranje prodavnica i preduzeća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graničavanje ulaska u zemlju</a:t>
            </a:r>
          </a:p>
          <a:p>
            <a:pPr lvl="1">
              <a:buNone/>
            </a:pPr>
            <a:r>
              <a:rPr lang="sr-Latn-RS" sz="1800" dirty="0" smtClean="0">
                <a:latin typeface="KaiTi" pitchFamily="49" charset="-122"/>
                <a:ea typeface="KaiTi" pitchFamily="49" charset="-122"/>
                <a:cs typeface="Times New Roman" pitchFamily="18" charset="0"/>
              </a:rPr>
              <a:t>  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</a:t>
            </a:r>
            <a:r>
              <a:rPr lang="sr-Latn-RS" sz="1800" dirty="0" smtClean="0">
                <a:latin typeface="KaiTi" pitchFamily="49" charset="-122"/>
                <a:ea typeface="KaiTi" pitchFamily="49" charset="-122"/>
                <a:cs typeface="Times New Roman" pitchFamily="18" charset="0"/>
              </a:rPr>
              <a:t> </a:t>
            </a:r>
            <a:r>
              <a:rPr lang="sr-Latn-RS" sz="1800" dirty="0" smtClean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Poremećaji ponude i tražnje u svetskoj ekonomiji</a:t>
            </a:r>
          </a:p>
          <a:p>
            <a:pPr lvl="2"/>
            <a:r>
              <a:rPr lang="sr-Latn-RS" sz="1700" dirty="0" smtClean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Ponuda: zaključavanje, zatvaranje poslova, socijalno distanciranje, smanjena ponuda rada i produktivnost</a:t>
            </a:r>
          </a:p>
          <a:p>
            <a:pPr lvl="2"/>
            <a:r>
              <a:rPr lang="sr-Latn-RS" sz="1700" dirty="0" smtClean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Tražnja:  otpuštanje, niži prihod, pogoršanje ekonomskih očekivanja  </a:t>
            </a:r>
          </a:p>
          <a:p>
            <a:pPr lvl="2"/>
            <a:r>
              <a:rPr lang="sr-Latn-RS" sz="1700" dirty="0" smtClean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Domaćinstva i preduzeća su smanjila potrošnju i investicije</a:t>
            </a:r>
          </a:p>
          <a:p>
            <a:pPr lvl="2"/>
            <a:r>
              <a:rPr lang="sr-Latn-RS" sz="1700" dirty="0" smtClean="0"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Ekonomije su ušle u začarani krug: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ight Arrow Callout 9"/>
          <p:cNvSpPr/>
          <p:nvPr/>
        </p:nvSpPr>
        <p:spPr>
          <a:xfrm>
            <a:off x="2928926" y="5086344"/>
            <a:ext cx="2928958" cy="500066"/>
          </a:xfrm>
          <a:prstGeom prst="rightArrowCallout">
            <a:avLst>
              <a:gd name="adj1" fmla="val 28538"/>
              <a:gd name="adj2" fmla="val 37449"/>
              <a:gd name="adj3" fmla="val 34932"/>
              <a:gd name="adj4" fmla="val 758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↓</a:t>
            </a:r>
            <a:r>
              <a:rPr lang="sr-Latn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poslovnog   i poverenja potrošača 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Down Arrow Callout 10"/>
          <p:cNvSpPr/>
          <p:nvPr/>
        </p:nvSpPr>
        <p:spPr>
          <a:xfrm>
            <a:off x="6143636" y="5086344"/>
            <a:ext cx="2286016" cy="857256"/>
          </a:xfrm>
          <a:prstGeom prst="downArrowCallout">
            <a:avLst>
              <a:gd name="adj1" fmla="val 18905"/>
              <a:gd name="adj2" fmla="val 31095"/>
              <a:gd name="adj3" fmla="val 25000"/>
              <a:gd name="adj4" fmla="val 5782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↓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finansijskih uslova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eft Arrow Callout 12"/>
          <p:cNvSpPr/>
          <p:nvPr/>
        </p:nvSpPr>
        <p:spPr>
          <a:xfrm>
            <a:off x="5357818" y="6086476"/>
            <a:ext cx="3071834" cy="55723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565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↓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zaposlenosti i investicija</a:t>
            </a:r>
            <a:endParaRPr lang="en-US" dirty="0"/>
          </a:p>
        </p:txBody>
      </p:sp>
      <p:sp>
        <p:nvSpPr>
          <p:cNvPr id="14" name="Up Arrow Callout 13"/>
          <p:cNvSpPr/>
          <p:nvPr/>
        </p:nvSpPr>
        <p:spPr>
          <a:xfrm>
            <a:off x="2928926" y="5715016"/>
            <a:ext cx="2214578" cy="928694"/>
          </a:xfrm>
          <a:prstGeom prst="upArrowCallout">
            <a:avLst>
              <a:gd name="adj1" fmla="val 13278"/>
              <a:gd name="adj2" fmla="val 25000"/>
              <a:gd name="adj3" fmla="val 25000"/>
              <a:gd name="adj4" fmla="val 6497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↓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ekonomske perspektive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ight Arrow Callout 14"/>
          <p:cNvSpPr/>
          <p:nvPr/>
        </p:nvSpPr>
        <p:spPr>
          <a:xfrm>
            <a:off x="71406" y="5072074"/>
            <a:ext cx="2571768" cy="1571636"/>
          </a:xfrm>
          <a:prstGeom prst="rightArrowCallout">
            <a:avLst>
              <a:gd name="adj1" fmla="val 22350"/>
              <a:gd name="adj2" fmla="val 45538"/>
              <a:gd name="adj3" fmla="val 21687"/>
              <a:gd name="adj4" fmla="val 7909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eizvesnost: trajanje, jačina i uticaj pandemije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229600" cy="796908"/>
          </a:xfrm>
        </p:spPr>
        <p:txBody>
          <a:bodyPr>
            <a:normAutofit/>
          </a:bodyPr>
          <a:lstStyle/>
          <a:p>
            <a:r>
              <a:rPr lang="sr-Latn-RS" sz="3600" dirty="0" smtClean="0">
                <a:latin typeface="Times New Roman" pitchFamily="18" charset="0"/>
                <a:cs typeface="Times New Roman" pitchFamily="18" charset="0"/>
              </a:rPr>
              <a:t>Ekonomske posledice  krize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357298"/>
            <a:ext cx="9001156" cy="5500702"/>
          </a:xfrm>
        </p:spPr>
        <p:txBody>
          <a:bodyPr/>
          <a:lstStyle/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Globalna zdravstvena kriza je prerasla u globalnu ekonomsku i finansijsku krizu 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načajno smanjen prihod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ovećana nezaposlenost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oremećeni kanali snabdevanja</a:t>
            </a:r>
          </a:p>
          <a:p>
            <a:pPr lvl="1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eliki pad u sektoru usluga ali i prerađivačkoj industriji</a:t>
            </a: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Ekonomske mere država imaju ograničen uspeh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eizvesno trajanje pandemije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aste javni i korporativni dug, novčana masa</a:t>
            </a:r>
          </a:p>
          <a:p>
            <a:pPr lvl="1">
              <a:buNone/>
            </a:pPr>
            <a:r>
              <a:rPr lang="sr-Latn-RS" sz="16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       rast finansijskih neravnoteža, koji će komplikovati oporavak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2844" y="0"/>
            <a:ext cx="8229600" cy="571480"/>
          </a:xfrm>
        </p:spPr>
        <p:txBody>
          <a:bodyPr>
            <a:normAutofit/>
          </a:bodyPr>
          <a:lstStyle/>
          <a:p>
            <a:pPr algn="just"/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Recesija </a:t>
            </a:r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u svetu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aključavanje, socijalno distanciranje i “sigurnosna” štednja → značajan </a:t>
            </a:r>
            <a:r>
              <a:rPr lang="el-GR" sz="1800" dirty="0" smtClean="0">
                <a:latin typeface="Times New Roman" pitchFamily="18" charset="0"/>
                <a:cs typeface="Times New Roman" pitchFamily="18" charset="0"/>
              </a:rPr>
              <a:t>↓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 privatne potrošnje → šok agregatne tražnje 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oremećeni lanci snabdevanja (domaći i globalni) + ↓prihoda → čak i dobre kompanije se bore za opstanak → ↓ proizvodnog kapaciteta</a:t>
            </a: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↓ prihoda → ↓tražnja za robom i uslugama i ↓sklonosti potrošnji  </a:t>
            </a: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↓ cena aktive (HOV i moguće i nekretnina) → ↑sklonost štednji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Inicijalni uticaj mera izolacije je neravnomerno raspoređen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ajviše pogođeni: hoteli i restorani (75%), avio kompanije, zabava, rekreacija i umetnost (84%), veleprodaja i maloprodaja (75%)...  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Povezani sektori su indirektno pogođeni zbog smanjenja tražnje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iža zaposlenost i prihodi pogođenih sektora uticali su na širenje šoka kroz ekonomiju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Potencijalne dugoročne posledice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romenjeno 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ponašanje potrošača i firmi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↑ tražnja za online trgovinom zbog zatvaranja lokalnih maloprodavaca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↑ tražnje za e-novcem, aplikacijama i digitalnim uređajima zbog izbegavanja poslovanja licem-u lice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↓ poslovna putovanja zbog oline sastanaka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od kuće zamenio je rad iz kancelarije</a:t>
            </a:r>
          </a:p>
          <a:p>
            <a:pPr lvl="1">
              <a:buNone/>
            </a:pPr>
            <a:r>
              <a:rPr lang="sr-Latn-RS" sz="16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       menja se poslovni model, firme ↓ fiksne troškove, moraju da fleksibilnije reaguju na 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promene, 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rastuću povezanost i digitalizaciju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00372"/>
            <a:ext cx="9144000" cy="3857628"/>
          </a:xfrm>
        </p:spPr>
        <p:txBody>
          <a:bodyPr>
            <a:normAutofit lnSpcReduction="10000"/>
          </a:bodyPr>
          <a:lstStyle/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EMU:  -8,3% (MMF)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eliki direktni uticaj, čitavi sektori zaključavani 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najviše pogođene 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Španija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, Italija, Grčka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ituacija u finansijskom sektoru je mnogo bolja, manja zaduženost, nego 2008- 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potencijalno brži 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oporavak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UK: među najteže pogođenim ekonomijama (-9,8%)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Brexit + zaključavanje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ek od 2022 moguć oporavak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US: -9,1% u Q2 (veći pad nego u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recesiji 2007-2009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por oporavak u T2 (potrošeno 3trl $ na mere, rast broja zaraženih)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Kina: </a:t>
            </a:r>
            <a:r>
              <a:rPr lang="sr-Latn-R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izbegla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 kontrakciju u 2020!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Q1: 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-6,8%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Oporavak do kraja godine i jak rast u 2021 (8,4%)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42844" y="142852"/>
          <a:ext cx="850112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642918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Nezaposlenost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57562"/>
            <a:ext cx="9144000" cy="3500438"/>
          </a:xfrm>
        </p:spPr>
        <p:txBody>
          <a:bodyPr>
            <a:normAutofit lnSpcReduction="10000"/>
          </a:bodyPr>
          <a:lstStyle/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EMU: visoke stope, ali bez naglog skoka</a:t>
            </a:r>
          </a:p>
          <a:p>
            <a:pPr lvl="1"/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Šeme zadržavanja zaposlenosti: plaćeni radnici sa skraćenim radnim vremenom ili privremeno “otpušteni”, nisu nezaposleni 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manjena potraga za novim poslovima zbog straha od infekcija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UK: Programi za zaštitu zaposlenosti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gostiteljstvo i maloprodaja jako pogođeni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USA: prilagođavanje je išlo preko otpuštanja (april 14,8%)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ajviše u ugostiteljstvu i industriji “razonode” (skoro 40%)</a:t>
            </a: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Kina: pad zaposlenosti u uslugama i usporeno zapošljavanje u velikim preduzećima zbog smanjenog izvoza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rerađivački sektor se brzo oporavio, rast zapošljavanja u domaćim privatnim preduzećima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ast zapošljavanja u novim uslužnim sektorima baziranim na internetu (dostave, internet platforme)</a:t>
            </a:r>
          </a:p>
          <a:p>
            <a:pPr lvl="1"/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285720" y="642918"/>
          <a:ext cx="8429684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642942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 Izvoz roba i usluga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3786190"/>
            <a:ext cx="8472518" cy="2928958"/>
          </a:xfrm>
        </p:spPr>
        <p:txBody>
          <a:bodyPr>
            <a:normAutofit/>
          </a:bodyPr>
          <a:lstStyle/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Robna razmena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: -6%</a:t>
            </a: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Trgovina uslugama: -16,5%</a:t>
            </a: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Blagi oporavak u T2 zahvaljujući ZUR istočne Azije i razmeni dobara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ovratak na nivo pre krize tek za nekoliko godina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iše od 80 zemalja je uvelo neke izvozne restrikcije</a:t>
            </a:r>
            <a:r>
              <a:rPr lang="sr-Latn-RS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Izvoz Kine u T2 je pao za skoro 40%, a zatim se oporavio</a:t>
            </a:r>
          </a:p>
          <a:p>
            <a:pPr lvl="1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sr-Latn-RS" sz="1600" dirty="0" smtClean="0">
                <a:latin typeface="Times New Roman" pitchFamily="18" charset="0"/>
                <a:cs typeface="Times New Roman" pitchFamily="18" charset="0"/>
              </a:rPr>
              <a:t>emlje partneri su povećale uvoz zbog oporavka tražnje i prekida u njihovoj proizvodnji (uvoz iz Kine je zamenio nedostajuću domaću proizvodnju)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214282" y="714356"/>
          <a:ext cx="86677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928694"/>
          </a:xfrm>
        </p:spPr>
        <p:txBody>
          <a:bodyPr>
            <a:normAutofit/>
          </a:bodyPr>
          <a:lstStyle/>
          <a:p>
            <a:r>
              <a:rPr lang="sr-Latn-RS" sz="2800" dirty="0" smtClean="0">
                <a:latin typeface="Times New Roman" pitchFamily="18" charset="0"/>
                <a:cs typeface="Times New Roman" pitchFamily="18" charset="0"/>
              </a:rPr>
              <a:t>Uticaj Covid-19 na centralne banke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85860"/>
            <a:ext cx="8643998" cy="5429288"/>
          </a:xfrm>
        </p:spPr>
        <p:txBody>
          <a:bodyPr>
            <a:normAutofit/>
          </a:bodyPr>
          <a:lstStyle/>
          <a:p>
            <a:r>
              <a:rPr lang="sr-Latn-R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Jedino centralne banke imaju kapacitet da obezbede finansijske resurse kada su potrebni i u iznosu koji je potreban!</a:t>
            </a:r>
          </a:p>
          <a:p>
            <a:endParaRPr lang="sr-Latn-RS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CB su smanjile referentne kamatne stope i povećale svoj bilans</a:t>
            </a: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Primenile su politiku “usmeravanja očekivanja” (forward guidance)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785786" y="2643182"/>
          <a:ext cx="7500990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sr-Latn-RS" sz="2200" dirty="0" smtClean="0">
                <a:latin typeface="Times New Roman" pitchFamily="18" charset="0"/>
                <a:cs typeface="Times New Roman" pitchFamily="18" charset="0"/>
              </a:rPr>
              <a:t>Programi kvantitativnog </a:t>
            </a:r>
            <a:r>
              <a:rPr lang="sr-Latn-RS" sz="2200" dirty="0" smtClean="0">
                <a:latin typeface="Times New Roman" pitchFamily="18" charset="0"/>
                <a:cs typeface="Times New Roman" pitchFamily="18" charset="0"/>
              </a:rPr>
              <a:t>popuštanja</a:t>
            </a:r>
          </a:p>
          <a:p>
            <a:pPr lvl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ipični instrument funkcije zajmodavca u krajnjoj instanci</a:t>
            </a:r>
          </a:p>
          <a:p>
            <a:pPr lvl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brizgavanje ogromnih iznosa likvidnosti u finansijski sistem i ekonomiju uticao je na rast bilansa</a:t>
            </a:r>
          </a:p>
          <a:p>
            <a:pPr lvl="1"/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sr-Latn-R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Kupovina dugoročnih državnih HOV →  ↑ cena i ↓kamata →↑ agregatnu tražnju kroz pojačano kreditiranje preduzeća i domaćinstava </a:t>
            </a:r>
          </a:p>
          <a:p>
            <a:pPr lvl="1"/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Sve 3 CB intenzivirale su postojeće i uvele nove programe kupovine aktive</a:t>
            </a:r>
          </a:p>
          <a:p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>ECB: program kupovine HOV javnog i privatnog sektora od 1850 milijardi €</a:t>
            </a:r>
          </a:p>
          <a:p>
            <a:pPr lvl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tkupljivala je i komercijalne papire privatnog sektora  kako bi direktno ubrizgavala likvidnost u privredu</a:t>
            </a:r>
          </a:p>
          <a:p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>BOE: Program otkupa državnih i korporativnih obveznica od 645 milijardi £</a:t>
            </a:r>
          </a:p>
          <a:p>
            <a:pPr lvl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tkup HOV kompanija koje se smatraju vitalnim za UK ekonomiju 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na primarnom tržištu </a:t>
            </a:r>
            <a:endParaRPr lang="sr-Latn-RS" sz="1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1900" dirty="0" smtClean="0">
                <a:latin typeface="Times New Roman" pitchFamily="18" charset="0"/>
                <a:cs typeface="Times New Roman" pitchFamily="18" charset="0"/>
              </a:rPr>
              <a:t>FED: 2,3 triliona $ za pozajmice domaćinstvima, poslodavcima, na finansijskim tržištima, državi i lokalnim vladama</a:t>
            </a:r>
          </a:p>
          <a:p>
            <a:pPr lvl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in. 500 mld$ kupovina HOV trezora  (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+mesečno 80mld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$) + 200 mld$ hipotekarnih HOV (+40mld$ mesečno)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571472" y="928670"/>
          <a:ext cx="771530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1541</Words>
  <Application>Microsoft Office PowerPoint</Application>
  <PresentationFormat>On-screen Show (4:3)</PresentationFormat>
  <Paragraphs>181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Podrška centralnih banaka finansijskim tržištima, bankarskom i sektoru osiguranja kao odgovor na Kovid-19 krizu</vt:lpstr>
      <vt:lpstr>Covid-19 kriza</vt:lpstr>
      <vt:lpstr>Ekonomske posledice  krize </vt:lpstr>
      <vt:lpstr> Recesija u svetu</vt:lpstr>
      <vt:lpstr>Slide 5</vt:lpstr>
      <vt:lpstr>Nezaposlenost</vt:lpstr>
      <vt:lpstr> Izvoz roba i usluga</vt:lpstr>
      <vt:lpstr>Uticaj Covid-19 na centralne banke</vt:lpstr>
      <vt:lpstr>Slide 9</vt:lpstr>
      <vt:lpstr>Mere CB na finansijskom tržištu</vt:lpstr>
      <vt:lpstr>Mere pomoći bankarskom sektoru</vt:lpstr>
      <vt:lpstr>Podrška sektoru osiguranja</vt:lpstr>
      <vt:lpstr>Zaključak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BUBI</dc:creator>
  <cp:lastModifiedBy>BUBI</cp:lastModifiedBy>
  <cp:revision>65</cp:revision>
  <dcterms:created xsi:type="dcterms:W3CDTF">2021-06-10T09:36:17Z</dcterms:created>
  <dcterms:modified xsi:type="dcterms:W3CDTF">2021-06-10T17:08:47Z</dcterms:modified>
</cp:coreProperties>
</file>