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0" r:id="rId3"/>
    <p:sldId id="291" r:id="rId4"/>
    <p:sldId id="284" r:id="rId5"/>
    <p:sldId id="285" r:id="rId6"/>
    <p:sldId id="287" r:id="rId7"/>
    <p:sldId id="288" r:id="rId8"/>
    <p:sldId id="289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2" r:id="rId20"/>
    <p:sldId id="274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0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10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Sheet1!$C$16</c:f>
              <c:strCache>
                <c:ptCount val="1"/>
                <c:pt idx="0">
                  <c:v>Premija per capita (USD)</c:v>
                </c:pt>
              </c:strCache>
            </c:strRef>
          </c:tx>
          <c:marker>
            <c:symbol val="none"/>
          </c:marker>
          <c:cat>
            <c:numRef>
              <c:f>Sheet1!$D$15:$Q$15</c:f>
              <c:numCache>
                <c:formatCode>General</c:formatCode>
                <c:ptCount val="14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</c:numCache>
            </c:numRef>
          </c:cat>
          <c:val>
            <c:numRef>
              <c:f>Sheet1!$D$16:$Q$16</c:f>
              <c:numCache>
                <c:formatCode>General</c:formatCode>
                <c:ptCount val="14"/>
                <c:pt idx="0">
                  <c:v>32</c:v>
                </c:pt>
                <c:pt idx="1">
                  <c:v>40</c:v>
                </c:pt>
                <c:pt idx="2">
                  <c:v>52</c:v>
                </c:pt>
                <c:pt idx="3">
                  <c:v>49</c:v>
                </c:pt>
                <c:pt idx="4">
                  <c:v>77</c:v>
                </c:pt>
                <c:pt idx="5">
                  <c:v>103</c:v>
                </c:pt>
                <c:pt idx="6">
                  <c:v>124</c:v>
                </c:pt>
                <c:pt idx="7">
                  <c:v>110</c:v>
                </c:pt>
                <c:pt idx="8">
                  <c:v>101</c:v>
                </c:pt>
                <c:pt idx="9">
                  <c:v>98</c:v>
                </c:pt>
                <c:pt idx="10">
                  <c:v>96</c:v>
                </c:pt>
                <c:pt idx="11">
                  <c:v>104</c:v>
                </c:pt>
                <c:pt idx="12">
                  <c:v>111</c:v>
                </c:pt>
                <c:pt idx="13">
                  <c:v>105</c:v>
                </c:pt>
              </c:numCache>
            </c:numRef>
          </c:val>
        </c:ser>
        <c:ser>
          <c:idx val="1"/>
          <c:order val="1"/>
          <c:tx>
            <c:strRef>
              <c:f>Sheet1!$C$17</c:f>
              <c:strCache>
                <c:ptCount val="1"/>
                <c:pt idx="0">
                  <c:v>Premija životnih osiguranja per capita (USD)</c:v>
                </c:pt>
              </c:strCache>
            </c:strRef>
          </c:tx>
          <c:marker>
            <c:symbol val="none"/>
          </c:marker>
          <c:cat>
            <c:numRef>
              <c:f>Sheet1!$D$15:$Q$15</c:f>
              <c:numCache>
                <c:formatCode>General</c:formatCode>
                <c:ptCount val="14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</c:numCache>
            </c:numRef>
          </c:cat>
          <c:val>
            <c:numRef>
              <c:f>Sheet1!$D$17:$Q$17</c:f>
              <c:numCache>
                <c:formatCode>General</c:formatCode>
                <c:ptCount val="14"/>
                <c:pt idx="0">
                  <c:v>0.4</c:v>
                </c:pt>
                <c:pt idx="1">
                  <c:v>1.4</c:v>
                </c:pt>
                <c:pt idx="2">
                  <c:v>3</c:v>
                </c:pt>
                <c:pt idx="3">
                  <c:v>4</c:v>
                </c:pt>
                <c:pt idx="4">
                  <c:v>8</c:v>
                </c:pt>
                <c:pt idx="5">
                  <c:v>10</c:v>
                </c:pt>
                <c:pt idx="6">
                  <c:v>14</c:v>
                </c:pt>
                <c:pt idx="7">
                  <c:v>16</c:v>
                </c:pt>
                <c:pt idx="8">
                  <c:v>16</c:v>
                </c:pt>
                <c:pt idx="9">
                  <c:v>17</c:v>
                </c:pt>
                <c:pt idx="10">
                  <c:v>17</c:v>
                </c:pt>
                <c:pt idx="11">
                  <c:v>20</c:v>
                </c:pt>
                <c:pt idx="12">
                  <c:v>24</c:v>
                </c:pt>
                <c:pt idx="13">
                  <c:v>23</c:v>
                </c:pt>
              </c:numCache>
            </c:numRef>
          </c:val>
        </c:ser>
        <c:marker val="1"/>
        <c:axId val="84571648"/>
        <c:axId val="84573184"/>
      </c:lineChart>
      <c:catAx>
        <c:axId val="84571648"/>
        <c:scaling>
          <c:orientation val="minMax"/>
        </c:scaling>
        <c:axPos val="b"/>
        <c:numFmt formatCode="General" sourceLinked="1"/>
        <c:majorTickMark val="none"/>
        <c:tickLblPos val="nextTo"/>
        <c:crossAx val="84573184"/>
        <c:crosses val="autoZero"/>
        <c:auto val="1"/>
        <c:lblAlgn val="ctr"/>
        <c:lblOffset val="100"/>
      </c:catAx>
      <c:valAx>
        <c:axId val="8457318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84571648"/>
        <c:crosses val="autoZero"/>
        <c:crossBetween val="between"/>
      </c:valAx>
    </c:plotArea>
    <c:legend>
      <c:legendPos val="b"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style val="16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Sheet1!$R$5</c:f>
              <c:strCache>
                <c:ptCount val="1"/>
                <c:pt idx="0">
                  <c:v>Broj osiguravajućih kompanija</c:v>
                </c:pt>
              </c:strCache>
            </c:strRef>
          </c:tx>
          <c:marker>
            <c:symbol val="none"/>
          </c:marker>
          <c:cat>
            <c:numRef>
              <c:f>Sheet1!$S$4:$AD$4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Sheet1!$S$5:$AD$5</c:f>
              <c:numCache>
                <c:formatCode>General</c:formatCode>
                <c:ptCount val="12"/>
                <c:pt idx="0">
                  <c:v>38</c:v>
                </c:pt>
                <c:pt idx="1">
                  <c:v>16</c:v>
                </c:pt>
                <c:pt idx="2">
                  <c:v>14</c:v>
                </c:pt>
                <c:pt idx="3">
                  <c:v>20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24</c:v>
                </c:pt>
                <c:pt idx="8">
                  <c:v>24</c:v>
                </c:pt>
                <c:pt idx="9">
                  <c:v>24</c:v>
                </c:pt>
                <c:pt idx="10">
                  <c:v>21</c:v>
                </c:pt>
                <c:pt idx="11">
                  <c:v>20</c:v>
                </c:pt>
              </c:numCache>
            </c:numRef>
          </c:val>
        </c:ser>
        <c:marker val="1"/>
        <c:axId val="84592896"/>
        <c:axId val="84602880"/>
      </c:lineChart>
      <c:catAx>
        <c:axId val="84592896"/>
        <c:scaling>
          <c:orientation val="minMax"/>
        </c:scaling>
        <c:axPos val="b"/>
        <c:numFmt formatCode="General" sourceLinked="1"/>
        <c:majorTickMark val="none"/>
        <c:tickLblPos val="nextTo"/>
        <c:crossAx val="84602880"/>
        <c:crosses val="autoZero"/>
        <c:auto val="1"/>
        <c:lblAlgn val="ctr"/>
        <c:lblOffset val="100"/>
      </c:catAx>
      <c:valAx>
        <c:axId val="8460288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84592896"/>
        <c:crosses val="autoZero"/>
        <c:crossBetween val="between"/>
      </c:valAx>
    </c:plotArea>
    <c:legend>
      <c:legendPos val="b"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Sheet1!$T$15</c:f>
              <c:strCache>
                <c:ptCount val="1"/>
                <c:pt idx="0">
                  <c:v>Premija kao % BDP-a </c:v>
                </c:pt>
              </c:strCache>
            </c:strRef>
          </c:tx>
          <c:marker>
            <c:symbol val="none"/>
          </c:marker>
          <c:cat>
            <c:numRef>
              <c:f>Sheet1!$U$14:$AH$14</c:f>
              <c:numCache>
                <c:formatCode>General</c:formatCode>
                <c:ptCount val="14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</c:numCache>
            </c:numRef>
          </c:cat>
          <c:val>
            <c:numRef>
              <c:f>Sheet1!$U$15:$AH$15</c:f>
              <c:numCache>
                <c:formatCode>General</c:formatCode>
                <c:ptCount val="14"/>
                <c:pt idx="0">
                  <c:v>2.2000000000000002</c:v>
                </c:pt>
                <c:pt idx="1">
                  <c:v>2.2000000000000002</c:v>
                </c:pt>
                <c:pt idx="2">
                  <c:v>1.7</c:v>
                </c:pt>
                <c:pt idx="3">
                  <c:v>2.2000000000000002</c:v>
                </c:pt>
                <c:pt idx="4">
                  <c:v>1.8</c:v>
                </c:pt>
                <c:pt idx="5">
                  <c:v>1.8</c:v>
                </c:pt>
                <c:pt idx="6">
                  <c:v>1.9000000000000001</c:v>
                </c:pt>
                <c:pt idx="7">
                  <c:v>1.8</c:v>
                </c:pt>
                <c:pt idx="8">
                  <c:v>1.8</c:v>
                </c:pt>
                <c:pt idx="9">
                  <c:v>1.7</c:v>
                </c:pt>
                <c:pt idx="10">
                  <c:v>1.8</c:v>
                </c:pt>
                <c:pt idx="11">
                  <c:v>1.8</c:v>
                </c:pt>
                <c:pt idx="12">
                  <c:v>1.9000000000000001</c:v>
                </c:pt>
                <c:pt idx="13">
                  <c:v>2</c:v>
                </c:pt>
              </c:numCache>
            </c:numRef>
          </c:val>
        </c:ser>
        <c:marker val="1"/>
        <c:axId val="87895040"/>
        <c:axId val="87900928"/>
      </c:lineChart>
      <c:catAx>
        <c:axId val="87895040"/>
        <c:scaling>
          <c:orientation val="minMax"/>
        </c:scaling>
        <c:axPos val="b"/>
        <c:numFmt formatCode="General" sourceLinked="1"/>
        <c:majorTickMark val="none"/>
        <c:tickLblPos val="nextTo"/>
        <c:crossAx val="87900928"/>
        <c:crosses val="autoZero"/>
        <c:auto val="1"/>
        <c:lblAlgn val="ctr"/>
        <c:lblOffset val="100"/>
      </c:catAx>
      <c:valAx>
        <c:axId val="8790092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87895040"/>
        <c:crosses val="autoZero"/>
        <c:crossBetween val="between"/>
      </c:valAx>
    </c:plotArea>
    <c:legend>
      <c:legendPos val="b"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5/18/2017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5/18/2017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500" y="2404534"/>
            <a:ext cx="8343900" cy="1646302"/>
          </a:xfrm>
        </p:spPr>
        <p:txBody>
          <a:bodyPr/>
          <a:lstStyle/>
          <a:p>
            <a:r>
              <a:rPr lang="en-US" sz="4400" dirty="0" smtClean="0"/>
              <a:t>IZAZOVI I PERSPEKTIVE RAZVOJA T</a:t>
            </a:r>
            <a:r>
              <a:rPr lang="sr-Latn-RS" sz="4400" dirty="0" smtClean="0"/>
              <a:t>RŽIŠTA OSIGURANJA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8767" y="5016033"/>
            <a:ext cx="7766936" cy="1096899"/>
          </a:xfrm>
        </p:spPr>
        <p:txBody>
          <a:bodyPr>
            <a:normAutofit/>
          </a:bodyPr>
          <a:lstStyle/>
          <a:p>
            <a:r>
              <a:rPr lang="sr-Latn-RS" dirty="0" smtClean="0"/>
              <a:t>Prof. dr Jelena Kočović</a:t>
            </a:r>
          </a:p>
          <a:p>
            <a:r>
              <a:rPr lang="sr-Latn-RS" dirty="0" smtClean="0"/>
              <a:t>dr Marija Koprivica</a:t>
            </a:r>
          </a:p>
          <a:p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29267" y="215433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sr-Latn-R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XV Međunarodni simpozijum iz osiguranja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lang="sr-Latn-RS" noProof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Zlatibor, 18-21. maj 2017.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1040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934" y="50800"/>
            <a:ext cx="8596668" cy="1320800"/>
          </a:xfrm>
        </p:spPr>
        <p:txBody>
          <a:bodyPr/>
          <a:lstStyle/>
          <a:p>
            <a:r>
              <a:rPr lang="sr-Latn-RS" dirty="0" smtClean="0"/>
              <a:t>NEPOVOLJAN INVESTICIONI AMBIJENT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838200"/>
            <a:ext cx="9626600" cy="5765800"/>
          </a:xfrm>
        </p:spPr>
        <p:txBody>
          <a:bodyPr>
            <a:normAutofit/>
          </a:bodyPr>
          <a:lstStyle/>
          <a:p>
            <a:pPr algn="just"/>
            <a:r>
              <a:rPr lang="en-CA" sz="2000" dirty="0" err="1" smtClean="0"/>
              <a:t>Dugotrajno</a:t>
            </a:r>
            <a:r>
              <a:rPr lang="en-CA" sz="2000" dirty="0" smtClean="0"/>
              <a:t> </a:t>
            </a:r>
            <a:r>
              <a:rPr lang="en-CA" sz="2000" dirty="0" err="1" smtClean="0"/>
              <a:t>niske</a:t>
            </a:r>
            <a:r>
              <a:rPr lang="en-CA" sz="2000" dirty="0" smtClean="0"/>
              <a:t> </a:t>
            </a:r>
            <a:r>
              <a:rPr lang="en-CA" sz="2000" dirty="0" err="1" smtClean="0"/>
              <a:t>kamatne</a:t>
            </a:r>
            <a:r>
              <a:rPr lang="en-CA" sz="2000" dirty="0" smtClean="0"/>
              <a:t> </a:t>
            </a:r>
            <a:r>
              <a:rPr lang="en-CA" sz="2000" dirty="0" err="1" smtClean="0"/>
              <a:t>stope</a:t>
            </a:r>
            <a:r>
              <a:rPr lang="en-CA" sz="2000" dirty="0" smtClean="0"/>
              <a:t> </a:t>
            </a:r>
            <a:r>
              <a:rPr lang="en-CA" sz="2000" dirty="0" err="1" smtClean="0"/>
              <a:t>pogađaju</a:t>
            </a:r>
            <a:r>
              <a:rPr lang="en-CA" sz="2000" dirty="0" smtClean="0"/>
              <a:t> </a:t>
            </a:r>
            <a:r>
              <a:rPr lang="sr-Latn-RS" sz="2000" dirty="0" smtClean="0"/>
              <a:t>i</a:t>
            </a:r>
            <a:r>
              <a:rPr lang="en-CA" sz="2000" dirty="0" smtClean="0"/>
              <a:t> </a:t>
            </a:r>
            <a:r>
              <a:rPr lang="en-CA" sz="2000" dirty="0" err="1" smtClean="0"/>
              <a:t>imovinu</a:t>
            </a:r>
            <a:r>
              <a:rPr lang="en-CA" sz="2000" dirty="0" smtClean="0"/>
              <a:t> </a:t>
            </a:r>
            <a:r>
              <a:rPr lang="en-CA" sz="2000" dirty="0" err="1" smtClean="0"/>
              <a:t>i</a:t>
            </a:r>
            <a:r>
              <a:rPr lang="en-CA" sz="2000" dirty="0" smtClean="0"/>
              <a:t> </a:t>
            </a:r>
            <a:r>
              <a:rPr lang="en-CA" sz="2000" dirty="0" err="1" smtClean="0"/>
              <a:t>obaveze</a:t>
            </a:r>
            <a:r>
              <a:rPr lang="en-CA" sz="2000" dirty="0" smtClean="0"/>
              <a:t> </a:t>
            </a:r>
            <a:r>
              <a:rPr lang="en-CA" sz="2000" dirty="0" err="1" smtClean="0"/>
              <a:t>osiguravača</a:t>
            </a:r>
            <a:r>
              <a:rPr lang="en-CA" sz="2000" dirty="0" smtClean="0"/>
              <a:t>. </a:t>
            </a:r>
            <a:endParaRPr lang="sr-Latn-RS" sz="2000" dirty="0" smtClean="0"/>
          </a:p>
          <a:p>
            <a:pPr algn="just"/>
            <a:r>
              <a:rPr lang="en-CA" sz="2000" dirty="0" smtClean="0"/>
              <a:t>Sa </a:t>
            </a:r>
            <a:r>
              <a:rPr lang="en-CA" sz="2000" dirty="0" err="1" smtClean="0"/>
              <a:t>jedne</a:t>
            </a:r>
            <a:r>
              <a:rPr lang="en-CA" sz="2000" dirty="0" smtClean="0"/>
              <a:t> </a:t>
            </a:r>
            <a:r>
              <a:rPr lang="en-CA" sz="2000" dirty="0" err="1" smtClean="0"/>
              <a:t>strane</a:t>
            </a:r>
            <a:r>
              <a:rPr lang="en-CA" sz="2000" dirty="0" smtClean="0"/>
              <a:t>, </a:t>
            </a:r>
            <a:r>
              <a:rPr lang="sr-Latn-RS" sz="2000" dirty="0" smtClean="0"/>
              <a:t>smanjuju</a:t>
            </a:r>
            <a:r>
              <a:rPr lang="en-CA" sz="2000" dirty="0" smtClean="0"/>
              <a:t> se </a:t>
            </a:r>
            <a:r>
              <a:rPr lang="en-CA" sz="2000" dirty="0" err="1" smtClean="0"/>
              <a:t>investicioni</a:t>
            </a:r>
            <a:r>
              <a:rPr lang="en-CA" sz="2000" dirty="0" smtClean="0"/>
              <a:t> </a:t>
            </a:r>
            <a:r>
              <a:rPr lang="en-CA" sz="2000" dirty="0" err="1" smtClean="0"/>
              <a:t>prinosi</a:t>
            </a:r>
            <a:r>
              <a:rPr lang="sr-Latn-RS" sz="2000" dirty="0" smtClean="0"/>
              <a:t> osiguravača,</a:t>
            </a:r>
            <a:r>
              <a:rPr lang="en-CA" sz="2000" dirty="0" smtClean="0"/>
              <a:t> </a:t>
            </a:r>
            <a:r>
              <a:rPr lang="sr-Latn-RS" sz="2000" dirty="0" smtClean="0"/>
              <a:t>pošto </a:t>
            </a:r>
            <a:r>
              <a:rPr lang="en-CA" sz="2000" dirty="0" smtClean="0"/>
              <a:t>u </a:t>
            </a:r>
            <a:r>
              <a:rPr lang="en-CA" sz="2000" dirty="0" err="1" smtClean="0"/>
              <a:t>njihovim</a:t>
            </a:r>
            <a:r>
              <a:rPr lang="en-CA" sz="2000" dirty="0" smtClean="0"/>
              <a:t> </a:t>
            </a:r>
            <a:r>
              <a:rPr lang="en-CA" sz="2000" dirty="0" err="1" smtClean="0"/>
              <a:t>investicionim</a:t>
            </a:r>
            <a:r>
              <a:rPr lang="en-CA" sz="2000" dirty="0" smtClean="0"/>
              <a:t> </a:t>
            </a:r>
            <a:r>
              <a:rPr lang="en-CA" sz="2000" dirty="0" err="1" smtClean="0"/>
              <a:t>portfolijima</a:t>
            </a:r>
            <a:r>
              <a:rPr lang="en-CA" sz="2000" dirty="0" smtClean="0"/>
              <a:t> </a:t>
            </a:r>
            <a:r>
              <a:rPr lang="en-CA" sz="2000" dirty="0" err="1" smtClean="0"/>
              <a:t>preovlađuju</a:t>
            </a:r>
            <a:r>
              <a:rPr lang="en-CA" sz="2000" dirty="0" smtClean="0"/>
              <a:t> </a:t>
            </a:r>
            <a:r>
              <a:rPr lang="en-CA" sz="2000" dirty="0" err="1" smtClean="0"/>
              <a:t>instrumenti</a:t>
            </a:r>
            <a:r>
              <a:rPr lang="en-CA" sz="2000" dirty="0" smtClean="0"/>
              <a:t> </a:t>
            </a:r>
            <a:r>
              <a:rPr lang="en-CA" sz="2000" dirty="0" err="1" smtClean="0"/>
              <a:t>sa</a:t>
            </a:r>
            <a:r>
              <a:rPr lang="en-CA" sz="2000" dirty="0" smtClean="0"/>
              <a:t> </a:t>
            </a:r>
            <a:r>
              <a:rPr lang="en-CA" sz="2000" dirty="0" err="1" smtClean="0"/>
              <a:t>fiksnim</a:t>
            </a:r>
            <a:r>
              <a:rPr lang="en-CA" sz="2000" dirty="0" smtClean="0"/>
              <a:t> </a:t>
            </a:r>
            <a:r>
              <a:rPr lang="en-CA" sz="2000" dirty="0" err="1" smtClean="0"/>
              <a:t>prinosom</a:t>
            </a:r>
            <a:r>
              <a:rPr lang="en-CA" sz="2000" dirty="0" smtClean="0"/>
              <a:t>.</a:t>
            </a:r>
            <a:endParaRPr lang="sr-Latn-RS" sz="2000" dirty="0" smtClean="0"/>
          </a:p>
          <a:p>
            <a:pPr lvl="1" algn="just"/>
            <a:r>
              <a:rPr lang="sr-Latn-RS" sz="1800" dirty="0" smtClean="0"/>
              <a:t>R</a:t>
            </a:r>
            <a:r>
              <a:rPr lang="en-CA" sz="1800" dirty="0" err="1" smtClean="0"/>
              <a:t>ealni</a:t>
            </a:r>
            <a:r>
              <a:rPr lang="en-CA" sz="1800" dirty="0" smtClean="0"/>
              <a:t> </a:t>
            </a:r>
            <a:r>
              <a:rPr lang="en-CA" sz="1800" dirty="0" err="1" smtClean="0"/>
              <a:t>prinosi</a:t>
            </a:r>
            <a:r>
              <a:rPr lang="en-CA" sz="1800" dirty="0" smtClean="0"/>
              <a:t> </a:t>
            </a:r>
            <a:r>
              <a:rPr lang="en-CA" sz="1800" dirty="0" err="1" smtClean="0"/>
              <a:t>na</a:t>
            </a:r>
            <a:r>
              <a:rPr lang="en-CA" sz="1800" dirty="0" smtClean="0"/>
              <a:t> </a:t>
            </a:r>
            <a:r>
              <a:rPr lang="en-CA" sz="1800" dirty="0" err="1" smtClean="0"/>
              <a:t>investicije</a:t>
            </a:r>
            <a:r>
              <a:rPr lang="en-CA" sz="1800" dirty="0" smtClean="0"/>
              <a:t> </a:t>
            </a:r>
            <a:r>
              <a:rPr lang="en-CA" sz="1800" dirty="0" err="1" smtClean="0"/>
              <a:t>osiguravača</a:t>
            </a:r>
            <a:r>
              <a:rPr lang="en-CA" sz="1800" dirty="0" smtClean="0"/>
              <a:t> u </a:t>
            </a:r>
            <a:r>
              <a:rPr lang="en-CA" sz="1800" dirty="0" err="1" smtClean="0"/>
              <a:t>većini</a:t>
            </a:r>
            <a:r>
              <a:rPr lang="en-CA" sz="1800" dirty="0" smtClean="0"/>
              <a:t> </a:t>
            </a:r>
            <a:r>
              <a:rPr lang="en-CA" sz="1800" dirty="0" err="1" smtClean="0"/>
              <a:t>zemalja</a:t>
            </a:r>
            <a:r>
              <a:rPr lang="en-CA" sz="1800" dirty="0" smtClean="0"/>
              <a:t> OECD-a u 2015. </a:t>
            </a:r>
            <a:r>
              <a:rPr lang="en-CA" sz="1800" dirty="0" err="1" smtClean="0"/>
              <a:t>godini</a:t>
            </a:r>
            <a:r>
              <a:rPr lang="en-CA" sz="1800" dirty="0" smtClean="0"/>
              <a:t> </a:t>
            </a:r>
            <a:r>
              <a:rPr lang="en-CA" sz="1800" dirty="0" err="1" smtClean="0"/>
              <a:t>su</a:t>
            </a:r>
            <a:r>
              <a:rPr lang="en-CA" sz="1800" dirty="0" smtClean="0"/>
              <a:t> </a:t>
            </a:r>
            <a:r>
              <a:rPr lang="en-CA" sz="1800" dirty="0" err="1" smtClean="0"/>
              <a:t>bili</a:t>
            </a:r>
            <a:r>
              <a:rPr lang="en-CA" sz="1800" dirty="0" smtClean="0"/>
              <a:t> </a:t>
            </a:r>
            <a:r>
              <a:rPr lang="en-CA" sz="1800" dirty="0" err="1" smtClean="0"/>
              <a:t>niži</a:t>
            </a:r>
            <a:r>
              <a:rPr lang="en-CA" sz="1800" dirty="0" smtClean="0"/>
              <a:t> u </a:t>
            </a:r>
            <a:r>
              <a:rPr lang="en-CA" sz="1800" dirty="0" err="1" smtClean="0"/>
              <a:t>odnosu</a:t>
            </a:r>
            <a:r>
              <a:rPr lang="en-CA" sz="1800" dirty="0" smtClean="0"/>
              <a:t> </a:t>
            </a:r>
            <a:r>
              <a:rPr lang="en-CA" sz="1800" dirty="0" err="1" smtClean="0"/>
              <a:t>na</a:t>
            </a:r>
            <a:r>
              <a:rPr lang="en-CA" sz="1800" dirty="0" smtClean="0"/>
              <a:t> 2014. </a:t>
            </a:r>
            <a:r>
              <a:rPr lang="en-CA" sz="1800" dirty="0" err="1" smtClean="0"/>
              <a:t>godinu</a:t>
            </a:r>
            <a:r>
              <a:rPr lang="sr-Latn-RS" sz="1800" dirty="0" smtClean="0"/>
              <a:t>.</a:t>
            </a:r>
          </a:p>
          <a:p>
            <a:pPr algn="just"/>
            <a:endParaRPr lang="sr-Latn-RS" sz="2000" dirty="0" smtClean="0"/>
          </a:p>
          <a:p>
            <a:pPr algn="just"/>
            <a:endParaRPr lang="sr-Latn-RS" sz="2000" dirty="0" smtClean="0"/>
          </a:p>
          <a:p>
            <a:pPr algn="just"/>
            <a:endParaRPr lang="sr-Latn-RS" sz="2000" dirty="0" smtClean="0"/>
          </a:p>
          <a:p>
            <a:pPr algn="just"/>
            <a:endParaRPr lang="sr-Latn-RS" sz="2000" dirty="0" smtClean="0"/>
          </a:p>
          <a:p>
            <a:pPr algn="just"/>
            <a:endParaRPr lang="sr-Latn-RS" sz="2000" dirty="0" smtClean="0"/>
          </a:p>
          <a:p>
            <a:pPr algn="just"/>
            <a:r>
              <a:rPr lang="en-CA" sz="2000" dirty="0" smtClean="0"/>
              <a:t>Sa </a:t>
            </a:r>
            <a:r>
              <a:rPr lang="en-CA" sz="2000" dirty="0" err="1" smtClean="0"/>
              <a:t>druge</a:t>
            </a:r>
            <a:r>
              <a:rPr lang="en-CA" sz="2000" dirty="0" smtClean="0"/>
              <a:t> </a:t>
            </a:r>
            <a:r>
              <a:rPr lang="en-CA" sz="2000" dirty="0" err="1" smtClean="0"/>
              <a:t>strane</a:t>
            </a:r>
            <a:r>
              <a:rPr lang="en-CA" sz="2000" dirty="0" smtClean="0"/>
              <a:t>, </a:t>
            </a:r>
            <a:r>
              <a:rPr lang="en-CA" sz="2000" dirty="0" err="1" smtClean="0"/>
              <a:t>sadašnja</a:t>
            </a:r>
            <a:r>
              <a:rPr lang="en-CA" sz="2000" dirty="0" smtClean="0"/>
              <a:t> </a:t>
            </a:r>
            <a:r>
              <a:rPr lang="en-CA" sz="2000" dirty="0" err="1" smtClean="0"/>
              <a:t>vrednost</a:t>
            </a:r>
            <a:r>
              <a:rPr lang="en-CA" sz="2000" dirty="0" smtClean="0"/>
              <a:t> </a:t>
            </a:r>
            <a:r>
              <a:rPr lang="en-CA" sz="2000" dirty="0" err="1" smtClean="0"/>
              <a:t>obaveza</a:t>
            </a:r>
            <a:r>
              <a:rPr lang="en-CA" sz="2000" dirty="0" smtClean="0"/>
              <a:t> </a:t>
            </a:r>
            <a:r>
              <a:rPr lang="en-CA" sz="2000" dirty="0" err="1" smtClean="0"/>
              <a:t>iz</a:t>
            </a:r>
            <a:r>
              <a:rPr lang="en-CA" sz="2000" dirty="0" smtClean="0"/>
              <a:t> </a:t>
            </a:r>
            <a:r>
              <a:rPr lang="en-CA" sz="2000" dirty="0" err="1" smtClean="0"/>
              <a:t>osiguranja</a:t>
            </a:r>
            <a:r>
              <a:rPr lang="en-CA" sz="2000" dirty="0" smtClean="0"/>
              <a:t> </a:t>
            </a:r>
            <a:r>
              <a:rPr lang="en-CA" sz="2000" dirty="0" err="1" smtClean="0"/>
              <a:t>raste</a:t>
            </a:r>
            <a:r>
              <a:rPr lang="en-CA" sz="2000" dirty="0" smtClean="0"/>
              <a:t> </a:t>
            </a:r>
            <a:r>
              <a:rPr lang="en-CA" sz="2000" dirty="0" err="1" smtClean="0"/>
              <a:t>kada</a:t>
            </a:r>
            <a:r>
              <a:rPr lang="en-CA" sz="2000" dirty="0" smtClean="0"/>
              <a:t> se </a:t>
            </a:r>
            <a:r>
              <a:rPr lang="en-CA" sz="2000" dirty="0" err="1" smtClean="0"/>
              <a:t>za</a:t>
            </a:r>
            <a:r>
              <a:rPr lang="en-CA" sz="2000" dirty="0" smtClean="0"/>
              <a:t> </a:t>
            </a:r>
            <a:r>
              <a:rPr lang="en-CA" sz="2000" dirty="0" err="1" smtClean="0"/>
              <a:t>njihovo</a:t>
            </a:r>
            <a:r>
              <a:rPr lang="en-CA" sz="2000" dirty="0" smtClean="0"/>
              <a:t> </a:t>
            </a:r>
            <a:r>
              <a:rPr lang="en-CA" sz="2000" dirty="0" err="1" smtClean="0"/>
              <a:t>diskontovanje</a:t>
            </a:r>
            <a:r>
              <a:rPr lang="en-CA" sz="2000" dirty="0" smtClean="0"/>
              <a:t> </a:t>
            </a:r>
            <a:r>
              <a:rPr lang="en-CA" sz="2000" dirty="0" err="1" smtClean="0"/>
              <a:t>koriste</a:t>
            </a:r>
            <a:r>
              <a:rPr lang="en-CA" sz="2000" dirty="0" smtClean="0"/>
              <a:t> </a:t>
            </a:r>
            <a:r>
              <a:rPr lang="en-CA" sz="2000" dirty="0" err="1" smtClean="0"/>
              <a:t>niže</a:t>
            </a:r>
            <a:r>
              <a:rPr lang="en-CA" sz="2000" dirty="0" smtClean="0"/>
              <a:t> </a:t>
            </a:r>
            <a:r>
              <a:rPr lang="en-CA" sz="2000" dirty="0" err="1" smtClean="0"/>
              <a:t>stope</a:t>
            </a:r>
            <a:r>
              <a:rPr lang="en-CA" sz="2000" dirty="0" smtClean="0"/>
              <a:t>. </a:t>
            </a:r>
            <a:endParaRPr lang="sr-Latn-RS" sz="2000" dirty="0" smtClean="0"/>
          </a:p>
          <a:p>
            <a:pPr lvl="1" algn="just"/>
            <a:r>
              <a:rPr lang="en-CA" sz="1800" dirty="0" err="1" smtClean="0"/>
              <a:t>Niske</a:t>
            </a:r>
            <a:r>
              <a:rPr lang="en-CA" sz="1800" dirty="0" smtClean="0"/>
              <a:t> </a:t>
            </a:r>
            <a:r>
              <a:rPr lang="en-CA" sz="1800" dirty="0" err="1" smtClean="0"/>
              <a:t>kamatne</a:t>
            </a:r>
            <a:r>
              <a:rPr lang="en-CA" sz="1800" dirty="0" smtClean="0"/>
              <a:t> </a:t>
            </a:r>
            <a:r>
              <a:rPr lang="en-CA" sz="1800" dirty="0" err="1" smtClean="0"/>
              <a:t>stope</a:t>
            </a:r>
            <a:r>
              <a:rPr lang="en-CA" sz="1800" dirty="0" smtClean="0"/>
              <a:t> </a:t>
            </a:r>
            <a:r>
              <a:rPr lang="en-CA" sz="1800" dirty="0" err="1" smtClean="0"/>
              <a:t>predstavljaju</a:t>
            </a:r>
            <a:r>
              <a:rPr lang="en-CA" sz="1800" dirty="0" smtClean="0"/>
              <a:t> </a:t>
            </a:r>
            <a:r>
              <a:rPr lang="en-CA" sz="1800" dirty="0" err="1" smtClean="0"/>
              <a:t>poseban</a:t>
            </a:r>
            <a:r>
              <a:rPr lang="en-CA" sz="1800" dirty="0" smtClean="0"/>
              <a:t> </a:t>
            </a:r>
            <a:r>
              <a:rPr lang="en-CA" sz="1800" dirty="0" err="1" smtClean="0"/>
              <a:t>rizik</a:t>
            </a:r>
            <a:r>
              <a:rPr lang="en-CA" sz="1800" dirty="0" smtClean="0"/>
              <a:t> </a:t>
            </a:r>
            <a:r>
              <a:rPr lang="en-CA" sz="1800" dirty="0" err="1" smtClean="0"/>
              <a:t>za</a:t>
            </a:r>
            <a:r>
              <a:rPr lang="en-CA" sz="1800" dirty="0" smtClean="0"/>
              <a:t> </a:t>
            </a:r>
            <a:r>
              <a:rPr lang="en-CA" sz="1800" dirty="0" err="1" smtClean="0"/>
              <a:t>životne</a:t>
            </a:r>
            <a:r>
              <a:rPr lang="en-CA" sz="1800" dirty="0" smtClean="0"/>
              <a:t> </a:t>
            </a:r>
            <a:r>
              <a:rPr lang="en-CA" sz="1800" dirty="0" err="1" smtClean="0"/>
              <a:t>osiguravače</a:t>
            </a:r>
            <a:r>
              <a:rPr lang="en-CA" sz="1800" dirty="0" smtClean="0"/>
              <a:t>, </a:t>
            </a:r>
            <a:r>
              <a:rPr lang="sr-Latn-RS" sz="1800" dirty="0" smtClean="0"/>
              <a:t>           zbog nemogućnosti</a:t>
            </a:r>
            <a:r>
              <a:rPr lang="en-CA" sz="1800" dirty="0" smtClean="0"/>
              <a:t> </a:t>
            </a:r>
            <a:r>
              <a:rPr lang="en-CA" sz="1800" dirty="0" err="1" smtClean="0"/>
              <a:t>ostvarenja</a:t>
            </a:r>
            <a:r>
              <a:rPr lang="en-CA" sz="1800" dirty="0" smtClean="0"/>
              <a:t> </a:t>
            </a:r>
            <a:r>
              <a:rPr lang="en-CA" sz="1800" dirty="0" err="1" smtClean="0"/>
              <a:t>garantovanog</a:t>
            </a:r>
            <a:r>
              <a:rPr lang="en-CA" sz="1800" dirty="0" smtClean="0"/>
              <a:t> </a:t>
            </a:r>
            <a:r>
              <a:rPr lang="en-CA" sz="1800" dirty="0" err="1" smtClean="0"/>
              <a:t>prinosa</a:t>
            </a:r>
            <a:r>
              <a:rPr lang="en-CA" sz="1800" dirty="0" smtClean="0"/>
              <a:t> </a:t>
            </a:r>
            <a:r>
              <a:rPr lang="en-CA" sz="1800" dirty="0" err="1" smtClean="0"/>
              <a:t>za</a:t>
            </a:r>
            <a:r>
              <a:rPr lang="en-CA" sz="1800" dirty="0" smtClean="0"/>
              <a:t> </a:t>
            </a:r>
            <a:r>
              <a:rPr lang="en-CA" sz="1800" dirty="0" err="1" smtClean="0"/>
              <a:t>osiguranike</a:t>
            </a:r>
            <a:r>
              <a:rPr lang="sr-Latn-RS" sz="1800" dirty="0" smtClean="0"/>
              <a:t>.</a:t>
            </a:r>
            <a:endParaRPr lang="en-US" sz="1800" dirty="0"/>
          </a:p>
        </p:txBody>
      </p:sp>
      <p:pic>
        <p:nvPicPr>
          <p:cNvPr id="25602" name="Chart 10"/>
          <p:cNvPicPr>
            <a:picLocks noChangeArrowheads="1"/>
          </p:cNvPicPr>
          <p:nvPr/>
        </p:nvPicPr>
        <p:blipFill>
          <a:blip r:embed="rId2"/>
          <a:srcRect l="-1189" t="-6383" r="-3767" b="-9441"/>
          <a:stretch>
            <a:fillRect/>
          </a:stretch>
        </p:blipFill>
        <p:spPr bwMode="auto">
          <a:xfrm>
            <a:off x="1828800" y="3111500"/>
            <a:ext cx="65151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285089" y="2774434"/>
            <a:ext cx="53944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1600" i="1" dirty="0" smtClean="0"/>
              <a:t>Stope prinosa na 10-god. državne obveznice (2001-2015)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9194307" y="4596368"/>
            <a:ext cx="252024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1200" i="1" dirty="0" smtClean="0"/>
              <a:t>Izvor: </a:t>
            </a:r>
            <a:r>
              <a:rPr lang="it-IT" sz="1200" i="1" dirty="0" smtClean="0"/>
              <a:t>https://fred.stlouisfed.org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934" y="165100"/>
            <a:ext cx="8596668" cy="1320800"/>
          </a:xfrm>
        </p:spPr>
        <p:txBody>
          <a:bodyPr/>
          <a:lstStyle/>
          <a:p>
            <a:r>
              <a:rPr lang="sr-Latn-RS" dirty="0" smtClean="0"/>
              <a:t>NEPOVOLJAN INVESTICIONI AMBIJENT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181100"/>
            <a:ext cx="9969500" cy="5232399"/>
          </a:xfrm>
        </p:spPr>
        <p:txBody>
          <a:bodyPr>
            <a:normAutofit/>
          </a:bodyPr>
          <a:lstStyle/>
          <a:p>
            <a:r>
              <a:rPr lang="sr-Latn-RS" sz="2000" dirty="0" smtClean="0"/>
              <a:t>Prolongirani  period</a:t>
            </a:r>
            <a:r>
              <a:rPr lang="en-CA" sz="2000" dirty="0" smtClean="0"/>
              <a:t> </a:t>
            </a:r>
            <a:r>
              <a:rPr lang="en-CA" sz="2000" dirty="0" err="1" smtClean="0"/>
              <a:t>niskih</a:t>
            </a:r>
            <a:r>
              <a:rPr lang="en-CA" sz="2000" dirty="0" smtClean="0"/>
              <a:t> </a:t>
            </a:r>
            <a:r>
              <a:rPr lang="en-CA" sz="2000" dirty="0" err="1" smtClean="0"/>
              <a:t>kamatnih</a:t>
            </a:r>
            <a:r>
              <a:rPr lang="en-CA" sz="2000" dirty="0" smtClean="0"/>
              <a:t> </a:t>
            </a:r>
            <a:r>
              <a:rPr lang="en-CA" sz="2000" dirty="0" err="1" smtClean="0"/>
              <a:t>stopa</a:t>
            </a:r>
            <a:r>
              <a:rPr lang="en-CA" sz="2000" dirty="0" smtClean="0"/>
              <a:t> </a:t>
            </a:r>
            <a:r>
              <a:rPr lang="en-CA" sz="2000" dirty="0" err="1" smtClean="0"/>
              <a:t>doprineo</a:t>
            </a:r>
            <a:r>
              <a:rPr lang="en-CA" sz="2000" dirty="0" smtClean="0"/>
              <a:t> je </a:t>
            </a:r>
            <a:r>
              <a:rPr lang="en-CA" sz="2000" dirty="0" err="1" smtClean="0"/>
              <a:t>rastu</a:t>
            </a:r>
            <a:r>
              <a:rPr lang="en-CA" sz="2000" dirty="0" smtClean="0"/>
              <a:t> </a:t>
            </a:r>
            <a:r>
              <a:rPr lang="en-CA" sz="2000" dirty="0" err="1" smtClean="0"/>
              <a:t>cena</a:t>
            </a:r>
            <a:r>
              <a:rPr lang="en-CA" sz="2000" dirty="0" smtClean="0"/>
              <a:t> </a:t>
            </a:r>
            <a:r>
              <a:rPr lang="en-CA" sz="2000" dirty="0" err="1" smtClean="0"/>
              <a:t>rizične</a:t>
            </a:r>
            <a:r>
              <a:rPr lang="en-CA" sz="2000" dirty="0" smtClean="0"/>
              <a:t> </a:t>
            </a:r>
            <a:r>
              <a:rPr lang="en-CA" sz="2000" dirty="0" err="1" smtClean="0"/>
              <a:t>aktive</a:t>
            </a:r>
            <a:r>
              <a:rPr lang="en-CA" sz="2000" dirty="0" smtClean="0"/>
              <a:t>. </a:t>
            </a:r>
            <a:endParaRPr lang="sr-Latn-RS" sz="2000" dirty="0" smtClean="0"/>
          </a:p>
          <a:p>
            <a:r>
              <a:rPr lang="en-CA" sz="2000" dirty="0" smtClean="0"/>
              <a:t>U </a:t>
            </a:r>
            <a:r>
              <a:rPr lang="en-CA" sz="2000" dirty="0" err="1" smtClean="0"/>
              <a:t>razvijenim</a:t>
            </a:r>
            <a:r>
              <a:rPr lang="en-CA" sz="2000" dirty="0" smtClean="0"/>
              <a:t> </a:t>
            </a:r>
            <a:r>
              <a:rPr lang="en-CA" sz="2000" dirty="0" err="1" smtClean="0"/>
              <a:t>ekonomijama</a:t>
            </a:r>
            <a:r>
              <a:rPr lang="en-CA" sz="2000" dirty="0" smtClean="0"/>
              <a:t>, </a:t>
            </a:r>
            <a:r>
              <a:rPr lang="en-CA" sz="2000" dirty="0" err="1" smtClean="0"/>
              <a:t>cene</a:t>
            </a:r>
            <a:r>
              <a:rPr lang="en-CA" sz="2000" dirty="0" smtClean="0"/>
              <a:t> </a:t>
            </a:r>
            <a:r>
              <a:rPr lang="en-CA" sz="2000" dirty="0" err="1" smtClean="0"/>
              <a:t>akcija</a:t>
            </a:r>
            <a:r>
              <a:rPr lang="en-CA" sz="2000" dirty="0" smtClean="0"/>
              <a:t> </a:t>
            </a:r>
            <a:r>
              <a:rPr lang="en-CA" sz="2000" dirty="0" err="1" smtClean="0"/>
              <a:t>beleže</a:t>
            </a:r>
            <a:r>
              <a:rPr lang="en-CA" sz="2000" dirty="0" smtClean="0"/>
              <a:t> </a:t>
            </a:r>
            <a:r>
              <a:rPr lang="en-CA" sz="2000" dirty="0" err="1" smtClean="0"/>
              <a:t>izraziti</a:t>
            </a:r>
            <a:r>
              <a:rPr lang="en-CA" sz="2000" dirty="0" smtClean="0"/>
              <a:t> </a:t>
            </a:r>
            <a:r>
              <a:rPr lang="en-CA" sz="2000" dirty="0" err="1" smtClean="0"/>
              <a:t>porast</a:t>
            </a:r>
            <a:r>
              <a:rPr lang="en-CA" sz="2000" dirty="0" smtClean="0"/>
              <a:t> </a:t>
            </a:r>
            <a:r>
              <a:rPr lang="en-CA" sz="2000" dirty="0" err="1" smtClean="0"/>
              <a:t>tokom</a:t>
            </a:r>
            <a:r>
              <a:rPr lang="en-CA" sz="2000" dirty="0" smtClean="0"/>
              <a:t> </a:t>
            </a:r>
            <a:r>
              <a:rPr lang="en-CA" sz="2000" dirty="0" err="1" smtClean="0"/>
              <a:t>poslednjih</a:t>
            </a:r>
            <a:r>
              <a:rPr lang="en-CA" sz="2000" dirty="0" smtClean="0"/>
              <a:t> </a:t>
            </a:r>
            <a:r>
              <a:rPr lang="en-CA" sz="2000" dirty="0" err="1" smtClean="0"/>
              <a:t>godina</a:t>
            </a:r>
            <a:r>
              <a:rPr lang="en-CA" sz="2000" dirty="0" smtClean="0"/>
              <a:t>, o </a:t>
            </a:r>
            <a:r>
              <a:rPr lang="en-CA" sz="2000" dirty="0" err="1" smtClean="0"/>
              <a:t>čemu</a:t>
            </a:r>
            <a:r>
              <a:rPr lang="en-CA" sz="2000" dirty="0" smtClean="0"/>
              <a:t> </a:t>
            </a:r>
            <a:r>
              <a:rPr lang="en-CA" sz="2000" dirty="0" err="1" smtClean="0"/>
              <a:t>svedoče</a:t>
            </a:r>
            <a:r>
              <a:rPr lang="en-CA" sz="2000" dirty="0" smtClean="0"/>
              <a:t> </a:t>
            </a:r>
            <a:r>
              <a:rPr lang="en-CA" sz="2000" dirty="0" err="1" smtClean="0"/>
              <a:t>rekordno</a:t>
            </a:r>
            <a:r>
              <a:rPr lang="en-CA" sz="2000" dirty="0" smtClean="0"/>
              <a:t> </a:t>
            </a:r>
            <a:r>
              <a:rPr lang="en-CA" sz="2000" dirty="0" err="1" smtClean="0"/>
              <a:t>visoke</a:t>
            </a:r>
            <a:r>
              <a:rPr lang="en-CA" sz="2000" dirty="0" smtClean="0"/>
              <a:t> </a:t>
            </a:r>
            <a:r>
              <a:rPr lang="en-CA" sz="2000" dirty="0" err="1" smtClean="0"/>
              <a:t>vrednosti</a:t>
            </a:r>
            <a:r>
              <a:rPr lang="en-CA" sz="2000" dirty="0" smtClean="0"/>
              <a:t> </a:t>
            </a:r>
            <a:r>
              <a:rPr lang="en-CA" sz="2000" dirty="0" err="1" smtClean="0"/>
              <a:t>berzanskih</a:t>
            </a:r>
            <a:r>
              <a:rPr lang="en-CA" sz="2000" dirty="0" smtClean="0"/>
              <a:t> </a:t>
            </a:r>
            <a:r>
              <a:rPr lang="en-CA" sz="2000" dirty="0" err="1" smtClean="0"/>
              <a:t>indeksa</a:t>
            </a:r>
            <a:r>
              <a:rPr lang="en-CA" sz="2000" dirty="0" smtClean="0"/>
              <a:t>.</a:t>
            </a:r>
            <a:endParaRPr lang="sr-Latn-RS" sz="2000" dirty="0" smtClean="0"/>
          </a:p>
          <a:p>
            <a:r>
              <a:rPr lang="en-CA" sz="2000" dirty="0" smtClean="0"/>
              <a:t> U </a:t>
            </a:r>
            <a:r>
              <a:rPr lang="en-CA" sz="2000" dirty="0" err="1" smtClean="0"/>
              <a:t>zemljama</a:t>
            </a:r>
            <a:r>
              <a:rPr lang="en-CA" sz="2000" dirty="0" smtClean="0"/>
              <a:t> u </a:t>
            </a:r>
            <a:r>
              <a:rPr lang="en-CA" sz="2000" dirty="0" err="1" smtClean="0"/>
              <a:t>razvoju</a:t>
            </a:r>
            <a:r>
              <a:rPr lang="en-CA" sz="2000" dirty="0" smtClean="0"/>
              <a:t>, </a:t>
            </a:r>
            <a:r>
              <a:rPr lang="en-CA" sz="2000" dirty="0" err="1" smtClean="0"/>
              <a:t>sa</a:t>
            </a:r>
            <a:r>
              <a:rPr lang="en-CA" sz="2000" dirty="0" smtClean="0"/>
              <a:t> </a:t>
            </a:r>
            <a:r>
              <a:rPr lang="en-CA" sz="2000" dirty="0" err="1" smtClean="0"/>
              <a:t>druge</a:t>
            </a:r>
            <a:r>
              <a:rPr lang="en-CA" sz="2000" dirty="0" smtClean="0"/>
              <a:t> </a:t>
            </a:r>
            <a:r>
              <a:rPr lang="en-CA" sz="2000" dirty="0" err="1" smtClean="0"/>
              <a:t>strane</a:t>
            </a:r>
            <a:r>
              <a:rPr lang="en-CA" sz="2000" dirty="0" smtClean="0"/>
              <a:t>, </a:t>
            </a:r>
            <a:r>
              <a:rPr lang="en-CA" sz="2000" dirty="0" err="1" smtClean="0"/>
              <a:t>tržišta</a:t>
            </a:r>
            <a:r>
              <a:rPr lang="en-CA" sz="2000" dirty="0" smtClean="0"/>
              <a:t> </a:t>
            </a:r>
            <a:r>
              <a:rPr lang="sr-Latn-RS" sz="2000" dirty="0" smtClean="0"/>
              <a:t>akcija</a:t>
            </a:r>
            <a:r>
              <a:rPr lang="en-CA" sz="2000" dirty="0" smtClean="0"/>
              <a:t> </a:t>
            </a:r>
            <a:r>
              <a:rPr lang="en-CA" sz="2000" dirty="0" err="1" smtClean="0"/>
              <a:t>su</a:t>
            </a:r>
            <a:r>
              <a:rPr lang="en-CA" sz="2000" dirty="0" smtClean="0"/>
              <a:t> u </a:t>
            </a:r>
            <a:r>
              <a:rPr lang="en-CA" sz="2000" dirty="0" err="1" smtClean="0"/>
              <a:t>istom</a:t>
            </a:r>
            <a:r>
              <a:rPr lang="en-CA" sz="2000" dirty="0" smtClean="0"/>
              <a:t> </a:t>
            </a:r>
            <a:r>
              <a:rPr lang="en-CA" sz="2000" dirty="0" err="1" smtClean="0"/>
              <a:t>periodu</a:t>
            </a:r>
            <a:r>
              <a:rPr lang="en-CA" sz="2000" dirty="0" smtClean="0"/>
              <a:t> </a:t>
            </a:r>
            <a:r>
              <a:rPr lang="en-CA" sz="2000" dirty="0" err="1" smtClean="0"/>
              <a:t>pretrpela</a:t>
            </a:r>
            <a:r>
              <a:rPr lang="en-CA" sz="2000" dirty="0" smtClean="0"/>
              <a:t> </a:t>
            </a:r>
            <a:r>
              <a:rPr lang="en-CA" sz="2000" dirty="0" err="1" smtClean="0"/>
              <a:t>značajne</a:t>
            </a:r>
            <a:r>
              <a:rPr lang="en-CA" sz="2000" dirty="0" smtClean="0"/>
              <a:t> </a:t>
            </a:r>
            <a:r>
              <a:rPr lang="en-CA" sz="2000" dirty="0" err="1" smtClean="0"/>
              <a:t>gubitke</a:t>
            </a:r>
            <a:r>
              <a:rPr lang="en-CA" sz="2000" dirty="0" smtClean="0"/>
              <a:t> (</a:t>
            </a:r>
            <a:r>
              <a:rPr lang="en-CA" sz="2000" dirty="0" err="1" smtClean="0"/>
              <a:t>samo</a:t>
            </a:r>
            <a:r>
              <a:rPr lang="en-CA" sz="2000" dirty="0" smtClean="0"/>
              <a:t> u 2015. </a:t>
            </a:r>
            <a:r>
              <a:rPr lang="en-CA" sz="2000" dirty="0" err="1" smtClean="0"/>
              <a:t>godini</a:t>
            </a:r>
            <a:r>
              <a:rPr lang="en-CA" sz="2000" dirty="0" smtClean="0"/>
              <a:t>  MSCI Emerging Markets </a:t>
            </a:r>
            <a:r>
              <a:rPr lang="en-CA" sz="2000" dirty="0" err="1" smtClean="0"/>
              <a:t>inde</a:t>
            </a:r>
            <a:r>
              <a:rPr lang="sr-Latn-RS" sz="2000" dirty="0" smtClean="0"/>
              <a:t>ks</a:t>
            </a:r>
            <a:r>
              <a:rPr lang="en-CA" sz="2000" dirty="0" smtClean="0"/>
              <a:t> </a:t>
            </a:r>
            <a:r>
              <a:rPr lang="sr-Latn-RS" sz="2000" dirty="0" smtClean="0"/>
              <a:t>je pao za</a:t>
            </a:r>
            <a:r>
              <a:rPr lang="en-CA" sz="2000" dirty="0" smtClean="0"/>
              <a:t>17%) </a:t>
            </a:r>
            <a:r>
              <a:rPr lang="sr-Latn-RS" sz="2000" dirty="0" smtClean="0"/>
              <a:t> </a:t>
            </a:r>
            <a:r>
              <a:rPr lang="en-CA" sz="2000" dirty="0" err="1" smtClean="0"/>
              <a:t>usled</a:t>
            </a:r>
            <a:r>
              <a:rPr lang="en-CA" sz="2000" dirty="0" smtClean="0"/>
              <a:t> </a:t>
            </a:r>
            <a:r>
              <a:rPr lang="en-CA" sz="2000" dirty="0" err="1" smtClean="0"/>
              <a:t>opadajućih</a:t>
            </a:r>
            <a:r>
              <a:rPr lang="en-CA" sz="2000" dirty="0" smtClean="0"/>
              <a:t> </a:t>
            </a:r>
            <a:r>
              <a:rPr lang="en-CA" sz="2000" dirty="0" err="1" smtClean="0"/>
              <a:t>robnih</a:t>
            </a:r>
            <a:r>
              <a:rPr lang="en-CA" sz="2000" dirty="0" smtClean="0"/>
              <a:t> </a:t>
            </a:r>
            <a:r>
              <a:rPr lang="en-CA" sz="2000" dirty="0" err="1" smtClean="0"/>
              <a:t>cena</a:t>
            </a:r>
            <a:r>
              <a:rPr lang="en-CA" sz="2000" dirty="0" smtClean="0"/>
              <a:t> </a:t>
            </a:r>
            <a:r>
              <a:rPr lang="en-CA" sz="2000" dirty="0" err="1" smtClean="0"/>
              <a:t>i</a:t>
            </a:r>
            <a:r>
              <a:rPr lang="en-CA" sz="2000" dirty="0" smtClean="0"/>
              <a:t> </a:t>
            </a:r>
            <a:r>
              <a:rPr lang="en-CA" sz="2000" dirty="0" err="1" smtClean="0"/>
              <a:t>političke</a:t>
            </a:r>
            <a:r>
              <a:rPr lang="en-CA" sz="2000" dirty="0" smtClean="0"/>
              <a:t> </a:t>
            </a:r>
            <a:r>
              <a:rPr lang="en-CA" sz="2000" dirty="0" err="1" smtClean="0"/>
              <a:t>nestabilnosti</a:t>
            </a:r>
            <a:r>
              <a:rPr lang="sr-Latn-RS" sz="2000" dirty="0" smtClean="0"/>
              <a:t>.</a:t>
            </a:r>
            <a:endParaRPr lang="en-US" sz="2000" dirty="0"/>
          </a:p>
        </p:txBody>
      </p:sp>
      <p:pic>
        <p:nvPicPr>
          <p:cNvPr id="26626" name="Chart 1"/>
          <p:cNvPicPr>
            <a:picLocks noChangeArrowheads="1"/>
          </p:cNvPicPr>
          <p:nvPr/>
        </p:nvPicPr>
        <p:blipFill>
          <a:blip r:embed="rId2"/>
          <a:srcRect l="-1288" t="-3659" r="-3551" b="-4700"/>
          <a:stretch>
            <a:fillRect/>
          </a:stretch>
        </p:blipFill>
        <p:spPr bwMode="auto">
          <a:xfrm>
            <a:off x="3873500" y="3851275"/>
            <a:ext cx="5511800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800698" y="3968234"/>
            <a:ext cx="28007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1600" i="1" dirty="0" smtClean="0"/>
              <a:t>Kretanje berzanskih indeksa</a:t>
            </a:r>
          </a:p>
          <a:p>
            <a:r>
              <a:rPr lang="sr-Latn-RS" sz="1600" i="1" dirty="0" smtClean="0"/>
              <a:t>(Dec 2011-Dec 2016)</a:t>
            </a:r>
            <a:endParaRPr lang="en-US" sz="1600" dirty="0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584200" y="6581001"/>
            <a:ext cx="23495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6850" algn="l"/>
              </a:tabLst>
            </a:pPr>
            <a:r>
              <a:rPr kumimoji="0" lang="sr-Latn-R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Izvor: </a:t>
            </a:r>
            <a:r>
              <a:rPr kumimoji="0" lang="it-IT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https://markets.ft.com.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NEPOVOLJAN INVESTICIONI AMBIJENT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879601"/>
            <a:ext cx="8854902" cy="4161762"/>
          </a:xfrm>
        </p:spPr>
        <p:txBody>
          <a:bodyPr>
            <a:normAutofit/>
          </a:bodyPr>
          <a:lstStyle/>
          <a:p>
            <a:r>
              <a:rPr lang="en-CA" sz="2200" dirty="0" smtClean="0"/>
              <a:t>U </a:t>
            </a:r>
            <a:r>
              <a:rPr lang="en-CA" sz="2200" dirty="0" err="1" smtClean="0"/>
              <a:t>uslovima</a:t>
            </a:r>
            <a:r>
              <a:rPr lang="en-CA" sz="2200" dirty="0" smtClean="0"/>
              <a:t> </a:t>
            </a:r>
            <a:r>
              <a:rPr lang="en-CA" sz="2200" dirty="0" err="1" smtClean="0"/>
              <a:t>povećane</a:t>
            </a:r>
            <a:r>
              <a:rPr lang="en-CA" sz="2200" dirty="0" smtClean="0"/>
              <a:t> </a:t>
            </a:r>
            <a:r>
              <a:rPr lang="en-CA" sz="2200" dirty="0" err="1" smtClean="0"/>
              <a:t>neizvesnosti</a:t>
            </a:r>
            <a:r>
              <a:rPr lang="en-CA" sz="2200" dirty="0" smtClean="0"/>
              <a:t> </a:t>
            </a:r>
            <a:r>
              <a:rPr lang="en-CA" sz="2200" dirty="0" err="1" smtClean="0"/>
              <a:t>i</a:t>
            </a:r>
            <a:r>
              <a:rPr lang="en-CA" sz="2200" dirty="0" smtClean="0"/>
              <a:t> </a:t>
            </a:r>
            <a:r>
              <a:rPr lang="en-CA" sz="2200" dirty="0" err="1" smtClean="0"/>
              <a:t>averzije</a:t>
            </a:r>
            <a:r>
              <a:rPr lang="en-CA" sz="2200" dirty="0" smtClean="0"/>
              <a:t> </a:t>
            </a:r>
            <a:r>
              <a:rPr lang="en-CA" sz="2200" dirty="0" err="1" smtClean="0"/>
              <a:t>investitora</a:t>
            </a:r>
            <a:r>
              <a:rPr lang="en-CA" sz="2200" dirty="0" smtClean="0"/>
              <a:t> </a:t>
            </a:r>
            <a:r>
              <a:rPr lang="en-CA" sz="2200" dirty="0" err="1" smtClean="0"/>
              <a:t>prema</a:t>
            </a:r>
            <a:r>
              <a:rPr lang="en-CA" sz="2200" dirty="0" smtClean="0"/>
              <a:t> </a:t>
            </a:r>
            <a:r>
              <a:rPr lang="en-CA" sz="2200" dirty="0" err="1" smtClean="0"/>
              <a:t>riziku</a:t>
            </a:r>
            <a:r>
              <a:rPr lang="en-CA" sz="2200" dirty="0" smtClean="0"/>
              <a:t>, </a:t>
            </a:r>
            <a:r>
              <a:rPr lang="en-CA" sz="2200" dirty="0" err="1" smtClean="0"/>
              <a:t>finansijsko</a:t>
            </a:r>
            <a:r>
              <a:rPr lang="en-CA" sz="2200" dirty="0" smtClean="0"/>
              <a:t> </a:t>
            </a:r>
            <a:r>
              <a:rPr lang="en-CA" sz="2200" dirty="0" err="1" smtClean="0"/>
              <a:t>tržište</a:t>
            </a:r>
            <a:r>
              <a:rPr lang="en-CA" sz="2200" dirty="0" smtClean="0"/>
              <a:t> </a:t>
            </a:r>
            <a:r>
              <a:rPr lang="en-CA" sz="2200" dirty="0" err="1" smtClean="0"/>
              <a:t>postaje</a:t>
            </a:r>
            <a:r>
              <a:rPr lang="en-CA" sz="2200" dirty="0" smtClean="0"/>
              <a:t> </a:t>
            </a:r>
            <a:r>
              <a:rPr lang="en-CA" sz="2200" dirty="0" err="1" smtClean="0"/>
              <a:t>osetljivije</a:t>
            </a:r>
            <a:r>
              <a:rPr lang="en-CA" sz="2200" dirty="0" smtClean="0"/>
              <a:t>.</a:t>
            </a:r>
            <a:endParaRPr lang="sr-Latn-RS" sz="2200" dirty="0" smtClean="0"/>
          </a:p>
          <a:p>
            <a:endParaRPr lang="sr-Latn-RS" sz="2200" dirty="0" smtClean="0"/>
          </a:p>
          <a:p>
            <a:r>
              <a:rPr lang="en-CA" sz="2200" dirty="0" smtClean="0"/>
              <a:t> </a:t>
            </a:r>
            <a:r>
              <a:rPr lang="en-CA" sz="2200" dirty="0" err="1" smtClean="0"/>
              <a:t>Učestali</a:t>
            </a:r>
            <a:r>
              <a:rPr lang="en-CA" sz="2200" dirty="0" smtClean="0"/>
              <a:t> </a:t>
            </a:r>
            <a:r>
              <a:rPr lang="en-CA" sz="2200" dirty="0" err="1" smtClean="0"/>
              <a:t>su</a:t>
            </a:r>
            <a:r>
              <a:rPr lang="en-CA" sz="2200" dirty="0" smtClean="0"/>
              <a:t> </a:t>
            </a:r>
            <a:r>
              <a:rPr lang="en-CA" sz="2200" dirty="0" err="1" smtClean="0"/>
              <a:t>kratkoročni</a:t>
            </a:r>
            <a:r>
              <a:rPr lang="en-CA" sz="2200" dirty="0" smtClean="0"/>
              <a:t> </a:t>
            </a:r>
            <a:r>
              <a:rPr lang="en-CA" sz="2200" dirty="0" err="1" smtClean="0"/>
              <a:t>periodi</a:t>
            </a:r>
            <a:r>
              <a:rPr lang="en-CA" sz="2200" dirty="0" smtClean="0"/>
              <a:t> </a:t>
            </a:r>
            <a:r>
              <a:rPr lang="en-CA" sz="2200" dirty="0" err="1" smtClean="0"/>
              <a:t>nelikvidnosti</a:t>
            </a:r>
            <a:r>
              <a:rPr lang="en-CA" sz="2200" dirty="0" smtClean="0"/>
              <a:t>, </a:t>
            </a:r>
            <a:r>
              <a:rPr lang="en-CA" sz="2200" dirty="0" err="1" smtClean="0"/>
              <a:t>veliki</a:t>
            </a:r>
            <a:r>
              <a:rPr lang="en-CA" sz="2200" dirty="0" smtClean="0"/>
              <a:t> </a:t>
            </a:r>
            <a:r>
              <a:rPr lang="en-CA" sz="2200" dirty="0" err="1" smtClean="0"/>
              <a:t>skokovi</a:t>
            </a:r>
            <a:r>
              <a:rPr lang="en-CA" sz="2200" dirty="0" smtClean="0"/>
              <a:t> </a:t>
            </a:r>
            <a:r>
              <a:rPr lang="en-CA" sz="2200" dirty="0" err="1" smtClean="0"/>
              <a:t>cena</a:t>
            </a:r>
            <a:r>
              <a:rPr lang="en-CA" sz="2200" dirty="0" smtClean="0"/>
              <a:t>, a </a:t>
            </a:r>
            <a:r>
              <a:rPr lang="en-CA" sz="2200" dirty="0" err="1" smtClean="0"/>
              <a:t>stepen</a:t>
            </a:r>
            <a:r>
              <a:rPr lang="en-CA" sz="2200" dirty="0" smtClean="0"/>
              <a:t> </a:t>
            </a:r>
            <a:r>
              <a:rPr lang="en-CA" sz="2200" dirty="0" err="1" smtClean="0"/>
              <a:t>korelisanosti</a:t>
            </a:r>
            <a:r>
              <a:rPr lang="en-CA" sz="2200" dirty="0" smtClean="0"/>
              <a:t> </a:t>
            </a:r>
            <a:r>
              <a:rPr lang="en-CA" sz="2200" dirty="0" err="1" smtClean="0"/>
              <a:t>prinosa</a:t>
            </a:r>
            <a:r>
              <a:rPr lang="en-CA" sz="2200" dirty="0" smtClean="0"/>
              <a:t> </a:t>
            </a:r>
            <a:r>
              <a:rPr lang="en-CA" sz="2200" dirty="0" err="1" smtClean="0"/>
              <a:t>različitih</a:t>
            </a:r>
            <a:r>
              <a:rPr lang="en-CA" sz="2200" dirty="0" smtClean="0"/>
              <a:t> </a:t>
            </a:r>
            <a:r>
              <a:rPr lang="en-CA" sz="2200" dirty="0" err="1" smtClean="0"/>
              <a:t>oblika</a:t>
            </a:r>
            <a:r>
              <a:rPr lang="en-CA" sz="2200" dirty="0" smtClean="0"/>
              <a:t> </a:t>
            </a:r>
            <a:r>
              <a:rPr lang="en-CA" sz="2200" dirty="0" err="1" smtClean="0"/>
              <a:t>aktive</a:t>
            </a:r>
            <a:r>
              <a:rPr lang="en-CA" sz="2200" dirty="0" smtClean="0"/>
              <a:t> je </a:t>
            </a:r>
            <a:r>
              <a:rPr lang="en-CA" sz="2200" dirty="0" err="1" smtClean="0"/>
              <a:t>povećan</a:t>
            </a:r>
            <a:r>
              <a:rPr lang="en-CA" sz="2200" dirty="0" smtClean="0"/>
              <a:t>.</a:t>
            </a:r>
            <a:endParaRPr lang="sr-Latn-RS" sz="2200" dirty="0" smtClean="0"/>
          </a:p>
          <a:p>
            <a:endParaRPr lang="sr-Latn-RS" sz="2200" dirty="0" smtClean="0"/>
          </a:p>
          <a:p>
            <a:r>
              <a:rPr lang="en-CA" sz="2200" dirty="0" err="1" smtClean="0"/>
              <a:t>Takva</a:t>
            </a:r>
            <a:r>
              <a:rPr lang="en-CA" sz="2200" dirty="0" smtClean="0"/>
              <a:t> </a:t>
            </a:r>
            <a:r>
              <a:rPr lang="en-CA" sz="2200" dirty="0" err="1" smtClean="0"/>
              <a:t>volatilnost</a:t>
            </a:r>
            <a:r>
              <a:rPr lang="en-CA" sz="2200" dirty="0" smtClean="0"/>
              <a:t> </a:t>
            </a:r>
            <a:r>
              <a:rPr lang="en-CA" sz="2200" dirty="0" err="1" smtClean="0"/>
              <a:t>finansijskih</a:t>
            </a:r>
            <a:r>
              <a:rPr lang="en-CA" sz="2200" dirty="0" smtClean="0"/>
              <a:t> </a:t>
            </a:r>
            <a:r>
              <a:rPr lang="en-CA" sz="2200" dirty="0" err="1" smtClean="0"/>
              <a:t>tržišta</a:t>
            </a:r>
            <a:r>
              <a:rPr lang="en-CA" sz="2200" dirty="0" smtClean="0"/>
              <a:t> </a:t>
            </a:r>
            <a:r>
              <a:rPr lang="en-CA" sz="2200" dirty="0" err="1" smtClean="0"/>
              <a:t>predstavlja</a:t>
            </a:r>
            <a:r>
              <a:rPr lang="en-CA" sz="2200" dirty="0" smtClean="0"/>
              <a:t> </a:t>
            </a:r>
            <a:r>
              <a:rPr lang="en-CA" sz="2200" dirty="0" err="1" smtClean="0"/>
              <a:t>dodatni</a:t>
            </a:r>
            <a:r>
              <a:rPr lang="en-CA" sz="2200" dirty="0" smtClean="0"/>
              <a:t> </a:t>
            </a:r>
            <a:r>
              <a:rPr lang="en-CA" sz="2200" dirty="0" err="1" smtClean="0"/>
              <a:t>faktor</a:t>
            </a:r>
            <a:r>
              <a:rPr lang="en-CA" sz="2200" dirty="0" smtClean="0"/>
              <a:t> </a:t>
            </a:r>
            <a:r>
              <a:rPr lang="en-CA" sz="2200" dirty="0" err="1" smtClean="0"/>
              <a:t>rizika</a:t>
            </a:r>
            <a:r>
              <a:rPr lang="en-CA" sz="2200" dirty="0" smtClean="0"/>
              <a:t> </a:t>
            </a:r>
            <a:r>
              <a:rPr lang="en-CA" sz="2200" dirty="0" err="1" smtClean="0"/>
              <a:t>za</a:t>
            </a:r>
            <a:r>
              <a:rPr lang="en-CA" sz="2200" dirty="0" smtClean="0"/>
              <a:t> </a:t>
            </a:r>
            <a:r>
              <a:rPr lang="en-CA" sz="2200" dirty="0" err="1" smtClean="0"/>
              <a:t>investicione</a:t>
            </a:r>
            <a:r>
              <a:rPr lang="en-CA" sz="2200" dirty="0" smtClean="0"/>
              <a:t> </a:t>
            </a:r>
            <a:r>
              <a:rPr lang="en-CA" sz="2200" dirty="0" err="1" smtClean="0"/>
              <a:t>performanse</a:t>
            </a:r>
            <a:r>
              <a:rPr lang="en-CA" sz="2200" dirty="0" smtClean="0"/>
              <a:t> </a:t>
            </a:r>
            <a:r>
              <a:rPr lang="en-CA" sz="2200" dirty="0" err="1" smtClean="0"/>
              <a:t>osiguravajućih</a:t>
            </a:r>
            <a:r>
              <a:rPr lang="en-CA" sz="2200" dirty="0" smtClean="0"/>
              <a:t> </a:t>
            </a:r>
            <a:r>
              <a:rPr lang="en-CA" sz="2200" dirty="0" err="1" smtClean="0"/>
              <a:t>kompanija</a:t>
            </a:r>
            <a:r>
              <a:rPr lang="sr-Latn-RS" sz="2200" dirty="0" smtClean="0"/>
              <a:t>.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534" y="165100"/>
            <a:ext cx="8596668" cy="1320800"/>
          </a:xfrm>
        </p:spPr>
        <p:txBody>
          <a:bodyPr/>
          <a:lstStyle/>
          <a:p>
            <a:r>
              <a:rPr lang="sr-Latn-RS" dirty="0" smtClean="0"/>
              <a:t>KATASTROFALNE ŠTETE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889000"/>
            <a:ext cx="9918700" cy="5537200"/>
          </a:xfrm>
        </p:spPr>
        <p:txBody>
          <a:bodyPr>
            <a:normAutofit/>
          </a:bodyPr>
          <a:lstStyle/>
          <a:p>
            <a:pPr algn="just"/>
            <a:r>
              <a:rPr lang="sr-Latn-CS" sz="2000" dirty="0" smtClean="0"/>
              <a:t>Iako tradicionalno posmatrani kao događaji niske frekvencije i visokog intenziteta, katastrofalni događaji u svetu postaju sve učestaliji, a njihove posledice sve razornije. </a:t>
            </a:r>
            <a:endParaRPr lang="en-GB" sz="2000" dirty="0" smtClean="0"/>
          </a:p>
          <a:p>
            <a:pPr algn="just">
              <a:buNone/>
            </a:pPr>
            <a:endParaRPr lang="en-US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8301" y="2689512"/>
            <a:ext cx="5420400" cy="343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0600" y="2717800"/>
            <a:ext cx="5549900" cy="3428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47700" y="2286000"/>
            <a:ext cx="33441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1600" i="1" dirty="0" smtClean="0"/>
              <a:t>Broj katastrofalnih šteta u svetu</a:t>
            </a:r>
            <a:endParaRPr lang="en-US" sz="1600" i="1" dirty="0"/>
          </a:p>
        </p:txBody>
      </p:sp>
      <p:sp>
        <p:nvSpPr>
          <p:cNvPr id="7" name="Rectangle 6"/>
          <p:cNvSpPr/>
          <p:nvPr/>
        </p:nvSpPr>
        <p:spPr>
          <a:xfrm>
            <a:off x="818684" y="6415901"/>
            <a:ext cx="16578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1200" i="1" dirty="0" smtClean="0"/>
              <a:t>Izvor: Swiss Re Sigma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6464300" y="2387600"/>
            <a:ext cx="33570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1600" i="1" dirty="0" smtClean="0"/>
              <a:t>Iznos  katastrofalnih šteta u svetu</a:t>
            </a:r>
            <a:endParaRPr lang="en-US" sz="1600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134" y="342900"/>
            <a:ext cx="8596668" cy="1320800"/>
          </a:xfrm>
        </p:spPr>
        <p:txBody>
          <a:bodyPr/>
          <a:lstStyle/>
          <a:p>
            <a:r>
              <a:rPr lang="sr-Latn-RS" dirty="0" smtClean="0"/>
              <a:t>KATASTROFALNE ŠTETE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34" y="1346200"/>
            <a:ext cx="9889066" cy="4800601"/>
          </a:xfrm>
        </p:spPr>
        <p:txBody>
          <a:bodyPr>
            <a:normAutofit/>
          </a:bodyPr>
          <a:lstStyle/>
          <a:p>
            <a:r>
              <a:rPr lang="sr-Latn-CS" sz="2200" dirty="0" smtClean="0"/>
              <a:t>Za savremeno tržište osiguranja, katastrofalni rizici predstavljaju </a:t>
            </a:r>
          </a:p>
          <a:p>
            <a:pPr lvl="1">
              <a:buFont typeface="Wingdings" pitchFamily="2" charset="2"/>
              <a:buChar char="Ø"/>
            </a:pPr>
            <a:r>
              <a:rPr lang="sr-Latn-C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izazov koji preti da ugrozi performanse osiguravača</a:t>
            </a:r>
            <a:r>
              <a:rPr lang="sr-Latn-CS" sz="2200" dirty="0" smtClean="0"/>
              <a:t>, ali istovremeno i </a:t>
            </a:r>
          </a:p>
          <a:p>
            <a:pPr lvl="1">
              <a:buFont typeface="Wingdings" pitchFamily="2" charset="2"/>
              <a:buChar char="Ø"/>
            </a:pPr>
            <a:r>
              <a:rPr lang="sr-Latn-C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šansu za dalju ekspanziju i razvoj sektora</a:t>
            </a:r>
            <a:r>
              <a:rPr lang="sr-Latn-CS" sz="2200" dirty="0" smtClean="0"/>
              <a:t>, </a:t>
            </a:r>
          </a:p>
          <a:p>
            <a:pPr>
              <a:buNone/>
            </a:pPr>
            <a:r>
              <a:rPr lang="sr-Latn-CS" sz="2200" dirty="0" smtClean="0"/>
              <a:t>    naročito u zemljama u razvoju, gde je nizak stepen pokrivenosti katastrofalnih šteta osiguranjem.</a:t>
            </a:r>
          </a:p>
          <a:p>
            <a:endParaRPr lang="sr-Latn-CS" sz="2000" dirty="0" smtClean="0"/>
          </a:p>
          <a:p>
            <a:r>
              <a:rPr lang="sr-Latn-CS" sz="2000" dirty="0" smtClean="0"/>
              <a:t>Sposobnost zemalja u razvoju, poput Srbije, da limitiraju fiskalnu izloženost posledicama sve prisutnijih katastrofalnih rizika postaje prioritet za njihov održivi razvoj.</a:t>
            </a:r>
            <a:endParaRPr lang="en-GB" sz="2000" dirty="0" smtClean="0"/>
          </a:p>
          <a:p>
            <a:r>
              <a:rPr lang="sr-Latn-CS" sz="2000" dirty="0" smtClean="0"/>
              <a:t> </a:t>
            </a:r>
            <a:r>
              <a:rPr lang="en-GB" sz="2000" dirty="0" err="1" smtClean="0"/>
              <a:t>Efikasan</a:t>
            </a:r>
            <a:r>
              <a:rPr lang="en-GB" sz="2000" dirty="0" smtClean="0"/>
              <a:t> </a:t>
            </a:r>
            <a:r>
              <a:rPr lang="en-GB" sz="2000" dirty="0" err="1" smtClean="0"/>
              <a:t>mehanizam</a:t>
            </a:r>
            <a:r>
              <a:rPr lang="en-GB" sz="2000" dirty="0" smtClean="0"/>
              <a:t> </a:t>
            </a:r>
            <a:r>
              <a:rPr lang="en-GB" sz="2000" dirty="0" err="1" smtClean="0"/>
              <a:t>upravljanja</a:t>
            </a:r>
            <a:r>
              <a:rPr lang="en-GB" sz="2000" dirty="0" smtClean="0"/>
              <a:t> </a:t>
            </a:r>
            <a:r>
              <a:rPr lang="sr-Latn-CS" sz="2000" dirty="0" smtClean="0"/>
              <a:t>katastrofalnim rizicima u ovim zemljama podrazumeva osiguranje u formi javno-privatnih partnerstava.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64" y="251791"/>
            <a:ext cx="8596668" cy="1320800"/>
          </a:xfrm>
        </p:spPr>
        <p:txBody>
          <a:bodyPr/>
          <a:lstStyle/>
          <a:p>
            <a:r>
              <a:rPr lang="sr-Latn-RS" dirty="0" smtClean="0"/>
              <a:t>REGULATORNI OKVIR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313" y="1444488"/>
            <a:ext cx="9382539" cy="4596876"/>
          </a:xfrm>
        </p:spPr>
        <p:txBody>
          <a:bodyPr>
            <a:noAutofit/>
          </a:bodyPr>
          <a:lstStyle/>
          <a:p>
            <a:r>
              <a:rPr lang="en-CA" sz="2200" dirty="0" smtClean="0"/>
              <a:t>U </a:t>
            </a:r>
            <a:r>
              <a:rPr lang="en-CA" sz="2200" dirty="0" err="1" smtClean="0"/>
              <a:t>nestabilnom</a:t>
            </a:r>
            <a:r>
              <a:rPr lang="en-CA" sz="2200" dirty="0" smtClean="0"/>
              <a:t> </a:t>
            </a:r>
            <a:r>
              <a:rPr lang="en-CA" sz="2200" dirty="0" err="1" smtClean="0"/>
              <a:t>makroekonomskom</a:t>
            </a:r>
            <a:r>
              <a:rPr lang="en-CA" sz="2200" dirty="0" smtClean="0"/>
              <a:t> </a:t>
            </a:r>
            <a:r>
              <a:rPr lang="en-CA" sz="2200" dirty="0" err="1" smtClean="0"/>
              <a:t>ambijentu</a:t>
            </a:r>
            <a:r>
              <a:rPr lang="en-CA" sz="2200" dirty="0" smtClean="0"/>
              <a:t> </a:t>
            </a:r>
            <a:r>
              <a:rPr lang="en-CA" sz="2200" dirty="0" err="1" smtClean="0"/>
              <a:t>uticaj</a:t>
            </a:r>
            <a:r>
              <a:rPr lang="en-CA" sz="2200" dirty="0" smtClean="0"/>
              <a:t> </a:t>
            </a:r>
            <a:r>
              <a:rPr lang="en-CA" sz="2200" dirty="0" err="1" smtClean="0"/>
              <a:t>regulatornih</a:t>
            </a:r>
            <a:r>
              <a:rPr lang="en-CA" sz="2200" dirty="0" smtClean="0"/>
              <a:t> </a:t>
            </a:r>
            <a:r>
              <a:rPr lang="en-CA" sz="2200" dirty="0" err="1" smtClean="0"/>
              <a:t>promena</a:t>
            </a:r>
            <a:r>
              <a:rPr lang="en-CA" sz="2200" dirty="0" smtClean="0"/>
              <a:t> </a:t>
            </a:r>
            <a:r>
              <a:rPr lang="en-CA" sz="2200" dirty="0" err="1" smtClean="0"/>
              <a:t>na</a:t>
            </a:r>
            <a:r>
              <a:rPr lang="en-CA" sz="2200" dirty="0" smtClean="0"/>
              <a:t> </a:t>
            </a:r>
            <a:r>
              <a:rPr lang="en-CA" sz="2200" dirty="0" err="1" smtClean="0"/>
              <a:t>rezultate</a:t>
            </a:r>
            <a:r>
              <a:rPr lang="en-CA" sz="2200" dirty="0" smtClean="0"/>
              <a:t> </a:t>
            </a:r>
            <a:r>
              <a:rPr lang="en-CA" sz="2200" dirty="0" err="1" smtClean="0"/>
              <a:t>poslovanja</a:t>
            </a:r>
            <a:r>
              <a:rPr lang="en-CA" sz="2200" dirty="0" smtClean="0"/>
              <a:t> </a:t>
            </a:r>
            <a:r>
              <a:rPr lang="en-CA" sz="2200" dirty="0" err="1" smtClean="0"/>
              <a:t>osiguravača</a:t>
            </a:r>
            <a:r>
              <a:rPr lang="en-CA" sz="2200" dirty="0" smtClean="0"/>
              <a:t> </a:t>
            </a:r>
            <a:r>
              <a:rPr lang="en-CA" sz="2200" dirty="0" err="1" smtClean="0"/>
              <a:t>postaje</a:t>
            </a:r>
            <a:r>
              <a:rPr lang="en-CA" sz="2200" dirty="0" smtClean="0"/>
              <a:t> </a:t>
            </a:r>
            <a:r>
              <a:rPr lang="en-CA" sz="2200" dirty="0" err="1" smtClean="0"/>
              <a:t>utoliko</a:t>
            </a:r>
            <a:r>
              <a:rPr lang="en-CA" sz="2200" dirty="0" smtClean="0"/>
              <a:t> </a:t>
            </a:r>
            <a:r>
              <a:rPr lang="en-CA" sz="2200" dirty="0" err="1" smtClean="0"/>
              <a:t>izraženiji</a:t>
            </a:r>
            <a:r>
              <a:rPr lang="en-CA" sz="2200" dirty="0" smtClean="0"/>
              <a:t>.</a:t>
            </a:r>
            <a:endParaRPr lang="sr-Latn-RS" sz="2200" dirty="0" smtClean="0"/>
          </a:p>
          <a:p>
            <a:endParaRPr lang="sr-Latn-RS" sz="1000" dirty="0" smtClean="0"/>
          </a:p>
          <a:p>
            <a:r>
              <a:rPr lang="en-CA" sz="2200" dirty="0" smtClean="0"/>
              <a:t> </a:t>
            </a:r>
            <a:r>
              <a:rPr lang="en-CA" sz="2200" dirty="0" err="1" smtClean="0"/>
              <a:t>Tokom</a:t>
            </a:r>
            <a:r>
              <a:rPr lang="en-CA" sz="2200" dirty="0" smtClean="0"/>
              <a:t> </a:t>
            </a:r>
            <a:r>
              <a:rPr lang="en-CA" sz="2200" dirty="0" err="1" smtClean="0"/>
              <a:t>poslednjih</a:t>
            </a:r>
            <a:r>
              <a:rPr lang="en-CA" sz="2200" dirty="0" smtClean="0"/>
              <a:t> </a:t>
            </a:r>
            <a:r>
              <a:rPr lang="en-CA" sz="2200" dirty="0" err="1" smtClean="0"/>
              <a:t>godina</a:t>
            </a:r>
            <a:r>
              <a:rPr lang="en-CA" sz="2200" dirty="0" smtClean="0"/>
              <a:t>, </a:t>
            </a:r>
            <a:r>
              <a:rPr lang="en-CA" sz="2200" dirty="0" err="1" smtClean="0"/>
              <a:t>na</a:t>
            </a:r>
            <a:r>
              <a:rPr lang="en-CA" sz="2200" dirty="0" smtClean="0"/>
              <a:t> </a:t>
            </a:r>
            <a:r>
              <a:rPr lang="en-CA" sz="2200" dirty="0" err="1" smtClean="0"/>
              <a:t>globalnom</a:t>
            </a:r>
            <a:r>
              <a:rPr lang="en-CA" sz="2200" dirty="0" smtClean="0"/>
              <a:t> </a:t>
            </a:r>
            <a:r>
              <a:rPr lang="en-CA" sz="2200" dirty="0" err="1" smtClean="0"/>
              <a:t>nivou</a:t>
            </a:r>
            <a:r>
              <a:rPr lang="en-CA" sz="2200" dirty="0" smtClean="0"/>
              <a:t> je </a:t>
            </a:r>
            <a:r>
              <a:rPr lang="en-CA" sz="2200" dirty="0" err="1" smtClean="0"/>
              <a:t>prisutan</a:t>
            </a:r>
            <a:r>
              <a:rPr lang="en-CA" sz="2200" dirty="0" smtClean="0"/>
              <a:t> trend </a:t>
            </a:r>
            <a:r>
              <a:rPr lang="en-CA" sz="2200" dirty="0" err="1" smtClean="0"/>
              <a:t>uspostavljanja</a:t>
            </a:r>
            <a:r>
              <a:rPr lang="en-CA" sz="2200" dirty="0" smtClean="0"/>
              <a:t> </a:t>
            </a:r>
            <a:r>
              <a:rPr lang="en-CA" sz="2200" i="1" dirty="0" smtClean="0"/>
              <a:t>risk-based</a:t>
            </a:r>
            <a:r>
              <a:rPr lang="en-CA" sz="2200" dirty="0" smtClean="0"/>
              <a:t> </a:t>
            </a:r>
            <a:r>
              <a:rPr lang="en-CA" sz="2200" dirty="0" err="1" smtClean="0"/>
              <a:t>regulatornog</a:t>
            </a:r>
            <a:r>
              <a:rPr lang="en-CA" sz="2200" dirty="0" smtClean="0"/>
              <a:t> </a:t>
            </a:r>
            <a:r>
              <a:rPr lang="en-CA" sz="2200" dirty="0" err="1" smtClean="0"/>
              <a:t>okvira</a:t>
            </a:r>
            <a:r>
              <a:rPr lang="en-CA" sz="2200" dirty="0" smtClean="0"/>
              <a:t> </a:t>
            </a:r>
            <a:r>
              <a:rPr lang="en-CA" sz="2200" dirty="0" err="1" smtClean="0"/>
              <a:t>za</a:t>
            </a:r>
            <a:r>
              <a:rPr lang="en-CA" sz="2200" dirty="0" smtClean="0"/>
              <a:t> </a:t>
            </a:r>
            <a:r>
              <a:rPr lang="en-CA" sz="2200" dirty="0" err="1" smtClean="0"/>
              <a:t>osiguravajuće</a:t>
            </a:r>
            <a:r>
              <a:rPr lang="en-CA" sz="2200" dirty="0" smtClean="0"/>
              <a:t> </a:t>
            </a:r>
            <a:r>
              <a:rPr lang="en-CA" sz="2200" dirty="0" err="1" smtClean="0"/>
              <a:t>kompanije</a:t>
            </a:r>
            <a:r>
              <a:rPr lang="en-CA" sz="2200" dirty="0" smtClean="0"/>
              <a:t>.</a:t>
            </a:r>
            <a:endParaRPr lang="sr-Latn-RS" sz="2200" dirty="0" smtClean="0"/>
          </a:p>
          <a:p>
            <a:endParaRPr lang="sr-Latn-RS" sz="1000" dirty="0" smtClean="0"/>
          </a:p>
          <a:p>
            <a:r>
              <a:rPr lang="en-CA" sz="2200" dirty="0" smtClean="0"/>
              <a:t> </a:t>
            </a:r>
            <a:r>
              <a:rPr lang="en-CA" sz="2200" dirty="0" err="1" smtClean="0"/>
              <a:t>Brojni</a:t>
            </a:r>
            <a:r>
              <a:rPr lang="en-CA" sz="2200" dirty="0" smtClean="0"/>
              <a:t> </a:t>
            </a:r>
            <a:r>
              <a:rPr lang="en-CA" sz="2200" dirty="0" err="1" smtClean="0"/>
              <a:t>rizici</a:t>
            </a:r>
            <a:r>
              <a:rPr lang="en-CA" sz="2200" dirty="0" smtClean="0"/>
              <a:t> </a:t>
            </a:r>
            <a:r>
              <a:rPr lang="en-CA" sz="2200" dirty="0" err="1" smtClean="0"/>
              <a:t>koji</a:t>
            </a:r>
            <a:r>
              <a:rPr lang="en-CA" sz="2200" dirty="0" smtClean="0"/>
              <a:t> </a:t>
            </a:r>
            <a:r>
              <a:rPr lang="en-CA" sz="2200" dirty="0" err="1" smtClean="0"/>
              <a:t>pogađaju</a:t>
            </a:r>
            <a:r>
              <a:rPr lang="en-CA" sz="2200" dirty="0" smtClean="0"/>
              <a:t> </a:t>
            </a:r>
            <a:r>
              <a:rPr lang="en-CA" sz="2200" dirty="0" err="1" smtClean="0"/>
              <a:t>savremeno</a:t>
            </a:r>
            <a:r>
              <a:rPr lang="en-CA" sz="2200" dirty="0" smtClean="0"/>
              <a:t> </a:t>
            </a:r>
            <a:r>
              <a:rPr lang="en-CA" sz="2200" dirty="0" err="1" smtClean="0"/>
              <a:t>tržište</a:t>
            </a:r>
            <a:r>
              <a:rPr lang="en-CA" sz="2200" dirty="0" smtClean="0"/>
              <a:t> </a:t>
            </a:r>
            <a:r>
              <a:rPr lang="en-CA" sz="2200" dirty="0" err="1" smtClean="0"/>
              <a:t>osiguranja</a:t>
            </a:r>
            <a:r>
              <a:rPr lang="en-CA" sz="2200" dirty="0" smtClean="0"/>
              <a:t> </a:t>
            </a:r>
            <a:r>
              <a:rPr lang="en-CA" sz="2200" dirty="0" err="1" smtClean="0"/>
              <a:t>su</a:t>
            </a:r>
            <a:r>
              <a:rPr lang="en-CA" sz="2200" dirty="0" smtClean="0"/>
              <a:t> </a:t>
            </a:r>
            <a:r>
              <a:rPr lang="en-CA" sz="2200" dirty="0" err="1" smtClean="0"/>
              <a:t>nametnuli</a:t>
            </a:r>
            <a:r>
              <a:rPr lang="en-CA" sz="2200" dirty="0" smtClean="0"/>
              <a:t> </a:t>
            </a:r>
            <a:r>
              <a:rPr lang="en-CA" sz="2200" dirty="0" err="1" smtClean="0"/>
              <a:t>potrebu</a:t>
            </a:r>
            <a:r>
              <a:rPr lang="en-CA" sz="2200" dirty="0" smtClean="0"/>
              <a:t> </a:t>
            </a:r>
            <a:r>
              <a:rPr lang="en-CA" sz="2200" dirty="0" err="1" smtClean="0"/>
              <a:t>redefinisanja</a:t>
            </a:r>
            <a:r>
              <a:rPr lang="en-CA" sz="2200" dirty="0" smtClean="0"/>
              <a:t> </a:t>
            </a:r>
            <a:r>
              <a:rPr lang="en-CA" sz="2200" dirty="0" err="1" smtClean="0"/>
              <a:t>njihovog</a:t>
            </a:r>
            <a:r>
              <a:rPr lang="en-CA" sz="2200" dirty="0" smtClean="0"/>
              <a:t> </a:t>
            </a:r>
            <a:r>
              <a:rPr lang="en-CA" sz="2200" dirty="0" err="1" smtClean="0"/>
              <a:t>tretmana</a:t>
            </a:r>
            <a:r>
              <a:rPr lang="en-CA" sz="2200" dirty="0" smtClean="0"/>
              <a:t> </a:t>
            </a:r>
            <a:r>
              <a:rPr lang="en-CA" sz="2200" dirty="0" err="1" smtClean="0"/>
              <a:t>pri</a:t>
            </a:r>
            <a:r>
              <a:rPr lang="en-CA" sz="2200" dirty="0" smtClean="0"/>
              <a:t> </a:t>
            </a:r>
            <a:r>
              <a:rPr lang="en-CA" sz="2200" dirty="0" err="1" smtClean="0"/>
              <a:t>evaluaciji</a:t>
            </a:r>
            <a:r>
              <a:rPr lang="en-CA" sz="2200" dirty="0" smtClean="0"/>
              <a:t> </a:t>
            </a:r>
            <a:r>
              <a:rPr lang="en-CA" sz="2200" dirty="0" err="1" smtClean="0"/>
              <a:t>solventnosti</a:t>
            </a:r>
            <a:r>
              <a:rPr lang="en-CA" sz="2200" dirty="0" smtClean="0"/>
              <a:t> </a:t>
            </a:r>
            <a:r>
              <a:rPr lang="en-CA" sz="2200" dirty="0" err="1" smtClean="0"/>
              <a:t>osiguravača</a:t>
            </a:r>
            <a:r>
              <a:rPr lang="sr-Latn-RS" sz="2200" dirty="0" smtClean="0"/>
              <a:t>.</a:t>
            </a:r>
            <a:endParaRPr lang="en-US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834" y="381000"/>
            <a:ext cx="8596668" cy="1320800"/>
          </a:xfrm>
        </p:spPr>
        <p:txBody>
          <a:bodyPr/>
          <a:lstStyle/>
          <a:p>
            <a:r>
              <a:rPr lang="sr-Latn-RS" dirty="0" smtClean="0"/>
              <a:t>REGULATORNI OKVIR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333500"/>
            <a:ext cx="9753600" cy="4707863"/>
          </a:xfrm>
        </p:spPr>
        <p:txBody>
          <a:bodyPr>
            <a:normAutofit/>
          </a:bodyPr>
          <a:lstStyle/>
          <a:p>
            <a:r>
              <a:rPr lang="en-CA" sz="2200" dirty="0" err="1" smtClean="0"/>
              <a:t>Relevantan</a:t>
            </a:r>
            <a:r>
              <a:rPr lang="en-CA" sz="2200" dirty="0" smtClean="0"/>
              <a:t> primer </a:t>
            </a:r>
            <a:r>
              <a:rPr lang="sr-Latn-RS" sz="2200" dirty="0" smtClean="0"/>
              <a:t> j</a:t>
            </a:r>
            <a:r>
              <a:rPr lang="en-CA" sz="2200" dirty="0" smtClean="0"/>
              <a:t>e </a:t>
            </a:r>
            <a:r>
              <a:rPr lang="sr-Latn-RS" sz="2200" dirty="0" smtClean="0"/>
              <a:t>novi regulatorni okvir Solventnost II za osiguravače  u </a:t>
            </a:r>
            <a:r>
              <a:rPr lang="en-CA" sz="2200" dirty="0" smtClean="0"/>
              <a:t>EU</a:t>
            </a:r>
            <a:r>
              <a:rPr lang="sr-Latn-RS" sz="2200" dirty="0" smtClean="0"/>
              <a:t>, koji se primenjuje od januara 2016. godine. </a:t>
            </a:r>
          </a:p>
          <a:p>
            <a:endParaRPr lang="sr-Latn-RS" sz="2200" dirty="0" smtClean="0"/>
          </a:p>
          <a:p>
            <a:r>
              <a:rPr lang="en-CA" sz="2200" dirty="0" err="1" smtClean="0"/>
              <a:t>Očekivani</a:t>
            </a:r>
            <a:r>
              <a:rPr lang="en-CA" sz="2200" dirty="0" smtClean="0"/>
              <a:t> </a:t>
            </a:r>
            <a:r>
              <a:rPr lang="en-CA" sz="2200" dirty="0" err="1" smtClean="0"/>
              <a:t>efekti</a:t>
            </a:r>
            <a:r>
              <a:rPr lang="en-CA" sz="2200" dirty="0" smtClean="0"/>
              <a:t> </a:t>
            </a:r>
            <a:r>
              <a:rPr lang="en-CA" sz="2200" dirty="0" err="1" smtClean="0"/>
              <a:t>prelaska</a:t>
            </a:r>
            <a:r>
              <a:rPr lang="en-CA" sz="2200" dirty="0" smtClean="0"/>
              <a:t> </a:t>
            </a:r>
            <a:r>
              <a:rPr lang="en-CA" sz="2200" dirty="0" err="1" smtClean="0"/>
              <a:t>na</a:t>
            </a:r>
            <a:r>
              <a:rPr lang="en-CA" sz="2200" dirty="0" smtClean="0"/>
              <a:t> </a:t>
            </a:r>
            <a:r>
              <a:rPr lang="en-CA" sz="2200" dirty="0" err="1" smtClean="0"/>
              <a:t>novi</a:t>
            </a:r>
            <a:r>
              <a:rPr lang="en-CA" sz="2200" dirty="0" smtClean="0"/>
              <a:t> </a:t>
            </a:r>
            <a:r>
              <a:rPr lang="en-CA" sz="2200" dirty="0" err="1" smtClean="0"/>
              <a:t>regulatorni</a:t>
            </a:r>
            <a:r>
              <a:rPr lang="en-CA" sz="2200" dirty="0" smtClean="0"/>
              <a:t> </a:t>
            </a:r>
            <a:r>
              <a:rPr lang="en-CA" sz="2200" dirty="0" err="1" smtClean="0"/>
              <a:t>režim</a:t>
            </a:r>
            <a:r>
              <a:rPr lang="en-CA" sz="2200" dirty="0" smtClean="0"/>
              <a:t> </a:t>
            </a:r>
            <a:r>
              <a:rPr lang="en-CA" sz="2200" dirty="0" err="1" smtClean="0"/>
              <a:t>su</a:t>
            </a:r>
            <a:r>
              <a:rPr lang="sr-Latn-RS" sz="2200" dirty="0" smtClean="0"/>
              <a:t>:</a:t>
            </a:r>
          </a:p>
          <a:p>
            <a:pPr lvl="1">
              <a:buFont typeface="Wingdings" pitchFamily="2" charset="2"/>
              <a:buChar char="Ø"/>
            </a:pPr>
            <a:r>
              <a:rPr lang="en-CA" sz="2200" dirty="0" smtClean="0"/>
              <a:t> </a:t>
            </a:r>
            <a:r>
              <a:rPr lang="en-CA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povećanje</a:t>
            </a:r>
            <a:r>
              <a:rPr lang="en-CA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kapitalnih</a:t>
            </a:r>
            <a:r>
              <a:rPr lang="en-CA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zahteva</a:t>
            </a:r>
            <a:r>
              <a:rPr lang="en-CA" sz="2100" dirty="0" smtClean="0"/>
              <a:t> </a:t>
            </a:r>
            <a:r>
              <a:rPr lang="en-CA" sz="2100" dirty="0" err="1" smtClean="0"/>
              <a:t>i</a:t>
            </a:r>
            <a:endParaRPr lang="sr-Latn-RS" sz="2100" dirty="0" smtClean="0"/>
          </a:p>
          <a:p>
            <a:pPr lvl="1">
              <a:buNone/>
            </a:pPr>
            <a:r>
              <a:rPr lang="en-CA" sz="2100" smtClean="0"/>
              <a:t> </a:t>
            </a:r>
            <a:endParaRPr lang="sr-Latn-RS" sz="2100" dirty="0" smtClean="0"/>
          </a:p>
          <a:p>
            <a:pPr>
              <a:buNone/>
            </a:pPr>
            <a:r>
              <a:rPr lang="sr-Latn-RS" sz="2200" dirty="0" smtClean="0"/>
              <a:t>    </a:t>
            </a:r>
            <a:r>
              <a:rPr lang="en-CA" sz="2200" dirty="0" err="1" smtClean="0"/>
              <a:t>koji</a:t>
            </a:r>
            <a:r>
              <a:rPr lang="en-CA" sz="2200" dirty="0" smtClean="0"/>
              <a:t> </a:t>
            </a:r>
            <a:r>
              <a:rPr lang="en-CA" sz="2200" dirty="0" err="1" smtClean="0"/>
              <a:t>će</a:t>
            </a:r>
            <a:r>
              <a:rPr lang="en-CA" sz="2200" dirty="0" smtClean="0"/>
              <a:t> se </a:t>
            </a:r>
            <a:r>
              <a:rPr lang="en-CA" sz="2200" dirty="0" err="1" smtClean="0"/>
              <a:t>dalje</a:t>
            </a:r>
            <a:r>
              <a:rPr lang="en-CA" sz="2200" dirty="0" smtClean="0"/>
              <a:t> </a:t>
            </a:r>
            <a:r>
              <a:rPr lang="en-CA" sz="2200" dirty="0" err="1" smtClean="0"/>
              <a:t>reflektovati</a:t>
            </a:r>
            <a:r>
              <a:rPr lang="en-CA" sz="2200" dirty="0" smtClean="0"/>
              <a:t> </a:t>
            </a:r>
            <a:r>
              <a:rPr lang="en-CA" sz="2200" dirty="0" err="1" smtClean="0"/>
              <a:t>kroz</a:t>
            </a:r>
            <a:r>
              <a:rPr lang="en-CA" sz="2200" dirty="0" smtClean="0"/>
              <a:t> </a:t>
            </a:r>
            <a:endParaRPr lang="sr-Latn-RS" sz="2200" dirty="0" smtClean="0"/>
          </a:p>
          <a:p>
            <a:pPr lvl="1">
              <a:buFont typeface="Wingdings" pitchFamily="2" charset="2"/>
              <a:buChar char="Ø"/>
            </a:pPr>
            <a:r>
              <a:rPr lang="en-CA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promene</a:t>
            </a:r>
            <a:r>
              <a:rPr lang="en-CA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CA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strukturi</a:t>
            </a:r>
            <a:r>
              <a:rPr lang="en-CA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investicionog</a:t>
            </a:r>
            <a:r>
              <a:rPr lang="en-CA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CA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portfelja</a:t>
            </a:r>
            <a:r>
              <a:rPr lang="en-CA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osiguranja</a:t>
            </a:r>
            <a:r>
              <a:rPr lang="en-CA" sz="2100" dirty="0" smtClean="0"/>
              <a:t>, </a:t>
            </a:r>
            <a:r>
              <a:rPr lang="en-CA" sz="2100" dirty="0" err="1" smtClean="0"/>
              <a:t>kao</a:t>
            </a:r>
            <a:r>
              <a:rPr lang="en-CA" sz="2100" dirty="0" smtClean="0"/>
              <a:t> </a:t>
            </a:r>
            <a:r>
              <a:rPr lang="en-CA" sz="2100" dirty="0" err="1" smtClean="0"/>
              <a:t>i</a:t>
            </a:r>
            <a:r>
              <a:rPr lang="en-CA" sz="2100" dirty="0" smtClean="0"/>
              <a:t> </a:t>
            </a:r>
            <a:r>
              <a:rPr lang="en-CA" sz="2100" dirty="0" err="1" smtClean="0"/>
              <a:t>kroz</a:t>
            </a:r>
            <a:r>
              <a:rPr lang="en-CA" sz="2100" dirty="0" smtClean="0"/>
              <a:t> </a:t>
            </a:r>
            <a:endParaRPr lang="sr-Latn-RS" sz="2100" dirty="0" smtClean="0"/>
          </a:p>
          <a:p>
            <a:pPr lvl="1">
              <a:buFont typeface="Wingdings" pitchFamily="2" charset="2"/>
              <a:buChar char="Ø"/>
            </a:pPr>
            <a:r>
              <a:rPr lang="en-CA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pojačane</a:t>
            </a:r>
            <a:r>
              <a:rPr lang="en-CA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aktivnosti</a:t>
            </a:r>
            <a:r>
              <a:rPr lang="en-CA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merdžera</a:t>
            </a:r>
            <a:r>
              <a:rPr lang="en-CA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CA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akvizicija</a:t>
            </a:r>
            <a:r>
              <a:rPr lang="en-CA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CA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osiguranju</a:t>
            </a:r>
            <a:r>
              <a:rPr lang="sr-Latn-RS" sz="2100" dirty="0" smtClean="0"/>
              <a:t>.</a:t>
            </a:r>
            <a:endParaRPr lang="en-US" sz="2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034" y="292100"/>
            <a:ext cx="8596668" cy="762000"/>
          </a:xfrm>
        </p:spPr>
        <p:txBody>
          <a:bodyPr/>
          <a:lstStyle/>
          <a:p>
            <a:r>
              <a:rPr lang="sr-Latn-RS" dirty="0" smtClean="0"/>
              <a:t>TRŽIŠTE OSIGURANJA U SRBIJI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193800"/>
            <a:ext cx="9105900" cy="4847563"/>
          </a:xfrm>
        </p:spPr>
        <p:txBody>
          <a:bodyPr>
            <a:normAutofit/>
          </a:bodyPr>
          <a:lstStyle/>
          <a:p>
            <a:r>
              <a:rPr lang="pl-PL" sz="2000" dirty="0" smtClean="0"/>
              <a:t>Indikatori doprinosa tržišta osiguranja ekonomskom i društvenom razvoju zemlje, su visina premijskog prihoda, tehničkih rezervi i broj osiguravajućih kompanija.</a:t>
            </a:r>
            <a:endParaRPr lang="en-US" sz="2000" dirty="0"/>
          </a:p>
        </p:txBody>
      </p:sp>
      <p:pic>
        <p:nvPicPr>
          <p:cNvPr id="29698" name="Chart 1"/>
          <p:cNvPicPr>
            <a:picLocks noChangeArrowheads="1"/>
          </p:cNvPicPr>
          <p:nvPr/>
        </p:nvPicPr>
        <p:blipFill>
          <a:blip r:embed="rId2"/>
          <a:srcRect l="-1375" t="-3378" r="-4100" b="-4317"/>
          <a:stretch>
            <a:fillRect/>
          </a:stretch>
        </p:blipFill>
        <p:spPr bwMode="auto">
          <a:xfrm>
            <a:off x="1714500" y="2971800"/>
            <a:ext cx="6007100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061852" y="2596634"/>
            <a:ext cx="53030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1600" i="1" dirty="0" smtClean="0"/>
              <a:t>Rast premija osiguranja i tehničkih rezervi (2005-2015)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551284" y="6406634"/>
            <a:ext cx="8851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1200" i="1" dirty="0" smtClean="0"/>
              <a:t>Izvor: NBS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334" y="266700"/>
            <a:ext cx="8596668" cy="1320800"/>
          </a:xfrm>
        </p:spPr>
        <p:txBody>
          <a:bodyPr/>
          <a:lstStyle/>
          <a:p>
            <a:r>
              <a:rPr lang="sr-Latn-RS" dirty="0" smtClean="0"/>
              <a:t>TRŽIŠTE OSIGURANJA U SRBIJI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300" y="1231900"/>
            <a:ext cx="9715500" cy="4453863"/>
          </a:xfrm>
        </p:spPr>
        <p:txBody>
          <a:bodyPr>
            <a:normAutofit/>
          </a:bodyPr>
          <a:lstStyle/>
          <a:p>
            <a:r>
              <a:rPr lang="pl-PL" sz="2000" dirty="0" smtClean="0"/>
              <a:t>U 2015. godini na tržištu osiguranja Srbije ostvarena je premija od 80,9 mlrd RSD (727 mln USD), koja je više nego trostruko već</a:t>
            </a:r>
            <a:r>
              <a:rPr lang="en-GB" sz="2000" dirty="0" smtClean="0"/>
              <a:t>a</a:t>
            </a:r>
            <a:r>
              <a:rPr lang="pl-PL" sz="2000" dirty="0" smtClean="0"/>
              <a:t> od premije u 2004. godini (25,1 mlrd RSD). </a:t>
            </a:r>
          </a:p>
          <a:p>
            <a:endParaRPr lang="pl-PL" sz="1000" dirty="0" smtClean="0"/>
          </a:p>
          <a:p>
            <a:r>
              <a:rPr lang="pl-PL" sz="2000" dirty="0" smtClean="0"/>
              <a:t>Ipak, treba imati u vidu da je polazna osnova bila izuzetno niska, kao i da je u pojedinim godinama premija realno opadala. </a:t>
            </a:r>
          </a:p>
          <a:p>
            <a:endParaRPr lang="pl-PL" sz="1000" dirty="0" smtClean="0"/>
          </a:p>
          <a:p>
            <a:r>
              <a:rPr lang="pl-PL" sz="2000" dirty="0" smtClean="0"/>
              <a:t>Sa druge strane, brži rast tehničkih rezervi od premije osiguranja govori u prilog jačanju finansijske stabilnosti sektora i zaštite interesa korisnika osiguranja.</a:t>
            </a:r>
          </a:p>
          <a:p>
            <a:endParaRPr lang="pl-PL" sz="1000" dirty="0" smtClean="0"/>
          </a:p>
          <a:p>
            <a:r>
              <a:rPr lang="pl-PL" sz="2000" dirty="0" smtClean="0"/>
              <a:t>U periodu 2005-2015. godine, prosečna realna godišnja stopa rasta tehničkih rezervi od 17,0% je višestruko premašivala realnu stopu rasta premija (3,6%).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234" y="203200"/>
            <a:ext cx="8596668" cy="736600"/>
          </a:xfrm>
        </p:spPr>
        <p:txBody>
          <a:bodyPr/>
          <a:lstStyle/>
          <a:p>
            <a:r>
              <a:rPr lang="sr-Latn-RS" dirty="0" smtClean="0"/>
              <a:t>TRŽIŠTE OSIGURANJA U SRBIJI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361950" y="1254125"/>
          <a:ext cx="4121150" cy="2619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5067300" y="1155700"/>
          <a:ext cx="4381500" cy="2781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922715" y="996434"/>
            <a:ext cx="293702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1600" i="1" dirty="0" smtClean="0"/>
              <a:t>Premija osiguranja per capita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5888415" y="894834"/>
            <a:ext cx="29931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1600" i="1" dirty="0" smtClean="0"/>
              <a:t>Broj osiguravajućih kompanija</a:t>
            </a:r>
            <a:endParaRPr lang="en-US" sz="1600" dirty="0"/>
          </a:p>
        </p:txBody>
      </p:sp>
      <p:pic>
        <p:nvPicPr>
          <p:cNvPr id="38914" name="Chart 4"/>
          <p:cNvPicPr>
            <a:picLocks noChangeArrowheads="1"/>
          </p:cNvPicPr>
          <p:nvPr/>
        </p:nvPicPr>
        <p:blipFill>
          <a:blip r:embed="rId4"/>
          <a:srcRect l="-1048" t="-4237" r="-1157" b="-6357"/>
          <a:stretch>
            <a:fillRect/>
          </a:stretch>
        </p:blipFill>
        <p:spPr bwMode="auto">
          <a:xfrm>
            <a:off x="5029200" y="4191000"/>
            <a:ext cx="4879975" cy="251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Chart 9"/>
          <p:cNvGraphicFramePr/>
          <p:nvPr/>
        </p:nvGraphicFramePr>
        <p:xfrm>
          <a:off x="317500" y="4305300"/>
          <a:ext cx="4165600" cy="2552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Rectangle 10"/>
          <p:cNvSpPr/>
          <p:nvPr/>
        </p:nvSpPr>
        <p:spPr>
          <a:xfrm>
            <a:off x="948115" y="4006334"/>
            <a:ext cx="23839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1600" i="1" dirty="0" smtClean="0"/>
              <a:t>Učešće premije u BDP-u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5393115" y="3917434"/>
            <a:ext cx="453681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1600" i="1" dirty="0" smtClean="0"/>
              <a:t>Gustina i penetracija osiguranja u 2015. godini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834" y="292100"/>
            <a:ext cx="8596668" cy="1320800"/>
          </a:xfrm>
        </p:spPr>
        <p:txBody>
          <a:bodyPr>
            <a:normAutofit/>
          </a:bodyPr>
          <a:lstStyle/>
          <a:p>
            <a:r>
              <a:rPr lang="sr-Latn-RS" sz="3400" dirty="0" smtClean="0"/>
              <a:t>IZAZOVI NA SVETSKOM TRIŠTU OSIGURANJA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700" y="1257301"/>
            <a:ext cx="8854902" cy="4288762"/>
          </a:xfrm>
        </p:spPr>
        <p:txBody>
          <a:bodyPr>
            <a:noAutofit/>
          </a:bodyPr>
          <a:lstStyle/>
          <a:p>
            <a:r>
              <a:rPr lang="en-CA" sz="2000" dirty="0" err="1" smtClean="0"/>
              <a:t>Kretanja</a:t>
            </a:r>
            <a:r>
              <a:rPr lang="en-CA" sz="2000" dirty="0" smtClean="0"/>
              <a:t> </a:t>
            </a:r>
            <a:r>
              <a:rPr lang="en-CA" sz="2000" dirty="0" err="1" smtClean="0"/>
              <a:t>na</a:t>
            </a:r>
            <a:r>
              <a:rPr lang="en-CA" sz="2000" dirty="0" smtClean="0"/>
              <a:t> </a:t>
            </a:r>
            <a:r>
              <a:rPr lang="en-CA" sz="2000" dirty="0" err="1" smtClean="0"/>
              <a:t>savremenom</a:t>
            </a:r>
            <a:r>
              <a:rPr lang="en-CA" sz="2000" dirty="0" smtClean="0"/>
              <a:t> </a:t>
            </a:r>
            <a:r>
              <a:rPr lang="en-CA" sz="2000" dirty="0" err="1" smtClean="0"/>
              <a:t>tržištu</a:t>
            </a:r>
            <a:r>
              <a:rPr lang="en-CA" sz="2000" dirty="0" smtClean="0"/>
              <a:t> </a:t>
            </a:r>
            <a:r>
              <a:rPr lang="en-CA" sz="2000" dirty="0" err="1" smtClean="0"/>
              <a:t>osiguranja</a:t>
            </a:r>
            <a:r>
              <a:rPr lang="en-CA" sz="2000" dirty="0" smtClean="0"/>
              <a:t> </a:t>
            </a:r>
            <a:r>
              <a:rPr lang="en-CA" sz="2000" dirty="0" err="1" smtClean="0"/>
              <a:t>uslovljena</a:t>
            </a:r>
            <a:r>
              <a:rPr lang="en-CA" sz="2000" dirty="0" smtClean="0"/>
              <a:t> </a:t>
            </a:r>
            <a:r>
              <a:rPr lang="en-CA" sz="2000" dirty="0" err="1" smtClean="0"/>
              <a:t>su</a:t>
            </a:r>
            <a:r>
              <a:rPr lang="en-CA" sz="2000" dirty="0" smtClean="0"/>
              <a:t> </a:t>
            </a:r>
            <a:r>
              <a:rPr lang="en-CA" sz="2000" dirty="0" err="1" smtClean="0"/>
              <a:t>kretanjima</a:t>
            </a:r>
            <a:r>
              <a:rPr lang="en-CA" sz="2000" dirty="0" smtClean="0"/>
              <a:t> u </a:t>
            </a:r>
            <a:r>
              <a:rPr lang="en-CA" sz="2000" dirty="0" err="1" smtClean="0"/>
              <a:t>makroekonomskom</a:t>
            </a:r>
            <a:r>
              <a:rPr lang="en-CA" sz="2000" dirty="0" smtClean="0"/>
              <a:t> </a:t>
            </a:r>
            <a:r>
              <a:rPr lang="en-CA" sz="2000" dirty="0" err="1" smtClean="0"/>
              <a:t>i</a:t>
            </a:r>
            <a:r>
              <a:rPr lang="en-CA" sz="2000" dirty="0" smtClean="0"/>
              <a:t> </a:t>
            </a:r>
            <a:r>
              <a:rPr lang="en-CA" sz="2000" dirty="0" err="1" smtClean="0"/>
              <a:t>finansijskom</a:t>
            </a:r>
            <a:r>
              <a:rPr lang="en-CA" sz="2000" dirty="0" smtClean="0"/>
              <a:t> </a:t>
            </a:r>
            <a:r>
              <a:rPr lang="en-CA" sz="2000" dirty="0" err="1" smtClean="0"/>
              <a:t>ambijentu,klimatskim</a:t>
            </a:r>
            <a:r>
              <a:rPr lang="en-CA" sz="2000" dirty="0" smtClean="0"/>
              <a:t> </a:t>
            </a:r>
            <a:r>
              <a:rPr lang="en-CA" sz="2000" dirty="0" err="1" smtClean="0"/>
              <a:t>promenama</a:t>
            </a:r>
            <a:r>
              <a:rPr lang="en-CA" sz="2000" dirty="0" smtClean="0"/>
              <a:t> </a:t>
            </a:r>
            <a:r>
              <a:rPr lang="en-CA" sz="2000" dirty="0" err="1" smtClean="0"/>
              <a:t>i</a:t>
            </a:r>
            <a:r>
              <a:rPr lang="en-CA" sz="2000" dirty="0" smtClean="0"/>
              <a:t>  </a:t>
            </a:r>
            <a:r>
              <a:rPr lang="en-CA" sz="2000" dirty="0" err="1" smtClean="0"/>
              <a:t>promenama</a:t>
            </a:r>
            <a:r>
              <a:rPr lang="en-CA" sz="2000" dirty="0" smtClean="0"/>
              <a:t> </a:t>
            </a:r>
            <a:r>
              <a:rPr lang="en-CA" sz="2000" dirty="0" err="1" smtClean="0"/>
              <a:t>regulativ</a:t>
            </a:r>
            <a:r>
              <a:rPr lang="en-CA" sz="2000" dirty="0" smtClean="0"/>
              <a:t>.</a:t>
            </a:r>
            <a:endParaRPr lang="sr-Latn-RS" sz="2000" dirty="0" smtClean="0"/>
          </a:p>
          <a:p>
            <a:endParaRPr lang="sr-Latn-RS" sz="1000" dirty="0" smtClean="0"/>
          </a:p>
          <a:p>
            <a:r>
              <a:rPr lang="en-CA" sz="2200" dirty="0" smtClean="0"/>
              <a:t> </a:t>
            </a:r>
            <a:r>
              <a:rPr lang="en-CA" sz="2000" dirty="0" err="1" smtClean="0"/>
              <a:t>Ključni</a:t>
            </a:r>
            <a:r>
              <a:rPr lang="en-CA" sz="2000" dirty="0" smtClean="0"/>
              <a:t> </a:t>
            </a:r>
            <a:r>
              <a:rPr lang="en-CA" sz="2000" dirty="0" err="1" smtClean="0"/>
              <a:t>izazovi</a:t>
            </a:r>
            <a:r>
              <a:rPr lang="en-CA" sz="2000" dirty="0" smtClean="0"/>
              <a:t> </a:t>
            </a:r>
            <a:r>
              <a:rPr lang="en-CA" sz="2000" dirty="0" err="1" smtClean="0"/>
              <a:t>sa</a:t>
            </a:r>
            <a:r>
              <a:rPr lang="en-CA" sz="2000" dirty="0" smtClean="0"/>
              <a:t> </a:t>
            </a:r>
            <a:r>
              <a:rPr lang="en-CA" sz="2000" dirty="0" err="1" smtClean="0"/>
              <a:t>kojima</a:t>
            </a:r>
            <a:r>
              <a:rPr lang="en-CA" sz="2000" dirty="0" smtClean="0"/>
              <a:t> se </a:t>
            </a:r>
            <a:r>
              <a:rPr lang="en-CA" sz="2000" dirty="0" err="1" smtClean="0"/>
              <a:t>ovo</a:t>
            </a:r>
            <a:r>
              <a:rPr lang="en-CA" sz="2000" dirty="0" smtClean="0"/>
              <a:t> </a:t>
            </a:r>
            <a:r>
              <a:rPr lang="en-CA" sz="2000" dirty="0" err="1" smtClean="0"/>
              <a:t>tržiše</a:t>
            </a:r>
            <a:r>
              <a:rPr lang="en-CA" sz="2000" dirty="0" smtClean="0"/>
              <a:t> </a:t>
            </a:r>
            <a:r>
              <a:rPr lang="en-CA" sz="2000" dirty="0" err="1" smtClean="0"/>
              <a:t>suočava</a:t>
            </a:r>
            <a:r>
              <a:rPr lang="en-CA" sz="2000" dirty="0" smtClean="0"/>
              <a:t> </a:t>
            </a:r>
            <a:r>
              <a:rPr lang="en-CA" sz="2000" dirty="0" err="1" smtClean="0"/>
              <a:t>su</a:t>
            </a:r>
            <a:r>
              <a:rPr lang="en-CA" sz="2000" dirty="0" smtClean="0"/>
              <a:t>: </a:t>
            </a:r>
            <a:endParaRPr lang="sr-Latn-RS" sz="2000" dirty="0" smtClean="0"/>
          </a:p>
          <a:p>
            <a:pPr lvl="1"/>
            <a:r>
              <a:rPr lang="en-CA" sz="2000" dirty="0" err="1" smtClean="0"/>
              <a:t>skroman</a:t>
            </a:r>
            <a:r>
              <a:rPr lang="en-CA" sz="2000" dirty="0" smtClean="0"/>
              <a:t> </a:t>
            </a:r>
            <a:r>
              <a:rPr lang="en-CA" sz="2000" dirty="0" err="1" smtClean="0"/>
              <a:t>globalni</a:t>
            </a:r>
            <a:r>
              <a:rPr lang="en-CA" sz="2000" dirty="0" smtClean="0"/>
              <a:t> </a:t>
            </a:r>
            <a:r>
              <a:rPr lang="en-CA" sz="2000" dirty="0" err="1" smtClean="0"/>
              <a:t>ekonomski</a:t>
            </a:r>
            <a:r>
              <a:rPr lang="en-CA" sz="2000" dirty="0" smtClean="0"/>
              <a:t> </a:t>
            </a:r>
            <a:r>
              <a:rPr lang="en-CA" sz="2000" dirty="0" err="1" smtClean="0"/>
              <a:t>rast</a:t>
            </a:r>
            <a:r>
              <a:rPr lang="en-CA" sz="2000" dirty="0" smtClean="0"/>
              <a:t>, </a:t>
            </a:r>
            <a:endParaRPr lang="sr-Latn-RS" sz="2000" dirty="0" smtClean="0"/>
          </a:p>
          <a:p>
            <a:pPr lvl="1"/>
            <a:r>
              <a:rPr lang="en-CA" sz="2000" dirty="0" err="1" smtClean="0"/>
              <a:t>niske</a:t>
            </a:r>
            <a:r>
              <a:rPr lang="en-CA" sz="2000" dirty="0" smtClean="0"/>
              <a:t> </a:t>
            </a:r>
            <a:r>
              <a:rPr lang="en-CA" sz="2000" dirty="0" err="1" smtClean="0"/>
              <a:t>kamatne</a:t>
            </a:r>
            <a:r>
              <a:rPr lang="en-CA" sz="2000" dirty="0" smtClean="0"/>
              <a:t> </a:t>
            </a:r>
            <a:r>
              <a:rPr lang="en-CA" sz="2000" dirty="0" err="1" smtClean="0"/>
              <a:t>stope</a:t>
            </a:r>
            <a:r>
              <a:rPr lang="en-CA" sz="2000" dirty="0" smtClean="0"/>
              <a:t>, </a:t>
            </a:r>
            <a:endParaRPr lang="sr-Latn-RS" sz="2000" dirty="0" smtClean="0"/>
          </a:p>
          <a:p>
            <a:pPr lvl="1"/>
            <a:r>
              <a:rPr lang="en-CA" sz="2000" dirty="0" err="1" smtClean="0"/>
              <a:t>volatilnost</a:t>
            </a:r>
            <a:r>
              <a:rPr lang="en-CA" sz="2000" dirty="0" smtClean="0"/>
              <a:t> </a:t>
            </a:r>
            <a:r>
              <a:rPr lang="en-CA" sz="2000" dirty="0" err="1" smtClean="0"/>
              <a:t>na</a:t>
            </a:r>
            <a:r>
              <a:rPr lang="en-CA" sz="2000" dirty="0" smtClean="0"/>
              <a:t> </a:t>
            </a:r>
            <a:r>
              <a:rPr lang="en-CA" sz="2000" dirty="0" err="1" smtClean="0"/>
              <a:t>finansijskim</a:t>
            </a:r>
            <a:r>
              <a:rPr lang="en-CA" sz="2000" dirty="0" smtClean="0"/>
              <a:t> </a:t>
            </a:r>
            <a:r>
              <a:rPr lang="en-CA" sz="2000" dirty="0" err="1" smtClean="0"/>
              <a:t>tržištima</a:t>
            </a:r>
            <a:r>
              <a:rPr lang="en-CA" sz="2000" dirty="0" smtClean="0"/>
              <a:t>, </a:t>
            </a:r>
            <a:endParaRPr lang="sr-Latn-RS" sz="2000" dirty="0" smtClean="0"/>
          </a:p>
          <a:p>
            <a:pPr lvl="1"/>
            <a:r>
              <a:rPr lang="en-CA" sz="2000" dirty="0" err="1" smtClean="0"/>
              <a:t>rastuća</a:t>
            </a:r>
            <a:r>
              <a:rPr lang="en-CA" sz="2000" dirty="0" smtClean="0"/>
              <a:t> </a:t>
            </a:r>
            <a:r>
              <a:rPr lang="en-CA" sz="2000" dirty="0" err="1" smtClean="0"/>
              <a:t>frekvencija</a:t>
            </a:r>
            <a:r>
              <a:rPr lang="en-CA" sz="2000" dirty="0" smtClean="0"/>
              <a:t> </a:t>
            </a:r>
            <a:r>
              <a:rPr lang="en-CA" sz="2000" dirty="0" err="1" smtClean="0"/>
              <a:t>i</a:t>
            </a:r>
            <a:r>
              <a:rPr lang="en-CA" sz="2000" dirty="0" smtClean="0"/>
              <a:t> </a:t>
            </a:r>
            <a:r>
              <a:rPr lang="en-CA" sz="2000" dirty="0" err="1" smtClean="0"/>
              <a:t>intenzitet</a:t>
            </a:r>
            <a:r>
              <a:rPr lang="en-CA" sz="2000" dirty="0" smtClean="0"/>
              <a:t> </a:t>
            </a:r>
            <a:r>
              <a:rPr lang="en-CA" sz="2000" dirty="0" err="1" smtClean="0"/>
              <a:t>katastrofalnih</a:t>
            </a:r>
            <a:r>
              <a:rPr lang="en-CA" sz="2000" dirty="0" smtClean="0"/>
              <a:t> </a:t>
            </a:r>
            <a:r>
              <a:rPr lang="en-CA" sz="2000" dirty="0" err="1" smtClean="0"/>
              <a:t>događaja</a:t>
            </a:r>
            <a:r>
              <a:rPr lang="sr-Latn-RS" sz="2000" dirty="0" smtClean="0"/>
              <a:t>,</a:t>
            </a:r>
            <a:r>
              <a:rPr lang="en-CA" sz="2000" dirty="0" smtClean="0"/>
              <a:t> </a:t>
            </a:r>
            <a:endParaRPr lang="sr-Latn-RS" sz="2000" dirty="0" smtClean="0"/>
          </a:p>
          <a:p>
            <a:pPr lvl="1"/>
            <a:r>
              <a:rPr lang="sr-Latn-RS" sz="2000" dirty="0" smtClean="0"/>
              <a:t> regulatorne promene</a:t>
            </a:r>
            <a:endParaRPr lang="en-GB" sz="2000" dirty="0" smtClean="0"/>
          </a:p>
          <a:p>
            <a:pPr>
              <a:buNone/>
            </a:pPr>
            <a:r>
              <a:rPr lang="en-CA" sz="2200" dirty="0" smtClean="0"/>
              <a:t> </a:t>
            </a:r>
            <a:endParaRPr lang="en-GB" sz="22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934" y="203200"/>
            <a:ext cx="8596668" cy="901700"/>
          </a:xfrm>
        </p:spPr>
        <p:txBody>
          <a:bodyPr/>
          <a:lstStyle/>
          <a:p>
            <a:r>
              <a:rPr lang="sr-Latn-RS" dirty="0" smtClean="0"/>
              <a:t>TRŽIŠTE OSIGURANJA U SRBIJI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03300"/>
            <a:ext cx="9829800" cy="5384799"/>
          </a:xfrm>
        </p:spPr>
        <p:txBody>
          <a:bodyPr>
            <a:normAutofit/>
          </a:bodyPr>
          <a:lstStyle/>
          <a:p>
            <a:r>
              <a:rPr lang="sr-Latn-CS" sz="2000" dirty="0" smtClean="0"/>
              <a:t>Najveće učešće u ukupnoj premiji od 35,8% u 2015. godini ostvaruje osiguranje od odgovornosti zbog upotrebe motornih vozila, kao obavezna vrsta osiguranja, što ukazuje na nepovoljnu strukturu osiguravajućeg portfelja. </a:t>
            </a:r>
          </a:p>
          <a:p>
            <a:r>
              <a:rPr lang="sr-Latn-CS" sz="2000" dirty="0" smtClean="0"/>
              <a:t>Učešće životnih osiguranja raste, dostižući 23,9%. Ipak, premija životnih osiguranja per capita je izuzetno niska (23 USD), kao i učešće ove premije u GDP-u (0.45%). Stoga se može zaključiti da je ovaj segment i dalje relativno nerazvijen, ali da postoji značajan potencijal za njegov razvoj u budućnosti. </a:t>
            </a:r>
          </a:p>
          <a:p>
            <a:r>
              <a:rPr lang="sr-Latn-CS" sz="2000" dirty="0" smtClean="0"/>
              <a:t>Zabrinjavajući je pad učešća imovinskih osiguranja sa 45% u 2004. godini na svega 18,2% u 2015. godini</a:t>
            </a:r>
            <a:endParaRPr lang="en-US" sz="2000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2"/>
          <a:srcRect t="22166" r="16653" b="31352"/>
          <a:stretch>
            <a:fillRect/>
          </a:stretch>
        </p:blipFill>
        <p:spPr bwMode="auto">
          <a:xfrm>
            <a:off x="5537200" y="4140200"/>
            <a:ext cx="6166642" cy="25146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040315" y="4438134"/>
            <a:ext cx="311335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1600" i="1" dirty="0" smtClean="0"/>
              <a:t>Struktura  portfelja  osiguranja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4843884" y="6330434"/>
            <a:ext cx="8851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1200" i="1" dirty="0" smtClean="0"/>
              <a:t>Izvor: NBS</a:t>
            </a:r>
            <a:endParaRPr lang="en-US" sz="1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34" y="228600"/>
            <a:ext cx="8596668" cy="1320800"/>
          </a:xfrm>
        </p:spPr>
        <p:txBody>
          <a:bodyPr/>
          <a:lstStyle/>
          <a:p>
            <a:r>
              <a:rPr lang="sr-Latn-RS" dirty="0" smtClean="0"/>
              <a:t>TRŽIŠTE OSIGURANJA U SRBIJI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300" y="1066800"/>
            <a:ext cx="10312400" cy="5346700"/>
          </a:xfrm>
        </p:spPr>
        <p:txBody>
          <a:bodyPr>
            <a:noAutofit/>
          </a:bodyPr>
          <a:lstStyle/>
          <a:p>
            <a:r>
              <a:rPr lang="pl-PL" sz="2000" dirty="0" smtClean="0"/>
              <a:t>Početkom posmatranog perioda, u 2004. godini, nadzor nad osiguranjem je poveren NBS, čime je započet proces uređenja tržišta. </a:t>
            </a:r>
          </a:p>
          <a:p>
            <a:r>
              <a:rPr lang="pl-PL" sz="2000" dirty="0" smtClean="0"/>
              <a:t>Uspostavljen je novi regulatorni okvir i preduzete su mere ka stabilizaciji sektora, k</a:t>
            </a:r>
            <a:r>
              <a:rPr lang="en-GB" sz="2000" dirty="0" err="1" smtClean="0"/>
              <a:t>ao</a:t>
            </a:r>
            <a:r>
              <a:rPr lang="pl-PL" sz="2000" dirty="0" smtClean="0"/>
              <a:t> i vraćanju poverenja javnosti u osiguranje. </a:t>
            </a:r>
          </a:p>
          <a:p>
            <a:r>
              <a:rPr lang="pl-PL" sz="2000" dirty="0" smtClean="0"/>
              <a:t>Kao rezultat oduzimanja dozvola za rad (zbog uočenih nepravilnosti u poslovanju) i aktivnosti pripajanja, broj društava za osiguranje je smanjen za oko 50%.</a:t>
            </a:r>
            <a:endParaRPr lang="en-GB" sz="2000" dirty="0" smtClean="0"/>
          </a:p>
          <a:p>
            <a:r>
              <a:rPr lang="pl-PL" sz="2000" dirty="0" smtClean="0"/>
              <a:t>U nastavku perioda  tržište</a:t>
            </a:r>
            <a:r>
              <a:rPr lang="en-GB" sz="2000" dirty="0" smtClean="0"/>
              <a:t> </a:t>
            </a:r>
            <a:r>
              <a:rPr lang="sr-Latn-RS" sz="2000" dirty="0" smtClean="0"/>
              <a:t> karakteriše </a:t>
            </a:r>
            <a:r>
              <a:rPr lang="pl-PL" sz="2000" dirty="0" smtClean="0"/>
              <a:t> proce</a:t>
            </a:r>
            <a:r>
              <a:rPr lang="en-GB" sz="2000" dirty="0" smtClean="0"/>
              <a:t>s</a:t>
            </a:r>
            <a:r>
              <a:rPr lang="pl-PL" sz="2000" dirty="0" smtClean="0"/>
              <a:t> liberalizacije, porast tržišne konkurencije, podizanje kvaliteta i obogaćivanja asortimana proizvod</a:t>
            </a:r>
            <a:r>
              <a:rPr lang="en-GB" sz="2000" dirty="0" smtClean="0"/>
              <a:t>a</a:t>
            </a:r>
            <a:r>
              <a:rPr lang="pl-PL" sz="2000" dirty="0" smtClean="0"/>
              <a:t>. </a:t>
            </a:r>
          </a:p>
          <a:p>
            <a:r>
              <a:rPr lang="pl-PL" sz="2000" dirty="0" smtClean="0"/>
              <a:t>U 2015. godini na tržištu je poslovalo 20 društava za osiguranje, uz preovlađujuće učešće društava u stranom vlasništvu u premiji životnih (93,3%) i neživotnih osiguranja (62,6%).</a:t>
            </a:r>
            <a:endParaRPr lang="en-US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TRŽIŠTE OSIGURANJA U SRBIJI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79601"/>
            <a:ext cx="8596668" cy="4161762"/>
          </a:xfrm>
        </p:spPr>
        <p:txBody>
          <a:bodyPr>
            <a:normAutofit/>
          </a:bodyPr>
          <a:lstStyle/>
          <a:p>
            <a:r>
              <a:rPr lang="en-CA" sz="2200" dirty="0" err="1" smtClean="0"/>
              <a:t>Dometi</a:t>
            </a:r>
            <a:r>
              <a:rPr lang="en-CA" sz="2200" dirty="0" smtClean="0"/>
              <a:t> </a:t>
            </a:r>
            <a:r>
              <a:rPr lang="en-CA" sz="2200" dirty="0" err="1" smtClean="0"/>
              <a:t>i</a:t>
            </a:r>
            <a:r>
              <a:rPr lang="en-CA" sz="2200" dirty="0" smtClean="0"/>
              <a:t> tempo </a:t>
            </a:r>
            <a:r>
              <a:rPr lang="en-CA" sz="2200" dirty="0" err="1" smtClean="0"/>
              <a:t>razvoja</a:t>
            </a:r>
            <a:r>
              <a:rPr lang="en-CA" sz="2200" dirty="0" smtClean="0"/>
              <a:t> </a:t>
            </a:r>
            <a:r>
              <a:rPr lang="en-CA" sz="2200" dirty="0" err="1" smtClean="0"/>
              <a:t>srpskog</a:t>
            </a:r>
            <a:r>
              <a:rPr lang="en-CA" sz="2200" dirty="0" smtClean="0"/>
              <a:t> </a:t>
            </a:r>
            <a:r>
              <a:rPr lang="en-CA" sz="2200" dirty="0" err="1" smtClean="0"/>
              <a:t>tržišta</a:t>
            </a:r>
            <a:r>
              <a:rPr lang="en-CA" sz="2200" dirty="0" smtClean="0"/>
              <a:t> </a:t>
            </a:r>
            <a:r>
              <a:rPr lang="en-CA" sz="2200" dirty="0" err="1" smtClean="0"/>
              <a:t>osiguranja</a:t>
            </a:r>
            <a:r>
              <a:rPr lang="en-CA" sz="2200" dirty="0" smtClean="0"/>
              <a:t> </a:t>
            </a:r>
            <a:r>
              <a:rPr lang="en-CA" sz="2200" dirty="0" err="1" smtClean="0"/>
              <a:t>determinisani</a:t>
            </a:r>
            <a:r>
              <a:rPr lang="en-CA" sz="2200" dirty="0" smtClean="0"/>
              <a:t> </a:t>
            </a:r>
            <a:r>
              <a:rPr lang="en-CA" sz="2200" dirty="0" err="1" smtClean="0"/>
              <a:t>su</a:t>
            </a:r>
            <a:r>
              <a:rPr lang="en-CA" sz="2200" dirty="0" smtClean="0"/>
              <a:t> </a:t>
            </a:r>
            <a:r>
              <a:rPr lang="en-CA" sz="2200" dirty="0" err="1" smtClean="0"/>
              <a:t>prvenstveno</a:t>
            </a:r>
            <a:r>
              <a:rPr lang="en-CA" sz="2200" dirty="0" smtClean="0"/>
              <a:t> </a:t>
            </a:r>
            <a:r>
              <a:rPr lang="en-CA" sz="2200" dirty="0" err="1" smtClean="0"/>
              <a:t>kretanjima</a:t>
            </a:r>
            <a:r>
              <a:rPr lang="en-CA" sz="2200" dirty="0" smtClean="0"/>
              <a:t> u </a:t>
            </a:r>
            <a:r>
              <a:rPr lang="en-CA" sz="2200" dirty="0" err="1" smtClean="0"/>
              <a:t>makroekonomskom</a:t>
            </a:r>
            <a:r>
              <a:rPr lang="en-CA" sz="2200" dirty="0" smtClean="0"/>
              <a:t> </a:t>
            </a:r>
            <a:r>
              <a:rPr lang="en-CA" sz="2200" dirty="0" err="1" smtClean="0"/>
              <a:t>ambijentu</a:t>
            </a:r>
            <a:r>
              <a:rPr lang="en-CA" sz="2200" dirty="0" smtClean="0"/>
              <a:t>. </a:t>
            </a:r>
            <a:endParaRPr lang="sr-Latn-RS" sz="2200" dirty="0" smtClean="0"/>
          </a:p>
          <a:p>
            <a:endParaRPr lang="sr-Latn-RS" sz="2200" dirty="0" smtClean="0"/>
          </a:p>
          <a:p>
            <a:r>
              <a:rPr lang="en-CA" sz="2200" dirty="0" err="1" smtClean="0"/>
              <a:t>Regulatorni</a:t>
            </a:r>
            <a:r>
              <a:rPr lang="en-CA" sz="2200" dirty="0" smtClean="0"/>
              <a:t> </a:t>
            </a:r>
            <a:r>
              <a:rPr lang="en-CA" sz="2200" dirty="0" err="1" smtClean="0"/>
              <a:t>okvir</a:t>
            </a:r>
            <a:r>
              <a:rPr lang="en-CA" sz="2200" dirty="0" smtClean="0"/>
              <a:t> </a:t>
            </a:r>
            <a:r>
              <a:rPr lang="en-CA" sz="2200" dirty="0" err="1" smtClean="0"/>
              <a:t>značajno</a:t>
            </a:r>
            <a:r>
              <a:rPr lang="en-CA" sz="2200" dirty="0" smtClean="0"/>
              <a:t> </a:t>
            </a:r>
            <a:r>
              <a:rPr lang="en-CA" sz="2200" dirty="0" err="1" smtClean="0"/>
              <a:t>određuje</a:t>
            </a:r>
            <a:r>
              <a:rPr lang="en-CA" sz="2200" dirty="0" smtClean="0"/>
              <a:t> </a:t>
            </a:r>
            <a:r>
              <a:rPr lang="en-CA" sz="2200" dirty="0" err="1" smtClean="0"/>
              <a:t>kvalitet</a:t>
            </a:r>
            <a:r>
              <a:rPr lang="en-CA" sz="2200" dirty="0" smtClean="0"/>
              <a:t> tog </a:t>
            </a:r>
            <a:r>
              <a:rPr lang="en-CA" sz="2200" dirty="0" err="1" smtClean="0"/>
              <a:t>razvoja</a:t>
            </a:r>
            <a:r>
              <a:rPr lang="en-CA" sz="2200" dirty="0" smtClean="0"/>
              <a:t>. </a:t>
            </a:r>
            <a:endParaRPr lang="sr-Latn-RS" sz="2200" dirty="0" smtClean="0"/>
          </a:p>
          <a:p>
            <a:endParaRPr lang="sr-Latn-RS" sz="2200" dirty="0" smtClean="0"/>
          </a:p>
          <a:p>
            <a:r>
              <a:rPr lang="en-CA" sz="2200" dirty="0" err="1" smtClean="0"/>
              <a:t>Tokom</a:t>
            </a:r>
            <a:r>
              <a:rPr lang="en-CA" sz="2200" dirty="0" smtClean="0"/>
              <a:t> </a:t>
            </a:r>
            <a:r>
              <a:rPr lang="en-CA" sz="2200" dirty="0" err="1" smtClean="0"/>
              <a:t>poslednjih</a:t>
            </a:r>
            <a:r>
              <a:rPr lang="en-CA" sz="2200" dirty="0" smtClean="0"/>
              <a:t> </a:t>
            </a:r>
            <a:r>
              <a:rPr lang="en-CA" sz="2200" dirty="0" err="1" smtClean="0"/>
              <a:t>godina</a:t>
            </a:r>
            <a:r>
              <a:rPr lang="en-CA" sz="2200" dirty="0" smtClean="0"/>
              <a:t>, </a:t>
            </a:r>
            <a:r>
              <a:rPr lang="en-CA" sz="2200" dirty="0" err="1" smtClean="0"/>
              <a:t>moguće</a:t>
            </a:r>
            <a:r>
              <a:rPr lang="en-CA" sz="2200" dirty="0" smtClean="0"/>
              <a:t> je </a:t>
            </a:r>
            <a:r>
              <a:rPr lang="en-CA" sz="2200" dirty="0" err="1" smtClean="0"/>
              <a:t>izdvojiti</a:t>
            </a:r>
            <a:r>
              <a:rPr lang="en-CA" sz="2200" dirty="0" smtClean="0"/>
              <a:t> </a:t>
            </a:r>
            <a:r>
              <a:rPr lang="en-CA" sz="2200" dirty="0" err="1" smtClean="0"/>
              <a:t>nekoliko</a:t>
            </a:r>
            <a:r>
              <a:rPr lang="en-CA" sz="2200" dirty="0" smtClean="0"/>
              <a:t> </a:t>
            </a:r>
            <a:r>
              <a:rPr lang="en-CA" sz="2200" dirty="0" err="1" smtClean="0"/>
              <a:t>važnih</a:t>
            </a:r>
            <a:r>
              <a:rPr lang="en-CA" sz="2200" dirty="0" smtClean="0"/>
              <a:t> </a:t>
            </a:r>
            <a:r>
              <a:rPr lang="en-CA" sz="2200" dirty="0" err="1" smtClean="0"/>
              <a:t>promena</a:t>
            </a:r>
            <a:r>
              <a:rPr lang="en-CA" sz="2200" dirty="0" smtClean="0"/>
              <a:t> u </a:t>
            </a:r>
            <a:r>
              <a:rPr lang="en-CA" sz="2200" dirty="0" err="1" smtClean="0"/>
              <a:t>regulativi</a:t>
            </a:r>
            <a:r>
              <a:rPr lang="en-CA" sz="2200" dirty="0" smtClean="0"/>
              <a:t> </a:t>
            </a:r>
            <a:r>
              <a:rPr lang="en-CA" sz="2200" dirty="0" err="1" smtClean="0"/>
              <a:t>i</a:t>
            </a:r>
            <a:r>
              <a:rPr lang="en-CA" sz="2200" dirty="0" smtClean="0"/>
              <a:t> </a:t>
            </a:r>
            <a:r>
              <a:rPr lang="en-CA" sz="2200" dirty="0" err="1" smtClean="0"/>
              <a:t>praksi</a:t>
            </a:r>
            <a:r>
              <a:rPr lang="en-CA" sz="2200" dirty="0" smtClean="0"/>
              <a:t> </a:t>
            </a:r>
            <a:r>
              <a:rPr lang="en-CA" sz="2200" dirty="0" err="1" smtClean="0"/>
              <a:t>poslovanja</a:t>
            </a:r>
            <a:r>
              <a:rPr lang="en-CA" sz="2200" dirty="0" smtClean="0"/>
              <a:t> </a:t>
            </a:r>
            <a:r>
              <a:rPr lang="en-CA" sz="2200" dirty="0" err="1" smtClean="0"/>
              <a:t>osiguravajućih</a:t>
            </a:r>
            <a:r>
              <a:rPr lang="en-CA" sz="2200" dirty="0" smtClean="0"/>
              <a:t> </a:t>
            </a:r>
            <a:r>
              <a:rPr lang="en-CA" sz="2200" dirty="0" err="1" smtClean="0"/>
              <a:t>kompanija</a:t>
            </a:r>
            <a:r>
              <a:rPr lang="en-CA" sz="2200" dirty="0" smtClean="0"/>
              <a:t> u </a:t>
            </a:r>
            <a:r>
              <a:rPr lang="en-CA" sz="2200" dirty="0" err="1" smtClean="0"/>
              <a:t>Srbiji</a:t>
            </a:r>
            <a:r>
              <a:rPr lang="sr-Latn-RS" sz="2200" dirty="0" smtClean="0"/>
              <a:t>.</a:t>
            </a:r>
            <a:endParaRPr lang="en-US" sz="2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TRŽIŠTE OSIGURANJA U SRBIJI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803401"/>
            <a:ext cx="8931102" cy="4237962"/>
          </a:xfrm>
        </p:spPr>
        <p:txBody>
          <a:bodyPr>
            <a:noAutofit/>
          </a:bodyPr>
          <a:lstStyle/>
          <a:p>
            <a:r>
              <a:rPr lang="en-CA" sz="2000" dirty="0" err="1" smtClean="0"/>
              <a:t>Novim</a:t>
            </a:r>
            <a:r>
              <a:rPr lang="en-CA" sz="2000" dirty="0" smtClean="0"/>
              <a:t>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Zakonom</a:t>
            </a:r>
            <a:r>
              <a:rPr lang="en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obaveznom</a:t>
            </a:r>
            <a:r>
              <a:rPr lang="en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osiguranju</a:t>
            </a:r>
            <a:r>
              <a:rPr lang="en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saobraćaju</a:t>
            </a:r>
            <a:r>
              <a:rPr lang="en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</a:t>
            </a:r>
            <a:r>
              <a:rPr lang="en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2009.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godine</a:t>
            </a:r>
            <a:r>
              <a:rPr lang="en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000" dirty="0" err="1" smtClean="0"/>
              <a:t>i</a:t>
            </a:r>
            <a:r>
              <a:rPr lang="en-CA" sz="2000" dirty="0" smtClean="0"/>
              <a:t> </a:t>
            </a:r>
            <a:r>
              <a:rPr lang="en-CA" sz="2000" dirty="0" err="1" smtClean="0"/>
              <a:t>pratećom</a:t>
            </a:r>
            <a:r>
              <a:rPr lang="en-CA" sz="2000" dirty="0" smtClean="0"/>
              <a:t> </a:t>
            </a:r>
            <a:r>
              <a:rPr lang="en-CA" sz="2000" dirty="0" err="1" smtClean="0"/>
              <a:t>podzakonskom</a:t>
            </a:r>
            <a:r>
              <a:rPr lang="en-CA" sz="2000" dirty="0" smtClean="0"/>
              <a:t> </a:t>
            </a:r>
            <a:r>
              <a:rPr lang="en-CA" sz="2000" dirty="0" err="1" smtClean="0"/>
              <a:t>regulativom</a:t>
            </a:r>
            <a:r>
              <a:rPr lang="en-CA" sz="2000" dirty="0" smtClean="0"/>
              <a:t> </a:t>
            </a:r>
            <a:r>
              <a:rPr lang="en-CA" sz="2000" dirty="0" err="1" smtClean="0"/>
              <a:t>anticipirano</a:t>
            </a:r>
            <a:r>
              <a:rPr lang="en-CA" sz="2000" dirty="0" smtClean="0"/>
              <a:t> je </a:t>
            </a:r>
            <a:endParaRPr lang="sr-Latn-RS" sz="2000" dirty="0" smtClean="0"/>
          </a:p>
          <a:p>
            <a:pPr lvl="1"/>
            <a:r>
              <a:rPr lang="en-CA" sz="2000" dirty="0" err="1" smtClean="0"/>
              <a:t>povećanje</a:t>
            </a:r>
            <a:r>
              <a:rPr lang="en-CA" sz="2000" dirty="0" smtClean="0"/>
              <a:t> </a:t>
            </a:r>
            <a:r>
              <a:rPr lang="en-CA" sz="2000" dirty="0" err="1" smtClean="0"/>
              <a:t>minimalnih</a:t>
            </a:r>
            <a:r>
              <a:rPr lang="en-CA" sz="2000" dirty="0" smtClean="0"/>
              <a:t> </a:t>
            </a:r>
            <a:r>
              <a:rPr lang="en-CA" sz="2000" dirty="0" err="1" smtClean="0"/>
              <a:t>osiguranih</a:t>
            </a:r>
            <a:r>
              <a:rPr lang="en-CA" sz="2000" dirty="0" smtClean="0"/>
              <a:t> </a:t>
            </a:r>
            <a:r>
              <a:rPr lang="en-CA" sz="2000" dirty="0" err="1" smtClean="0"/>
              <a:t>suma</a:t>
            </a:r>
            <a:r>
              <a:rPr lang="en-CA" sz="2000" dirty="0" smtClean="0"/>
              <a:t> </a:t>
            </a:r>
            <a:r>
              <a:rPr lang="en-CA" sz="2000" dirty="0" err="1" smtClean="0"/>
              <a:t>i</a:t>
            </a:r>
            <a:r>
              <a:rPr lang="en-CA" sz="2000" dirty="0" smtClean="0"/>
              <a:t> </a:t>
            </a:r>
            <a:endParaRPr lang="sr-Latn-RS" sz="2000" dirty="0" smtClean="0"/>
          </a:p>
          <a:p>
            <a:pPr lvl="1"/>
            <a:r>
              <a:rPr lang="en-CA" sz="2000" dirty="0" err="1" smtClean="0"/>
              <a:t>definisan</a:t>
            </a:r>
            <a:r>
              <a:rPr lang="en-CA" sz="2000" dirty="0" smtClean="0"/>
              <a:t> bonus-</a:t>
            </a:r>
            <a:r>
              <a:rPr lang="en-CA" sz="2000" dirty="0" err="1" smtClean="0"/>
              <a:t>malus</a:t>
            </a:r>
            <a:r>
              <a:rPr lang="sr-Latn-RS" sz="2000" dirty="0" smtClean="0"/>
              <a:t> </a:t>
            </a:r>
            <a:r>
              <a:rPr lang="en-CA" sz="2000" dirty="0" err="1" smtClean="0"/>
              <a:t>sistem</a:t>
            </a:r>
            <a:r>
              <a:rPr lang="en-CA" sz="2000" dirty="0" smtClean="0"/>
              <a:t>, </a:t>
            </a:r>
            <a:endParaRPr lang="sr-Latn-RS" sz="2000" dirty="0" smtClean="0"/>
          </a:p>
          <a:p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Izmenama</a:t>
            </a:r>
            <a:r>
              <a:rPr lang="en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Zakona</a:t>
            </a:r>
            <a:r>
              <a:rPr lang="en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osiguranju</a:t>
            </a:r>
            <a:r>
              <a:rPr lang="en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2013.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godini</a:t>
            </a:r>
            <a:r>
              <a:rPr lang="en-CA" sz="2000" dirty="0" smtClean="0"/>
              <a:t> </a:t>
            </a:r>
            <a:r>
              <a:rPr lang="en-CA" sz="2000" dirty="0" err="1" smtClean="0"/>
              <a:t>izvršena</a:t>
            </a:r>
            <a:r>
              <a:rPr lang="en-CA" sz="2000" dirty="0" smtClean="0"/>
              <a:t> je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liberalizacija</a:t>
            </a:r>
            <a:r>
              <a:rPr lang="en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poslova</a:t>
            </a:r>
            <a:r>
              <a:rPr lang="en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reosiguranja</a:t>
            </a:r>
            <a:r>
              <a:rPr lang="en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rizika</a:t>
            </a:r>
            <a:r>
              <a:rPr lang="en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elementarnih</a:t>
            </a:r>
            <a:r>
              <a:rPr lang="en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nepogoda</a:t>
            </a:r>
            <a:r>
              <a:rPr lang="en-CA" sz="2000" dirty="0" smtClean="0"/>
              <a:t>. </a:t>
            </a:r>
            <a:endParaRPr lang="sr-Latn-RS" sz="200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34" y="241300"/>
            <a:ext cx="8596668" cy="1320800"/>
          </a:xfrm>
        </p:spPr>
        <p:txBody>
          <a:bodyPr/>
          <a:lstStyle/>
          <a:p>
            <a:r>
              <a:rPr lang="sr-Latn-RS" dirty="0" smtClean="0"/>
              <a:t>TRŽIŠTE OSIGURANJA U SRBIJI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1092200"/>
            <a:ext cx="9791700" cy="4949163"/>
          </a:xfrm>
        </p:spPr>
        <p:txBody>
          <a:bodyPr>
            <a:normAutofit/>
          </a:bodyPr>
          <a:lstStyle/>
          <a:p>
            <a:r>
              <a:rPr lang="en-CA" sz="2000" dirty="0" err="1" smtClean="0"/>
              <a:t>Donošenjem</a:t>
            </a:r>
            <a:r>
              <a:rPr lang="en-CA" sz="2000" dirty="0" smtClean="0"/>
              <a:t>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novog</a:t>
            </a:r>
            <a:r>
              <a:rPr lang="en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Zakona</a:t>
            </a:r>
            <a:r>
              <a:rPr lang="en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</a:t>
            </a:r>
            <a:r>
              <a:rPr lang="en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osiguranju</a:t>
            </a:r>
            <a:r>
              <a:rPr lang="en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2014.</a:t>
            </a:r>
            <a:r>
              <a:rPr lang="en-CA" sz="2000" dirty="0" smtClean="0"/>
              <a:t>, </a:t>
            </a:r>
            <a:r>
              <a:rPr lang="en-CA" sz="2000" dirty="0" err="1" smtClean="0"/>
              <a:t>uveden</a:t>
            </a:r>
            <a:r>
              <a:rPr lang="en-CA" sz="2000" dirty="0" smtClean="0"/>
              <a:t> je </a:t>
            </a:r>
            <a:r>
              <a:rPr lang="en-CA" sz="2000" dirty="0" err="1" smtClean="0"/>
              <a:t>niz</a:t>
            </a:r>
            <a:r>
              <a:rPr lang="en-CA" sz="2000" dirty="0" smtClean="0"/>
              <a:t> </a:t>
            </a:r>
            <a:r>
              <a:rPr lang="en-CA" sz="2000" dirty="0" err="1" smtClean="0"/>
              <a:t>novina</a:t>
            </a:r>
            <a:r>
              <a:rPr lang="en-CA" sz="2000" dirty="0" smtClean="0"/>
              <a:t> </a:t>
            </a:r>
            <a:r>
              <a:rPr lang="en-CA" sz="2000" dirty="0" err="1" smtClean="0"/>
              <a:t>po</a:t>
            </a:r>
            <a:r>
              <a:rPr lang="en-CA" sz="2000" dirty="0" smtClean="0"/>
              <a:t> </a:t>
            </a:r>
            <a:r>
              <a:rPr lang="en-CA" sz="2000" dirty="0" err="1" smtClean="0"/>
              <a:t>ugledu</a:t>
            </a:r>
            <a:r>
              <a:rPr lang="en-CA" sz="2000" dirty="0" smtClean="0"/>
              <a:t> </a:t>
            </a:r>
            <a:r>
              <a:rPr lang="en-CA" sz="2000" dirty="0" err="1" smtClean="0"/>
              <a:t>na</a:t>
            </a:r>
            <a:r>
              <a:rPr lang="en-CA" sz="2000" dirty="0" smtClean="0"/>
              <a:t> </a:t>
            </a:r>
            <a:r>
              <a:rPr lang="en-CA" sz="2000" dirty="0" err="1" smtClean="0"/>
              <a:t>pravna</a:t>
            </a:r>
            <a:r>
              <a:rPr lang="en-CA" sz="2000" dirty="0" smtClean="0"/>
              <a:t> </a:t>
            </a:r>
            <a:r>
              <a:rPr lang="en-CA" sz="2000" dirty="0" err="1" smtClean="0"/>
              <a:t>rešenja</a:t>
            </a:r>
            <a:r>
              <a:rPr lang="en-CA" sz="2000" dirty="0" smtClean="0"/>
              <a:t> u </a:t>
            </a:r>
            <a:r>
              <a:rPr lang="en-CA" sz="2000" dirty="0" err="1" smtClean="0"/>
              <a:t>ekonomski</a:t>
            </a:r>
            <a:r>
              <a:rPr lang="en-CA" sz="2000" dirty="0" smtClean="0"/>
              <a:t> </a:t>
            </a:r>
            <a:r>
              <a:rPr lang="en-CA" sz="2000" dirty="0" err="1" smtClean="0"/>
              <a:t>razvijenim</a:t>
            </a:r>
            <a:r>
              <a:rPr lang="en-CA" sz="2000" dirty="0" smtClean="0"/>
              <a:t> </a:t>
            </a:r>
            <a:r>
              <a:rPr lang="en-CA" sz="2000" dirty="0" err="1" smtClean="0"/>
              <a:t>zemljama</a:t>
            </a:r>
            <a:r>
              <a:rPr lang="en-CA" sz="2000" dirty="0" smtClean="0"/>
              <a:t>, </a:t>
            </a:r>
            <a:r>
              <a:rPr lang="en-CA" sz="2000" dirty="0" err="1" smtClean="0"/>
              <a:t>od</a:t>
            </a:r>
            <a:r>
              <a:rPr lang="en-CA" sz="2000" dirty="0" smtClean="0"/>
              <a:t> </a:t>
            </a:r>
            <a:r>
              <a:rPr lang="en-CA" sz="2000" dirty="0" err="1" smtClean="0"/>
              <a:t>kojih</a:t>
            </a:r>
            <a:r>
              <a:rPr lang="en-CA" sz="2000" dirty="0" smtClean="0"/>
              <a:t> </a:t>
            </a:r>
            <a:r>
              <a:rPr lang="en-CA" sz="2000" dirty="0" err="1" smtClean="0"/>
              <a:t>su</a:t>
            </a:r>
            <a:r>
              <a:rPr lang="en-CA" sz="2000" dirty="0" smtClean="0"/>
              <a:t> </a:t>
            </a:r>
            <a:r>
              <a:rPr lang="en-CA" sz="2000" dirty="0" err="1" smtClean="0"/>
              <a:t>najvažnije</a:t>
            </a:r>
            <a:r>
              <a:rPr lang="en-CA" sz="2000" dirty="0" smtClean="0"/>
              <a:t>:</a:t>
            </a:r>
            <a:endParaRPr lang="en-GB" sz="2000" dirty="0" smtClean="0"/>
          </a:p>
          <a:p>
            <a:pPr lvl="1"/>
            <a:r>
              <a:rPr lang="pl-PL" sz="1800" dirty="0" smtClean="0"/>
              <a:t>metodologija za utvrđivanje solventnosti je usklađena sa konceptom Solventnost I</a:t>
            </a:r>
          </a:p>
          <a:p>
            <a:pPr lvl="1"/>
            <a:r>
              <a:rPr lang="pl-PL" sz="1800" dirty="0" smtClean="0"/>
              <a:t>uvedene su </a:t>
            </a:r>
            <a:r>
              <a:rPr lang="en-CA" sz="1800" dirty="0" err="1" smtClean="0"/>
              <a:t>nove</a:t>
            </a:r>
            <a:r>
              <a:rPr lang="en-CA" sz="1800" dirty="0" smtClean="0"/>
              <a:t> </a:t>
            </a:r>
            <a:r>
              <a:rPr lang="en-CA" sz="1800" dirty="0" err="1" smtClean="0"/>
              <a:t>vrste</a:t>
            </a:r>
            <a:r>
              <a:rPr lang="en-CA" sz="1800" dirty="0" smtClean="0"/>
              <a:t> </a:t>
            </a:r>
            <a:r>
              <a:rPr lang="en-CA" sz="1800" dirty="0" err="1" smtClean="0"/>
              <a:t>tehničkih</a:t>
            </a:r>
            <a:r>
              <a:rPr lang="en-CA" sz="1800" dirty="0" smtClean="0"/>
              <a:t> </a:t>
            </a:r>
            <a:r>
              <a:rPr lang="en-CA" sz="1800" dirty="0" err="1" smtClean="0"/>
              <a:t>rezervi</a:t>
            </a:r>
            <a:r>
              <a:rPr lang="en-CA" sz="1800" dirty="0" smtClean="0"/>
              <a:t> </a:t>
            </a:r>
            <a:r>
              <a:rPr lang="en-CA" sz="1800" dirty="0" err="1" smtClean="0"/>
              <a:t>i</a:t>
            </a:r>
            <a:r>
              <a:rPr lang="en-CA" sz="1800" dirty="0" smtClean="0"/>
              <a:t> </a:t>
            </a:r>
            <a:r>
              <a:rPr lang="en-CA" sz="1800" dirty="0" err="1" smtClean="0"/>
              <a:t>zahtevi</a:t>
            </a:r>
            <a:r>
              <a:rPr lang="en-CA" sz="1800" dirty="0" smtClean="0"/>
              <a:t> u </a:t>
            </a:r>
            <a:r>
              <a:rPr lang="en-CA" sz="1800" dirty="0" err="1" smtClean="0"/>
              <a:t>pogledu</a:t>
            </a:r>
            <a:r>
              <a:rPr lang="en-CA" sz="1800" dirty="0" smtClean="0"/>
              <a:t> </a:t>
            </a:r>
            <a:r>
              <a:rPr lang="en-CA" sz="1800" dirty="0" err="1" smtClean="0"/>
              <a:t>utvrđivanja</a:t>
            </a:r>
            <a:r>
              <a:rPr lang="en-CA" sz="1800" dirty="0" smtClean="0"/>
              <a:t> </a:t>
            </a:r>
            <a:r>
              <a:rPr lang="en-CA" sz="1800" dirty="0" err="1" smtClean="0"/>
              <a:t>njihove</a:t>
            </a:r>
            <a:r>
              <a:rPr lang="en-CA" sz="1800" dirty="0" smtClean="0"/>
              <a:t> </a:t>
            </a:r>
            <a:r>
              <a:rPr lang="en-CA" sz="1800" dirty="0" err="1" smtClean="0"/>
              <a:t>adekvatnosti</a:t>
            </a:r>
            <a:endParaRPr lang="en-GB" sz="1800" dirty="0" smtClean="0"/>
          </a:p>
          <a:p>
            <a:pPr lvl="1"/>
            <a:r>
              <a:rPr lang="en-CA" sz="1800" dirty="0" err="1" smtClean="0"/>
              <a:t>implementirani</a:t>
            </a:r>
            <a:r>
              <a:rPr lang="en-CA" sz="1800" dirty="0" smtClean="0"/>
              <a:t> </a:t>
            </a:r>
            <a:r>
              <a:rPr lang="en-CA" sz="1800" dirty="0" err="1" smtClean="0"/>
              <a:t>su</a:t>
            </a:r>
            <a:r>
              <a:rPr lang="en-CA" sz="1800" dirty="0" smtClean="0"/>
              <a:t> </a:t>
            </a:r>
            <a:r>
              <a:rPr lang="en-CA" sz="1800" dirty="0" err="1" smtClean="0"/>
              <a:t>kvalitativni</a:t>
            </a:r>
            <a:r>
              <a:rPr lang="en-CA" sz="1800" dirty="0" smtClean="0"/>
              <a:t> </a:t>
            </a:r>
            <a:r>
              <a:rPr lang="en-CA" sz="1800" dirty="0" err="1" smtClean="0"/>
              <a:t>zahtevi</a:t>
            </a:r>
            <a:r>
              <a:rPr lang="en-CA" sz="1800" dirty="0" smtClean="0"/>
              <a:t> </a:t>
            </a:r>
            <a:r>
              <a:rPr lang="en-CA" sz="1800" dirty="0" err="1" smtClean="0"/>
              <a:t>drugog</a:t>
            </a:r>
            <a:r>
              <a:rPr lang="en-CA" sz="1800" dirty="0" smtClean="0"/>
              <a:t> </a:t>
            </a:r>
            <a:r>
              <a:rPr lang="en-CA" sz="1800" dirty="0" err="1" smtClean="0"/>
              <a:t>stuba</a:t>
            </a:r>
            <a:r>
              <a:rPr lang="en-CA" sz="1800" dirty="0" smtClean="0"/>
              <a:t> </a:t>
            </a:r>
            <a:r>
              <a:rPr lang="en-CA" sz="1800" dirty="0" err="1" smtClean="0"/>
              <a:t>direktive</a:t>
            </a:r>
            <a:r>
              <a:rPr lang="en-CA" sz="1800" dirty="0" smtClean="0"/>
              <a:t> </a:t>
            </a:r>
            <a:r>
              <a:rPr lang="en-CA" sz="1800" dirty="0" err="1" smtClean="0"/>
              <a:t>Solventnost</a:t>
            </a:r>
            <a:r>
              <a:rPr lang="en-CA" sz="1800" dirty="0" smtClean="0"/>
              <a:t> II, </a:t>
            </a:r>
            <a:r>
              <a:rPr lang="en-CA" sz="1800" dirty="0" err="1" smtClean="0"/>
              <a:t>koji</a:t>
            </a:r>
            <a:r>
              <a:rPr lang="en-CA" sz="1800" dirty="0" smtClean="0"/>
              <a:t> se </a:t>
            </a:r>
            <a:r>
              <a:rPr lang="en-CA" sz="1800" dirty="0" err="1" smtClean="0"/>
              <a:t>tiču</a:t>
            </a:r>
            <a:r>
              <a:rPr lang="en-CA" sz="1800" dirty="0" smtClean="0"/>
              <a:t> </a:t>
            </a:r>
            <a:r>
              <a:rPr lang="en-CA" sz="1800" dirty="0" err="1" smtClean="0"/>
              <a:t>uvođenja</a:t>
            </a:r>
            <a:r>
              <a:rPr lang="en-CA" sz="1800" dirty="0" smtClean="0"/>
              <a:t> </a:t>
            </a:r>
            <a:r>
              <a:rPr lang="en-CA" sz="1800" dirty="0" err="1" smtClean="0"/>
              <a:t>ključnih</a:t>
            </a:r>
            <a:r>
              <a:rPr lang="en-CA" sz="1800" dirty="0" smtClean="0"/>
              <a:t> </a:t>
            </a:r>
            <a:r>
              <a:rPr lang="en-CA" sz="1800" dirty="0" err="1" smtClean="0"/>
              <a:t>funkcija</a:t>
            </a:r>
            <a:r>
              <a:rPr lang="en-CA" sz="1800" dirty="0" smtClean="0"/>
              <a:t>  </a:t>
            </a:r>
            <a:r>
              <a:rPr lang="en-CA" sz="1800" dirty="0" err="1" smtClean="0"/>
              <a:t>upravljanja</a:t>
            </a:r>
            <a:r>
              <a:rPr lang="en-CA" sz="1800" dirty="0" smtClean="0"/>
              <a:t> </a:t>
            </a:r>
            <a:r>
              <a:rPr lang="en-CA" sz="1800" dirty="0" err="1" smtClean="0"/>
              <a:t>rizicima</a:t>
            </a:r>
            <a:r>
              <a:rPr lang="en-CA" sz="1800" dirty="0" smtClean="0"/>
              <a:t> </a:t>
            </a:r>
            <a:r>
              <a:rPr lang="en-CA" sz="1800" dirty="0" err="1" smtClean="0"/>
              <a:t>i</a:t>
            </a:r>
            <a:r>
              <a:rPr lang="en-CA" sz="1800" dirty="0" smtClean="0"/>
              <a:t> </a:t>
            </a:r>
            <a:r>
              <a:rPr lang="en-CA" sz="1800" dirty="0" err="1" smtClean="0"/>
              <a:t>sprovođenja</a:t>
            </a:r>
            <a:r>
              <a:rPr lang="en-CA" sz="1800" dirty="0" smtClean="0"/>
              <a:t> </a:t>
            </a:r>
            <a:r>
              <a:rPr lang="en-CA" sz="1800" dirty="0" err="1" smtClean="0"/>
              <a:t>sopstvene</a:t>
            </a:r>
            <a:r>
              <a:rPr lang="en-CA" sz="1800" dirty="0" smtClean="0"/>
              <a:t> </a:t>
            </a:r>
            <a:r>
              <a:rPr lang="en-CA" sz="1800" dirty="0" err="1" smtClean="0"/>
              <a:t>procene</a:t>
            </a:r>
            <a:r>
              <a:rPr lang="en-CA" sz="1800" dirty="0" smtClean="0"/>
              <a:t> </a:t>
            </a:r>
            <a:r>
              <a:rPr lang="en-CA" sz="1800" dirty="0" err="1" smtClean="0"/>
              <a:t>rizika</a:t>
            </a:r>
            <a:r>
              <a:rPr lang="en-CA" sz="1800" dirty="0" smtClean="0"/>
              <a:t> </a:t>
            </a:r>
            <a:r>
              <a:rPr lang="en-CA" sz="1800" dirty="0" err="1" smtClean="0"/>
              <a:t>i</a:t>
            </a:r>
            <a:r>
              <a:rPr lang="en-CA" sz="1800" dirty="0" smtClean="0"/>
              <a:t> </a:t>
            </a:r>
            <a:r>
              <a:rPr lang="en-CA" sz="1800" dirty="0" err="1" smtClean="0"/>
              <a:t>solventnosti</a:t>
            </a:r>
            <a:r>
              <a:rPr lang="en-CA" sz="1800" dirty="0" smtClean="0"/>
              <a:t> ORSA</a:t>
            </a:r>
            <a:endParaRPr lang="en-GB" sz="1800" dirty="0" smtClean="0"/>
          </a:p>
          <a:p>
            <a:pPr lvl="1"/>
            <a:r>
              <a:rPr lang="pl-PL" sz="1800" dirty="0" smtClean="0"/>
              <a:t>proces </a:t>
            </a:r>
            <a:r>
              <a:rPr lang="en-CA" sz="1800" dirty="0" err="1" smtClean="0"/>
              <a:t>sticanja</a:t>
            </a:r>
            <a:r>
              <a:rPr lang="en-CA" sz="1800" dirty="0" smtClean="0"/>
              <a:t> </a:t>
            </a:r>
            <a:r>
              <a:rPr lang="en-CA" sz="1800" dirty="0" err="1" smtClean="0"/>
              <a:t>zvanja</a:t>
            </a:r>
            <a:r>
              <a:rPr lang="en-CA" sz="1800" dirty="0" smtClean="0"/>
              <a:t> </a:t>
            </a:r>
            <a:r>
              <a:rPr lang="en-CA" sz="1800" dirty="0" err="1" smtClean="0"/>
              <a:t>ovlašćenog</a:t>
            </a:r>
            <a:r>
              <a:rPr lang="en-CA" sz="1800" dirty="0" smtClean="0"/>
              <a:t> </a:t>
            </a:r>
            <a:r>
              <a:rPr lang="en-CA" sz="1800" dirty="0" err="1" smtClean="0"/>
              <a:t>aktuara</a:t>
            </a:r>
            <a:r>
              <a:rPr lang="en-CA" sz="1800" dirty="0" smtClean="0"/>
              <a:t> je </a:t>
            </a:r>
            <a:r>
              <a:rPr lang="en-CA" sz="1800" dirty="0" err="1" smtClean="0"/>
              <a:t>unapređen</a:t>
            </a:r>
            <a:r>
              <a:rPr lang="en-CA" sz="1800" dirty="0" smtClean="0"/>
              <a:t> </a:t>
            </a:r>
            <a:r>
              <a:rPr lang="en-CA" sz="1800" dirty="0" err="1" smtClean="0"/>
              <a:t>i</a:t>
            </a:r>
            <a:r>
              <a:rPr lang="en-CA" sz="1800" dirty="0" smtClean="0"/>
              <a:t> </a:t>
            </a:r>
            <a:r>
              <a:rPr lang="en-CA" sz="1800" dirty="0" err="1" smtClean="0"/>
              <a:t>usklađen</a:t>
            </a:r>
            <a:r>
              <a:rPr lang="en-CA" sz="1800" dirty="0" smtClean="0"/>
              <a:t> </a:t>
            </a:r>
            <a:r>
              <a:rPr lang="en-CA" sz="1800" dirty="0" err="1" smtClean="0"/>
              <a:t>sa</a:t>
            </a:r>
            <a:r>
              <a:rPr lang="en-CA" sz="1800" dirty="0" smtClean="0"/>
              <a:t> </a:t>
            </a:r>
            <a:r>
              <a:rPr lang="en-CA" sz="1800" dirty="0" err="1" smtClean="0"/>
              <a:t>zahtevima</a:t>
            </a:r>
            <a:r>
              <a:rPr lang="en-CA" sz="1800" dirty="0" smtClean="0"/>
              <a:t> </a:t>
            </a:r>
            <a:r>
              <a:rPr lang="sr-Latn-RS" sz="1800" dirty="0" smtClean="0"/>
              <a:t>IAA</a:t>
            </a:r>
            <a:r>
              <a:rPr lang="en-CA" sz="1800" dirty="0" smtClean="0"/>
              <a:t>;</a:t>
            </a:r>
            <a:endParaRPr lang="en-GB" sz="1800" dirty="0" smtClean="0"/>
          </a:p>
          <a:p>
            <a:pPr lvl="1"/>
            <a:r>
              <a:rPr lang="en-CA" sz="1800" dirty="0" err="1" smtClean="0"/>
              <a:t>detaljnije</a:t>
            </a:r>
            <a:r>
              <a:rPr lang="en-CA" sz="1800" dirty="0" smtClean="0"/>
              <a:t> </a:t>
            </a:r>
            <a:r>
              <a:rPr lang="en-CA" sz="1800" dirty="0" err="1" smtClean="0"/>
              <a:t>su</a:t>
            </a:r>
            <a:r>
              <a:rPr lang="en-CA" sz="1800" dirty="0" smtClean="0"/>
              <a:t> </a:t>
            </a:r>
            <a:r>
              <a:rPr lang="en-CA" sz="1800" dirty="0" err="1" smtClean="0"/>
              <a:t>regulisani</a:t>
            </a:r>
            <a:r>
              <a:rPr lang="en-CA" sz="1800" dirty="0" smtClean="0"/>
              <a:t> </a:t>
            </a:r>
            <a:r>
              <a:rPr lang="en-CA" sz="1800" dirty="0" err="1" smtClean="0"/>
              <a:t>izdavanje</a:t>
            </a:r>
            <a:r>
              <a:rPr lang="en-CA" sz="1800" dirty="0" smtClean="0"/>
              <a:t> </a:t>
            </a:r>
            <a:r>
              <a:rPr lang="en-CA" sz="1800" dirty="0" err="1" smtClean="0"/>
              <a:t>dozvole</a:t>
            </a:r>
            <a:r>
              <a:rPr lang="en-CA" sz="1800" dirty="0" smtClean="0"/>
              <a:t> </a:t>
            </a:r>
            <a:r>
              <a:rPr lang="en-CA" sz="1800" dirty="0" err="1" smtClean="0"/>
              <a:t>za</a:t>
            </a:r>
            <a:r>
              <a:rPr lang="en-CA" sz="1800" dirty="0" smtClean="0"/>
              <a:t> </a:t>
            </a:r>
            <a:r>
              <a:rPr lang="en-CA" sz="1800" dirty="0" err="1" smtClean="0"/>
              <a:t>rad</a:t>
            </a:r>
            <a:r>
              <a:rPr lang="en-CA" sz="1800" dirty="0" smtClean="0"/>
              <a:t> </a:t>
            </a:r>
            <a:r>
              <a:rPr lang="en-CA" sz="1800" dirty="0" err="1" smtClean="0"/>
              <a:t>i</a:t>
            </a:r>
            <a:r>
              <a:rPr lang="en-CA" sz="1800" dirty="0" smtClean="0"/>
              <a:t> </a:t>
            </a:r>
            <a:r>
              <a:rPr lang="en-CA" sz="1800" dirty="0" err="1" smtClean="0"/>
              <a:t>uslovi</a:t>
            </a:r>
            <a:r>
              <a:rPr lang="en-CA" sz="1800" dirty="0" smtClean="0"/>
              <a:t> </a:t>
            </a:r>
            <a:r>
              <a:rPr lang="en-CA" sz="1800" dirty="0" err="1" smtClean="0"/>
              <a:t>poslovanja</a:t>
            </a:r>
            <a:r>
              <a:rPr lang="en-CA" sz="1800" dirty="0" smtClean="0"/>
              <a:t> </a:t>
            </a:r>
            <a:r>
              <a:rPr lang="en-CA" sz="1800" dirty="0" err="1" smtClean="0"/>
              <a:t>posrednika</a:t>
            </a:r>
            <a:r>
              <a:rPr lang="en-CA" sz="1800" dirty="0" smtClean="0"/>
              <a:t> </a:t>
            </a:r>
            <a:r>
              <a:rPr lang="en-CA" sz="1800" dirty="0" err="1" smtClean="0"/>
              <a:t>i</a:t>
            </a:r>
            <a:r>
              <a:rPr lang="en-CA" sz="1800" dirty="0" smtClean="0"/>
              <a:t> </a:t>
            </a:r>
            <a:r>
              <a:rPr lang="en-CA" sz="1800" dirty="0" err="1" smtClean="0"/>
              <a:t>zastupnika</a:t>
            </a:r>
            <a:r>
              <a:rPr lang="en-CA" sz="1800" dirty="0" smtClean="0"/>
              <a:t> u </a:t>
            </a:r>
            <a:r>
              <a:rPr lang="en-CA" sz="1800" dirty="0" err="1" smtClean="0"/>
              <a:t>osiguranju</a:t>
            </a:r>
            <a:r>
              <a:rPr lang="sr-Latn-RS" sz="1800" dirty="0" smtClean="0"/>
              <a:t>.</a:t>
            </a:r>
            <a:endParaRPr lang="en-US" sz="1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TRŽIŠTE OSIGURANJA U SRBIJI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90701"/>
            <a:ext cx="9000066" cy="4250662"/>
          </a:xfrm>
        </p:spPr>
        <p:txBody>
          <a:bodyPr>
            <a:noAutofit/>
          </a:bodyPr>
          <a:lstStyle/>
          <a:p>
            <a:r>
              <a:rPr lang="en-CA" sz="2100" dirty="0" err="1" smtClean="0"/>
              <a:t>Za</a:t>
            </a:r>
            <a:r>
              <a:rPr lang="en-CA" sz="2100" dirty="0" smtClean="0"/>
              <a:t> </a:t>
            </a:r>
            <a:r>
              <a:rPr lang="en-CA" sz="2100" dirty="0" err="1" smtClean="0"/>
              <a:t>dalji</a:t>
            </a:r>
            <a:r>
              <a:rPr lang="en-CA" sz="2100" dirty="0" smtClean="0"/>
              <a:t> </a:t>
            </a:r>
            <a:r>
              <a:rPr lang="en-CA" sz="2100" dirty="0" err="1" smtClean="0"/>
              <a:t>razvoj</a:t>
            </a:r>
            <a:r>
              <a:rPr lang="en-CA" sz="2100" dirty="0" smtClean="0"/>
              <a:t> </a:t>
            </a:r>
            <a:r>
              <a:rPr lang="en-CA" sz="2100" dirty="0" err="1" smtClean="0"/>
              <a:t>domaćeg</a:t>
            </a:r>
            <a:r>
              <a:rPr lang="en-CA" sz="2100" dirty="0" smtClean="0"/>
              <a:t> </a:t>
            </a:r>
            <a:r>
              <a:rPr lang="en-CA" sz="2100" dirty="0" err="1" smtClean="0"/>
              <a:t>tržišta</a:t>
            </a:r>
            <a:r>
              <a:rPr lang="en-CA" sz="2100" dirty="0" smtClean="0"/>
              <a:t> </a:t>
            </a:r>
            <a:r>
              <a:rPr lang="en-CA" sz="2100" dirty="0" err="1" smtClean="0"/>
              <a:t>osiguranja</a:t>
            </a:r>
            <a:r>
              <a:rPr lang="en-CA" sz="2100" dirty="0" smtClean="0"/>
              <a:t> </a:t>
            </a:r>
            <a:r>
              <a:rPr lang="en-CA" sz="2100" dirty="0" err="1" smtClean="0"/>
              <a:t>od</a:t>
            </a:r>
            <a:r>
              <a:rPr lang="en-CA" sz="2100" dirty="0" smtClean="0"/>
              <a:t> </a:t>
            </a:r>
            <a:r>
              <a:rPr lang="en-CA" sz="2100" dirty="0" err="1" smtClean="0"/>
              <a:t>primarnog</a:t>
            </a:r>
            <a:r>
              <a:rPr lang="en-CA" sz="2100" dirty="0" smtClean="0"/>
              <a:t> </a:t>
            </a:r>
            <a:r>
              <a:rPr lang="en-CA" sz="2100" dirty="0" err="1" smtClean="0"/>
              <a:t>značaja</a:t>
            </a:r>
            <a:r>
              <a:rPr lang="en-CA" sz="2100" dirty="0" smtClean="0"/>
              <a:t> </a:t>
            </a:r>
            <a:r>
              <a:rPr lang="en-CA" sz="2100" dirty="0" err="1" smtClean="0"/>
              <a:t>su</a:t>
            </a:r>
            <a:r>
              <a:rPr lang="en-CA" sz="2100" dirty="0" smtClean="0"/>
              <a:t> o</a:t>
            </a:r>
            <a:r>
              <a:rPr lang="sr-Latn-RS" sz="2100" dirty="0" smtClean="0"/>
              <a:t>ž</a:t>
            </a:r>
            <a:r>
              <a:rPr lang="en-CA" sz="2100" dirty="0" err="1" smtClean="0"/>
              <a:t>ivljavanje</a:t>
            </a:r>
            <a:r>
              <a:rPr lang="en-CA" sz="2100" dirty="0" smtClean="0"/>
              <a:t> </a:t>
            </a:r>
            <a:r>
              <a:rPr lang="en-CA" sz="2100" dirty="0" err="1" smtClean="0"/>
              <a:t>privrede</a:t>
            </a:r>
            <a:r>
              <a:rPr lang="en-CA" sz="2100" dirty="0" smtClean="0"/>
              <a:t>, </a:t>
            </a:r>
            <a:r>
              <a:rPr lang="en-CA" sz="2100" dirty="0" err="1" smtClean="0"/>
              <a:t>povećanje</a:t>
            </a:r>
            <a:r>
              <a:rPr lang="en-CA" sz="2100" dirty="0" smtClean="0"/>
              <a:t> </a:t>
            </a:r>
            <a:r>
              <a:rPr lang="en-CA" sz="2100" dirty="0" err="1" smtClean="0"/>
              <a:t>zaposlenosti</a:t>
            </a:r>
            <a:r>
              <a:rPr lang="en-CA" sz="2100" dirty="0" smtClean="0"/>
              <a:t> </a:t>
            </a:r>
            <a:r>
              <a:rPr lang="en-CA" sz="2100" dirty="0" err="1" smtClean="0"/>
              <a:t>i</a:t>
            </a:r>
            <a:r>
              <a:rPr lang="en-CA" sz="2100" dirty="0" smtClean="0"/>
              <a:t> </a:t>
            </a:r>
            <a:r>
              <a:rPr lang="en-CA" sz="2100" dirty="0" err="1" smtClean="0"/>
              <a:t>životnog</a:t>
            </a:r>
            <a:r>
              <a:rPr lang="en-CA" sz="2100" dirty="0" smtClean="0"/>
              <a:t> </a:t>
            </a:r>
            <a:r>
              <a:rPr lang="en-CA" sz="2100" dirty="0" err="1" smtClean="0"/>
              <a:t>standarda</a:t>
            </a:r>
            <a:r>
              <a:rPr lang="en-CA" sz="2100" dirty="0" smtClean="0"/>
              <a:t> </a:t>
            </a:r>
            <a:r>
              <a:rPr lang="en-CA" sz="2100" dirty="0" err="1" smtClean="0"/>
              <a:t>stanovništva</a:t>
            </a:r>
            <a:r>
              <a:rPr lang="en-CA" sz="2100" dirty="0" smtClean="0"/>
              <a:t>, </a:t>
            </a:r>
            <a:r>
              <a:rPr lang="en-CA" sz="2100" dirty="0" err="1" smtClean="0"/>
              <a:t>politička</a:t>
            </a:r>
            <a:r>
              <a:rPr lang="en-CA" sz="2100" dirty="0" smtClean="0"/>
              <a:t> </a:t>
            </a:r>
            <a:r>
              <a:rPr lang="en-CA" sz="2100" dirty="0" err="1" smtClean="0"/>
              <a:t>i</a:t>
            </a:r>
            <a:r>
              <a:rPr lang="en-CA" sz="2100" dirty="0" smtClean="0"/>
              <a:t> </a:t>
            </a:r>
            <a:r>
              <a:rPr lang="en-CA" sz="2100" dirty="0" err="1" smtClean="0"/>
              <a:t>stabilnost</a:t>
            </a:r>
            <a:r>
              <a:rPr lang="en-CA" sz="2100" dirty="0" smtClean="0"/>
              <a:t> </a:t>
            </a:r>
            <a:r>
              <a:rPr lang="en-CA" sz="2100" dirty="0" err="1" smtClean="0"/>
              <a:t>nacionalne</a:t>
            </a:r>
            <a:r>
              <a:rPr lang="en-CA" sz="2100" dirty="0" smtClean="0"/>
              <a:t> </a:t>
            </a:r>
            <a:r>
              <a:rPr lang="en-CA" sz="2100" dirty="0" err="1" smtClean="0"/>
              <a:t>valute</a:t>
            </a:r>
            <a:r>
              <a:rPr lang="en-CA" sz="2100" dirty="0" smtClean="0"/>
              <a:t> </a:t>
            </a:r>
            <a:r>
              <a:rPr lang="en-CA" sz="2100" dirty="0" err="1" smtClean="0"/>
              <a:t>i</a:t>
            </a:r>
            <a:r>
              <a:rPr lang="en-CA" sz="2100" dirty="0" smtClean="0"/>
              <a:t> </a:t>
            </a:r>
            <a:r>
              <a:rPr lang="en-CA" sz="2100" dirty="0" err="1" smtClean="0"/>
              <a:t>razvoj</a:t>
            </a:r>
            <a:r>
              <a:rPr lang="en-CA" sz="2100" dirty="0" smtClean="0"/>
              <a:t> </a:t>
            </a:r>
            <a:r>
              <a:rPr lang="en-CA" sz="2100" dirty="0" err="1" smtClean="0"/>
              <a:t>finansijskog</a:t>
            </a:r>
            <a:r>
              <a:rPr lang="en-CA" sz="2100" dirty="0" smtClean="0"/>
              <a:t> </a:t>
            </a:r>
            <a:r>
              <a:rPr lang="en-CA" sz="2100" dirty="0" err="1" smtClean="0"/>
              <a:t>tržišta</a:t>
            </a:r>
            <a:r>
              <a:rPr lang="en-CA" sz="2100" dirty="0" smtClean="0"/>
              <a:t>.</a:t>
            </a:r>
            <a:endParaRPr lang="sr-Latn-RS" sz="2100" dirty="0" smtClean="0"/>
          </a:p>
          <a:p>
            <a:endParaRPr lang="sr-Latn-RS" sz="500" dirty="0" smtClean="0"/>
          </a:p>
          <a:p>
            <a:r>
              <a:rPr lang="en-CA" sz="2100" dirty="0" smtClean="0"/>
              <a:t> U </a:t>
            </a:r>
            <a:r>
              <a:rPr lang="en-CA" sz="2100" dirty="0" err="1" smtClean="0"/>
              <a:t>domenu</a:t>
            </a:r>
            <a:r>
              <a:rPr lang="en-CA" sz="2100" dirty="0" smtClean="0"/>
              <a:t> </a:t>
            </a:r>
            <a:r>
              <a:rPr lang="en-CA" sz="2100" dirty="0" err="1" smtClean="0"/>
              <a:t>pravnog</a:t>
            </a:r>
            <a:r>
              <a:rPr lang="en-CA" sz="2100" dirty="0" smtClean="0"/>
              <a:t> </a:t>
            </a:r>
            <a:r>
              <a:rPr lang="en-CA" sz="2100" dirty="0" err="1" smtClean="0"/>
              <a:t>okvira</a:t>
            </a:r>
            <a:r>
              <a:rPr lang="en-CA" sz="2100" dirty="0" smtClean="0"/>
              <a:t> </a:t>
            </a:r>
            <a:r>
              <a:rPr lang="en-CA" sz="2100" dirty="0" err="1" smtClean="0"/>
              <a:t>potrebno</a:t>
            </a:r>
            <a:r>
              <a:rPr lang="en-CA" sz="2100" dirty="0" smtClean="0"/>
              <a:t> je </a:t>
            </a:r>
            <a:r>
              <a:rPr lang="en-CA" sz="2100" dirty="0" err="1" smtClean="0"/>
              <a:t>inkorporirati</a:t>
            </a:r>
            <a:r>
              <a:rPr lang="en-CA" sz="2100" dirty="0" smtClean="0"/>
              <a:t> </a:t>
            </a:r>
            <a:r>
              <a:rPr lang="en-CA" sz="2100" dirty="0" err="1" smtClean="0"/>
              <a:t>elemente</a:t>
            </a:r>
            <a:r>
              <a:rPr lang="en-CA" sz="2100" dirty="0" smtClean="0"/>
              <a:t> </a:t>
            </a:r>
            <a:r>
              <a:rPr lang="en-CA" sz="2100" dirty="0" err="1" smtClean="0"/>
              <a:t>prvog</a:t>
            </a:r>
            <a:r>
              <a:rPr lang="en-CA" sz="2100" dirty="0" smtClean="0"/>
              <a:t> </a:t>
            </a:r>
            <a:r>
              <a:rPr lang="en-CA" sz="2100" dirty="0" err="1" smtClean="0"/>
              <a:t>i</a:t>
            </a:r>
            <a:r>
              <a:rPr lang="en-CA" sz="2100" dirty="0" smtClean="0"/>
              <a:t> </a:t>
            </a:r>
            <a:r>
              <a:rPr lang="en-CA" sz="2100" dirty="0" err="1" smtClean="0"/>
              <a:t>trećeg</a:t>
            </a:r>
            <a:r>
              <a:rPr lang="en-CA" sz="2100" dirty="0" smtClean="0"/>
              <a:t> </a:t>
            </a:r>
            <a:r>
              <a:rPr lang="en-CA" sz="2100" dirty="0" err="1" smtClean="0"/>
              <a:t>stuba</a:t>
            </a:r>
            <a:r>
              <a:rPr lang="en-CA" sz="2100" dirty="0" smtClean="0"/>
              <a:t> </a:t>
            </a:r>
            <a:r>
              <a:rPr lang="en-CA" sz="2100" dirty="0" err="1" smtClean="0"/>
              <a:t>koncepta</a:t>
            </a:r>
            <a:r>
              <a:rPr lang="en-CA" sz="2100" dirty="0" smtClean="0"/>
              <a:t> </a:t>
            </a:r>
            <a:r>
              <a:rPr lang="en-CA" sz="2100" dirty="0" err="1" smtClean="0"/>
              <a:t>Solventnost</a:t>
            </a:r>
            <a:r>
              <a:rPr lang="en-CA" sz="2100" dirty="0" smtClean="0"/>
              <a:t> II, </a:t>
            </a:r>
            <a:r>
              <a:rPr lang="en-CA" sz="2100" dirty="0" err="1" smtClean="0"/>
              <a:t>sa</a:t>
            </a:r>
            <a:r>
              <a:rPr lang="en-CA" sz="2100" dirty="0" smtClean="0"/>
              <a:t> </a:t>
            </a:r>
            <a:r>
              <a:rPr lang="en-CA" sz="2100" dirty="0" err="1" smtClean="0"/>
              <a:t>fokusom</a:t>
            </a:r>
            <a:r>
              <a:rPr lang="en-CA" sz="2100" dirty="0" smtClean="0"/>
              <a:t> </a:t>
            </a:r>
            <a:r>
              <a:rPr lang="en-CA" sz="2100" dirty="0" err="1" smtClean="0"/>
              <a:t>na</a:t>
            </a:r>
            <a:r>
              <a:rPr lang="en-CA" sz="2100" dirty="0" smtClean="0"/>
              <a:t> </a:t>
            </a:r>
            <a:r>
              <a:rPr lang="en-CA" sz="2100" dirty="0" err="1" smtClean="0"/>
              <a:t>kvantitativnim</a:t>
            </a:r>
            <a:r>
              <a:rPr lang="en-CA" sz="2100" dirty="0" smtClean="0"/>
              <a:t> </a:t>
            </a:r>
            <a:r>
              <a:rPr lang="en-CA" sz="2100" dirty="0" err="1" smtClean="0"/>
              <a:t>zahtevima</a:t>
            </a:r>
            <a:r>
              <a:rPr lang="en-CA" sz="2100" dirty="0" smtClean="0"/>
              <a:t> </a:t>
            </a:r>
            <a:r>
              <a:rPr lang="en-CA" sz="2100" dirty="0" err="1" smtClean="0"/>
              <a:t>i</a:t>
            </a:r>
            <a:r>
              <a:rPr lang="en-CA" sz="2100" dirty="0" smtClean="0"/>
              <a:t> </a:t>
            </a:r>
            <a:r>
              <a:rPr lang="en-CA" sz="2100" dirty="0" err="1" smtClean="0"/>
              <a:t>transparentnosti</a:t>
            </a:r>
            <a:r>
              <a:rPr lang="en-CA" sz="2100" dirty="0" smtClean="0"/>
              <a:t> </a:t>
            </a:r>
            <a:r>
              <a:rPr lang="en-CA" sz="2100" dirty="0" err="1" smtClean="0"/>
              <a:t>poslovanja</a:t>
            </a:r>
            <a:r>
              <a:rPr lang="en-CA" sz="2100" dirty="0" smtClean="0"/>
              <a:t> </a:t>
            </a:r>
            <a:r>
              <a:rPr lang="en-CA" sz="2100" dirty="0" err="1" smtClean="0"/>
              <a:t>osiguravača</a:t>
            </a:r>
            <a:r>
              <a:rPr lang="en-CA" sz="2100" dirty="0" smtClean="0"/>
              <a:t>.</a:t>
            </a:r>
            <a:endParaRPr lang="sr-Latn-RS" sz="2100" dirty="0" smtClean="0"/>
          </a:p>
          <a:p>
            <a:endParaRPr lang="sr-Latn-RS" sz="500" dirty="0" smtClean="0"/>
          </a:p>
          <a:p>
            <a:r>
              <a:rPr lang="en-CA" sz="2100" dirty="0" err="1" smtClean="0"/>
              <a:t>Konačno</a:t>
            </a:r>
            <a:r>
              <a:rPr lang="en-CA" sz="2100" dirty="0" smtClean="0"/>
              <a:t>, </a:t>
            </a:r>
            <a:r>
              <a:rPr lang="en-CA" sz="2100" dirty="0" err="1" smtClean="0"/>
              <a:t>razvoj</a:t>
            </a:r>
            <a:r>
              <a:rPr lang="en-CA" sz="2100" dirty="0" smtClean="0"/>
              <a:t> </a:t>
            </a:r>
            <a:r>
              <a:rPr lang="en-CA" sz="2100" dirty="0" err="1" smtClean="0"/>
              <a:t>kvalitetne</a:t>
            </a:r>
            <a:r>
              <a:rPr lang="en-CA" sz="2100" dirty="0" smtClean="0"/>
              <a:t> </a:t>
            </a:r>
            <a:r>
              <a:rPr lang="en-CA" sz="2100" dirty="0" err="1" smtClean="0"/>
              <a:t>i</a:t>
            </a:r>
            <a:r>
              <a:rPr lang="en-CA" sz="2100" dirty="0" smtClean="0"/>
              <a:t> </a:t>
            </a:r>
            <a:r>
              <a:rPr lang="en-CA" sz="2100" dirty="0" err="1" smtClean="0"/>
              <a:t>potpune</a:t>
            </a:r>
            <a:r>
              <a:rPr lang="en-CA" sz="2100" dirty="0" smtClean="0"/>
              <a:t> </a:t>
            </a:r>
            <a:r>
              <a:rPr lang="en-CA" sz="2100" dirty="0" err="1" smtClean="0"/>
              <a:t>statistike</a:t>
            </a:r>
            <a:r>
              <a:rPr lang="en-CA" sz="2100" dirty="0" smtClean="0"/>
              <a:t> </a:t>
            </a:r>
            <a:r>
              <a:rPr lang="en-CA" sz="2100" dirty="0" err="1" smtClean="0"/>
              <a:t>osiguranja</a:t>
            </a:r>
            <a:r>
              <a:rPr lang="en-CA" sz="2100" dirty="0" smtClean="0"/>
              <a:t> </a:t>
            </a:r>
            <a:r>
              <a:rPr lang="en-CA" sz="2100" dirty="0" err="1" smtClean="0"/>
              <a:t>na</a:t>
            </a:r>
            <a:r>
              <a:rPr lang="en-CA" sz="2100" dirty="0" smtClean="0"/>
              <a:t> </a:t>
            </a:r>
            <a:r>
              <a:rPr lang="en-CA" sz="2100" dirty="0" err="1" smtClean="0"/>
              <a:t>nacionalnom</a:t>
            </a:r>
            <a:r>
              <a:rPr lang="en-CA" sz="2100" dirty="0" smtClean="0"/>
              <a:t> </a:t>
            </a:r>
            <a:r>
              <a:rPr lang="en-CA" sz="2100" dirty="0" err="1" smtClean="0"/>
              <a:t>nivou</a:t>
            </a:r>
            <a:r>
              <a:rPr lang="en-CA" sz="2100" dirty="0" smtClean="0"/>
              <a:t> je </a:t>
            </a:r>
            <a:r>
              <a:rPr lang="en-CA" sz="2100" dirty="0" err="1" smtClean="0"/>
              <a:t>imperativ</a:t>
            </a:r>
            <a:r>
              <a:rPr lang="en-CA" sz="2100" dirty="0" smtClean="0"/>
              <a:t> </a:t>
            </a:r>
            <a:r>
              <a:rPr lang="en-CA" sz="2100" dirty="0" err="1" smtClean="0"/>
              <a:t>za</a:t>
            </a:r>
            <a:r>
              <a:rPr lang="en-CA" sz="2100" dirty="0" smtClean="0"/>
              <a:t> </a:t>
            </a:r>
            <a:r>
              <a:rPr lang="en-CA" sz="2100" dirty="0" err="1" smtClean="0"/>
              <a:t>tačnost</a:t>
            </a:r>
            <a:r>
              <a:rPr lang="en-CA" sz="2100" dirty="0" smtClean="0"/>
              <a:t> </a:t>
            </a:r>
            <a:r>
              <a:rPr lang="en-CA" sz="2100" dirty="0" err="1" smtClean="0"/>
              <a:t>aktuarskih</a:t>
            </a:r>
            <a:r>
              <a:rPr lang="en-CA" sz="2100" dirty="0" smtClean="0"/>
              <a:t> </a:t>
            </a:r>
            <a:r>
              <a:rPr lang="en-CA" sz="2100" dirty="0" err="1" smtClean="0"/>
              <a:t>obračuna</a:t>
            </a:r>
            <a:r>
              <a:rPr lang="en-CA" sz="2100" dirty="0" smtClean="0"/>
              <a:t> </a:t>
            </a:r>
            <a:r>
              <a:rPr lang="en-CA" sz="2100" dirty="0" err="1" smtClean="0"/>
              <a:t>i</a:t>
            </a:r>
            <a:r>
              <a:rPr lang="en-CA" sz="2100" dirty="0" smtClean="0"/>
              <a:t> </a:t>
            </a:r>
            <a:r>
              <a:rPr lang="en-CA" sz="2100" dirty="0" err="1" smtClean="0"/>
              <a:t>temelj</a:t>
            </a:r>
            <a:r>
              <a:rPr lang="en-CA" sz="2100" dirty="0" smtClean="0"/>
              <a:t> </a:t>
            </a:r>
            <a:r>
              <a:rPr lang="en-CA" sz="2100" dirty="0" err="1" smtClean="0"/>
              <a:t>zdravog</a:t>
            </a:r>
            <a:r>
              <a:rPr lang="en-CA" sz="2100" dirty="0" smtClean="0"/>
              <a:t> </a:t>
            </a:r>
            <a:r>
              <a:rPr lang="en-CA" sz="2100" dirty="0" err="1" smtClean="0"/>
              <a:t>rasta</a:t>
            </a:r>
            <a:r>
              <a:rPr lang="en-CA" sz="2100" dirty="0" smtClean="0"/>
              <a:t> </a:t>
            </a:r>
            <a:r>
              <a:rPr lang="en-CA" sz="2100" dirty="0" err="1" smtClean="0"/>
              <a:t>tržišta</a:t>
            </a:r>
            <a:r>
              <a:rPr lang="en-CA" sz="2100" dirty="0" smtClean="0"/>
              <a:t> u </a:t>
            </a:r>
            <a:r>
              <a:rPr lang="en-CA" sz="2100" dirty="0" err="1" smtClean="0"/>
              <a:t>budućnosti</a:t>
            </a:r>
            <a:r>
              <a:rPr lang="sr-Latn-RS" sz="2100" dirty="0" smtClean="0"/>
              <a:t>.</a:t>
            </a:r>
            <a:endParaRPr lang="en-US" sz="2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934" y="1701800"/>
            <a:ext cx="8596668" cy="1320800"/>
          </a:xfrm>
        </p:spPr>
        <p:txBody>
          <a:bodyPr/>
          <a:lstStyle/>
          <a:p>
            <a:r>
              <a:rPr lang="sr-Latn-RS" dirty="0" smtClean="0"/>
              <a:t>HVALA NA PAŽNJI!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885766" cy="1320800"/>
          </a:xfrm>
        </p:spPr>
        <p:txBody>
          <a:bodyPr>
            <a:normAutofit/>
          </a:bodyPr>
          <a:lstStyle/>
          <a:p>
            <a:r>
              <a:rPr lang="sr-Latn-RS" sz="3400" dirty="0" smtClean="0"/>
              <a:t>IZAZOVI NA SVETSKOM TRŽIŠTU OSIGURANJA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z="2400" dirty="0" smtClean="0"/>
              <a:t>GLOBALNA FINANSIJSKA KRIZA</a:t>
            </a:r>
          </a:p>
          <a:p>
            <a:r>
              <a:rPr lang="sr-Latn-RS" sz="2400" dirty="0" smtClean="0"/>
              <a:t>KATASTROFALNE ŠTETE</a:t>
            </a:r>
          </a:p>
          <a:p>
            <a:r>
              <a:rPr lang="sr-Latn-RS" sz="2400" dirty="0" smtClean="0"/>
              <a:t>NEPOVOLJAN INVESTICIONI AMBIJENT </a:t>
            </a:r>
          </a:p>
          <a:p>
            <a:r>
              <a:rPr lang="sr-Latn-RS" sz="2400" dirty="0" smtClean="0"/>
              <a:t>NOVI, NA RIZICIMA ZASNOVAN (</a:t>
            </a:r>
            <a:r>
              <a:rPr lang="sr-Latn-RS" sz="2400" i="1" dirty="0" smtClean="0"/>
              <a:t>risk-based</a:t>
            </a:r>
            <a:r>
              <a:rPr lang="sr-Latn-RS" sz="2400" dirty="0" smtClean="0"/>
              <a:t>) REGULATORNI OKVIR ZA OSIGURAVAČE</a:t>
            </a:r>
            <a:endParaRPr lang="en-GB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IZAZOVI NA SVETSKOM TRIŠTU OSIGURANJA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 </a:t>
            </a:r>
            <a:r>
              <a:rPr lang="sr-Cyrl-RS" sz="2400" dirty="0" smtClean="0"/>
              <a:t>Т</a:t>
            </a:r>
            <a:r>
              <a:rPr lang="sr-Latn-RS" sz="2400" dirty="0" smtClean="0"/>
              <a:t>rendovi na svetskom tržištu osiguranja u</a:t>
            </a:r>
            <a:r>
              <a:rPr lang="en-GB" sz="2400" dirty="0" smtClean="0"/>
              <a:t> </a:t>
            </a:r>
            <a:r>
              <a:rPr lang="en-GB" sz="2400" dirty="0" err="1" smtClean="0"/>
              <a:t>prethodnih</a:t>
            </a:r>
            <a:r>
              <a:rPr lang="en-GB" sz="2400" dirty="0" smtClean="0"/>
              <a:t> 15 </a:t>
            </a:r>
            <a:r>
              <a:rPr lang="en-GB" sz="2400" dirty="0" err="1" smtClean="0"/>
              <a:t>godina</a:t>
            </a:r>
            <a:r>
              <a:rPr lang="en-GB" sz="2400" dirty="0" smtClean="0"/>
              <a:t>, </a:t>
            </a:r>
            <a:r>
              <a:rPr lang="en-GB" sz="2400" dirty="0" err="1" smtClean="0"/>
              <a:t>bitno</a:t>
            </a:r>
            <a:r>
              <a:rPr lang="sr-Latn-RS" sz="2400" dirty="0" smtClean="0"/>
              <a:t> su </a:t>
            </a:r>
            <a:r>
              <a:rPr lang="en-GB" sz="2400" dirty="0" smtClean="0"/>
              <a:t> </a:t>
            </a:r>
            <a:r>
              <a:rPr lang="en-GB" sz="2400" dirty="0" err="1" smtClean="0"/>
              <a:t>različit</a:t>
            </a:r>
            <a:r>
              <a:rPr lang="sr-Latn-RS" sz="2400" dirty="0" smtClean="0"/>
              <a:t>i </a:t>
            </a:r>
            <a:r>
              <a:rPr lang="en-GB" sz="2400" dirty="0" smtClean="0"/>
              <a:t> pre </a:t>
            </a:r>
            <a:r>
              <a:rPr lang="en-GB" sz="2400" dirty="0" err="1" smtClean="0"/>
              <a:t>i</a:t>
            </a:r>
            <a:r>
              <a:rPr lang="en-GB" sz="2400" dirty="0" smtClean="0"/>
              <a:t> </a:t>
            </a:r>
            <a:r>
              <a:rPr lang="en-GB" sz="2400" dirty="0" err="1" smtClean="0"/>
              <a:t>nakon</a:t>
            </a:r>
            <a:r>
              <a:rPr lang="en-GB" sz="2400" dirty="0" smtClean="0"/>
              <a:t> </a:t>
            </a:r>
            <a:r>
              <a:rPr lang="en-GB" sz="2400" dirty="0" err="1" smtClean="0"/>
              <a:t>nastupanja</a:t>
            </a:r>
            <a:r>
              <a:rPr lang="en-GB" sz="2400" dirty="0" smtClean="0"/>
              <a:t> </a:t>
            </a:r>
            <a:r>
              <a:rPr lang="en-GB" sz="2400" dirty="0" err="1" smtClean="0"/>
              <a:t>globalne</a:t>
            </a:r>
            <a:r>
              <a:rPr lang="en-GB" sz="2400" dirty="0" smtClean="0"/>
              <a:t> </a:t>
            </a:r>
            <a:r>
              <a:rPr lang="en-GB" sz="2400" dirty="0" err="1" smtClean="0"/>
              <a:t>ekonomske</a:t>
            </a:r>
            <a:r>
              <a:rPr lang="en-GB" sz="2400" dirty="0" smtClean="0"/>
              <a:t> </a:t>
            </a:r>
            <a:r>
              <a:rPr lang="en-GB" sz="2400" dirty="0" err="1" smtClean="0"/>
              <a:t>krize</a:t>
            </a:r>
            <a:r>
              <a:rPr lang="en-GB" sz="2400" dirty="0" smtClean="0"/>
              <a:t> 2008. </a:t>
            </a:r>
            <a:r>
              <a:rPr lang="en-GB" sz="2400" dirty="0" err="1" smtClean="0"/>
              <a:t>godine</a:t>
            </a:r>
            <a:r>
              <a:rPr lang="sr-Latn-RS" sz="2400" dirty="0" smtClean="0"/>
              <a:t>.</a:t>
            </a:r>
            <a:endParaRPr lang="en-GB" sz="2400" dirty="0" smtClean="0"/>
          </a:p>
          <a:p>
            <a:endParaRPr lang="en-GB" sz="2400" dirty="0" smtClean="0"/>
          </a:p>
          <a:p>
            <a:r>
              <a:rPr lang="en-GB" sz="2400" dirty="0" smtClean="0"/>
              <a:t>U </a:t>
            </a:r>
            <a:r>
              <a:rPr lang="en-GB" sz="2400" dirty="0" err="1" smtClean="0"/>
              <a:t>predkriznom</a:t>
            </a:r>
            <a:r>
              <a:rPr lang="en-GB" sz="2400" dirty="0" smtClean="0"/>
              <a:t> </a:t>
            </a:r>
            <a:r>
              <a:rPr lang="en-GB" sz="2400" dirty="0" err="1" smtClean="0"/>
              <a:t>periodu</a:t>
            </a:r>
            <a:r>
              <a:rPr lang="en-GB" sz="2400" dirty="0" smtClean="0"/>
              <a:t> (2001-2007) </a:t>
            </a:r>
            <a:r>
              <a:rPr lang="en-GB" sz="2400" dirty="0" err="1" smtClean="0"/>
              <a:t>zabeležen</a:t>
            </a:r>
            <a:r>
              <a:rPr lang="en-GB" sz="2400" dirty="0" smtClean="0"/>
              <a:t> je </a:t>
            </a:r>
            <a:r>
              <a:rPr lang="en-GB" sz="2400" dirty="0" err="1" smtClean="0"/>
              <a:t>rastući</a:t>
            </a:r>
            <a:r>
              <a:rPr lang="en-GB" sz="2400" dirty="0" smtClean="0"/>
              <a:t> trend </a:t>
            </a:r>
            <a:r>
              <a:rPr lang="en-GB" sz="2400" dirty="0" err="1" smtClean="0"/>
              <a:t>premije</a:t>
            </a:r>
            <a:r>
              <a:rPr lang="en-GB" sz="2400" dirty="0" smtClean="0"/>
              <a:t>, </a:t>
            </a:r>
            <a:r>
              <a:rPr lang="en-GB" sz="2400" dirty="0" err="1" smtClean="0"/>
              <a:t>kako</a:t>
            </a:r>
            <a:r>
              <a:rPr lang="en-GB" sz="2400" dirty="0" smtClean="0"/>
              <a:t> </a:t>
            </a:r>
            <a:r>
              <a:rPr lang="en-GB" sz="2400" dirty="0" err="1" smtClean="0"/>
              <a:t>životnih</a:t>
            </a:r>
            <a:r>
              <a:rPr lang="en-GB" sz="2400" dirty="0" smtClean="0"/>
              <a:t>, </a:t>
            </a:r>
            <a:r>
              <a:rPr lang="en-GB" sz="2400" dirty="0" err="1" smtClean="0"/>
              <a:t>tako</a:t>
            </a:r>
            <a:r>
              <a:rPr lang="en-GB" sz="2400" dirty="0" smtClean="0"/>
              <a:t> </a:t>
            </a:r>
            <a:r>
              <a:rPr lang="en-GB" sz="2400" dirty="0" err="1" smtClean="0"/>
              <a:t>i</a:t>
            </a:r>
            <a:r>
              <a:rPr lang="en-GB" sz="2400" dirty="0" smtClean="0"/>
              <a:t> </a:t>
            </a:r>
            <a:r>
              <a:rPr lang="en-GB" sz="2400" dirty="0" err="1" smtClean="0"/>
              <a:t>neživotnih</a:t>
            </a:r>
            <a:r>
              <a:rPr lang="en-GB" sz="2400" dirty="0" smtClean="0"/>
              <a:t> </a:t>
            </a:r>
            <a:r>
              <a:rPr lang="en-GB" sz="2400" dirty="0" err="1" smtClean="0"/>
              <a:t>osiguranja</a:t>
            </a:r>
            <a:r>
              <a:rPr lang="en-GB" sz="2400" dirty="0" smtClean="0"/>
              <a:t>, </a:t>
            </a:r>
            <a:r>
              <a:rPr lang="en-GB" sz="2400" dirty="0" err="1" smtClean="0"/>
              <a:t>usled</a:t>
            </a:r>
            <a:r>
              <a:rPr lang="en-GB" sz="2400" dirty="0" smtClean="0"/>
              <a:t> </a:t>
            </a:r>
            <a:r>
              <a:rPr lang="en-GB" sz="2400" dirty="0" err="1" smtClean="0"/>
              <a:t>čega</a:t>
            </a:r>
            <a:r>
              <a:rPr lang="en-GB" sz="2400" dirty="0" smtClean="0"/>
              <a:t> je </a:t>
            </a:r>
            <a:r>
              <a:rPr lang="en-GB" sz="2400" dirty="0" err="1" smtClean="0"/>
              <a:t>prosečna</a:t>
            </a:r>
            <a:r>
              <a:rPr lang="en-GB" sz="2400" dirty="0" smtClean="0"/>
              <a:t> </a:t>
            </a:r>
            <a:r>
              <a:rPr lang="en-GB" sz="2400" dirty="0" err="1" smtClean="0"/>
              <a:t>godišnja</a:t>
            </a:r>
            <a:r>
              <a:rPr lang="en-GB" sz="2400" dirty="0" smtClean="0"/>
              <a:t> </a:t>
            </a:r>
            <a:r>
              <a:rPr lang="en-GB" sz="2400" dirty="0" err="1" smtClean="0"/>
              <a:t>realna</a:t>
            </a:r>
            <a:r>
              <a:rPr lang="en-GB" sz="2400" dirty="0" smtClean="0"/>
              <a:t> </a:t>
            </a:r>
            <a:r>
              <a:rPr lang="en-GB" sz="2400" dirty="0" err="1" smtClean="0"/>
              <a:t>stopa</a:t>
            </a:r>
            <a:r>
              <a:rPr lang="en-GB" sz="2400" dirty="0" smtClean="0"/>
              <a:t> </a:t>
            </a:r>
            <a:r>
              <a:rPr lang="en-GB" sz="2400" dirty="0" err="1" smtClean="0"/>
              <a:t>rasta</a:t>
            </a:r>
            <a:r>
              <a:rPr lang="en-GB" sz="2400" dirty="0" smtClean="0"/>
              <a:t> </a:t>
            </a:r>
            <a:r>
              <a:rPr lang="en-GB" sz="2400" dirty="0" err="1" smtClean="0"/>
              <a:t>ukupne</a:t>
            </a:r>
            <a:r>
              <a:rPr lang="en-GB" sz="2400" dirty="0" smtClean="0"/>
              <a:t> </a:t>
            </a:r>
            <a:r>
              <a:rPr lang="en-GB" sz="2400" dirty="0" err="1" smtClean="0"/>
              <a:t>premije</a:t>
            </a:r>
            <a:r>
              <a:rPr lang="en-GB" sz="2400" dirty="0" smtClean="0"/>
              <a:t> </a:t>
            </a:r>
            <a:r>
              <a:rPr lang="en-GB" sz="2400" dirty="0" err="1" smtClean="0"/>
              <a:t>osiguranja</a:t>
            </a:r>
            <a:r>
              <a:rPr lang="en-GB" sz="2400" dirty="0" smtClean="0"/>
              <a:t> </a:t>
            </a:r>
            <a:r>
              <a:rPr lang="en-GB" sz="2400" dirty="0" err="1" smtClean="0"/>
              <a:t>iznosila</a:t>
            </a:r>
            <a:r>
              <a:rPr lang="en-GB" sz="2400" dirty="0" smtClean="0"/>
              <a:t> 3</a:t>
            </a:r>
            <a:r>
              <a:rPr lang="sr-Latn-RS" sz="2400" dirty="0" smtClean="0"/>
              <a:t>,</a:t>
            </a:r>
            <a:r>
              <a:rPr lang="en-GB" sz="2400" dirty="0" smtClean="0"/>
              <a:t>2%.</a:t>
            </a:r>
            <a:endParaRPr lang="sr-Latn-RS" sz="2400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04800"/>
            <a:ext cx="8596668" cy="1320800"/>
          </a:xfrm>
        </p:spPr>
        <p:txBody>
          <a:bodyPr/>
          <a:lstStyle/>
          <a:p>
            <a:r>
              <a:rPr lang="sr-Latn-RS" dirty="0" smtClean="0"/>
              <a:t>UTICAJ GLOBALNE FINANSIJSKE KRIZE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384300"/>
            <a:ext cx="8978900" cy="4965699"/>
          </a:xfrm>
        </p:spPr>
        <p:txBody>
          <a:bodyPr>
            <a:normAutofit/>
          </a:bodyPr>
          <a:lstStyle/>
          <a:p>
            <a:pPr>
              <a:buNone/>
            </a:pPr>
            <a:endParaRPr lang="sr-Latn-RS" sz="2200" dirty="0" smtClean="0"/>
          </a:p>
          <a:p>
            <a:r>
              <a:rPr lang="sr-Latn-RS" sz="2400" dirty="0" smtClean="0"/>
              <a:t>P</a:t>
            </a:r>
            <a:r>
              <a:rPr lang="en-GB" sz="2400" dirty="0" err="1" smtClean="0"/>
              <a:t>ostkrizni</a:t>
            </a:r>
            <a:r>
              <a:rPr lang="en-GB" sz="2400" dirty="0" smtClean="0"/>
              <a:t> period (2008-2015) je </a:t>
            </a:r>
            <a:r>
              <a:rPr lang="en-GB" sz="2400" dirty="0" err="1" smtClean="0"/>
              <a:t>obeležen</a:t>
            </a:r>
            <a:r>
              <a:rPr lang="en-GB" sz="2400" dirty="0" smtClean="0"/>
              <a:t> </a:t>
            </a:r>
            <a:r>
              <a:rPr lang="en-GB" sz="2400" dirty="0" err="1" smtClean="0"/>
              <a:t>oscilacijama</a:t>
            </a:r>
            <a:r>
              <a:rPr lang="en-GB" sz="2400" dirty="0" smtClean="0"/>
              <a:t> </a:t>
            </a:r>
            <a:r>
              <a:rPr lang="en-GB" sz="2400" dirty="0" err="1" smtClean="0"/>
              <a:t>ukupne</a:t>
            </a:r>
            <a:r>
              <a:rPr lang="en-GB" sz="2400" dirty="0" smtClean="0"/>
              <a:t> </a:t>
            </a:r>
            <a:r>
              <a:rPr lang="en-GB" sz="2400" dirty="0" err="1" smtClean="0"/>
              <a:t>premije</a:t>
            </a:r>
            <a:r>
              <a:rPr lang="en-GB" sz="2400" dirty="0" smtClean="0"/>
              <a:t> </a:t>
            </a:r>
            <a:r>
              <a:rPr lang="en-GB" sz="2400" dirty="0" err="1" smtClean="0"/>
              <a:t>osiguranja</a:t>
            </a:r>
            <a:r>
              <a:rPr lang="en-GB" sz="2400" dirty="0" smtClean="0"/>
              <a:t>, </a:t>
            </a:r>
            <a:r>
              <a:rPr lang="en-GB" sz="2400" dirty="0" err="1" smtClean="0"/>
              <a:t>što</a:t>
            </a:r>
            <a:r>
              <a:rPr lang="en-GB" sz="2400" dirty="0" smtClean="0"/>
              <a:t> je </a:t>
            </a:r>
            <a:r>
              <a:rPr lang="en-GB" sz="2400" dirty="0" err="1" smtClean="0"/>
              <a:t>direktna</a:t>
            </a:r>
            <a:r>
              <a:rPr lang="en-GB" sz="2400" dirty="0" smtClean="0"/>
              <a:t> </a:t>
            </a:r>
            <a:r>
              <a:rPr lang="en-GB" sz="2400" dirty="0" err="1" smtClean="0"/>
              <a:t>posledica</a:t>
            </a:r>
            <a:r>
              <a:rPr lang="en-GB" sz="2400" dirty="0" smtClean="0"/>
              <a:t> </a:t>
            </a:r>
            <a:r>
              <a:rPr lang="en-GB" sz="2400" dirty="0" err="1" smtClean="0"/>
              <a:t>nestabilnosti</a:t>
            </a:r>
            <a:r>
              <a:rPr lang="en-GB" sz="2400" dirty="0" smtClean="0"/>
              <a:t> </a:t>
            </a:r>
            <a:r>
              <a:rPr lang="en-GB" sz="2400" dirty="0" err="1" smtClean="0"/>
              <a:t>premija</a:t>
            </a:r>
            <a:r>
              <a:rPr lang="en-GB" sz="2400" dirty="0" smtClean="0"/>
              <a:t> </a:t>
            </a:r>
            <a:r>
              <a:rPr lang="en-GB" sz="2400" dirty="0" err="1" smtClean="0"/>
              <a:t>životnih</a:t>
            </a:r>
            <a:r>
              <a:rPr lang="en-GB" sz="2400" dirty="0" smtClean="0"/>
              <a:t> </a:t>
            </a:r>
            <a:r>
              <a:rPr lang="en-GB" sz="2400" dirty="0" err="1" smtClean="0"/>
              <a:t>osiguranja</a:t>
            </a:r>
            <a:r>
              <a:rPr lang="en-GB" sz="2400" dirty="0" smtClean="0"/>
              <a:t>.</a:t>
            </a:r>
            <a:endParaRPr lang="sr-Latn-RS" sz="2400" dirty="0" smtClean="0"/>
          </a:p>
          <a:p>
            <a:endParaRPr lang="sr-Latn-RS" sz="2400" dirty="0" smtClean="0"/>
          </a:p>
          <a:p>
            <a:r>
              <a:rPr lang="en-GB" sz="2400" dirty="0" err="1" smtClean="0"/>
              <a:t>Imajući</a:t>
            </a:r>
            <a:r>
              <a:rPr lang="en-GB" sz="2400" dirty="0" smtClean="0"/>
              <a:t> u </a:t>
            </a:r>
            <a:r>
              <a:rPr lang="en-GB" sz="2400" dirty="0" err="1" smtClean="0"/>
              <a:t>vidu</a:t>
            </a:r>
            <a:r>
              <a:rPr lang="en-GB" sz="2400" dirty="0" smtClean="0"/>
              <a:t> </a:t>
            </a:r>
            <a:r>
              <a:rPr lang="en-GB" sz="2400" dirty="0" err="1" smtClean="0"/>
              <a:t>da</a:t>
            </a:r>
            <a:r>
              <a:rPr lang="en-GB" sz="2400" dirty="0" smtClean="0"/>
              <a:t> je </a:t>
            </a:r>
            <a:r>
              <a:rPr lang="en-GB" sz="2400" dirty="0" err="1" smtClean="0"/>
              <a:t>realna</a:t>
            </a:r>
            <a:r>
              <a:rPr lang="en-GB" sz="2400" dirty="0" smtClean="0"/>
              <a:t> </a:t>
            </a:r>
            <a:r>
              <a:rPr lang="en-GB" sz="2400" dirty="0" err="1" smtClean="0"/>
              <a:t>godišnja</a:t>
            </a:r>
            <a:r>
              <a:rPr lang="en-GB" sz="2400" dirty="0" smtClean="0"/>
              <a:t> </a:t>
            </a:r>
            <a:r>
              <a:rPr lang="en-GB" sz="2400" dirty="0" err="1" smtClean="0"/>
              <a:t>stopa</a:t>
            </a:r>
            <a:r>
              <a:rPr lang="en-GB" sz="2400" dirty="0" smtClean="0"/>
              <a:t> </a:t>
            </a:r>
            <a:r>
              <a:rPr lang="en-GB" sz="2400" dirty="0" err="1" smtClean="0"/>
              <a:t>rasta</a:t>
            </a:r>
            <a:r>
              <a:rPr lang="en-GB" sz="2400" dirty="0" smtClean="0"/>
              <a:t> </a:t>
            </a:r>
            <a:r>
              <a:rPr lang="en-GB" sz="2400" dirty="0" err="1" smtClean="0"/>
              <a:t>ukupne</a:t>
            </a:r>
            <a:r>
              <a:rPr lang="en-GB" sz="2400" dirty="0" smtClean="0"/>
              <a:t> </a:t>
            </a:r>
            <a:r>
              <a:rPr lang="en-GB" sz="2400" dirty="0" err="1" smtClean="0"/>
              <a:t>premije</a:t>
            </a:r>
            <a:r>
              <a:rPr lang="en-GB" sz="2400" dirty="0" smtClean="0"/>
              <a:t> u </a:t>
            </a:r>
            <a:r>
              <a:rPr lang="en-GB" sz="2400" dirty="0" err="1" smtClean="0"/>
              <a:t>ovom</a:t>
            </a:r>
            <a:r>
              <a:rPr lang="en-GB" sz="2400" dirty="0" smtClean="0"/>
              <a:t> </a:t>
            </a:r>
            <a:r>
              <a:rPr lang="en-GB" sz="2400" dirty="0" err="1" smtClean="0"/>
              <a:t>periodu</a:t>
            </a:r>
            <a:r>
              <a:rPr lang="en-GB" sz="2400" dirty="0" smtClean="0"/>
              <a:t> </a:t>
            </a:r>
            <a:r>
              <a:rPr lang="en-GB" sz="2400" dirty="0" err="1" smtClean="0"/>
              <a:t>bila</a:t>
            </a:r>
            <a:r>
              <a:rPr lang="en-GB" sz="2400" dirty="0" smtClean="0"/>
              <a:t> </a:t>
            </a:r>
            <a:r>
              <a:rPr lang="en-GB" sz="2400" dirty="0" err="1" smtClean="0"/>
              <a:t>svega</a:t>
            </a:r>
            <a:r>
              <a:rPr lang="en-GB" sz="2400" dirty="0" smtClean="0"/>
              <a:t> 0</a:t>
            </a:r>
            <a:r>
              <a:rPr lang="sr-Latn-RS" sz="2400" dirty="0" smtClean="0"/>
              <a:t>,</a:t>
            </a:r>
            <a:r>
              <a:rPr lang="en-GB" sz="2400" dirty="0" smtClean="0"/>
              <a:t>9%, </a:t>
            </a:r>
            <a:r>
              <a:rPr lang="en-GB" sz="2400" dirty="0" err="1" smtClean="0"/>
              <a:t>svetsko</a:t>
            </a:r>
            <a:r>
              <a:rPr lang="en-GB" sz="2400" dirty="0" smtClean="0"/>
              <a:t> </a:t>
            </a:r>
            <a:r>
              <a:rPr lang="en-GB" sz="2400" dirty="0" err="1" smtClean="0"/>
              <a:t>tržište</a:t>
            </a:r>
            <a:r>
              <a:rPr lang="en-GB" sz="2400" dirty="0" smtClean="0"/>
              <a:t> </a:t>
            </a:r>
            <a:r>
              <a:rPr lang="en-GB" sz="2400" dirty="0" err="1" smtClean="0"/>
              <a:t>osiguranja</a:t>
            </a:r>
            <a:r>
              <a:rPr lang="en-GB" sz="2400" dirty="0" smtClean="0"/>
              <a:t> </a:t>
            </a:r>
            <a:r>
              <a:rPr lang="en-GB" sz="2400" dirty="0" err="1" smtClean="0"/>
              <a:t>realno</a:t>
            </a:r>
            <a:r>
              <a:rPr lang="en-GB" sz="2400" dirty="0" smtClean="0"/>
              <a:t> </a:t>
            </a:r>
            <a:r>
              <a:rPr lang="en-GB" sz="2400" dirty="0" err="1" smtClean="0"/>
              <a:t>stagnira</a:t>
            </a:r>
            <a:r>
              <a:rPr lang="en-GB" sz="2400" dirty="0" smtClean="0"/>
              <a:t> </a:t>
            </a:r>
            <a:r>
              <a:rPr lang="en-GB" sz="2400" dirty="0" err="1" smtClean="0"/>
              <a:t>tokom</a:t>
            </a:r>
            <a:r>
              <a:rPr lang="en-GB" sz="2400" dirty="0" smtClean="0"/>
              <a:t> </a:t>
            </a:r>
            <a:r>
              <a:rPr lang="en-GB" sz="2400" dirty="0" err="1" smtClean="0"/>
              <a:t>poslednjih</a:t>
            </a:r>
            <a:r>
              <a:rPr lang="en-GB" sz="2400" dirty="0" smtClean="0"/>
              <a:t> </a:t>
            </a:r>
            <a:r>
              <a:rPr lang="en-GB" sz="2400" dirty="0" err="1" smtClean="0"/>
              <a:t>osam</a:t>
            </a:r>
            <a:r>
              <a:rPr lang="en-GB" sz="2400" dirty="0" smtClean="0"/>
              <a:t> </a:t>
            </a:r>
            <a:r>
              <a:rPr lang="en-GB" sz="2400" dirty="0" err="1" smtClean="0"/>
              <a:t>godina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934" y="165100"/>
            <a:ext cx="8596668" cy="838200"/>
          </a:xfrm>
        </p:spPr>
        <p:txBody>
          <a:bodyPr/>
          <a:lstStyle/>
          <a:p>
            <a:r>
              <a:rPr lang="sr-Latn-RS" dirty="0" smtClean="0"/>
              <a:t>UTICAJ GLOBALNE FINANSIJSKE KRIZE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079501"/>
            <a:ext cx="9702800" cy="4695162"/>
          </a:xfrm>
        </p:spPr>
        <p:txBody>
          <a:bodyPr>
            <a:normAutofit/>
          </a:bodyPr>
          <a:lstStyle/>
          <a:p>
            <a:r>
              <a:rPr lang="en-CA" sz="2000" dirty="0" err="1" smtClean="0"/>
              <a:t>Posledično</a:t>
            </a:r>
            <a:r>
              <a:rPr lang="en-CA" sz="2000" dirty="0" smtClean="0"/>
              <a:t>, </a:t>
            </a:r>
            <a:r>
              <a:rPr lang="en-CA" sz="2000" dirty="0" err="1" smtClean="0"/>
              <a:t>ukupna</a:t>
            </a:r>
            <a:r>
              <a:rPr lang="en-CA" sz="2000" dirty="0" smtClean="0"/>
              <a:t> </a:t>
            </a:r>
            <a:r>
              <a:rPr lang="en-CA" sz="2000" dirty="0" err="1" smtClean="0"/>
              <a:t>premija</a:t>
            </a:r>
            <a:r>
              <a:rPr lang="en-CA" sz="2000" dirty="0" smtClean="0"/>
              <a:t> </a:t>
            </a:r>
            <a:r>
              <a:rPr lang="en-CA" sz="2000" dirty="0" err="1" smtClean="0"/>
              <a:t>osiguranja</a:t>
            </a:r>
            <a:r>
              <a:rPr lang="en-CA" sz="2000" dirty="0" smtClean="0"/>
              <a:t> u </a:t>
            </a:r>
            <a:r>
              <a:rPr lang="en-CA" sz="2000" dirty="0" err="1" smtClean="0"/>
              <a:t>razvijenim</a:t>
            </a:r>
            <a:r>
              <a:rPr lang="en-CA" sz="2000" dirty="0" smtClean="0"/>
              <a:t> </a:t>
            </a:r>
            <a:r>
              <a:rPr lang="en-CA" sz="2000" dirty="0" err="1" smtClean="0"/>
              <a:t>zemljama</a:t>
            </a:r>
            <a:r>
              <a:rPr lang="sr-Latn-RS" sz="2000" dirty="0" smtClean="0"/>
              <a:t> (</a:t>
            </a:r>
            <a:r>
              <a:rPr lang="en-CA" sz="2000" dirty="0" err="1" smtClean="0"/>
              <a:t>koja</a:t>
            </a:r>
            <a:r>
              <a:rPr lang="en-CA" sz="2000" dirty="0" smtClean="0"/>
              <a:t> </a:t>
            </a:r>
            <a:r>
              <a:rPr lang="en-CA" sz="2000" dirty="0" err="1" smtClean="0"/>
              <a:t>čini</a:t>
            </a:r>
            <a:r>
              <a:rPr lang="en-CA" sz="2000" dirty="0" smtClean="0"/>
              <a:t> 81</a:t>
            </a:r>
            <a:r>
              <a:rPr lang="sr-Latn-RS" sz="2000" dirty="0" smtClean="0"/>
              <a:t>,</a:t>
            </a:r>
            <a:r>
              <a:rPr lang="en-CA" sz="2000" dirty="0" smtClean="0"/>
              <a:t>3% </a:t>
            </a:r>
            <a:r>
              <a:rPr lang="en-CA" sz="2000" dirty="0" err="1" smtClean="0"/>
              <a:t>svetskog</a:t>
            </a:r>
            <a:r>
              <a:rPr lang="en-CA" sz="2000" dirty="0" smtClean="0"/>
              <a:t> </a:t>
            </a:r>
            <a:r>
              <a:rPr lang="en-CA" sz="2000" dirty="0" err="1" smtClean="0"/>
              <a:t>tržišta</a:t>
            </a:r>
            <a:r>
              <a:rPr lang="sr-Latn-RS" sz="2000" dirty="0" smtClean="0"/>
              <a:t>)</a:t>
            </a:r>
            <a:r>
              <a:rPr lang="en-CA" sz="2000" dirty="0" smtClean="0"/>
              <a:t>, u 2015. g</a:t>
            </a:r>
            <a:r>
              <a:rPr lang="sr-Latn-RS" sz="2000" dirty="0" smtClean="0"/>
              <a:t>. </a:t>
            </a:r>
            <a:r>
              <a:rPr lang="en-CA" sz="2000" dirty="0" smtClean="0"/>
              <a:t>je </a:t>
            </a:r>
            <a:r>
              <a:rPr lang="en-CA" sz="2000" dirty="0" err="1" smtClean="0"/>
              <a:t>bila</a:t>
            </a:r>
            <a:r>
              <a:rPr lang="en-CA" sz="2000" dirty="0" smtClean="0"/>
              <a:t> </a:t>
            </a:r>
            <a:r>
              <a:rPr lang="en-CA" sz="2000" dirty="0" err="1" smtClean="0"/>
              <a:t>na</a:t>
            </a:r>
            <a:r>
              <a:rPr lang="en-CA" sz="2000" dirty="0" smtClean="0"/>
              <a:t> </a:t>
            </a:r>
            <a:r>
              <a:rPr lang="en-CA" sz="2000" dirty="0" err="1" smtClean="0"/>
              <a:t>približno</a:t>
            </a:r>
            <a:r>
              <a:rPr lang="en-CA" sz="2000" dirty="0" smtClean="0"/>
              <a:t> </a:t>
            </a:r>
            <a:r>
              <a:rPr lang="en-CA" sz="2000" dirty="0" err="1" smtClean="0"/>
              <a:t>istom</a:t>
            </a:r>
            <a:r>
              <a:rPr lang="en-CA" sz="2000" dirty="0" smtClean="0"/>
              <a:t> </a:t>
            </a:r>
            <a:r>
              <a:rPr lang="en-CA" sz="2000" dirty="0" err="1" smtClean="0"/>
              <a:t>nivou</a:t>
            </a:r>
            <a:r>
              <a:rPr lang="en-CA" sz="2000" dirty="0" smtClean="0"/>
              <a:t> </a:t>
            </a:r>
            <a:r>
              <a:rPr lang="en-CA" sz="2000" dirty="0" err="1" smtClean="0"/>
              <a:t>kao</a:t>
            </a:r>
            <a:r>
              <a:rPr lang="en-CA" sz="2000" dirty="0" smtClean="0"/>
              <a:t> u 2007. g</a:t>
            </a:r>
            <a:r>
              <a:rPr lang="sr-Latn-RS" sz="2000" dirty="0" smtClean="0"/>
              <a:t>.</a:t>
            </a:r>
            <a:r>
              <a:rPr lang="en-CA" sz="2000" dirty="0" smtClean="0"/>
              <a:t>, </a:t>
            </a:r>
            <a:r>
              <a:rPr lang="en-CA" sz="2000" dirty="0" err="1" smtClean="0"/>
              <a:t>dok</a:t>
            </a:r>
            <a:r>
              <a:rPr lang="en-CA" sz="2000" dirty="0" smtClean="0"/>
              <a:t> je </a:t>
            </a:r>
            <a:r>
              <a:rPr lang="en-CA" sz="2000" dirty="0" err="1" smtClean="0"/>
              <a:t>prosečna</a:t>
            </a:r>
            <a:r>
              <a:rPr lang="en-CA" sz="2000" dirty="0" smtClean="0"/>
              <a:t> </a:t>
            </a:r>
            <a:r>
              <a:rPr lang="en-CA" sz="2000" dirty="0" err="1" smtClean="0"/>
              <a:t>realna</a:t>
            </a:r>
            <a:r>
              <a:rPr lang="en-CA" sz="2000" dirty="0" smtClean="0"/>
              <a:t> </a:t>
            </a:r>
            <a:r>
              <a:rPr lang="en-CA" sz="2000" dirty="0" err="1" smtClean="0"/>
              <a:t>godišnja</a:t>
            </a:r>
            <a:r>
              <a:rPr lang="en-CA" sz="2000" dirty="0" smtClean="0"/>
              <a:t> </a:t>
            </a:r>
            <a:r>
              <a:rPr lang="en-CA" sz="2000" dirty="0" err="1" smtClean="0"/>
              <a:t>stopa</a:t>
            </a:r>
            <a:r>
              <a:rPr lang="en-CA" sz="2000" dirty="0" smtClean="0"/>
              <a:t> </a:t>
            </a:r>
            <a:r>
              <a:rPr lang="en-CA" sz="2000" dirty="0" err="1" smtClean="0"/>
              <a:t>rasta</a:t>
            </a:r>
            <a:r>
              <a:rPr lang="en-CA" sz="2000" dirty="0" smtClean="0"/>
              <a:t> </a:t>
            </a:r>
            <a:r>
              <a:rPr lang="en-CA" sz="2000" dirty="0" err="1" smtClean="0"/>
              <a:t>premije</a:t>
            </a:r>
            <a:r>
              <a:rPr lang="en-CA" sz="2000" dirty="0" smtClean="0"/>
              <a:t> </a:t>
            </a:r>
            <a:r>
              <a:rPr lang="en-CA" sz="2000" dirty="0" err="1" smtClean="0"/>
              <a:t>osiguranja</a:t>
            </a:r>
            <a:r>
              <a:rPr lang="en-CA" sz="2000" dirty="0" smtClean="0"/>
              <a:t> u </a:t>
            </a:r>
            <a:r>
              <a:rPr lang="en-CA" sz="2000" dirty="0" err="1" smtClean="0"/>
              <a:t>zemljama</a:t>
            </a:r>
            <a:r>
              <a:rPr lang="en-CA" sz="2000" dirty="0" smtClean="0"/>
              <a:t> u </a:t>
            </a:r>
            <a:r>
              <a:rPr lang="en-CA" sz="2000" dirty="0" err="1" smtClean="0"/>
              <a:t>razvoju</a:t>
            </a:r>
            <a:r>
              <a:rPr lang="en-CA" sz="2000" dirty="0" smtClean="0"/>
              <a:t> </a:t>
            </a:r>
            <a:r>
              <a:rPr lang="en-CA" sz="2000" dirty="0" err="1" smtClean="0"/>
              <a:t>gotovo</a:t>
            </a:r>
            <a:r>
              <a:rPr lang="en-CA" sz="2000" dirty="0" smtClean="0"/>
              <a:t> </a:t>
            </a:r>
            <a:r>
              <a:rPr lang="en-CA" sz="2000" dirty="0" err="1" smtClean="0"/>
              <a:t>prepolovljena</a:t>
            </a:r>
            <a:r>
              <a:rPr lang="en-CA" sz="2000" dirty="0" smtClean="0"/>
              <a:t> u </a:t>
            </a:r>
            <a:r>
              <a:rPr lang="en-CA" sz="2000" dirty="0" err="1" smtClean="0"/>
              <a:t>postkriznom</a:t>
            </a:r>
            <a:r>
              <a:rPr lang="en-CA" sz="2000" dirty="0" smtClean="0"/>
              <a:t> u </a:t>
            </a:r>
            <a:r>
              <a:rPr lang="en-CA" sz="2000" dirty="0" err="1" smtClean="0"/>
              <a:t>odnosu</a:t>
            </a:r>
            <a:r>
              <a:rPr lang="en-CA" sz="2000" dirty="0" smtClean="0"/>
              <a:t> </a:t>
            </a:r>
            <a:r>
              <a:rPr lang="en-CA" sz="2000" dirty="0" err="1" smtClean="0"/>
              <a:t>na</a:t>
            </a:r>
            <a:r>
              <a:rPr lang="en-CA" sz="2000" dirty="0" smtClean="0"/>
              <a:t> period pre </a:t>
            </a:r>
            <a:r>
              <a:rPr lang="en-CA" sz="2000" dirty="0" err="1" smtClean="0"/>
              <a:t>krize</a:t>
            </a:r>
            <a:r>
              <a:rPr lang="sr-Latn-RS" sz="2000" dirty="0" smtClean="0"/>
              <a:t>.</a:t>
            </a:r>
            <a:endParaRPr lang="en-US" sz="2000" dirty="0"/>
          </a:p>
        </p:txBody>
      </p:sp>
      <p:pic>
        <p:nvPicPr>
          <p:cNvPr id="4" name="Chart 3"/>
          <p:cNvPicPr>
            <a:picLocks/>
          </p:cNvPicPr>
          <p:nvPr/>
        </p:nvPicPr>
        <p:blipFill>
          <a:blip r:embed="rId2" cstate="print"/>
          <a:srcRect l="-1472" t="-3282" r="-2174" b="-3738"/>
          <a:stretch>
            <a:fillRect/>
          </a:stretch>
        </p:blipFill>
        <p:spPr bwMode="auto">
          <a:xfrm>
            <a:off x="355601" y="3111500"/>
            <a:ext cx="5587999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hart 6"/>
          <p:cNvPicPr>
            <a:picLocks noChangeArrowheads="1"/>
          </p:cNvPicPr>
          <p:nvPr/>
        </p:nvPicPr>
        <p:blipFill>
          <a:blip r:embed="rId3"/>
          <a:srcRect l="-1219" t="-3085" r="-1402" b="-3966"/>
          <a:stretch>
            <a:fillRect/>
          </a:stretch>
        </p:blipFill>
        <p:spPr bwMode="auto">
          <a:xfrm>
            <a:off x="6108700" y="3162300"/>
            <a:ext cx="5727700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2679413"/>
            <a:ext cx="52705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Realne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godišnje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stope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rasta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svetske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premije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osiguranja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GDP-a (2001-2015)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0" y="2674035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sr-Latn-RS" sz="1600" i="1" dirty="0" smtClean="0"/>
              <a:t>Premija osiguranja u razvijenim i zemljama u razvoju </a:t>
            </a:r>
          </a:p>
          <a:p>
            <a:pPr algn="ctr"/>
            <a:r>
              <a:rPr lang="sr-Latn-RS" sz="1600" i="1" dirty="0" smtClean="0"/>
              <a:t>(2001-2015)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513884" y="6581001"/>
            <a:ext cx="16578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1200" i="1" dirty="0" smtClean="0"/>
              <a:t>Izvor: Swiss Re Sigma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0900"/>
          </a:xfrm>
        </p:spPr>
        <p:txBody>
          <a:bodyPr/>
          <a:lstStyle/>
          <a:p>
            <a:r>
              <a:rPr lang="sr-Latn-RS" dirty="0" smtClean="0"/>
              <a:t>UTICAJ GLOBALNE FINANSIJSKE KRIZE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01800"/>
            <a:ext cx="8596668" cy="4571999"/>
          </a:xfrm>
        </p:spPr>
        <p:txBody>
          <a:bodyPr>
            <a:normAutofit/>
          </a:bodyPr>
          <a:lstStyle/>
          <a:p>
            <a:r>
              <a:rPr lang="sr-Latn-CS" sz="2400" dirty="0" smtClean="0"/>
              <a:t>U 2015. godini na svetskom tržištu osiguranja ostvarena je premija od 4.553,8 mlrd. </a:t>
            </a:r>
            <a:r>
              <a:rPr lang="en-GB" sz="2400" dirty="0" smtClean="0"/>
              <a:t>USD, </a:t>
            </a:r>
            <a:r>
              <a:rPr lang="en-GB" sz="2400" dirty="0" err="1" smtClean="0"/>
              <a:t>od</a:t>
            </a:r>
            <a:r>
              <a:rPr lang="en-GB" sz="2400" dirty="0" smtClean="0"/>
              <a:t> </a:t>
            </a:r>
            <a:r>
              <a:rPr lang="en-GB" sz="2400" dirty="0" err="1" smtClean="0"/>
              <a:t>čega</a:t>
            </a:r>
            <a:r>
              <a:rPr lang="en-GB" sz="2400" dirty="0" smtClean="0"/>
              <a:t> 56</a:t>
            </a:r>
            <a:r>
              <a:rPr lang="sr-Latn-RS" sz="2400" dirty="0" smtClean="0"/>
              <a:t>,</a:t>
            </a:r>
            <a:r>
              <a:rPr lang="en-GB" sz="2400" dirty="0" smtClean="0"/>
              <a:t>1% </a:t>
            </a:r>
            <a:r>
              <a:rPr lang="sr-Latn-RS" sz="2400" dirty="0" smtClean="0"/>
              <a:t>u životnim i</a:t>
            </a:r>
            <a:r>
              <a:rPr lang="en-GB" sz="2400" dirty="0" smtClean="0"/>
              <a:t> </a:t>
            </a:r>
            <a:r>
              <a:rPr lang="en-GB" sz="2400" dirty="0" err="1" smtClean="0"/>
              <a:t>preostalih</a:t>
            </a:r>
            <a:r>
              <a:rPr lang="en-GB" sz="2400" dirty="0" smtClean="0"/>
              <a:t> 43</a:t>
            </a:r>
            <a:r>
              <a:rPr lang="sr-Latn-RS" sz="2400" dirty="0" smtClean="0"/>
              <a:t>,</a:t>
            </a:r>
            <a:r>
              <a:rPr lang="en-GB" sz="2400" dirty="0" smtClean="0"/>
              <a:t>9% </a:t>
            </a:r>
            <a:r>
              <a:rPr lang="sr-Latn-RS" sz="2400" dirty="0" smtClean="0"/>
              <a:t>u </a:t>
            </a:r>
            <a:r>
              <a:rPr lang="en-GB" sz="2400" dirty="0" err="1" smtClean="0"/>
              <a:t>neživotn</a:t>
            </a:r>
            <a:r>
              <a:rPr lang="sr-Latn-RS" sz="2400" dirty="0" smtClean="0"/>
              <a:t>im</a:t>
            </a:r>
            <a:r>
              <a:rPr lang="en-GB" sz="2400" dirty="0" smtClean="0"/>
              <a:t> </a:t>
            </a:r>
            <a:r>
              <a:rPr lang="en-GB" sz="2400" dirty="0" err="1" smtClean="0"/>
              <a:t>osiguranj</a:t>
            </a:r>
            <a:r>
              <a:rPr lang="sr-Latn-RS" sz="2400" dirty="0" smtClean="0"/>
              <a:t>ima</a:t>
            </a:r>
            <a:r>
              <a:rPr lang="en-GB" sz="2400" dirty="0" smtClean="0"/>
              <a:t>.</a:t>
            </a:r>
            <a:endParaRPr lang="sr-Latn-RS" sz="2400" dirty="0" smtClean="0"/>
          </a:p>
          <a:p>
            <a:endParaRPr lang="en-GB" sz="2400" dirty="0" smtClean="0"/>
          </a:p>
          <a:p>
            <a:r>
              <a:rPr lang="en-GB" sz="2400" dirty="0" smtClean="0"/>
              <a:t>U </a:t>
            </a:r>
            <a:r>
              <a:rPr lang="en-GB" sz="2400" dirty="0" err="1" smtClean="0"/>
              <a:t>poređenju</a:t>
            </a:r>
            <a:r>
              <a:rPr lang="en-GB" sz="2400" dirty="0" smtClean="0"/>
              <a:t> </a:t>
            </a:r>
            <a:r>
              <a:rPr lang="en-GB" sz="2400" dirty="0" err="1" smtClean="0"/>
              <a:t>sa</a:t>
            </a:r>
            <a:r>
              <a:rPr lang="en-GB" sz="2400" dirty="0" smtClean="0"/>
              <a:t> 2014. </a:t>
            </a:r>
            <a:r>
              <a:rPr lang="en-GB" sz="2400" dirty="0" err="1" smtClean="0"/>
              <a:t>godinom</a:t>
            </a:r>
            <a:r>
              <a:rPr lang="en-GB" sz="2400" dirty="0" smtClean="0"/>
              <a:t>, </a:t>
            </a:r>
            <a:r>
              <a:rPr lang="en-GB" sz="2400" dirty="0" err="1" smtClean="0"/>
              <a:t>realna</a:t>
            </a:r>
            <a:r>
              <a:rPr lang="en-GB" sz="2400" dirty="0" smtClean="0"/>
              <a:t> </a:t>
            </a:r>
            <a:r>
              <a:rPr lang="en-GB" sz="2400" dirty="0" err="1" smtClean="0"/>
              <a:t>stopa</a:t>
            </a:r>
            <a:r>
              <a:rPr lang="en-GB" sz="2400" dirty="0" smtClean="0"/>
              <a:t> </a:t>
            </a:r>
            <a:r>
              <a:rPr lang="en-GB" sz="2400" dirty="0" err="1" smtClean="0"/>
              <a:t>rasta</a:t>
            </a:r>
            <a:r>
              <a:rPr lang="en-GB" sz="2400" dirty="0" smtClean="0"/>
              <a:t> </a:t>
            </a:r>
            <a:r>
              <a:rPr lang="en-GB" sz="2400" dirty="0" err="1" smtClean="0"/>
              <a:t>ukupne</a:t>
            </a:r>
            <a:r>
              <a:rPr lang="en-GB" sz="2400" dirty="0" smtClean="0"/>
              <a:t> </a:t>
            </a:r>
            <a:r>
              <a:rPr lang="en-GB" sz="2400" dirty="0" err="1" smtClean="0"/>
              <a:t>premije</a:t>
            </a:r>
            <a:r>
              <a:rPr lang="en-GB" sz="2400" dirty="0" smtClean="0"/>
              <a:t> </a:t>
            </a:r>
            <a:r>
              <a:rPr lang="en-GB" sz="2400" dirty="0" err="1" smtClean="0"/>
              <a:t>osiguranja</a:t>
            </a:r>
            <a:r>
              <a:rPr lang="en-GB" sz="2400" dirty="0" smtClean="0"/>
              <a:t> je </a:t>
            </a:r>
            <a:r>
              <a:rPr lang="en-GB" sz="2400" dirty="0" err="1" smtClean="0"/>
              <a:t>iznosila</a:t>
            </a:r>
            <a:r>
              <a:rPr lang="en-GB" sz="2400" dirty="0" smtClean="0"/>
              <a:t> 3</a:t>
            </a:r>
            <a:r>
              <a:rPr lang="sr-Latn-RS" sz="2400" dirty="0" smtClean="0"/>
              <a:t>,</a:t>
            </a:r>
            <a:r>
              <a:rPr lang="en-GB" sz="2400" dirty="0" smtClean="0"/>
              <a:t>8%.</a:t>
            </a:r>
            <a:endParaRPr lang="sr-Latn-RS" sz="2400" dirty="0" smtClean="0"/>
          </a:p>
          <a:p>
            <a:endParaRPr lang="en-GB" sz="2400" dirty="0" smtClean="0"/>
          </a:p>
          <a:p>
            <a:r>
              <a:rPr lang="en-GB" sz="2400" dirty="0" err="1" smtClean="0"/>
              <a:t>Budući</a:t>
            </a:r>
            <a:r>
              <a:rPr lang="en-GB" sz="2400" dirty="0" smtClean="0"/>
              <a:t> </a:t>
            </a:r>
            <a:r>
              <a:rPr lang="en-GB" sz="2400" dirty="0" err="1" smtClean="0"/>
              <a:t>da</a:t>
            </a:r>
            <a:r>
              <a:rPr lang="en-GB" sz="2400" dirty="0" smtClean="0"/>
              <a:t> je u </a:t>
            </a:r>
            <a:r>
              <a:rPr lang="en-GB" sz="2400" dirty="0" err="1" smtClean="0"/>
              <a:t>istoj</a:t>
            </a:r>
            <a:r>
              <a:rPr lang="en-GB" sz="2400" dirty="0" smtClean="0"/>
              <a:t> </a:t>
            </a:r>
            <a:r>
              <a:rPr lang="en-GB" sz="2400" dirty="0" err="1" smtClean="0"/>
              <a:t>godini</a:t>
            </a:r>
            <a:r>
              <a:rPr lang="en-GB" sz="2400" dirty="0" smtClean="0"/>
              <a:t> </a:t>
            </a:r>
            <a:r>
              <a:rPr lang="sr-Latn-RS" sz="2400" dirty="0" smtClean="0"/>
              <a:t>BDP</a:t>
            </a:r>
            <a:r>
              <a:rPr lang="en-GB" sz="2400" dirty="0" smtClean="0"/>
              <a:t> </a:t>
            </a:r>
            <a:r>
              <a:rPr lang="en-GB" sz="2400" dirty="0" err="1" smtClean="0"/>
              <a:t>na</a:t>
            </a:r>
            <a:r>
              <a:rPr lang="en-GB" sz="2400" dirty="0" smtClean="0"/>
              <a:t> </a:t>
            </a:r>
            <a:r>
              <a:rPr lang="en-GB" sz="2400" dirty="0" err="1" smtClean="0"/>
              <a:t>globalnom</a:t>
            </a:r>
            <a:r>
              <a:rPr lang="en-GB" sz="2400" dirty="0" smtClean="0"/>
              <a:t> </a:t>
            </a:r>
            <a:r>
              <a:rPr lang="en-GB" sz="2400" dirty="0" err="1" smtClean="0"/>
              <a:t>nivou</a:t>
            </a:r>
            <a:r>
              <a:rPr lang="en-GB" sz="2400" dirty="0" smtClean="0"/>
              <a:t> </a:t>
            </a:r>
            <a:r>
              <a:rPr lang="en-GB" sz="2400" dirty="0" err="1" smtClean="0"/>
              <a:t>realno</a:t>
            </a:r>
            <a:r>
              <a:rPr lang="en-GB" sz="2400" dirty="0" smtClean="0"/>
              <a:t> </a:t>
            </a:r>
            <a:r>
              <a:rPr lang="en-GB" sz="2400" dirty="0" err="1" smtClean="0"/>
              <a:t>uvećan</a:t>
            </a:r>
            <a:r>
              <a:rPr lang="en-GB" sz="2400" dirty="0" smtClean="0"/>
              <a:t> </a:t>
            </a:r>
            <a:r>
              <a:rPr lang="en-GB" sz="2400" dirty="0" err="1" smtClean="0"/>
              <a:t>za</a:t>
            </a:r>
            <a:r>
              <a:rPr lang="en-GB" sz="2400" dirty="0" smtClean="0"/>
              <a:t> 2</a:t>
            </a:r>
            <a:r>
              <a:rPr lang="sr-Latn-RS" sz="2400" dirty="0" smtClean="0"/>
              <a:t>,</a:t>
            </a:r>
            <a:r>
              <a:rPr lang="en-GB" sz="2400" dirty="0" smtClean="0"/>
              <a:t>5%, </a:t>
            </a:r>
            <a:r>
              <a:rPr lang="en-GB" sz="2400" dirty="0" err="1" smtClean="0"/>
              <a:t>svetsko</a:t>
            </a:r>
            <a:r>
              <a:rPr lang="en-GB" sz="2400" dirty="0" smtClean="0"/>
              <a:t> </a:t>
            </a:r>
            <a:r>
              <a:rPr lang="en-GB" sz="2400" dirty="0" err="1" smtClean="0"/>
              <a:t>tržište</a:t>
            </a:r>
            <a:r>
              <a:rPr lang="en-GB" sz="2400" dirty="0" smtClean="0"/>
              <a:t> </a:t>
            </a:r>
            <a:r>
              <a:rPr lang="en-GB" sz="2400" dirty="0" err="1" smtClean="0"/>
              <a:t>osiguranja</a:t>
            </a:r>
            <a:r>
              <a:rPr lang="en-GB" sz="2400" dirty="0" smtClean="0"/>
              <a:t> </a:t>
            </a:r>
            <a:r>
              <a:rPr lang="en-GB" sz="2400" dirty="0" err="1" smtClean="0"/>
              <a:t>raslo</a:t>
            </a:r>
            <a:r>
              <a:rPr lang="en-GB" sz="2400" dirty="0" smtClean="0"/>
              <a:t> je </a:t>
            </a:r>
            <a:r>
              <a:rPr lang="en-GB" sz="2400" dirty="0" err="1" smtClean="0"/>
              <a:t>brže</a:t>
            </a:r>
            <a:r>
              <a:rPr lang="en-GB" sz="2400" dirty="0" smtClean="0"/>
              <a:t> </a:t>
            </a:r>
            <a:r>
              <a:rPr lang="en-GB" sz="2400" dirty="0" err="1" smtClean="0"/>
              <a:t>od</a:t>
            </a:r>
            <a:r>
              <a:rPr lang="en-GB" sz="2400" dirty="0" smtClean="0"/>
              <a:t> </a:t>
            </a:r>
            <a:r>
              <a:rPr lang="en-GB" sz="2400" dirty="0" err="1" smtClean="0"/>
              <a:t>svetske</a:t>
            </a:r>
            <a:r>
              <a:rPr lang="en-GB" sz="2400" dirty="0" smtClean="0"/>
              <a:t> </a:t>
            </a:r>
            <a:r>
              <a:rPr lang="en-GB" sz="2400" dirty="0" err="1" smtClean="0"/>
              <a:t>ekonomije</a:t>
            </a:r>
            <a:r>
              <a:rPr lang="sr-Latn-RS" sz="2000" dirty="0" smtClean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19100"/>
            <a:ext cx="8596668" cy="1320800"/>
          </a:xfrm>
        </p:spPr>
        <p:txBody>
          <a:bodyPr>
            <a:normAutofit/>
          </a:bodyPr>
          <a:lstStyle/>
          <a:p>
            <a:r>
              <a:rPr lang="sr-Latn-RS" sz="3400" dirty="0" smtClean="0"/>
              <a:t>UTICAJ GLOBALNE FINANSIJSKE KRIZE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1422400"/>
            <a:ext cx="9220200" cy="4800600"/>
          </a:xfrm>
        </p:spPr>
        <p:txBody>
          <a:bodyPr/>
          <a:lstStyle/>
          <a:p>
            <a:r>
              <a:rPr lang="en-CA" sz="2200" dirty="0" smtClean="0"/>
              <a:t>U </a:t>
            </a:r>
            <a:r>
              <a:rPr lang="en-CA" sz="2200" dirty="0" err="1" smtClean="0"/>
              <a:t>postkriznom</a:t>
            </a:r>
            <a:r>
              <a:rPr lang="en-CA" sz="2200" dirty="0" smtClean="0"/>
              <a:t> </a:t>
            </a:r>
            <a:r>
              <a:rPr lang="en-CA" sz="2200" dirty="0" err="1" smtClean="0"/>
              <a:t>periodu</a:t>
            </a:r>
            <a:r>
              <a:rPr lang="en-CA" sz="2200" dirty="0" smtClean="0"/>
              <a:t> </a:t>
            </a:r>
            <a:r>
              <a:rPr lang="en-CA" sz="2200" dirty="0" err="1" smtClean="0"/>
              <a:t>svetska</a:t>
            </a:r>
            <a:r>
              <a:rPr lang="en-CA" sz="2200" dirty="0" smtClean="0"/>
              <a:t> </a:t>
            </a:r>
            <a:r>
              <a:rPr lang="en-CA" sz="2200" dirty="0" err="1" smtClean="0"/>
              <a:t>ekonomija</a:t>
            </a:r>
            <a:r>
              <a:rPr lang="en-CA" sz="2200" dirty="0" smtClean="0"/>
              <a:t> </a:t>
            </a:r>
            <a:r>
              <a:rPr lang="en-CA" sz="2200" dirty="0" err="1" smtClean="0"/>
              <a:t>realno</a:t>
            </a:r>
            <a:r>
              <a:rPr lang="en-CA" sz="2200" dirty="0" smtClean="0"/>
              <a:t> </a:t>
            </a:r>
            <a:r>
              <a:rPr lang="en-CA" sz="2200" dirty="0" err="1" smtClean="0"/>
              <a:t>raste</a:t>
            </a:r>
            <a:r>
              <a:rPr lang="en-CA" sz="2200" dirty="0" smtClean="0"/>
              <a:t> </a:t>
            </a:r>
            <a:r>
              <a:rPr lang="en-CA" sz="2200" dirty="0" err="1" smtClean="0"/>
              <a:t>po</a:t>
            </a:r>
            <a:r>
              <a:rPr lang="en-CA" sz="2200" dirty="0" smtClean="0"/>
              <a:t> </a:t>
            </a:r>
            <a:r>
              <a:rPr lang="en-CA" sz="2200" dirty="0" err="1" smtClean="0"/>
              <a:t>stopi</a:t>
            </a:r>
            <a:r>
              <a:rPr lang="en-CA" sz="2200" dirty="0" smtClean="0"/>
              <a:t> </a:t>
            </a:r>
            <a:r>
              <a:rPr lang="en-CA" sz="2200" dirty="0" err="1" smtClean="0"/>
              <a:t>od</a:t>
            </a:r>
            <a:r>
              <a:rPr lang="en-CA" sz="2200" dirty="0" smtClean="0"/>
              <a:t> 2</a:t>
            </a:r>
            <a:r>
              <a:rPr lang="sr-Latn-RS" sz="2200" dirty="0" smtClean="0"/>
              <a:t>,</a:t>
            </a:r>
            <a:r>
              <a:rPr lang="en-CA" sz="2200" dirty="0" smtClean="0"/>
              <a:t>2% </a:t>
            </a:r>
            <a:r>
              <a:rPr lang="en-CA" sz="2200" dirty="0" err="1" smtClean="0"/>
              <a:t>prosečno</a:t>
            </a:r>
            <a:r>
              <a:rPr lang="en-CA" sz="2200" dirty="0" smtClean="0"/>
              <a:t> </a:t>
            </a:r>
            <a:r>
              <a:rPr lang="en-CA" sz="2200" dirty="0" err="1" smtClean="0"/>
              <a:t>godišnje</a:t>
            </a:r>
            <a:r>
              <a:rPr lang="en-CA" sz="2200" dirty="0" smtClean="0"/>
              <a:t>, </a:t>
            </a:r>
            <a:r>
              <a:rPr lang="en-CA" sz="2200" dirty="0" err="1" smtClean="0"/>
              <a:t>nasuprot</a:t>
            </a:r>
            <a:r>
              <a:rPr lang="en-CA" sz="2200" dirty="0" smtClean="0"/>
              <a:t> </a:t>
            </a:r>
            <a:r>
              <a:rPr lang="en-CA" sz="2200" dirty="0" err="1" smtClean="0"/>
              <a:t>stopi</a:t>
            </a:r>
            <a:r>
              <a:rPr lang="en-CA" sz="2200" dirty="0" smtClean="0"/>
              <a:t> </a:t>
            </a:r>
            <a:r>
              <a:rPr lang="en-CA" sz="2200" dirty="0" err="1" smtClean="0"/>
              <a:t>od</a:t>
            </a:r>
            <a:r>
              <a:rPr lang="en-CA" sz="2200" dirty="0" smtClean="0"/>
              <a:t> 3</a:t>
            </a:r>
            <a:r>
              <a:rPr lang="sr-Latn-RS" sz="2200" dirty="0" smtClean="0"/>
              <a:t>,</a:t>
            </a:r>
            <a:r>
              <a:rPr lang="en-CA" sz="2200" dirty="0" smtClean="0"/>
              <a:t>2% pre </a:t>
            </a:r>
            <a:r>
              <a:rPr lang="en-CA" sz="2200" dirty="0" err="1" smtClean="0"/>
              <a:t>nastupanja</a:t>
            </a:r>
            <a:r>
              <a:rPr lang="en-CA" sz="2200" dirty="0" smtClean="0"/>
              <a:t> </a:t>
            </a:r>
            <a:r>
              <a:rPr lang="en-CA" sz="2200" dirty="0" err="1" smtClean="0"/>
              <a:t>krize</a:t>
            </a:r>
            <a:r>
              <a:rPr lang="sr-Latn-RS" sz="2200" dirty="0" smtClean="0"/>
              <a:t>.</a:t>
            </a:r>
          </a:p>
          <a:p>
            <a:endParaRPr lang="sr-Latn-RS" sz="2200" dirty="0" smtClean="0"/>
          </a:p>
          <a:p>
            <a:r>
              <a:rPr lang="en-CA" sz="2200" dirty="0" err="1" smtClean="0"/>
              <a:t>Oporavak</a:t>
            </a:r>
            <a:r>
              <a:rPr lang="en-CA" sz="2200" dirty="0" smtClean="0"/>
              <a:t> </a:t>
            </a:r>
            <a:r>
              <a:rPr lang="en-CA" sz="2200" dirty="0" err="1" smtClean="0"/>
              <a:t>od</a:t>
            </a:r>
            <a:r>
              <a:rPr lang="en-CA" sz="2200" dirty="0" smtClean="0"/>
              <a:t> </a:t>
            </a:r>
            <a:r>
              <a:rPr lang="en-CA" sz="2200" dirty="0" err="1" smtClean="0"/>
              <a:t>krize</a:t>
            </a:r>
            <a:r>
              <a:rPr lang="en-CA" sz="2200" dirty="0" smtClean="0"/>
              <a:t> je </a:t>
            </a:r>
            <a:r>
              <a:rPr lang="en-CA" sz="2200" dirty="0" err="1" smtClean="0"/>
              <a:t>naročito</a:t>
            </a:r>
            <a:r>
              <a:rPr lang="en-CA" sz="2200" dirty="0" smtClean="0"/>
              <a:t> </a:t>
            </a:r>
            <a:r>
              <a:rPr lang="en-CA" sz="2200" dirty="0" err="1" smtClean="0"/>
              <a:t>usporen</a:t>
            </a:r>
            <a:r>
              <a:rPr lang="en-CA" sz="2200" dirty="0" smtClean="0"/>
              <a:t> u </a:t>
            </a:r>
            <a:r>
              <a:rPr lang="en-CA" sz="2200" dirty="0" err="1" smtClean="0"/>
              <a:t>zemljama</a:t>
            </a:r>
            <a:r>
              <a:rPr lang="en-CA" sz="2200" dirty="0" smtClean="0"/>
              <a:t> u </a:t>
            </a:r>
            <a:r>
              <a:rPr lang="en-CA" sz="2200" dirty="0" err="1" smtClean="0"/>
              <a:t>razvoju</a:t>
            </a:r>
            <a:r>
              <a:rPr lang="en-CA" sz="2200" dirty="0" smtClean="0"/>
              <a:t>, </a:t>
            </a:r>
            <a:r>
              <a:rPr lang="sr-Latn-RS" sz="2200" dirty="0" smtClean="0"/>
              <a:t>suočenim</a:t>
            </a:r>
            <a:r>
              <a:rPr lang="en-CA" sz="2200" dirty="0" smtClean="0"/>
              <a:t> </a:t>
            </a:r>
            <a:r>
              <a:rPr lang="en-CA" sz="2200" dirty="0" err="1" smtClean="0"/>
              <a:t>sa</a:t>
            </a:r>
            <a:r>
              <a:rPr lang="en-CA" sz="2200" dirty="0" smtClean="0"/>
              <a:t> </a:t>
            </a:r>
            <a:r>
              <a:rPr lang="en-CA" sz="2200" dirty="0" err="1" smtClean="0"/>
              <a:t>visokom</a:t>
            </a:r>
            <a:r>
              <a:rPr lang="en-CA" sz="2200" dirty="0" smtClean="0"/>
              <a:t> </a:t>
            </a:r>
            <a:r>
              <a:rPr lang="en-CA" sz="2200" dirty="0" err="1" smtClean="0"/>
              <a:t>nezaposlenošću</a:t>
            </a:r>
            <a:r>
              <a:rPr lang="en-CA" sz="2200" dirty="0" smtClean="0"/>
              <a:t>, </a:t>
            </a:r>
            <a:r>
              <a:rPr lang="en-CA" sz="2200" dirty="0" err="1" smtClean="0"/>
              <a:t>fiskalnom</a:t>
            </a:r>
            <a:r>
              <a:rPr lang="en-CA" sz="2200" dirty="0" smtClean="0"/>
              <a:t> </a:t>
            </a:r>
            <a:r>
              <a:rPr lang="en-CA" sz="2200" dirty="0" err="1" smtClean="0"/>
              <a:t>zaduženošću</a:t>
            </a:r>
            <a:r>
              <a:rPr lang="en-CA" sz="2200" dirty="0" smtClean="0"/>
              <a:t>, </a:t>
            </a:r>
            <a:r>
              <a:rPr lang="en-CA" sz="2200" dirty="0" err="1" smtClean="0"/>
              <a:t>političkom</a:t>
            </a:r>
            <a:r>
              <a:rPr lang="en-CA" sz="2200" dirty="0" smtClean="0"/>
              <a:t> </a:t>
            </a:r>
            <a:r>
              <a:rPr lang="en-CA" sz="2200" dirty="0" err="1" smtClean="0"/>
              <a:t>nestabilnošću</a:t>
            </a:r>
            <a:r>
              <a:rPr lang="en-CA" sz="2200" dirty="0" smtClean="0"/>
              <a:t> </a:t>
            </a:r>
            <a:r>
              <a:rPr lang="en-CA" sz="2200" dirty="0" err="1" smtClean="0"/>
              <a:t>i</a:t>
            </a:r>
            <a:r>
              <a:rPr lang="en-CA" sz="2200" dirty="0" smtClean="0"/>
              <a:t> </a:t>
            </a:r>
            <a:r>
              <a:rPr lang="en-CA" sz="2200" dirty="0" err="1" smtClean="0"/>
              <a:t>niskim</a:t>
            </a:r>
            <a:r>
              <a:rPr lang="en-CA" sz="2200" dirty="0" smtClean="0"/>
              <a:t> </a:t>
            </a:r>
            <a:r>
              <a:rPr lang="en-CA" sz="2200" dirty="0" err="1" smtClean="0"/>
              <a:t>robnim</a:t>
            </a:r>
            <a:r>
              <a:rPr lang="en-CA" sz="2200" dirty="0" smtClean="0"/>
              <a:t> </a:t>
            </a:r>
            <a:r>
              <a:rPr lang="en-CA" sz="2200" dirty="0" err="1" smtClean="0"/>
              <a:t>cenama</a:t>
            </a:r>
            <a:r>
              <a:rPr lang="en-CA" sz="2200" dirty="0" smtClean="0"/>
              <a:t>.</a:t>
            </a:r>
            <a:endParaRPr lang="sr-Latn-RS" sz="2200" dirty="0" smtClean="0"/>
          </a:p>
          <a:p>
            <a:endParaRPr lang="sr-Latn-RS" sz="2200" dirty="0" smtClean="0"/>
          </a:p>
          <a:p>
            <a:r>
              <a:rPr lang="en-CA" sz="2200" dirty="0" err="1" smtClean="0"/>
              <a:t>Navedeni</a:t>
            </a:r>
            <a:r>
              <a:rPr lang="en-CA" sz="2200" dirty="0" smtClean="0"/>
              <a:t> </a:t>
            </a:r>
            <a:r>
              <a:rPr lang="en-CA" sz="2200" dirty="0" err="1" smtClean="0"/>
              <a:t>faktori</a:t>
            </a:r>
            <a:r>
              <a:rPr lang="en-CA" sz="2200" dirty="0" smtClean="0"/>
              <a:t> </a:t>
            </a:r>
            <a:r>
              <a:rPr lang="en-CA" sz="2200" dirty="0" err="1" smtClean="0"/>
              <a:t>negativno</a:t>
            </a:r>
            <a:r>
              <a:rPr lang="en-CA" sz="2200" dirty="0" smtClean="0"/>
              <a:t> </a:t>
            </a:r>
            <a:r>
              <a:rPr lang="en-CA" sz="2200" dirty="0" err="1" smtClean="0"/>
              <a:t>utiču</a:t>
            </a:r>
            <a:r>
              <a:rPr lang="en-CA" sz="2200" dirty="0" smtClean="0"/>
              <a:t> </a:t>
            </a:r>
            <a:r>
              <a:rPr lang="en-CA" sz="2200" dirty="0" err="1" smtClean="0"/>
              <a:t>na</a:t>
            </a:r>
            <a:r>
              <a:rPr lang="en-CA" sz="2200" dirty="0" smtClean="0"/>
              <a:t> </a:t>
            </a:r>
            <a:r>
              <a:rPr lang="en-CA" sz="2200" dirty="0" err="1" smtClean="0"/>
              <a:t>tražnju</a:t>
            </a:r>
            <a:r>
              <a:rPr lang="en-CA" sz="2200" dirty="0" smtClean="0"/>
              <a:t> </a:t>
            </a:r>
            <a:r>
              <a:rPr lang="en-CA" sz="2200" dirty="0" err="1" smtClean="0"/>
              <a:t>za</a:t>
            </a:r>
            <a:r>
              <a:rPr lang="en-CA" sz="2200" dirty="0" smtClean="0"/>
              <a:t> </a:t>
            </a:r>
            <a:r>
              <a:rPr lang="en-CA" sz="2200" dirty="0" err="1" smtClean="0"/>
              <a:t>osiguranjem</a:t>
            </a:r>
            <a:r>
              <a:rPr lang="en-CA" sz="2200" dirty="0" smtClean="0"/>
              <a:t> </a:t>
            </a:r>
            <a:r>
              <a:rPr lang="en-CA" sz="2200" dirty="0" err="1" smtClean="0"/>
              <a:t>i</a:t>
            </a:r>
            <a:r>
              <a:rPr lang="en-CA" sz="2200" dirty="0" smtClean="0"/>
              <a:t>, </a:t>
            </a:r>
            <a:r>
              <a:rPr lang="en-CA" sz="2200" dirty="0" err="1" smtClean="0"/>
              <a:t>samim</a:t>
            </a:r>
            <a:r>
              <a:rPr lang="en-CA" sz="2200" dirty="0" smtClean="0"/>
              <a:t> </a:t>
            </a:r>
            <a:r>
              <a:rPr lang="en-CA" sz="2200" dirty="0" err="1" smtClean="0"/>
              <a:t>tim</a:t>
            </a:r>
            <a:r>
              <a:rPr lang="en-CA" sz="2200" dirty="0" smtClean="0"/>
              <a:t>, </a:t>
            </a:r>
            <a:r>
              <a:rPr lang="en-CA" sz="2200" dirty="0" err="1" smtClean="0"/>
              <a:t>ograničavaju</a:t>
            </a:r>
            <a:r>
              <a:rPr lang="en-CA" sz="2200" dirty="0" smtClean="0"/>
              <a:t> </a:t>
            </a:r>
            <a:r>
              <a:rPr lang="en-CA" sz="2200" dirty="0" err="1" smtClean="0"/>
              <a:t>mogućnosti</a:t>
            </a:r>
            <a:r>
              <a:rPr lang="en-CA" sz="2200" dirty="0" smtClean="0"/>
              <a:t> </a:t>
            </a:r>
            <a:r>
              <a:rPr lang="en-CA" sz="2200" dirty="0" err="1" smtClean="0"/>
              <a:t>rasta</a:t>
            </a:r>
            <a:r>
              <a:rPr lang="en-CA" sz="2200" dirty="0" smtClean="0"/>
              <a:t> </a:t>
            </a:r>
            <a:r>
              <a:rPr lang="en-CA" sz="2200" dirty="0" err="1" smtClean="0"/>
              <a:t>tržišta</a:t>
            </a:r>
            <a:r>
              <a:rPr lang="en-CA" sz="2200" dirty="0" smtClean="0"/>
              <a:t> </a:t>
            </a:r>
            <a:r>
              <a:rPr lang="en-CA" sz="2200" dirty="0" err="1" smtClean="0"/>
              <a:t>osiguranja</a:t>
            </a:r>
            <a:r>
              <a:rPr lang="en-CA" sz="2200" dirty="0" smtClean="0"/>
              <a:t>. </a:t>
            </a:r>
            <a:endParaRPr lang="sr-Latn-RS" sz="2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234" y="330200"/>
            <a:ext cx="8596668" cy="1041400"/>
          </a:xfrm>
        </p:spPr>
        <p:txBody>
          <a:bodyPr/>
          <a:lstStyle/>
          <a:p>
            <a:r>
              <a:rPr lang="sr-Latn-RS" dirty="0" smtClean="0"/>
              <a:t>NEPOVOLJAN INVESTICIONI AMBIJENT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300" y="1219200"/>
            <a:ext cx="9385300" cy="4825999"/>
          </a:xfrm>
        </p:spPr>
        <p:txBody>
          <a:bodyPr>
            <a:normAutofit/>
          </a:bodyPr>
          <a:lstStyle/>
          <a:p>
            <a:pPr algn="just"/>
            <a:r>
              <a:rPr lang="en-CA" sz="2000" dirty="0" smtClean="0"/>
              <a:t>Kao </a:t>
            </a:r>
            <a:r>
              <a:rPr lang="en-CA" sz="2000" dirty="0" err="1" smtClean="0"/>
              <a:t>odgovor</a:t>
            </a:r>
            <a:r>
              <a:rPr lang="en-CA" sz="2000" dirty="0" smtClean="0"/>
              <a:t> </a:t>
            </a:r>
            <a:r>
              <a:rPr lang="en-CA" sz="2000" dirty="0" err="1" smtClean="0"/>
              <a:t>na</a:t>
            </a:r>
            <a:r>
              <a:rPr lang="en-CA" sz="2000" dirty="0" smtClean="0"/>
              <a:t> </a:t>
            </a:r>
            <a:r>
              <a:rPr lang="en-CA" sz="2000" dirty="0" err="1" smtClean="0"/>
              <a:t>recesiju</a:t>
            </a:r>
            <a:r>
              <a:rPr lang="en-CA" sz="2000" dirty="0" smtClean="0"/>
              <a:t> </a:t>
            </a:r>
            <a:r>
              <a:rPr lang="en-CA" sz="2000" dirty="0" err="1" smtClean="0"/>
              <a:t>koja</a:t>
            </a:r>
            <a:r>
              <a:rPr lang="en-CA" sz="2000" dirty="0" smtClean="0"/>
              <a:t> je </a:t>
            </a:r>
            <a:r>
              <a:rPr lang="en-CA" sz="2000" dirty="0" err="1" smtClean="0"/>
              <a:t>pratila</a:t>
            </a:r>
            <a:r>
              <a:rPr lang="en-CA" sz="2000" dirty="0" smtClean="0"/>
              <a:t> </a:t>
            </a:r>
            <a:r>
              <a:rPr lang="en-CA" sz="2000" dirty="0" err="1" smtClean="0"/>
              <a:t>krizu</a:t>
            </a:r>
            <a:r>
              <a:rPr lang="en-CA" sz="2000" dirty="0" smtClean="0"/>
              <a:t>, </a:t>
            </a:r>
            <a:r>
              <a:rPr lang="en-CA" sz="2000" dirty="0" err="1" smtClean="0"/>
              <a:t>centralne</a:t>
            </a:r>
            <a:r>
              <a:rPr lang="en-CA" sz="2000" dirty="0" smtClean="0"/>
              <a:t> </a:t>
            </a:r>
            <a:r>
              <a:rPr lang="en-CA" sz="2000" dirty="0" err="1" smtClean="0"/>
              <a:t>banke</a:t>
            </a:r>
            <a:r>
              <a:rPr lang="en-CA" sz="2000" dirty="0" smtClean="0"/>
              <a:t> </a:t>
            </a:r>
            <a:r>
              <a:rPr lang="en-CA" sz="2000" dirty="0" err="1" smtClean="0"/>
              <a:t>vodećih</a:t>
            </a:r>
            <a:r>
              <a:rPr lang="en-CA" sz="2000" dirty="0" smtClean="0"/>
              <a:t> </a:t>
            </a:r>
            <a:r>
              <a:rPr lang="en-CA" sz="2000" dirty="0" err="1" smtClean="0"/>
              <a:t>ekonomija</a:t>
            </a:r>
            <a:r>
              <a:rPr lang="en-CA" sz="2000" dirty="0" smtClean="0"/>
              <a:t> </a:t>
            </a:r>
            <a:r>
              <a:rPr lang="en-CA" sz="2000" dirty="0" err="1" smtClean="0"/>
              <a:t>su</a:t>
            </a:r>
            <a:r>
              <a:rPr lang="en-CA" sz="2000" dirty="0" smtClean="0"/>
              <a:t> </a:t>
            </a:r>
            <a:r>
              <a:rPr lang="en-CA" sz="2000" dirty="0" err="1" smtClean="0"/>
              <a:t>snizile</a:t>
            </a:r>
            <a:r>
              <a:rPr lang="en-CA" sz="2000" dirty="0" smtClean="0"/>
              <a:t> </a:t>
            </a:r>
            <a:r>
              <a:rPr lang="en-CA" sz="2000" dirty="0" err="1" smtClean="0"/>
              <a:t>referentne</a:t>
            </a:r>
            <a:r>
              <a:rPr lang="en-CA" sz="2000" dirty="0" smtClean="0"/>
              <a:t> </a:t>
            </a:r>
            <a:r>
              <a:rPr lang="en-CA" sz="2000" dirty="0" err="1" smtClean="0"/>
              <a:t>kamatne</a:t>
            </a:r>
            <a:r>
              <a:rPr lang="en-CA" sz="2000" dirty="0" smtClean="0"/>
              <a:t> </a:t>
            </a:r>
            <a:r>
              <a:rPr lang="en-CA" sz="2000" dirty="0" err="1" smtClean="0"/>
              <a:t>stope</a:t>
            </a:r>
            <a:r>
              <a:rPr lang="en-CA" sz="2000" dirty="0" smtClean="0"/>
              <a:t>, </a:t>
            </a:r>
            <a:r>
              <a:rPr lang="sr-Latn-RS" sz="2000" dirty="0" smtClean="0"/>
              <a:t>nastojeći</a:t>
            </a:r>
            <a:r>
              <a:rPr lang="en-CA" sz="2000" dirty="0" smtClean="0"/>
              <a:t> </a:t>
            </a:r>
            <a:r>
              <a:rPr lang="en-CA" sz="2000" dirty="0" err="1" smtClean="0"/>
              <a:t>da</a:t>
            </a:r>
            <a:r>
              <a:rPr lang="en-CA" sz="2000" dirty="0" smtClean="0"/>
              <a:t> </a:t>
            </a:r>
            <a:r>
              <a:rPr lang="en-CA" sz="2000" dirty="0" err="1" smtClean="0"/>
              <a:t>ih</a:t>
            </a:r>
            <a:r>
              <a:rPr lang="en-CA" sz="2000" dirty="0" smtClean="0"/>
              <a:t> </a:t>
            </a:r>
            <a:r>
              <a:rPr lang="en-CA" sz="2000" dirty="0" err="1" smtClean="0"/>
              <a:t>svojim</a:t>
            </a:r>
            <a:r>
              <a:rPr lang="en-CA" sz="2000" dirty="0" smtClean="0"/>
              <a:t> </a:t>
            </a:r>
            <a:r>
              <a:rPr lang="en-CA" sz="2000" dirty="0" err="1" smtClean="0"/>
              <a:t>intervencijama</a:t>
            </a:r>
            <a:r>
              <a:rPr lang="en-CA" sz="2000" dirty="0" smtClean="0"/>
              <a:t> </a:t>
            </a:r>
            <a:r>
              <a:rPr lang="en-CA" sz="2000" dirty="0" err="1" smtClean="0"/>
              <a:t>održe</a:t>
            </a:r>
            <a:r>
              <a:rPr lang="en-CA" sz="2000" dirty="0" smtClean="0"/>
              <a:t> </a:t>
            </a:r>
            <a:r>
              <a:rPr lang="en-CA" sz="2000" dirty="0" err="1" smtClean="0"/>
              <a:t>na</a:t>
            </a:r>
            <a:r>
              <a:rPr lang="en-CA" sz="2000" dirty="0" smtClean="0"/>
              <a:t> </a:t>
            </a:r>
            <a:r>
              <a:rPr lang="en-CA" sz="2000" dirty="0" err="1" smtClean="0"/>
              <a:t>niskom</a:t>
            </a:r>
            <a:r>
              <a:rPr lang="en-CA" sz="2000" dirty="0" smtClean="0"/>
              <a:t> </a:t>
            </a:r>
            <a:r>
              <a:rPr lang="en-CA" sz="2000" dirty="0" err="1" smtClean="0"/>
              <a:t>nivou</a:t>
            </a:r>
            <a:r>
              <a:rPr lang="sr-Latn-RS" sz="2000" dirty="0" smtClean="0"/>
              <a:t>.</a:t>
            </a:r>
          </a:p>
          <a:p>
            <a:pPr algn="just"/>
            <a:endParaRPr lang="sr-Latn-RS" sz="1000" dirty="0" smtClean="0"/>
          </a:p>
          <a:p>
            <a:pPr algn="just"/>
            <a:r>
              <a:rPr lang="en-CA" sz="2000" dirty="0" err="1" smtClean="0"/>
              <a:t>Takva</a:t>
            </a:r>
            <a:r>
              <a:rPr lang="en-CA" sz="2000" dirty="0" smtClean="0"/>
              <a:t> </a:t>
            </a:r>
            <a:r>
              <a:rPr lang="en-CA" sz="2000" dirty="0" err="1" smtClean="0"/>
              <a:t>monetarna</a:t>
            </a:r>
            <a:r>
              <a:rPr lang="en-CA" sz="2000" dirty="0" smtClean="0"/>
              <a:t> </a:t>
            </a:r>
            <a:r>
              <a:rPr lang="en-CA" sz="2000" dirty="0" err="1" smtClean="0"/>
              <a:t>politika</a:t>
            </a:r>
            <a:r>
              <a:rPr lang="en-CA" sz="2000" dirty="0" smtClean="0"/>
              <a:t> </a:t>
            </a:r>
            <a:r>
              <a:rPr lang="en-CA" sz="2000" dirty="0" err="1" smtClean="0"/>
              <a:t>ima</a:t>
            </a:r>
            <a:r>
              <a:rPr lang="en-CA" sz="2000" dirty="0" smtClean="0"/>
              <a:t> </a:t>
            </a:r>
            <a:r>
              <a:rPr lang="en-CA" sz="2000" dirty="0" err="1" smtClean="0"/>
              <a:t>za</a:t>
            </a:r>
            <a:r>
              <a:rPr lang="en-CA" sz="2000" dirty="0" smtClean="0"/>
              <a:t> </a:t>
            </a:r>
            <a:r>
              <a:rPr lang="en-CA" sz="2000" dirty="0" err="1" smtClean="0"/>
              <a:t>cilj</a:t>
            </a:r>
            <a:r>
              <a:rPr lang="en-CA" sz="2000" dirty="0" smtClean="0"/>
              <a:t> </a:t>
            </a:r>
            <a:r>
              <a:rPr lang="en-CA" sz="2000" dirty="0" err="1" smtClean="0"/>
              <a:t>stabilizaciju</a:t>
            </a:r>
            <a:r>
              <a:rPr lang="en-CA" sz="2000" dirty="0" smtClean="0"/>
              <a:t> </a:t>
            </a:r>
            <a:r>
              <a:rPr lang="en-CA" sz="2000" dirty="0" err="1" smtClean="0"/>
              <a:t>finansijskog</a:t>
            </a:r>
            <a:r>
              <a:rPr lang="en-CA" sz="2000" dirty="0" smtClean="0"/>
              <a:t> </a:t>
            </a:r>
            <a:r>
              <a:rPr lang="en-CA" sz="2000" dirty="0" err="1" smtClean="0"/>
              <a:t>sistema</a:t>
            </a:r>
            <a:r>
              <a:rPr lang="en-CA" sz="2000" dirty="0" smtClean="0"/>
              <a:t> </a:t>
            </a:r>
            <a:r>
              <a:rPr lang="en-CA" sz="2000" dirty="0" err="1" smtClean="0"/>
              <a:t>i</a:t>
            </a:r>
            <a:r>
              <a:rPr lang="en-CA" sz="2000" dirty="0" smtClean="0"/>
              <a:t> </a:t>
            </a:r>
            <a:r>
              <a:rPr lang="en-CA" sz="2000" dirty="0" err="1" smtClean="0"/>
              <a:t>ubrzanje</a:t>
            </a:r>
            <a:r>
              <a:rPr lang="en-CA" sz="2000" dirty="0" smtClean="0"/>
              <a:t> </a:t>
            </a:r>
            <a:r>
              <a:rPr lang="en-CA" sz="2000" dirty="0" err="1" smtClean="0"/>
              <a:t>ekonomskog</a:t>
            </a:r>
            <a:r>
              <a:rPr lang="en-CA" sz="2000" dirty="0" smtClean="0"/>
              <a:t> </a:t>
            </a:r>
            <a:r>
              <a:rPr lang="en-CA" sz="2000" dirty="0" err="1" smtClean="0"/>
              <a:t>oporavka</a:t>
            </a:r>
            <a:r>
              <a:rPr lang="en-CA" sz="2000" dirty="0" smtClean="0"/>
              <a:t>, </a:t>
            </a:r>
            <a:r>
              <a:rPr lang="en-CA" sz="2000" dirty="0" err="1" smtClean="0"/>
              <a:t>ali</a:t>
            </a:r>
            <a:r>
              <a:rPr lang="en-CA" sz="2000" dirty="0" smtClean="0"/>
              <a:t> je </a:t>
            </a:r>
            <a:r>
              <a:rPr lang="en-CA" sz="2000" dirty="0" err="1" smtClean="0"/>
              <a:t>dovela</a:t>
            </a:r>
            <a:r>
              <a:rPr lang="en-CA" sz="2000" dirty="0" smtClean="0"/>
              <a:t> do </a:t>
            </a:r>
            <a:r>
              <a:rPr lang="en-CA" sz="2000" dirty="0" err="1" smtClean="0"/>
              <a:t>veoma</a:t>
            </a:r>
            <a:r>
              <a:rPr lang="en-CA" sz="2000" dirty="0" smtClean="0"/>
              <a:t> </a:t>
            </a:r>
            <a:r>
              <a:rPr lang="en-CA" sz="2000" dirty="0" err="1" smtClean="0"/>
              <a:t>niskih</a:t>
            </a:r>
            <a:r>
              <a:rPr lang="en-CA" sz="2000" dirty="0" smtClean="0"/>
              <a:t> </a:t>
            </a:r>
            <a:r>
              <a:rPr lang="en-CA" sz="2000" dirty="0" err="1" smtClean="0"/>
              <a:t>kamatnih</a:t>
            </a:r>
            <a:r>
              <a:rPr lang="en-CA" sz="2000" dirty="0" smtClean="0"/>
              <a:t> </a:t>
            </a:r>
            <a:r>
              <a:rPr lang="en-CA" sz="2000" dirty="0" err="1" smtClean="0"/>
              <a:t>stopa</a:t>
            </a:r>
            <a:r>
              <a:rPr lang="sr-Latn-RS" sz="2000" dirty="0" smtClean="0"/>
              <a:t>.</a:t>
            </a:r>
            <a:endParaRPr lang="en-US" sz="2000" dirty="0"/>
          </a:p>
        </p:txBody>
      </p:sp>
      <p:pic>
        <p:nvPicPr>
          <p:cNvPr id="24578" name="Chart 8"/>
          <p:cNvPicPr>
            <a:picLocks noChangeArrowheads="1"/>
          </p:cNvPicPr>
          <p:nvPr/>
        </p:nvPicPr>
        <p:blipFill>
          <a:blip r:embed="rId2"/>
          <a:srcRect l="-1186" t="-6122" r="-3548" b="-9142"/>
          <a:stretch>
            <a:fillRect/>
          </a:stretch>
        </p:blipFill>
        <p:spPr bwMode="auto">
          <a:xfrm>
            <a:off x="1384300" y="4140200"/>
            <a:ext cx="7696200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102069" y="3765034"/>
            <a:ext cx="65245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1600" i="1" dirty="0" smtClean="0"/>
              <a:t>Kamatne stope na međubankarskom tržištu (3-month) (2001-2015)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532907" y="6488668"/>
            <a:ext cx="252024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1200" i="1" dirty="0" smtClean="0"/>
              <a:t>Izvor: </a:t>
            </a:r>
            <a:r>
              <a:rPr lang="it-IT" sz="1200" i="1" dirty="0" smtClean="0"/>
              <a:t>https://fred.stlouisfed.org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0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FF0000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1130</TotalTime>
  <Words>1790</Words>
  <Application>Microsoft Office PowerPoint</Application>
  <PresentationFormat>Custom</PresentationFormat>
  <Paragraphs>161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Facet</vt:lpstr>
      <vt:lpstr>IZAZOVI I PERSPEKTIVE RAZVOJA TRŽIŠTA OSIGURANJA</vt:lpstr>
      <vt:lpstr>IZAZOVI NA SVETSKOM TRIŠTU OSIGURANJA</vt:lpstr>
      <vt:lpstr>IZAZOVI NA SVETSKOM TRŽIŠTU OSIGURANJA</vt:lpstr>
      <vt:lpstr>IZAZOVI NA SVETSKOM TRIŠTU OSIGURANJA </vt:lpstr>
      <vt:lpstr>UTICAJ GLOBALNE FINANSIJSKE KRIZE</vt:lpstr>
      <vt:lpstr>UTICAJ GLOBALNE FINANSIJSKE KRIZE</vt:lpstr>
      <vt:lpstr>UTICAJ GLOBALNE FINANSIJSKE KRIZE</vt:lpstr>
      <vt:lpstr>UTICAJ GLOBALNE FINANSIJSKE KRIZE</vt:lpstr>
      <vt:lpstr>NEPOVOLJAN INVESTICIONI AMBIJENT</vt:lpstr>
      <vt:lpstr>NEPOVOLJAN INVESTICIONI AMBIJENT</vt:lpstr>
      <vt:lpstr>NEPOVOLJAN INVESTICIONI AMBIJENT</vt:lpstr>
      <vt:lpstr>NEPOVOLJAN INVESTICIONI AMBIJENT</vt:lpstr>
      <vt:lpstr>KATASTROFALNE ŠTETE</vt:lpstr>
      <vt:lpstr>KATASTROFALNE ŠTETE</vt:lpstr>
      <vt:lpstr>REGULATORNI OKVIR</vt:lpstr>
      <vt:lpstr>REGULATORNI OKVIR</vt:lpstr>
      <vt:lpstr>TRŽIŠTE OSIGURANJA U SRBIJI</vt:lpstr>
      <vt:lpstr>TRŽIŠTE OSIGURANJA U SRBIJI</vt:lpstr>
      <vt:lpstr>TRŽIŠTE OSIGURANJA U SRBIJI</vt:lpstr>
      <vt:lpstr>TRŽIŠTE OSIGURANJA U SRBIJI</vt:lpstr>
      <vt:lpstr>TRŽIŠTE OSIGURANJA U SRBIJI</vt:lpstr>
      <vt:lpstr>TRŽIŠTE OSIGURANJA U SRBIJI</vt:lpstr>
      <vt:lpstr>TRŽIŠTE OSIGURANJA U SRBIJI</vt:lpstr>
      <vt:lpstr>TRŽIŠTE OSIGURANJA U SRBIJI</vt:lpstr>
      <vt:lpstr>TRŽIŠTE OSIGURANJA U SRBIJI</vt:lpstr>
      <vt:lpstr>HVALA NA PAŽNJI!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Marija</dc:creator>
  <cp:lastModifiedBy>Kocovic</cp:lastModifiedBy>
  <cp:revision>39</cp:revision>
  <dcterms:created xsi:type="dcterms:W3CDTF">2014-09-12T02:18:09Z</dcterms:created>
  <dcterms:modified xsi:type="dcterms:W3CDTF">2017-05-18T19:58:50Z</dcterms:modified>
</cp:coreProperties>
</file>