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8" r:id="rId3"/>
    <p:sldId id="329" r:id="rId4"/>
    <p:sldId id="332" r:id="rId5"/>
    <p:sldId id="331" r:id="rId6"/>
    <p:sldId id="313" r:id="rId7"/>
    <p:sldId id="314" r:id="rId8"/>
    <p:sldId id="315" r:id="rId9"/>
    <p:sldId id="334" r:id="rId10"/>
    <p:sldId id="293" r:id="rId11"/>
  </p:sldIdLst>
  <p:sldSz cx="9144000" cy="6858000" type="screen4x3"/>
  <p:notesSz cx="6954838" cy="93091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CC00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98" autoAdjust="0"/>
    <p:restoredTop sz="86447" autoAdjust="0"/>
  </p:normalViewPr>
  <p:slideViewPr>
    <p:cSldViewPr>
      <p:cViewPr>
        <p:scale>
          <a:sx n="82" d="100"/>
          <a:sy n="82" d="100"/>
        </p:scale>
        <p:origin x="-7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693" y="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171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693" y="884171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B46DC6D-48AF-44C1-B13B-82C20056E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72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693" y="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8500"/>
            <a:ext cx="4656138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6784" y="4422345"/>
            <a:ext cx="5561272" cy="4188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71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693" y="8841710"/>
            <a:ext cx="3014521" cy="465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B37D96-2F08-40FE-99C0-D79A8A670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235339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mtClean="0">
                <a:latin typeface="Arial" charset="0"/>
              </a:rPr>
              <a:t>1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9F3AC76-862C-4A4E-84AC-AB9E251840BC}" type="slidenum">
              <a:rPr lang="en-US" altLang="en-US" smtClean="0">
                <a:latin typeface="Arial" charset="0"/>
              </a:rPr>
              <a:pPr/>
              <a:t>1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B37D96-2F08-40FE-99C0-D79A8A67009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915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298B6-F2FD-470C-96FC-10AF042E401B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5089C-C155-40DF-BB23-41752B635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340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B3AD0-C7C4-4B09-B6E1-917FDAD0639F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74DB5-72AB-4C90-A7B3-43D290A17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100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1A6D6-F9AC-485B-941F-3663FA0885DC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933C5-47DE-4A62-8E26-36AF4BBCE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021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E0A8-EC6E-4F87-9626-E1552FC26CD7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79DF2-7708-4BBD-899C-90A96BAD9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0723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CCB31-F627-4581-9CE6-C88240AD8BED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68167-BDB9-4FF0-A2A2-7F828DBAF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53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7343B-5F88-45F1-B046-F84BD5B98029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1504F-5A1E-483D-8FA1-AFE9EF8AA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314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3799D-B152-411B-9E2C-224045946A9B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FE640-DCDB-4B8A-8377-87BD599CA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919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17921-3E45-4D44-B6E4-953ED77479F6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76D13-A8A5-42C0-81B5-303321485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918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C46BF-3129-4296-A600-51E8859D4957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292B9-52A4-43D4-ACE2-936F5403F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725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78952-757F-4FB1-807C-F3CCCE979304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F6CF7-8828-4D37-AA7C-E87FBC420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49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D8593-8262-4562-A888-2F5CFA27EE3C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4C161-D88C-4B0B-83CD-B9A9996A6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592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8D41F-D8DF-4DC3-A2F6-2CDDD88E5A12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12F8D-5DCF-43C6-9A48-81D72CBF8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048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fld id="{2487E8A0-270D-4FA2-BBA3-A700450200DF}" type="datetime1">
              <a:rPr lang="en-US" smtClean="0"/>
              <a:pPr>
                <a:defRPr/>
              </a:pPr>
              <a:t>5/19/2017</a:t>
            </a:fld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r>
              <a:rPr lang="vi-VN" smtClean="0"/>
              <a:t>Aranđelovac,  2014. godina</a:t>
            </a:r>
            <a:endParaRPr lang="en-US"/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ABEF5F2-E853-4A83-B10A-522B54D6F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  <p:sldLayoutId id="214748400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Microsoft_Office_Excel_Worksheet2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package" Target="../embeddings/Microsoft_Office_Excel_Worksheet3.xlsx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Excel_Worksheet4.xls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6938963" cy="609600"/>
          </a:xfrm>
        </p:spPr>
        <p:txBody>
          <a:bodyPr/>
          <a:lstStyle/>
          <a:p>
            <a:pPr algn="ctr" eaLnBrk="1" hangingPunct="1"/>
            <a:r>
              <a:rPr lang="hr-HR" altLang="en-US" sz="2400" b="1" dirty="0" smtClean="0"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sr-Latn-R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Cyrl-BA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Међународни симпозијум из осигурања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43332" y="2590800"/>
            <a:ext cx="8001000" cy="1524000"/>
          </a:xfrm>
        </p:spPr>
        <p:txBody>
          <a:bodyPr/>
          <a:lstStyle/>
          <a:p>
            <a:pPr marL="0" indent="0" algn="ctr">
              <a:buNone/>
            </a:pP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НАДЗОР ТРЖИШТА ОСИГУРАЊА РЕПУБЛИКЕ СРПСКЕ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sr-Latn-RS" sz="2000" dirty="0">
                <a:latin typeface="Times New Roman" pitchFamily="18" charset="0"/>
                <a:cs typeface="Times New Roman" pitchFamily="18" charset="0"/>
              </a:rPr>
              <a:t>шта је учињено последњих 15 година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600867" y="5321439"/>
            <a:ext cx="80859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l"/>
            <a:r>
              <a:rPr lang="hr-HR" sz="1600" dirty="0">
                <a:latin typeface="Times New Roman" pitchFamily="18" charset="0"/>
                <a:cs typeface="Times New Roman" pitchFamily="18" charset="0"/>
              </a:rPr>
              <a:t>мр Тамара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Пејић-Петковић</a:t>
            </a:r>
            <a:r>
              <a:rPr lang="sr-Cyrl-RS" sz="1600" smtClean="0">
                <a:latin typeface="Times New Roman" pitchFamily="18" charset="0"/>
                <a:cs typeface="Times New Roman" pitchFamily="18" charset="0"/>
              </a:rPr>
              <a:t>,  Предраг </a:t>
            </a: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Илић</a:t>
            </a:r>
            <a:endParaRPr lang="sr-Cyrl-BA" sz="16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Агенција </a:t>
            </a:r>
            <a:r>
              <a:rPr lang="hr-HR" sz="1600" dirty="0">
                <a:latin typeface="Times New Roman" pitchFamily="18" charset="0"/>
                <a:cs typeface="Times New Roman" pitchFamily="18" charset="0"/>
              </a:rPr>
              <a:t>за осигурање Републике Српске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logo AZORS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hr-HR" altLang="en-US" sz="16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sr-Cyrl-BA" altLang="en-US" sz="24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sr-Cyrl-BA" altLang="en-US" sz="2400" dirty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sr-Cyrl-BA" altLang="en-US" sz="2400" dirty="0" smtClean="0">
                <a:latin typeface="Times New Roman" pitchFamily="18" charset="0"/>
                <a:cs typeface="Times New Roman" panose="02020603050405020304" pitchFamily="18" charset="0"/>
              </a:rPr>
              <a:t>Хвала на пажњи</a:t>
            </a:r>
            <a:endParaRPr lang="sr-Cyrl-CS" altLang="en-US" sz="24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sr-Cyrl-CS" altLang="en-US" sz="24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sr-Latn-CS" altLang="en-US" sz="2400" dirty="0" smtClean="0">
                <a:latin typeface="Times New Roman" pitchFamily="18" charset="0"/>
                <a:cs typeface="Times New Roman" panose="02020603050405020304" pitchFamily="18" charset="0"/>
              </a:rPr>
              <a:t>kabinet@</a:t>
            </a:r>
            <a:r>
              <a:rPr lang="sr-Latn-BA" altLang="en-US" sz="2400" dirty="0" smtClean="0">
                <a:latin typeface="Times New Roman" pitchFamily="18" charset="0"/>
                <a:cs typeface="Times New Roman" panose="02020603050405020304" pitchFamily="18" charset="0"/>
              </a:rPr>
              <a:t>azors.rs.ba</a:t>
            </a:r>
            <a:endParaRPr lang="sr-Cyrl-CS" altLang="en-US" sz="2400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endParaRPr lang="en-US" altLang="en-US" sz="2400" dirty="0" smtClean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Latn-RS" smtClean="0"/>
              <a:t>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68167-BDB9-4FF0-A2A2-7F828DBAFCE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6" name="Picture 6" descr="logo AZORS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38200"/>
          </a:xfrm>
        </p:spPr>
        <p:txBody>
          <a:bodyPr/>
          <a:lstStyle/>
          <a:p>
            <a:pPr algn="ctr"/>
            <a:r>
              <a:rPr lang="sr-Cyrl-BA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</a:t>
            </a:r>
            <a:r>
              <a:rPr lang="sr-Cyrl-RS" altLang="en-US" sz="2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тржишта осигурања у РС  2001/2016</a:t>
            </a:r>
            <a:endParaRPr lang="en-US" sz="24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 smtClean="0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 smtClean="0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292B9-52A4-43D4-ACE2-936F5403F46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6" descr="logo AZORS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14304" y="1828800"/>
            <a:ext cx="25772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даље низак ниво   учешћа премије у БДП и  премије по запосленом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континуиран раст </a:t>
            </a:r>
            <a:r>
              <a:rPr lang="sr-Cyrl-R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премије </a:t>
            </a:r>
            <a:r>
              <a:rPr lang="sr-Latn-RS" strike="sngStrike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strike="sngStrike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интезиван раст премије животног осигурања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повећање конкуренције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35359"/>
              </p:ext>
            </p:extLst>
          </p:nvPr>
        </p:nvGraphicFramePr>
        <p:xfrm>
          <a:off x="304800" y="1981200"/>
          <a:ext cx="6000750" cy="3733800"/>
        </p:xfrm>
        <a:graphic>
          <a:graphicData uri="http://schemas.openxmlformats.org/presentationml/2006/ole">
            <p:oleObj spid="_x0000_s2122" name="Worksheet" r:id="rId4" imgW="6000784" imgH="2104994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55460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1"/>
            <a:ext cx="8610599" cy="838200"/>
          </a:xfrm>
        </p:spPr>
        <p:txBody>
          <a:bodyPr/>
          <a:lstStyle/>
          <a:p>
            <a:pPr algn="ctr"/>
            <a: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друштава за осигурање </a:t>
            </a:r>
            <a:b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BA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sr-Cyrl-R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  2001/2016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292B9-52A4-43D4-ACE2-936F5403F46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6" descr="logo AZORS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84140359"/>
              </p:ext>
            </p:extLst>
          </p:nvPr>
        </p:nvGraphicFramePr>
        <p:xfrm>
          <a:off x="152400" y="1752600"/>
          <a:ext cx="6128238" cy="3886200"/>
        </p:xfrm>
        <a:graphic>
          <a:graphicData uri="http://schemas.openxmlformats.org/presentationml/2006/ole">
            <p:oleObj spid="_x0000_s6218" name="Worksheet" r:id="rId4" imgW="5610208" imgH="3248138" progId="Excel.Sheet.12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0800" y="1828800"/>
            <a:ext cx="2514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оснивања Агенције: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актива се повећала 2,4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1,9 пута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 техничких и математичке резрве</a:t>
            </a:r>
          </a:p>
          <a:p>
            <a:pPr algn="l"/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Континуирано значајан утицај трошкова на пословни и укупан резултат пословања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sr-Cyrl-RS" dirty="0" smtClean="0"/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913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292B9-52A4-43D4-ACE2-936F5403F46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 descr="logo AZORS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07367"/>
            <a:ext cx="6124684" cy="4007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7000" y="1707367"/>
            <a:ext cx="2514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интензиван раст,али   ниско учешће премије животног осигурања</a:t>
            </a:r>
          </a:p>
          <a:p>
            <a:pPr algn="l"/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 математичке резерве у складу са старосном структуром портфеља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усклађен раст премије и техничких резерви неживотног осигурања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04800" y="304801"/>
            <a:ext cx="8610599" cy="838200"/>
          </a:xfrm>
        </p:spPr>
        <p:txBody>
          <a:bodyPr/>
          <a:lstStyle/>
          <a:p>
            <a:pPr algn="ctr"/>
            <a: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друштава за осигурање </a:t>
            </a:r>
            <a:b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BA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sr-Cyrl-RS" alt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  2001/2016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84494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70928"/>
            <a:ext cx="4840287" cy="228599"/>
          </a:xfrm>
        </p:spPr>
        <p:txBody>
          <a:bodyPr/>
          <a:lstStyle/>
          <a:p>
            <a:r>
              <a:rPr lang="sr-Cyrl-BA" sz="1400">
                <a:latin typeface="Times New Roman" pitchFamily="18" charset="0"/>
                <a:cs typeface="Times New Roman" pitchFamily="18" charset="0"/>
              </a:rPr>
              <a:t>Финансијска улагања у укупној активи</a:t>
            </a:r>
            <a:r>
              <a:rPr lang="en-US" sz="1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>
                <a:latin typeface="Times New Roman" pitchFamily="18" charset="0"/>
                <a:cs typeface="Times New Roman" pitchFamily="18" charset="0"/>
              </a:rPr>
            </a:br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722313" y="304801"/>
            <a:ext cx="7772400" cy="1143000"/>
          </a:xfrm>
        </p:spPr>
        <p:txBody>
          <a:bodyPr/>
          <a:lstStyle/>
          <a:p>
            <a:pPr algn="ctr"/>
            <a:r>
              <a:rPr lang="sr-Cyrl-R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Пословање друштава из РС  </a:t>
            </a:r>
            <a:r>
              <a:rPr lang="sr-Cyrl-RS" alt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2001/2016</a:t>
            </a:r>
            <a:endParaRPr lang="sr-Latn-BA" altLang="en-US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sr-Latn-BA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 dirty="0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292B9-52A4-43D4-ACE2-936F5403F46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6" descr="logo AZORS5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62600" y="1981200"/>
            <a:ext cx="28517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Након оснивања Агенције: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смањење учешћа улагања у повезана лица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повећање улагања у хартије од вриједности- најзначајније учешће државне обвезнице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повећање учешћа депозита и смањење зајмова</a:t>
            </a:r>
          </a:p>
          <a:p>
            <a:pPr algn="just"/>
            <a:endParaRPr lang="sr-Cyrl-RS" strike="sngStrike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84174940"/>
              </p:ext>
            </p:extLst>
          </p:nvPr>
        </p:nvGraphicFramePr>
        <p:xfrm>
          <a:off x="304800" y="2133600"/>
          <a:ext cx="5320146" cy="3657600"/>
        </p:xfrm>
        <a:graphic>
          <a:graphicData uri="http://schemas.openxmlformats.org/presentationml/2006/ole">
            <p:oleObj spid="_x0000_s7242" name="Worksheet" r:id="rId5" imgW="4876800" imgH="2447856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4670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201738" y="381000"/>
            <a:ext cx="7637462" cy="685800"/>
          </a:xfrm>
        </p:spPr>
        <p:txBody>
          <a:bodyPr/>
          <a:lstStyle/>
          <a:p>
            <a:pPr algn="ctr"/>
            <a:r>
              <a:rPr lang="sr-Cyrl-BA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Покриће техничких резерви неживотног осигурања</a:t>
            </a:r>
            <a:r>
              <a:rPr lang="sr-Latn-BA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110537" cy="1371600"/>
          </a:xfrm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sr-Cyrl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нето принцип покрића  </a:t>
            </a:r>
            <a:r>
              <a:rPr lang="sr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преносне премије и резерве које падају на терет реосигуравача) 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sr-Cyrl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најзначајније учешће: орочени депозити, некретнине и државне обвезнице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sr-Cyrl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ризик: реалност процјене вриједности некретнина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5D470DA-D8E9-4815-8B35-C34267F4D580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  <p:pic>
        <p:nvPicPr>
          <p:cNvPr id="7" name="Picture 6" descr="logo AZORS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3613" y="1752600"/>
            <a:ext cx="72167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sr-Cyrl-BA" dirty="0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7391400" cy="533400"/>
          </a:xfrm>
        </p:spPr>
        <p:txBody>
          <a:bodyPr/>
          <a:lstStyle/>
          <a:p>
            <a:pPr algn="ctr"/>
            <a:r>
              <a:rPr lang="sr-Cyrl-BA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Покриће техничких резерви </a:t>
            </a:r>
            <a:r>
              <a:rPr lang="sr-Cyrl-BA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 </a:t>
            </a:r>
            <a:r>
              <a:rPr lang="sr-Cyrl-BA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</a:t>
            </a:r>
            <a:r>
              <a:rPr lang="sr-Latn-BA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D505A87-77E9-404A-ABEE-3CCF3B56230F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Latn-RS" smtClean="0"/>
              <a:t> </a:t>
            </a:r>
            <a:endParaRPr lang="en-US"/>
          </a:p>
        </p:txBody>
      </p:sp>
      <p:pic>
        <p:nvPicPr>
          <p:cNvPr id="6" name="Picture 6" descr="logo AZORS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1" y="5029200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sr-Cyrl-RS" sz="1600" smtClean="0">
                <a:latin typeface="Times New Roman" pitchFamily="18" charset="0"/>
                <a:cs typeface="Times New Roman" pitchFamily="18" charset="0"/>
              </a:rPr>
              <a:t>Континуирано присутна потпуна квантитативна и квалитативна усклађеност са прописаним захтјевима</a:t>
            </a:r>
            <a:endParaRPr lang="sr-Latn-B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sr-Cyrl-RS" sz="1600" smtClean="0">
                <a:latin typeface="Times New Roman" pitchFamily="18" charset="0"/>
                <a:cs typeface="Times New Roman" pitchFamily="18" charset="0"/>
              </a:rPr>
              <a:t>раст изложености држави</a:t>
            </a:r>
            <a:endParaRPr lang="sr-Latn-B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RS" sz="16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BA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7460932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Капитлна адекватност</a:t>
            </a:r>
            <a:endParaRPr lang="en-US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943600" y="2174875"/>
            <a:ext cx="2743200" cy="395128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испуњавање прописаних захтјева адекватности капитала</a:t>
            </a:r>
            <a:endParaRPr lang="sr-Latn-B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ризик: идентификација </a:t>
            </a:r>
            <a:r>
              <a:rPr lang="sr-Cyrl-RS" sz="1600" dirty="0">
                <a:latin typeface="Times New Roman" pitchFamily="18" charset="0"/>
                <a:cs typeface="Times New Roman" pitchFamily="18" charset="0"/>
              </a:rPr>
              <a:t>и процјена свих одбитних </a:t>
            </a: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ставки у обрачуну расположивог капитала</a:t>
            </a:r>
          </a:p>
          <a:p>
            <a:pPr>
              <a:buFont typeface="Wingdings" pitchFamily="2" charset="2"/>
              <a:buChar char="Ø"/>
            </a:pP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додатни захтјев: обавезно покриће за 50% минималног гарантног фонда</a:t>
            </a:r>
          </a:p>
          <a:p>
            <a:pPr>
              <a:buFont typeface="Wingdings" pitchFamily="2" charset="2"/>
              <a:buChar char="Ø"/>
            </a:pPr>
            <a:endParaRPr lang="sr-Cyrl-R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Cyrl-BA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r-Latn-RS" smtClean="0"/>
              <a:t> </a:t>
            </a:r>
            <a:endParaRPr lang="en-US" dirty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C53DC43-61AD-4B0B-98BE-009183A1FA5C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pic>
        <p:nvPicPr>
          <p:cNvPr id="6" name="Picture 6" descr="logo AZORS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5334000" cy="3951288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30169916"/>
              </p:ext>
            </p:extLst>
          </p:nvPr>
        </p:nvGraphicFramePr>
        <p:xfrm>
          <a:off x="457200" y="2209800"/>
          <a:ext cx="5124450" cy="2819400"/>
        </p:xfrm>
        <a:graphic>
          <a:graphicData uri="http://schemas.openxmlformats.org/presentationml/2006/ole">
            <p:oleObj spid="_x0000_s11320" name="Worksheet" r:id="rId4" imgW="5124416" imgH="2047986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01738" y="304800"/>
            <a:ext cx="8229600" cy="1143000"/>
          </a:xfrm>
        </p:spPr>
        <p:txBody>
          <a:bodyPr/>
          <a:lstStyle/>
          <a:p>
            <a:pPr algn="ctr"/>
            <a:r>
              <a:rPr lang="sr-Cyrl-R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Регулаторне и надзорне активности Агенције</a:t>
            </a:r>
            <a:endParaRPr lang="en-US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406525"/>
          </a:xfrm>
        </p:spPr>
        <p:txBody>
          <a:bodyPr/>
          <a:lstStyle/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sr-Cyrl-RS" altLang="en-US" sz="1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Фокус надзорних активности:</a:t>
            </a:r>
            <a:endParaRPr lang="hr-HR" altLang="en-US" sz="18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altLang="en-US" sz="1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sr-Cyrl-RS" altLang="en-US" sz="1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инансијски и актуарски аспекти пословања</a:t>
            </a:r>
          </a:p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altLang="en-US" sz="1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понашање на тржишту </a:t>
            </a:r>
            <a:endParaRPr lang="sr-Latn-RS" altLang="en-US" sz="1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altLang="en-US" sz="1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заштита потрошача у осигурању</a:t>
            </a:r>
          </a:p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ü"/>
            </a:pPr>
            <a:endParaRPr lang="hr-HR" altLang="en-US" sz="1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4419601" y="2174875"/>
            <a:ext cx="4267200" cy="1330325"/>
          </a:xfrm>
        </p:spPr>
        <p:txBody>
          <a:bodyPr/>
          <a:lstStyle/>
          <a:p>
            <a:pPr lvl="0">
              <a:lnSpc>
                <a:spcPct val="8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sr-Cyrl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Оцјена </a:t>
            </a:r>
            <a:r>
              <a:rPr lang="sr-Latn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FSAP </a:t>
            </a:r>
            <a:r>
              <a:rPr lang="sr-Cyrl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мисије (2014-2015): „...оперативни процеси и интерне контроле на високом нивоу, Агенција позиционирана на</a:t>
            </a:r>
            <a:r>
              <a:rPr lang="sr-Latn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 који омогућава ефикасну супервизију. Процес супервизије и регулаторни оквир у великој мјери усклађени са </a:t>
            </a:r>
            <a:r>
              <a:rPr lang="en-U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ICP</a:t>
            </a:r>
            <a:r>
              <a:rPr lang="sr-Latn-RS" altLang="en-US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hr-HR" altLang="en-US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B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68167-BDB9-4FF0-A2A2-7F828DBAFCE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 descr="logo AZORS5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173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Pentagon 19"/>
          <p:cNvSpPr/>
          <p:nvPr/>
        </p:nvSpPr>
        <p:spPr bwMode="auto">
          <a:xfrm>
            <a:off x="600869" y="4451643"/>
            <a:ext cx="7086600" cy="1703832"/>
          </a:xfrm>
          <a:prstGeom prst="homePlate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5750" lvl="0" indent="-285750" algn="l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Ø"/>
            </a:pPr>
            <a:r>
              <a:rPr lang="sr-Latn-BA" altLang="en-US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altLang="en-US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Cyrl-RS" altLang="en-US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Стратешке активности</a:t>
            </a:r>
            <a:endParaRPr lang="sr-Latn-BA" altLang="en-US" b="1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69900" algn="l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sz="16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финансијско описмењавање становништва и заштита потрошача у осигурању</a:t>
            </a:r>
          </a:p>
          <a:p>
            <a:pPr marL="469900" indent="-469900" algn="l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altLang="en-US" sz="16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либерализација у обавезном осигурању од аутоодговорности</a:t>
            </a:r>
            <a:endParaRPr lang="sr-Latn-BA" altLang="en-US" b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lvl="0" indent="-469900" algn="l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  <a:buFont typeface="Wingdings" pitchFamily="2" charset="2"/>
              <a:buChar char="ü"/>
            </a:pPr>
            <a:r>
              <a:rPr lang="sr-Cyrl-RS" sz="16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развој  супервизорских пракси/постепен прелазак на супервизију засновану на ризицима</a:t>
            </a:r>
            <a:endParaRPr lang="hr-HR" altLang="en-US" sz="16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80000"/>
              </a:lnSpc>
              <a:spcBef>
                <a:spcPct val="20000"/>
              </a:spcBef>
              <a:buClr>
                <a:srgbClr val="CC0000"/>
              </a:buClr>
            </a:pPr>
            <a:endParaRPr lang="hr-HR" altLang="en-US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sr-Cyrl-BA" dirty="0">
                <a:latin typeface="Times New Roman" pitchFamily="18" charset="0"/>
                <a:cs typeface="Times New Roman" pitchFamily="18" charset="0"/>
              </a:rPr>
              <a:t>Златибор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, 201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Cyrl-BA" dirty="0">
                <a:latin typeface="Times New Roman" pitchFamily="18" charset="0"/>
                <a:cs typeface="Times New Roman" pitchFamily="18" charset="0"/>
              </a:rPr>
              <a:t>година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690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4809</TotalTime>
  <Words>404</Words>
  <Application>Microsoft Office PowerPoint</Application>
  <PresentationFormat>On-screen Show (4:3)</PresentationFormat>
  <Paragraphs>83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Profile</vt:lpstr>
      <vt:lpstr>Worksheet</vt:lpstr>
      <vt:lpstr>  XV Међународни симпозијум из осигурања</vt:lpstr>
      <vt:lpstr>Статистика тржишта осигурања у РС  2001/2016</vt:lpstr>
      <vt:lpstr>Пословање друштава за осигурање  из РС  2001/2016</vt:lpstr>
      <vt:lpstr>Пословање друштава за осигурање  из РС  2001/2016</vt:lpstr>
      <vt:lpstr>Финансијска улагања у укупној активи </vt:lpstr>
      <vt:lpstr>Покриће техничких резерви неживотног осигурања  </vt:lpstr>
      <vt:lpstr>Покриће техничких резерви животног осигурања </vt:lpstr>
      <vt:lpstr>Капитлна адекватност</vt:lpstr>
      <vt:lpstr>Регулаторне и надзорне активности Агенције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Kocovic</cp:lastModifiedBy>
  <cp:revision>356</cp:revision>
  <cp:lastPrinted>2017-05-15T10:33:05Z</cp:lastPrinted>
  <dcterms:created xsi:type="dcterms:W3CDTF">1601-01-01T00:00:00Z</dcterms:created>
  <dcterms:modified xsi:type="dcterms:W3CDTF">2017-05-19T06:50:09Z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