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5" r:id="rId1"/>
  </p:sldMasterIdLst>
  <p:notesMasterIdLst>
    <p:notesMasterId r:id="rId14"/>
  </p:notesMasterIdLst>
  <p:sldIdLst>
    <p:sldId id="256" r:id="rId2"/>
    <p:sldId id="257" r:id="rId3"/>
    <p:sldId id="258" r:id="rId4"/>
    <p:sldId id="259" r:id="rId5"/>
    <p:sldId id="260" r:id="rId6"/>
    <p:sldId id="261" r:id="rId7"/>
    <p:sldId id="262" r:id="rId8"/>
    <p:sldId id="263" r:id="rId9"/>
    <p:sldId id="268" r:id="rId10"/>
    <p:sldId id="265"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B2127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3" d="100"/>
          <a:sy n="73" d="100"/>
        </p:scale>
        <p:origin x="-612"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D:\&#1076;&#1086;&#1082;&#1091;&#1084;&#1077;&#1085;&#1090;&#1099;%2007-03-13\&#1055;&#1056;&#1054;&#1045;&#1050;&#1058;&#1067;%202017\&#1057;&#1040;&#1051;&#1040;&#1042;&#1040;&#1058;\&#1056;&#1072;&#1089;&#1095;&#1077;&#1090;%20&#1052;&#1091;&#1078;&#1095;&#1080;&#1085;&#1099;%2003-04-2017\QX%20&#1089;&#1090;&#1072;&#1078;-&#1074;&#1086;&#1079;&#1088;&#1072;&#1089;&#1090;%20&#1052;&#1091;&#1078;&#1095;&#1080;&#1085;&#1099;.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1076;&#1086;&#1082;&#1091;&#1084;&#1077;&#1085;&#1090;&#1099;%2007-03-13\&#1055;&#1056;&#1054;&#1045;&#1050;&#1058;&#1067;%202017\&#1057;&#1040;&#1051;&#1040;&#1042;&#1040;&#1058;\&#1056;&#1072;&#1089;&#1095;&#1077;&#1090;%20&#1052;&#1091;&#1078;&#1095;&#1080;&#1085;&#1099;%2003-04-2017\QX%20&#1089;&#1090;&#1072;&#1078;-&#1074;&#1086;&#1079;&#1088;&#1072;&#1089;&#1090;%20&#1052;&#1091;&#1078;&#1095;&#1080;&#1085;&#109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GB"/>
  <c:chart>
    <c:autoTitleDeleted val="1"/>
    <c:plotArea>
      <c:layout>
        <c:manualLayout>
          <c:layoutTarget val="inner"/>
          <c:xMode val="edge"/>
          <c:yMode val="edge"/>
          <c:x val="9.3294446090063501E-2"/>
          <c:y val="4.8731622402345451E-2"/>
          <c:w val="0.8719342917956151"/>
          <c:h val="0.83000789536086927"/>
        </c:manualLayout>
      </c:layout>
      <c:scatterChart>
        <c:scatterStyle val="smoothMarker"/>
        <c:ser>
          <c:idx val="0"/>
          <c:order val="0"/>
          <c:tx>
            <c:v> </c:v>
          </c:tx>
          <c:spPr>
            <a:ln w="22225" cap="rnd">
              <a:solidFill>
                <a:schemeClr val="accent1"/>
              </a:solidFill>
              <a:prstDash val="sysDash"/>
              <a:round/>
            </a:ln>
            <a:effectLst/>
          </c:spPr>
          <c:marker>
            <c:symbol val="none"/>
          </c:marker>
          <c:xVal>
            <c:numRef>
              <c:f>'#LN00461'!$D$249:$D$288</c:f>
              <c:numCache>
                <c:formatCode>General</c:formatCode>
                <c:ptCount val="40"/>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pt idx="28">
                  <c:v>48</c:v>
                </c:pt>
                <c:pt idx="29">
                  <c:v>49</c:v>
                </c:pt>
                <c:pt idx="30">
                  <c:v>50</c:v>
                </c:pt>
                <c:pt idx="31">
                  <c:v>51</c:v>
                </c:pt>
                <c:pt idx="32">
                  <c:v>52</c:v>
                </c:pt>
                <c:pt idx="33">
                  <c:v>53</c:v>
                </c:pt>
                <c:pt idx="34">
                  <c:v>54</c:v>
                </c:pt>
                <c:pt idx="35">
                  <c:v>55</c:v>
                </c:pt>
                <c:pt idx="36">
                  <c:v>56</c:v>
                </c:pt>
                <c:pt idx="37">
                  <c:v>57</c:v>
                </c:pt>
                <c:pt idx="38">
                  <c:v>58</c:v>
                </c:pt>
                <c:pt idx="39">
                  <c:v>59</c:v>
                </c:pt>
              </c:numCache>
            </c:numRef>
          </c:xVal>
          <c:yVal>
            <c:numRef>
              <c:f>'#LN00461'!$E$249:$E$288</c:f>
              <c:numCache>
                <c:formatCode>General</c:formatCode>
                <c:ptCount val="40"/>
                <c:pt idx="0">
                  <c:v>0.13528000000000001</c:v>
                </c:pt>
                <c:pt idx="1">
                  <c:v>6.3511888241280429E-2</c:v>
                </c:pt>
                <c:pt idx="2">
                  <c:v>5.9854285008644106E-2</c:v>
                </c:pt>
                <c:pt idx="3">
                  <c:v>6.1904824451945943E-2</c:v>
                </c:pt>
                <c:pt idx="4">
                  <c:v>5.9451134136096352E-2</c:v>
                </c:pt>
                <c:pt idx="5">
                  <c:v>5.7909310149760321E-2</c:v>
                </c:pt>
                <c:pt idx="6">
                  <c:v>5.5574868845205794E-2</c:v>
                </c:pt>
                <c:pt idx="7">
                  <c:v>5.3892616326735449E-2</c:v>
                </c:pt>
                <c:pt idx="8">
                  <c:v>5.2806564566901297E-2</c:v>
                </c:pt>
                <c:pt idx="9">
                  <c:v>5.2707244212098658E-2</c:v>
                </c:pt>
                <c:pt idx="10">
                  <c:v>5.3708339081932323E-2</c:v>
                </c:pt>
                <c:pt idx="11">
                  <c:v>5.6173456635840911E-2</c:v>
                </c:pt>
                <c:pt idx="12">
                  <c:v>6.0598035970429315E-2</c:v>
                </c:pt>
                <c:pt idx="13">
                  <c:v>6.6903145481453777E-2</c:v>
                </c:pt>
                <c:pt idx="14">
                  <c:v>7.5048463029631723E-2</c:v>
                </c:pt>
                <c:pt idx="15">
                  <c:v>8.49755035383776E-2</c:v>
                </c:pt>
                <c:pt idx="16">
                  <c:v>9.5811767505503215E-2</c:v>
                </c:pt>
                <c:pt idx="17">
                  <c:v>0.10622758824884014</c:v>
                </c:pt>
                <c:pt idx="18">
                  <c:v>0.11572438162544178</c:v>
                </c:pt>
                <c:pt idx="19">
                  <c:v>0.12350149850149839</c:v>
                </c:pt>
                <c:pt idx="20">
                  <c:v>0.12855582466638188</c:v>
                </c:pt>
                <c:pt idx="21">
                  <c:v>0.13073569482288808</c:v>
                </c:pt>
                <c:pt idx="22">
                  <c:v>0.13090088395711871</c:v>
                </c:pt>
                <c:pt idx="23">
                  <c:v>0.12919281540792021</c:v>
                </c:pt>
                <c:pt idx="24">
                  <c:v>0.12582836315440718</c:v>
                </c:pt>
                <c:pt idx="25">
                  <c:v>0.12214536150857641</c:v>
                </c:pt>
                <c:pt idx="26">
                  <c:v>0.11852331606217614</c:v>
                </c:pt>
                <c:pt idx="27">
                  <c:v>0.11511143766838072</c:v>
                </c:pt>
                <c:pt idx="28">
                  <c:v>0.11251037918627144</c:v>
                </c:pt>
                <c:pt idx="29">
                  <c:v>0.11227194760642419</c:v>
                </c:pt>
                <c:pt idx="30">
                  <c:v>0.11364834006675011</c:v>
                </c:pt>
                <c:pt idx="31">
                  <c:v>0.11672611969877048</c:v>
                </c:pt>
                <c:pt idx="32">
                  <c:v>0.12026026475207612</c:v>
                </c:pt>
                <c:pt idx="33">
                  <c:v>0.12318286151491979</c:v>
                </c:pt>
                <c:pt idx="34">
                  <c:v>0.12303664921465854</c:v>
                </c:pt>
                <c:pt idx="35">
                  <c:v>0.12039800995024948</c:v>
                </c:pt>
                <c:pt idx="36">
                  <c:v>0.11764705882352994</c:v>
                </c:pt>
                <c:pt idx="37">
                  <c:v>0.1153846153846123</c:v>
                </c:pt>
                <c:pt idx="38">
                  <c:v>0.11642512077294771</c:v>
                </c:pt>
                <c:pt idx="39">
                  <c:v>0.1230180426462532</c:v>
                </c:pt>
              </c:numCache>
            </c:numRef>
          </c:yVal>
          <c:smooth val="1"/>
          <c:extLst xmlns:c16r2="http://schemas.microsoft.com/office/drawing/2015/06/chart">
            <c:ext xmlns:c16="http://schemas.microsoft.com/office/drawing/2014/chart" uri="{C3380CC4-5D6E-409C-BE32-E72D297353CC}">
              <c16:uniqueId val="{00000000-6A92-4A37-89E1-8CDAE9DE7228}"/>
            </c:ext>
          </c:extLst>
        </c:ser>
        <c:ser>
          <c:idx val="1"/>
          <c:order val="1"/>
          <c:tx>
            <c:v> </c:v>
          </c:tx>
          <c:spPr>
            <a:ln w="28575" cap="rnd">
              <a:solidFill>
                <a:srgbClr val="FF0000"/>
              </a:solidFill>
              <a:prstDash val="sysDot"/>
              <a:round/>
            </a:ln>
            <a:effectLst/>
          </c:spPr>
          <c:marker>
            <c:symbol val="none"/>
          </c:marker>
          <c:xVal>
            <c:numRef>
              <c:f>'#LN00461'!$D$249:$D$288</c:f>
              <c:numCache>
                <c:formatCode>General</c:formatCode>
                <c:ptCount val="40"/>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pt idx="28">
                  <c:v>48</c:v>
                </c:pt>
                <c:pt idx="29">
                  <c:v>49</c:v>
                </c:pt>
                <c:pt idx="30">
                  <c:v>50</c:v>
                </c:pt>
                <c:pt idx="31">
                  <c:v>51</c:v>
                </c:pt>
                <c:pt idx="32">
                  <c:v>52</c:v>
                </c:pt>
                <c:pt idx="33">
                  <c:v>53</c:v>
                </c:pt>
                <c:pt idx="34">
                  <c:v>54</c:v>
                </c:pt>
                <c:pt idx="35">
                  <c:v>55</c:v>
                </c:pt>
                <c:pt idx="36">
                  <c:v>56</c:v>
                </c:pt>
                <c:pt idx="37">
                  <c:v>57</c:v>
                </c:pt>
                <c:pt idx="38">
                  <c:v>58</c:v>
                </c:pt>
                <c:pt idx="39">
                  <c:v>59</c:v>
                </c:pt>
              </c:numCache>
            </c:numRef>
          </c:xVal>
          <c:yVal>
            <c:numRef>
              <c:f>'#LN00461'!$F$249:$F$288</c:f>
              <c:numCache>
                <c:formatCode>General</c:formatCode>
                <c:ptCount val="40"/>
                <c:pt idx="0">
                  <c:v>0.10158</c:v>
                </c:pt>
                <c:pt idx="1">
                  <c:v>0.11337000000000001</c:v>
                </c:pt>
                <c:pt idx="2">
                  <c:v>8.9650000000000035E-2</c:v>
                </c:pt>
                <c:pt idx="3">
                  <c:v>7.1480000000000016E-2</c:v>
                </c:pt>
                <c:pt idx="4">
                  <c:v>5.8800000000000012E-2</c:v>
                </c:pt>
                <c:pt idx="5">
                  <c:v>4.9720000000000014E-2</c:v>
                </c:pt>
                <c:pt idx="6">
                  <c:v>4.2979999999999997E-2</c:v>
                </c:pt>
                <c:pt idx="7">
                  <c:v>3.7800000000000007E-2</c:v>
                </c:pt>
                <c:pt idx="8">
                  <c:v>3.3710000000000004E-2</c:v>
                </c:pt>
                <c:pt idx="9">
                  <c:v>3.0400000000000007E-2</c:v>
                </c:pt>
                <c:pt idx="10">
                  <c:v>2.7680000000000007E-2</c:v>
                </c:pt>
                <c:pt idx="11">
                  <c:v>2.5400000000000002E-2</c:v>
                </c:pt>
                <c:pt idx="12">
                  <c:v>2.3460000000000002E-2</c:v>
                </c:pt>
                <c:pt idx="13">
                  <c:v>2.1790000000000004E-2</c:v>
                </c:pt>
                <c:pt idx="14">
                  <c:v>2.035E-2</c:v>
                </c:pt>
                <c:pt idx="15">
                  <c:v>1.9080000000000003E-2</c:v>
                </c:pt>
                <c:pt idx="16">
                  <c:v>1.7960000000000007E-2</c:v>
                </c:pt>
                <c:pt idx="17">
                  <c:v>1.6959999999999999E-2</c:v>
                </c:pt>
                <c:pt idx="18">
                  <c:v>1.6070000000000004E-2</c:v>
                </c:pt>
                <c:pt idx="19">
                  <c:v>1.5259999999999999E-2</c:v>
                </c:pt>
                <c:pt idx="20">
                  <c:v>1.4540000000000003E-2</c:v>
                </c:pt>
                <c:pt idx="21">
                  <c:v>1.3870000000000002E-2</c:v>
                </c:pt>
                <c:pt idx="22">
                  <c:v>1.3270000000000002E-2</c:v>
                </c:pt>
                <c:pt idx="23">
                  <c:v>1.2720000000000002E-2</c:v>
                </c:pt>
                <c:pt idx="24">
                  <c:v>1.221E-2</c:v>
                </c:pt>
                <c:pt idx="25">
                  <c:v>1.1740000000000004E-2</c:v>
                </c:pt>
                <c:pt idx="26">
                  <c:v>1.1299999999999999E-2</c:v>
                </c:pt>
                <c:pt idx="27">
                  <c:v>1.0900000000000003E-2</c:v>
                </c:pt>
                <c:pt idx="28">
                  <c:v>1.0520000000000003E-2</c:v>
                </c:pt>
                <c:pt idx="29">
                  <c:v>1.017E-2</c:v>
                </c:pt>
                <c:pt idx="30">
                  <c:v>9.8400000000000033E-3</c:v>
                </c:pt>
                <c:pt idx="31">
                  <c:v>9.530000000000002E-3</c:v>
                </c:pt>
                <c:pt idx="32">
                  <c:v>9.2400000000000034E-3</c:v>
                </c:pt>
                <c:pt idx="33">
                  <c:v>8.9700000000000023E-3</c:v>
                </c:pt>
                <c:pt idx="34">
                  <c:v>8.7100000000000007E-3</c:v>
                </c:pt>
                <c:pt idx="35">
                  <c:v>8.4700000000000018E-3</c:v>
                </c:pt>
                <c:pt idx="36">
                  <c:v>8.2400000000000008E-3</c:v>
                </c:pt>
                <c:pt idx="37">
                  <c:v>8.0200000000000028E-3</c:v>
                </c:pt>
                <c:pt idx="38">
                  <c:v>7.8100000000000018E-3</c:v>
                </c:pt>
                <c:pt idx="39">
                  <c:v>7.6200000000000009E-3</c:v>
                </c:pt>
              </c:numCache>
            </c:numRef>
          </c:yVal>
          <c:smooth val="1"/>
          <c:extLst xmlns:c16r2="http://schemas.microsoft.com/office/drawing/2015/06/chart">
            <c:ext xmlns:c16="http://schemas.microsoft.com/office/drawing/2014/chart" uri="{C3380CC4-5D6E-409C-BE32-E72D297353CC}">
              <c16:uniqueId val="{00000001-6A92-4A37-89E1-8CDAE9DE7228}"/>
            </c:ext>
          </c:extLst>
        </c:ser>
        <c:ser>
          <c:idx val="2"/>
          <c:order val="2"/>
          <c:tx>
            <c:v> </c:v>
          </c:tx>
          <c:spPr>
            <a:ln w="19050" cap="rnd">
              <a:solidFill>
                <a:srgbClr val="B21279"/>
              </a:solidFill>
              <a:prstDash val="solid"/>
              <a:round/>
            </a:ln>
            <a:effectLst/>
          </c:spPr>
          <c:marker>
            <c:symbol val="none"/>
          </c:marker>
          <c:xVal>
            <c:numRef>
              <c:f>'#LN00461'!$D$249:$D$288</c:f>
              <c:numCache>
                <c:formatCode>General</c:formatCode>
                <c:ptCount val="40"/>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pt idx="28">
                  <c:v>48</c:v>
                </c:pt>
                <c:pt idx="29">
                  <c:v>49</c:v>
                </c:pt>
                <c:pt idx="30">
                  <c:v>50</c:v>
                </c:pt>
                <c:pt idx="31">
                  <c:v>51</c:v>
                </c:pt>
                <c:pt idx="32">
                  <c:v>52</c:v>
                </c:pt>
                <c:pt idx="33">
                  <c:v>53</c:v>
                </c:pt>
                <c:pt idx="34">
                  <c:v>54</c:v>
                </c:pt>
                <c:pt idx="35">
                  <c:v>55</c:v>
                </c:pt>
                <c:pt idx="36">
                  <c:v>56</c:v>
                </c:pt>
                <c:pt idx="37">
                  <c:v>57</c:v>
                </c:pt>
                <c:pt idx="38">
                  <c:v>58</c:v>
                </c:pt>
                <c:pt idx="39">
                  <c:v>59</c:v>
                </c:pt>
              </c:numCache>
            </c:numRef>
          </c:xVal>
          <c:yVal>
            <c:numRef>
              <c:f>'#LN00461'!$G$249:$G$288</c:f>
              <c:numCache>
                <c:formatCode>General</c:formatCode>
                <c:ptCount val="40"/>
                <c:pt idx="0">
                  <c:v>0.10923284036272268</c:v>
                </c:pt>
                <c:pt idx="1">
                  <c:v>0.10444384766034481</c:v>
                </c:pt>
                <c:pt idx="2">
                  <c:v>9.9864814261664228E-2</c:v>
                </c:pt>
                <c:pt idx="3">
                  <c:v>9.5486535118365093E-2</c:v>
                </c:pt>
                <c:pt idx="4">
                  <c:v>9.130020875040909E-2</c:v>
                </c:pt>
                <c:pt idx="5">
                  <c:v>8.7297419552770525E-2</c:v>
                </c:pt>
                <c:pt idx="6">
                  <c:v>8.3470120877881276E-2</c:v>
                </c:pt>
                <c:pt idx="7">
                  <c:v>7.9810618859775889E-2</c:v>
                </c:pt>
                <c:pt idx="8">
                  <c:v>7.6311556947419326E-2</c:v>
                </c:pt>
                <c:pt idx="9">
                  <c:v>7.2965901116125928E-2</c:v>
                </c:pt>
                <c:pt idx="10">
                  <c:v>6.9766925727339835E-2</c:v>
                </c:pt>
                <c:pt idx="11">
                  <c:v>6.6708200008351856E-2</c:v>
                </c:pt>
                <c:pt idx="12">
                  <c:v>6.3783575124773506E-2</c:v>
                </c:pt>
                <c:pt idx="13">
                  <c:v>6.0987171819780327E-2</c:v>
                </c:pt>
                <c:pt idx="14">
                  <c:v>5.8313368595276215E-2</c:v>
                </c:pt>
                <c:pt idx="15">
                  <c:v>5.575679041121985E-2</c:v>
                </c:pt>
                <c:pt idx="16">
                  <c:v>5.3312297880396077E-2</c:v>
                </c:pt>
                <c:pt idx="17">
                  <c:v>5.097497693691045E-2</c:v>
                </c:pt>
                <c:pt idx="18">
                  <c:v>4.8740128957638726E-2</c:v>
                </c:pt>
                <c:pt idx="19">
                  <c:v>4.6603261316771769E-2</c:v>
                </c:pt>
                <c:pt idx="20">
                  <c:v>4.4560078354469221E-2</c:v>
                </c:pt>
                <c:pt idx="21">
                  <c:v>4.2606472741465666E-2</c:v>
                </c:pt>
                <c:pt idx="22">
                  <c:v>4.0738517222270239E-2</c:v>
                </c:pt>
                <c:pt idx="23">
                  <c:v>3.8952456720361621E-2</c:v>
                </c:pt>
                <c:pt idx="24">
                  <c:v>3.7244700789507319E-2</c:v>
                </c:pt>
                <c:pt idx="25">
                  <c:v>3.5611816396032676E-2</c:v>
                </c:pt>
                <c:pt idx="26">
                  <c:v>3.4050521017530172E-2</c:v>
                </c:pt>
                <c:pt idx="27">
                  <c:v>3.2557676044135481E-2</c:v>
                </c:pt>
                <c:pt idx="28">
                  <c:v>3.1130280469105147E-2</c:v>
                </c:pt>
                <c:pt idx="29">
                  <c:v>2.9765464856012294E-2</c:v>
                </c:pt>
                <c:pt idx="30">
                  <c:v>2.8460485570433153E-2</c:v>
                </c:pt>
                <c:pt idx="31">
                  <c:v>2.7212719264527889E-2</c:v>
                </c:pt>
                <c:pt idx="32">
                  <c:v>2.6019657603429166E-2</c:v>
                </c:pt>
                <c:pt idx="33">
                  <c:v>2.4878902222836532E-2</c:v>
                </c:pt>
                <c:pt idx="34">
                  <c:v>2.3788159907680205E-2</c:v>
                </c:pt>
                <c:pt idx="35">
                  <c:v>2.2745237982162339E-2</c:v>
                </c:pt>
                <c:pt idx="36">
                  <c:v>2.1748039901908107E-2</c:v>
                </c:pt>
                <c:pt idx="37">
                  <c:v>2.0794561039366295E-2</c:v>
                </c:pt>
                <c:pt idx="38">
                  <c:v>1.9882884653986313E-2</c:v>
                </c:pt>
                <c:pt idx="39">
                  <c:v>1.9011178039071118E-2</c:v>
                </c:pt>
              </c:numCache>
            </c:numRef>
          </c:yVal>
          <c:smooth val="1"/>
          <c:extLst xmlns:c16r2="http://schemas.microsoft.com/office/drawing/2015/06/chart">
            <c:ext xmlns:c16="http://schemas.microsoft.com/office/drawing/2014/chart" uri="{C3380CC4-5D6E-409C-BE32-E72D297353CC}">
              <c16:uniqueId val="{00000002-6A92-4A37-89E1-8CDAE9DE7228}"/>
            </c:ext>
          </c:extLst>
        </c:ser>
        <c:dLbls/>
        <c:axId val="81943936"/>
        <c:axId val="81978496"/>
      </c:scatterChart>
      <c:valAx>
        <c:axId val="81943936"/>
        <c:scaling>
          <c:orientation val="minMax"/>
          <c:max val="50"/>
          <c:min val="20"/>
        </c:scaling>
        <c:axPos val="b"/>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1978496"/>
        <c:crosses val="autoZero"/>
        <c:crossBetween val="midCat"/>
      </c:valAx>
      <c:valAx>
        <c:axId val="81978496"/>
        <c:scaling>
          <c:orientation val="minMax"/>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1943936"/>
        <c:crosses val="autoZero"/>
        <c:crossBetween val="midCat"/>
      </c:valAx>
      <c:spPr>
        <a:noFill/>
        <a:ln>
          <a:solidFill>
            <a:schemeClr val="accent1"/>
          </a:solidFill>
        </a:ln>
        <a:effectLst/>
      </c:spPr>
    </c:plotArea>
    <c:plotVisOnly val="1"/>
    <c:dispBlanksAs val="gap"/>
  </c:chart>
  <c:spPr>
    <a:solidFill>
      <a:schemeClr val="bg1"/>
    </a:solidFill>
    <a:ln w="9525" cap="flat" cmpd="sng" algn="ctr">
      <a:noFill/>
      <a:round/>
    </a:ln>
    <a:effectLst/>
  </c:spPr>
  <c:txPr>
    <a:bodyPr/>
    <a:lstStyle/>
    <a:p>
      <a:pPr>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GB"/>
  <c:chart>
    <c:autoTitleDeleted val="1"/>
    <c:plotArea>
      <c:layout>
        <c:manualLayout>
          <c:layoutTarget val="inner"/>
          <c:xMode val="edge"/>
          <c:yMode val="edge"/>
          <c:x val="9.241476762710206E-2"/>
          <c:y val="4.2959948212421557E-2"/>
          <c:w val="0.8719342917956151"/>
          <c:h val="0.86721765011158225"/>
        </c:manualLayout>
      </c:layout>
      <c:scatterChart>
        <c:scatterStyle val="smoothMarker"/>
        <c:ser>
          <c:idx val="0"/>
          <c:order val="0"/>
          <c:tx>
            <c:v> </c:v>
          </c:tx>
          <c:spPr>
            <a:ln w="22225" cap="rnd">
              <a:solidFill>
                <a:schemeClr val="accent1"/>
              </a:solidFill>
              <a:prstDash val="sysDash"/>
              <a:round/>
            </a:ln>
            <a:effectLst/>
          </c:spPr>
          <c:marker>
            <c:symbol val="none"/>
          </c:marker>
          <c:xVal>
            <c:numRef>
              <c:f>'#LN00461'!$D$984:$D$1014</c:f>
              <c:numCache>
                <c:formatCode>General</c:formatCode>
                <c:ptCount val="31"/>
                <c:pt idx="0">
                  <c:v>35</c:v>
                </c:pt>
                <c:pt idx="1">
                  <c:v>36</c:v>
                </c:pt>
                <c:pt idx="2">
                  <c:v>37</c:v>
                </c:pt>
                <c:pt idx="3">
                  <c:v>38</c:v>
                </c:pt>
                <c:pt idx="4">
                  <c:v>39</c:v>
                </c:pt>
                <c:pt idx="5">
                  <c:v>40</c:v>
                </c:pt>
                <c:pt idx="6">
                  <c:v>41</c:v>
                </c:pt>
                <c:pt idx="7">
                  <c:v>42</c:v>
                </c:pt>
                <c:pt idx="8">
                  <c:v>43</c:v>
                </c:pt>
                <c:pt idx="9">
                  <c:v>44</c:v>
                </c:pt>
                <c:pt idx="10">
                  <c:v>45</c:v>
                </c:pt>
                <c:pt idx="11">
                  <c:v>46</c:v>
                </c:pt>
                <c:pt idx="12">
                  <c:v>47</c:v>
                </c:pt>
                <c:pt idx="13">
                  <c:v>48</c:v>
                </c:pt>
                <c:pt idx="14">
                  <c:v>49</c:v>
                </c:pt>
                <c:pt idx="15">
                  <c:v>50</c:v>
                </c:pt>
                <c:pt idx="16">
                  <c:v>51</c:v>
                </c:pt>
                <c:pt idx="17">
                  <c:v>52</c:v>
                </c:pt>
                <c:pt idx="18">
                  <c:v>53</c:v>
                </c:pt>
                <c:pt idx="19">
                  <c:v>54</c:v>
                </c:pt>
                <c:pt idx="20">
                  <c:v>55</c:v>
                </c:pt>
                <c:pt idx="21">
                  <c:v>56</c:v>
                </c:pt>
                <c:pt idx="22">
                  <c:v>57</c:v>
                </c:pt>
                <c:pt idx="23">
                  <c:v>58</c:v>
                </c:pt>
                <c:pt idx="24">
                  <c:v>59</c:v>
                </c:pt>
                <c:pt idx="25">
                  <c:v>60</c:v>
                </c:pt>
                <c:pt idx="26">
                  <c:v>61</c:v>
                </c:pt>
                <c:pt idx="27">
                  <c:v>62</c:v>
                </c:pt>
                <c:pt idx="28">
                  <c:v>63</c:v>
                </c:pt>
                <c:pt idx="29">
                  <c:v>64</c:v>
                </c:pt>
                <c:pt idx="30">
                  <c:v>65</c:v>
                </c:pt>
              </c:numCache>
            </c:numRef>
          </c:xVal>
          <c:yVal>
            <c:numRef>
              <c:f>'#LN00461'!$E$984:$E$1023</c:f>
              <c:numCache>
                <c:formatCode>General</c:formatCode>
                <c:ptCount val="40"/>
                <c:pt idx="0">
                  <c:v>3.9240000000000004E-2</c:v>
                </c:pt>
                <c:pt idx="1">
                  <c:v>4.5942795287064395E-2</c:v>
                </c:pt>
                <c:pt idx="2">
                  <c:v>4.2613078483995544E-2</c:v>
                </c:pt>
                <c:pt idx="3">
                  <c:v>4.342723004694838E-2</c:v>
                </c:pt>
                <c:pt idx="4">
                  <c:v>4.1217463815593533E-2</c:v>
                </c:pt>
                <c:pt idx="5">
                  <c:v>3.9883208051189688E-2</c:v>
                </c:pt>
                <c:pt idx="6">
                  <c:v>3.8162406988029786E-2</c:v>
                </c:pt>
                <c:pt idx="7">
                  <c:v>3.7052982805478508E-2</c:v>
                </c:pt>
                <c:pt idx="8">
                  <c:v>3.6271167495668763E-2</c:v>
                </c:pt>
                <c:pt idx="9">
                  <c:v>3.5954534910693559E-2</c:v>
                </c:pt>
                <c:pt idx="10">
                  <c:v>3.5926973051010627E-2</c:v>
                </c:pt>
                <c:pt idx="11">
                  <c:v>3.6127100004679613E-2</c:v>
                </c:pt>
                <c:pt idx="12">
                  <c:v>3.6510171384182208E-2</c:v>
                </c:pt>
                <c:pt idx="13">
                  <c:v>3.7003443352649691E-2</c:v>
                </c:pt>
                <c:pt idx="14">
                  <c:v>3.7588083443801039E-2</c:v>
                </c:pt>
                <c:pt idx="15">
                  <c:v>3.8222447759030026E-2</c:v>
                </c:pt>
                <c:pt idx="16">
                  <c:v>3.89311826336022E-2</c:v>
                </c:pt>
                <c:pt idx="17">
                  <c:v>3.9625897023646155E-2</c:v>
                </c:pt>
                <c:pt idx="18">
                  <c:v>4.0403421734958408E-2</c:v>
                </c:pt>
                <c:pt idx="19">
                  <c:v>4.1211012297349046E-2</c:v>
                </c:pt>
                <c:pt idx="20">
                  <c:v>4.2183512703872113E-2</c:v>
                </c:pt>
                <c:pt idx="21">
                  <c:v>4.3438976925215568E-2</c:v>
                </c:pt>
                <c:pt idx="22">
                  <c:v>4.4999878902370914E-2</c:v>
                </c:pt>
                <c:pt idx="23">
                  <c:v>4.6942760771981493E-2</c:v>
                </c:pt>
                <c:pt idx="24">
                  <c:v>4.9308142629058124E-2</c:v>
                </c:pt>
                <c:pt idx="25">
                  <c:v>5.2145436224703808E-2</c:v>
                </c:pt>
                <c:pt idx="26">
                  <c:v>5.5398062839593684E-2</c:v>
                </c:pt>
                <c:pt idx="27">
                  <c:v>5.9178441915718416E-2</c:v>
                </c:pt>
                <c:pt idx="28">
                  <c:v>6.3565376308357166E-2</c:v>
                </c:pt>
                <c:pt idx="29">
                  <c:v>6.8660847349371876E-2</c:v>
                </c:pt>
                <c:pt idx="30">
                  <c:v>7.4560902198346407E-2</c:v>
                </c:pt>
                <c:pt idx="31">
                  <c:v>8.1556195965417869E-2</c:v>
                </c:pt>
                <c:pt idx="32">
                  <c:v>8.9560267156752887E-2</c:v>
                </c:pt>
                <c:pt idx="33">
                  <c:v>9.8961154054453299E-2</c:v>
                </c:pt>
                <c:pt idx="34">
                  <c:v>0.10966613846237931</c:v>
                </c:pt>
                <c:pt idx="35">
                  <c:v>0.12206947342580071</c:v>
                </c:pt>
                <c:pt idx="36">
                  <c:v>0.13617616218105591</c:v>
                </c:pt>
                <c:pt idx="37">
                  <c:v>0.15238326454641024</c:v>
                </c:pt>
                <c:pt idx="38">
                  <c:v>0.17070842085163265</c:v>
                </c:pt>
                <c:pt idx="39">
                  <c:v>0.19157264563665766</c:v>
                </c:pt>
              </c:numCache>
            </c:numRef>
          </c:yVal>
          <c:smooth val="1"/>
          <c:extLst xmlns:c16r2="http://schemas.microsoft.com/office/drawing/2015/06/chart">
            <c:ext xmlns:c16="http://schemas.microsoft.com/office/drawing/2014/chart" uri="{C3380CC4-5D6E-409C-BE32-E72D297353CC}">
              <c16:uniqueId val="{00000000-9D02-4C8C-A0A2-E4392E3CB729}"/>
            </c:ext>
          </c:extLst>
        </c:ser>
        <c:ser>
          <c:idx val="1"/>
          <c:order val="1"/>
          <c:tx>
            <c:v> </c:v>
          </c:tx>
          <c:spPr>
            <a:ln w="28575" cap="rnd">
              <a:solidFill>
                <a:srgbClr val="FF0000"/>
              </a:solidFill>
              <a:prstDash val="sysDot"/>
              <a:round/>
            </a:ln>
            <a:effectLst/>
          </c:spPr>
          <c:marker>
            <c:symbol val="none"/>
          </c:marker>
          <c:xVal>
            <c:numRef>
              <c:f>'#LN00461'!$D$984:$D$1022</c:f>
              <c:numCache>
                <c:formatCode>General</c:formatCode>
                <c:ptCount val="39"/>
                <c:pt idx="0">
                  <c:v>35</c:v>
                </c:pt>
                <c:pt idx="1">
                  <c:v>36</c:v>
                </c:pt>
                <c:pt idx="2">
                  <c:v>37</c:v>
                </c:pt>
                <c:pt idx="3">
                  <c:v>38</c:v>
                </c:pt>
                <c:pt idx="4">
                  <c:v>39</c:v>
                </c:pt>
                <c:pt idx="5">
                  <c:v>40</c:v>
                </c:pt>
                <c:pt idx="6">
                  <c:v>41</c:v>
                </c:pt>
                <c:pt idx="7">
                  <c:v>42</c:v>
                </c:pt>
                <c:pt idx="8">
                  <c:v>43</c:v>
                </c:pt>
                <c:pt idx="9">
                  <c:v>44</c:v>
                </c:pt>
                <c:pt idx="10">
                  <c:v>45</c:v>
                </c:pt>
                <c:pt idx="11">
                  <c:v>46</c:v>
                </c:pt>
                <c:pt idx="12">
                  <c:v>47</c:v>
                </c:pt>
                <c:pt idx="13">
                  <c:v>48</c:v>
                </c:pt>
                <c:pt idx="14">
                  <c:v>49</c:v>
                </c:pt>
                <c:pt idx="15">
                  <c:v>50</c:v>
                </c:pt>
                <c:pt idx="16">
                  <c:v>51</c:v>
                </c:pt>
                <c:pt idx="17">
                  <c:v>52</c:v>
                </c:pt>
                <c:pt idx="18">
                  <c:v>53</c:v>
                </c:pt>
                <c:pt idx="19">
                  <c:v>54</c:v>
                </c:pt>
                <c:pt idx="20">
                  <c:v>55</c:v>
                </c:pt>
                <c:pt idx="21">
                  <c:v>56</c:v>
                </c:pt>
                <c:pt idx="22">
                  <c:v>57</c:v>
                </c:pt>
                <c:pt idx="23">
                  <c:v>58</c:v>
                </c:pt>
                <c:pt idx="24">
                  <c:v>59</c:v>
                </c:pt>
                <c:pt idx="25">
                  <c:v>60</c:v>
                </c:pt>
                <c:pt idx="26">
                  <c:v>61</c:v>
                </c:pt>
                <c:pt idx="27">
                  <c:v>62</c:v>
                </c:pt>
                <c:pt idx="28">
                  <c:v>63</c:v>
                </c:pt>
                <c:pt idx="29">
                  <c:v>64</c:v>
                </c:pt>
                <c:pt idx="30">
                  <c:v>65</c:v>
                </c:pt>
                <c:pt idx="31">
                  <c:v>66</c:v>
                </c:pt>
                <c:pt idx="32">
                  <c:v>67</c:v>
                </c:pt>
                <c:pt idx="33">
                  <c:v>68</c:v>
                </c:pt>
                <c:pt idx="34">
                  <c:v>69</c:v>
                </c:pt>
                <c:pt idx="35">
                  <c:v>70</c:v>
                </c:pt>
                <c:pt idx="36">
                  <c:v>71</c:v>
                </c:pt>
                <c:pt idx="37">
                  <c:v>72</c:v>
                </c:pt>
                <c:pt idx="38">
                  <c:v>73</c:v>
                </c:pt>
              </c:numCache>
            </c:numRef>
          </c:xVal>
          <c:yVal>
            <c:numRef>
              <c:f>'#LN00461'!$F$984:$F$1023</c:f>
              <c:numCache>
                <c:formatCode>General</c:formatCode>
                <c:ptCount val="40"/>
                <c:pt idx="0">
                  <c:v>0.10158</c:v>
                </c:pt>
                <c:pt idx="1">
                  <c:v>0.11337</c:v>
                </c:pt>
                <c:pt idx="2">
                  <c:v>8.9650000000000021E-2</c:v>
                </c:pt>
                <c:pt idx="3">
                  <c:v>7.1480000000000002E-2</c:v>
                </c:pt>
                <c:pt idx="4">
                  <c:v>5.8800000000000005E-2</c:v>
                </c:pt>
                <c:pt idx="5">
                  <c:v>4.9720000000000007E-2</c:v>
                </c:pt>
                <c:pt idx="6">
                  <c:v>4.2979999999999997E-2</c:v>
                </c:pt>
                <c:pt idx="7">
                  <c:v>3.7800000000000007E-2</c:v>
                </c:pt>
                <c:pt idx="8">
                  <c:v>3.3709999999999997E-2</c:v>
                </c:pt>
                <c:pt idx="9">
                  <c:v>3.0400000000000003E-2</c:v>
                </c:pt>
                <c:pt idx="10">
                  <c:v>2.7680000000000007E-2</c:v>
                </c:pt>
                <c:pt idx="11">
                  <c:v>2.5399999999999999E-2</c:v>
                </c:pt>
                <c:pt idx="12">
                  <c:v>2.3459999999999998E-2</c:v>
                </c:pt>
                <c:pt idx="13">
                  <c:v>2.179E-2</c:v>
                </c:pt>
                <c:pt idx="14">
                  <c:v>2.035E-2</c:v>
                </c:pt>
                <c:pt idx="15">
                  <c:v>1.9080000000000003E-2</c:v>
                </c:pt>
                <c:pt idx="16">
                  <c:v>1.7960000000000004E-2</c:v>
                </c:pt>
                <c:pt idx="17">
                  <c:v>1.6959999999999999E-2</c:v>
                </c:pt>
                <c:pt idx="18">
                  <c:v>1.6070000000000001E-2</c:v>
                </c:pt>
                <c:pt idx="19">
                  <c:v>1.5259999999999998E-2</c:v>
                </c:pt>
                <c:pt idx="20">
                  <c:v>1.4540000000000001E-2</c:v>
                </c:pt>
                <c:pt idx="21">
                  <c:v>1.3870000000000002E-2</c:v>
                </c:pt>
                <c:pt idx="22">
                  <c:v>1.3270000000000001E-2</c:v>
                </c:pt>
                <c:pt idx="23">
                  <c:v>1.2720000000000002E-2</c:v>
                </c:pt>
                <c:pt idx="24">
                  <c:v>1.221E-2</c:v>
                </c:pt>
                <c:pt idx="25">
                  <c:v>1.1740000000000002E-2</c:v>
                </c:pt>
                <c:pt idx="26">
                  <c:v>1.1299999999999998E-2</c:v>
                </c:pt>
                <c:pt idx="27">
                  <c:v>1.0900000000000002E-2</c:v>
                </c:pt>
                <c:pt idx="28">
                  <c:v>1.0520000000000002E-2</c:v>
                </c:pt>
                <c:pt idx="29">
                  <c:v>1.017E-2</c:v>
                </c:pt>
                <c:pt idx="30">
                  <c:v>9.8400000000000033E-3</c:v>
                </c:pt>
                <c:pt idx="31">
                  <c:v>9.5300000000000003E-3</c:v>
                </c:pt>
                <c:pt idx="32">
                  <c:v>9.2400000000000034E-3</c:v>
                </c:pt>
                <c:pt idx="33">
                  <c:v>8.9700000000000023E-3</c:v>
                </c:pt>
                <c:pt idx="34">
                  <c:v>8.7100000000000007E-3</c:v>
                </c:pt>
                <c:pt idx="35">
                  <c:v>8.4700000000000018E-3</c:v>
                </c:pt>
                <c:pt idx="36">
                  <c:v>8.2399999999999991E-3</c:v>
                </c:pt>
                <c:pt idx="37">
                  <c:v>8.0200000000000028E-3</c:v>
                </c:pt>
                <c:pt idx="38">
                  <c:v>7.810000000000001E-3</c:v>
                </c:pt>
                <c:pt idx="39">
                  <c:v>7.6200000000000009E-3</c:v>
                </c:pt>
              </c:numCache>
            </c:numRef>
          </c:yVal>
          <c:smooth val="1"/>
          <c:extLst xmlns:c16r2="http://schemas.microsoft.com/office/drawing/2015/06/chart">
            <c:ext xmlns:c16="http://schemas.microsoft.com/office/drawing/2014/chart" uri="{C3380CC4-5D6E-409C-BE32-E72D297353CC}">
              <c16:uniqueId val="{00000001-9D02-4C8C-A0A2-E4392E3CB729}"/>
            </c:ext>
          </c:extLst>
        </c:ser>
        <c:ser>
          <c:idx val="2"/>
          <c:order val="2"/>
          <c:tx>
            <c:v> </c:v>
          </c:tx>
          <c:spPr>
            <a:ln w="19050" cap="rnd">
              <a:solidFill>
                <a:srgbClr val="B21279"/>
              </a:solidFill>
              <a:prstDash val="solid"/>
              <a:round/>
            </a:ln>
            <a:effectLst/>
          </c:spPr>
          <c:marker>
            <c:symbol val="none"/>
          </c:marker>
          <c:xVal>
            <c:numRef>
              <c:f>'#LN00461'!$D$984:$D$1022</c:f>
              <c:numCache>
                <c:formatCode>General</c:formatCode>
                <c:ptCount val="39"/>
                <c:pt idx="0">
                  <c:v>35</c:v>
                </c:pt>
                <c:pt idx="1">
                  <c:v>36</c:v>
                </c:pt>
                <c:pt idx="2">
                  <c:v>37</c:v>
                </c:pt>
                <c:pt idx="3">
                  <c:v>38</c:v>
                </c:pt>
                <c:pt idx="4">
                  <c:v>39</c:v>
                </c:pt>
                <c:pt idx="5">
                  <c:v>40</c:v>
                </c:pt>
                <c:pt idx="6">
                  <c:v>41</c:v>
                </c:pt>
                <c:pt idx="7">
                  <c:v>42</c:v>
                </c:pt>
                <c:pt idx="8">
                  <c:v>43</c:v>
                </c:pt>
                <c:pt idx="9">
                  <c:v>44</c:v>
                </c:pt>
                <c:pt idx="10">
                  <c:v>45</c:v>
                </c:pt>
                <c:pt idx="11">
                  <c:v>46</c:v>
                </c:pt>
                <c:pt idx="12">
                  <c:v>47</c:v>
                </c:pt>
                <c:pt idx="13">
                  <c:v>48</c:v>
                </c:pt>
                <c:pt idx="14">
                  <c:v>49</c:v>
                </c:pt>
                <c:pt idx="15">
                  <c:v>50</c:v>
                </c:pt>
                <c:pt idx="16">
                  <c:v>51</c:v>
                </c:pt>
                <c:pt idx="17">
                  <c:v>52</c:v>
                </c:pt>
                <c:pt idx="18">
                  <c:v>53</c:v>
                </c:pt>
                <c:pt idx="19">
                  <c:v>54</c:v>
                </c:pt>
                <c:pt idx="20">
                  <c:v>55</c:v>
                </c:pt>
                <c:pt idx="21">
                  <c:v>56</c:v>
                </c:pt>
                <c:pt idx="22">
                  <c:v>57</c:v>
                </c:pt>
                <c:pt idx="23">
                  <c:v>58</c:v>
                </c:pt>
                <c:pt idx="24">
                  <c:v>59</c:v>
                </c:pt>
                <c:pt idx="25">
                  <c:v>60</c:v>
                </c:pt>
                <c:pt idx="26">
                  <c:v>61</c:v>
                </c:pt>
                <c:pt idx="27">
                  <c:v>62</c:v>
                </c:pt>
                <c:pt idx="28">
                  <c:v>63</c:v>
                </c:pt>
                <c:pt idx="29">
                  <c:v>64</c:v>
                </c:pt>
                <c:pt idx="30">
                  <c:v>65</c:v>
                </c:pt>
                <c:pt idx="31">
                  <c:v>66</c:v>
                </c:pt>
                <c:pt idx="32">
                  <c:v>67</c:v>
                </c:pt>
                <c:pt idx="33">
                  <c:v>68</c:v>
                </c:pt>
                <c:pt idx="34">
                  <c:v>69</c:v>
                </c:pt>
                <c:pt idx="35">
                  <c:v>70</c:v>
                </c:pt>
                <c:pt idx="36">
                  <c:v>71</c:v>
                </c:pt>
                <c:pt idx="37">
                  <c:v>72</c:v>
                </c:pt>
                <c:pt idx="38">
                  <c:v>73</c:v>
                </c:pt>
              </c:numCache>
            </c:numRef>
          </c:xVal>
          <c:yVal>
            <c:numRef>
              <c:f>'#LN00461'!$G$984:$G$1023</c:f>
              <c:numCache>
                <c:formatCode>General</c:formatCode>
                <c:ptCount val="40"/>
                <c:pt idx="0">
                  <c:v>5.575679041121985E-2</c:v>
                </c:pt>
                <c:pt idx="1">
                  <c:v>5.331229788039607E-2</c:v>
                </c:pt>
                <c:pt idx="2">
                  <c:v>5.0974976936910443E-2</c:v>
                </c:pt>
                <c:pt idx="3">
                  <c:v>4.8740128957638719E-2</c:v>
                </c:pt>
                <c:pt idx="4">
                  <c:v>4.6603261316771769E-2</c:v>
                </c:pt>
                <c:pt idx="5">
                  <c:v>4.4560078354469214E-2</c:v>
                </c:pt>
                <c:pt idx="6">
                  <c:v>4.2606472741465659E-2</c:v>
                </c:pt>
                <c:pt idx="7">
                  <c:v>4.0738517222270239E-2</c:v>
                </c:pt>
                <c:pt idx="8">
                  <c:v>3.8952456720361621E-2</c:v>
                </c:pt>
                <c:pt idx="9">
                  <c:v>3.7244700789507319E-2</c:v>
                </c:pt>
                <c:pt idx="10">
                  <c:v>3.5611816396032676E-2</c:v>
                </c:pt>
                <c:pt idx="11">
                  <c:v>3.4050521017530165E-2</c:v>
                </c:pt>
                <c:pt idx="12">
                  <c:v>3.2557676044135481E-2</c:v>
                </c:pt>
                <c:pt idx="13">
                  <c:v>3.1130280469105143E-2</c:v>
                </c:pt>
                <c:pt idx="14">
                  <c:v>2.9765464856012294E-2</c:v>
                </c:pt>
                <c:pt idx="15">
                  <c:v>2.8460485570433149E-2</c:v>
                </c:pt>
                <c:pt idx="16">
                  <c:v>2.7212719264527889E-2</c:v>
                </c:pt>
                <c:pt idx="17">
                  <c:v>2.6019657603429162E-2</c:v>
                </c:pt>
                <c:pt idx="18">
                  <c:v>2.4878902222836528E-2</c:v>
                </c:pt>
                <c:pt idx="19">
                  <c:v>2.3788159907680202E-2</c:v>
                </c:pt>
                <c:pt idx="20">
                  <c:v>2.2745237982162336E-2</c:v>
                </c:pt>
                <c:pt idx="21">
                  <c:v>2.1748039901908107E-2</c:v>
                </c:pt>
                <c:pt idx="22">
                  <c:v>2.0794561039366295E-2</c:v>
                </c:pt>
                <c:pt idx="23">
                  <c:v>1.9882884653986313E-2</c:v>
                </c:pt>
                <c:pt idx="24">
                  <c:v>1.9011178039071118E-2</c:v>
                </c:pt>
                <c:pt idx="25">
                  <c:v>1.8177688837559988E-2</c:v>
                </c:pt>
                <c:pt idx="26">
                  <c:v>1.7380741519335004E-2</c:v>
                </c:pt>
                <c:pt idx="27">
                  <c:v>1.661873401296958E-2</c:v>
                </c:pt>
                <c:pt idx="28">
                  <c:v>1.5890134485148175E-2</c:v>
                </c:pt>
                <c:pt idx="29">
                  <c:v>1.5193478261282863E-2</c:v>
                </c:pt>
                <c:pt idx="30">
                  <c:v>1.4527364881136323E-2</c:v>
                </c:pt>
                <c:pt idx="31">
                  <c:v>1.3890455283532525E-2</c:v>
                </c:pt>
                <c:pt idx="32">
                  <c:v>1.3281469114495357E-2</c:v>
                </c:pt>
                <c:pt idx="33">
                  <c:v>1.2699182153404103E-2</c:v>
                </c:pt>
                <c:pt idx="34">
                  <c:v>1.2142423851991539E-2</c:v>
                </c:pt>
                <c:pt idx="35">
                  <c:v>1.1610074981237369E-2</c:v>
                </c:pt>
                <c:pt idx="36">
                  <c:v>1.1101065381426758E-2</c:v>
                </c:pt>
                <c:pt idx="37">
                  <c:v>1.0614371810850941E-2</c:v>
                </c:pt>
                <c:pt idx="38">
                  <c:v>1.0149015888825153E-2</c:v>
                </c:pt>
                <c:pt idx="39">
                  <c:v>9.7040621288889857E-3</c:v>
                </c:pt>
              </c:numCache>
            </c:numRef>
          </c:yVal>
          <c:smooth val="1"/>
          <c:extLst xmlns:c16r2="http://schemas.microsoft.com/office/drawing/2015/06/chart">
            <c:ext xmlns:c16="http://schemas.microsoft.com/office/drawing/2014/chart" uri="{C3380CC4-5D6E-409C-BE32-E72D297353CC}">
              <c16:uniqueId val="{00000002-9D02-4C8C-A0A2-E4392E3CB729}"/>
            </c:ext>
          </c:extLst>
        </c:ser>
        <c:dLbls/>
        <c:axId val="82034688"/>
        <c:axId val="82036224"/>
      </c:scatterChart>
      <c:valAx>
        <c:axId val="82034688"/>
        <c:scaling>
          <c:orientation val="minMax"/>
          <c:max val="65"/>
          <c:min val="35"/>
        </c:scaling>
        <c:axPos val="b"/>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2036224"/>
        <c:crosses val="autoZero"/>
        <c:crossBetween val="midCat"/>
      </c:valAx>
      <c:valAx>
        <c:axId val="82036224"/>
        <c:scaling>
          <c:orientation val="minMax"/>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2034688"/>
        <c:crosses val="autoZero"/>
        <c:crossBetween val="midCat"/>
      </c:valAx>
      <c:spPr>
        <a:solidFill>
          <a:schemeClr val="bg1"/>
        </a:solidFill>
        <a:ln>
          <a:solidFill>
            <a:schemeClr val="accent1"/>
          </a:solidFill>
        </a:ln>
        <a:effectLst/>
      </c:spPr>
    </c:plotArea>
    <c:plotVisOnly val="1"/>
    <c:dispBlanksAs val="gap"/>
  </c:chart>
  <c:spPr>
    <a:solidFill>
      <a:schemeClr val="bg1"/>
    </a:solidFill>
    <a:ln w="9525" cap="flat" cmpd="sng" algn="ctr">
      <a:noFill/>
      <a:round/>
    </a:ln>
    <a:effectLst/>
  </c:spPr>
  <c:txPr>
    <a:bodyPr/>
    <a:lstStyle/>
    <a:p>
      <a:pPr>
        <a:defRPr/>
      </a:pPr>
      <a:endParaRPr lang="en-US"/>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0E78F5-9D5A-423F-B11B-8F40AB3887E4}" type="datetimeFigureOut">
              <a:rPr lang="ru-RU" smtClean="0"/>
              <a:pPr/>
              <a:t>16.05.2017</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27F40E-F138-4A46-A400-4DDEEF4D980C}" type="slidenum">
              <a:rPr lang="ru-RU" smtClean="0"/>
              <a:pPr/>
              <a:t>‹#›</a:t>
            </a:fld>
            <a:endParaRPr lang="ru-RU"/>
          </a:p>
        </p:txBody>
      </p:sp>
    </p:spTree>
    <p:extLst>
      <p:ext uri="{BB962C8B-B14F-4D97-AF65-F5344CB8AC3E}">
        <p14:creationId xmlns:p14="http://schemas.microsoft.com/office/powerpoint/2010/main" xmlns="" val="1443043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6A296A7-8C4C-4F17-A71B-CF0A31F0B9DA}" type="datetime1">
              <a:rPr lang="ru-RU" smtClean="0"/>
              <a:pPr/>
              <a:t>16.05.2017</a:t>
            </a:fld>
            <a:endParaRPr lang="ru-RU"/>
          </a:p>
        </p:txBody>
      </p:sp>
      <p:sp>
        <p:nvSpPr>
          <p:cNvPr id="5" name="Footer Placeholder 4"/>
          <p:cNvSpPr>
            <a:spLocks noGrp="1"/>
          </p:cNvSpPr>
          <p:nvPr>
            <p:ph type="ftr" sz="quarter" idx="11"/>
          </p:nvPr>
        </p:nvSpPr>
        <p:spPr/>
        <p:txBody>
          <a:bodyPr/>
          <a:lstStyle/>
          <a:p>
            <a:r>
              <a:rPr lang="en-US" smtClean="0"/>
              <a:t>International Actuarial Advisory Company </a:t>
            </a:r>
            <a:endParaRPr lang="ru-RU"/>
          </a:p>
        </p:txBody>
      </p:sp>
      <p:sp>
        <p:nvSpPr>
          <p:cNvPr id="6" name="Slide Number Placeholder 5"/>
          <p:cNvSpPr>
            <a:spLocks noGrp="1"/>
          </p:cNvSpPr>
          <p:nvPr>
            <p:ph type="sldNum" sz="quarter" idx="12"/>
          </p:nvPr>
        </p:nvSpPr>
        <p:spPr/>
        <p:txBody>
          <a:bodyPr/>
          <a:lstStyle/>
          <a:p>
            <a:fld id="{627058E9-E3BA-41FF-ACF8-1464E243A3DF}" type="slidenum">
              <a:rPr lang="ru-RU" smtClean="0"/>
              <a:pPr/>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284414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248D69A-8801-4545-9715-840CB22A7C97}" type="datetime1">
              <a:rPr lang="ru-RU" smtClean="0"/>
              <a:pPr/>
              <a:t>16.05.2017</a:t>
            </a:fld>
            <a:endParaRPr lang="ru-RU"/>
          </a:p>
        </p:txBody>
      </p:sp>
      <p:sp>
        <p:nvSpPr>
          <p:cNvPr id="5" name="Footer Placeholder 4"/>
          <p:cNvSpPr>
            <a:spLocks noGrp="1"/>
          </p:cNvSpPr>
          <p:nvPr>
            <p:ph type="ftr" sz="quarter" idx="11"/>
          </p:nvPr>
        </p:nvSpPr>
        <p:spPr/>
        <p:txBody>
          <a:bodyPr/>
          <a:lstStyle/>
          <a:p>
            <a:r>
              <a:rPr lang="en-US" smtClean="0"/>
              <a:t>International Actuarial Advisory Company </a:t>
            </a:r>
            <a:endParaRPr lang="ru-RU"/>
          </a:p>
        </p:txBody>
      </p:sp>
      <p:sp>
        <p:nvSpPr>
          <p:cNvPr id="6" name="Slide Number Placeholder 5"/>
          <p:cNvSpPr>
            <a:spLocks noGrp="1"/>
          </p:cNvSpPr>
          <p:nvPr>
            <p:ph type="sldNum" sz="quarter" idx="12"/>
          </p:nvPr>
        </p:nvSpPr>
        <p:spPr/>
        <p:txBody>
          <a:bodyPr/>
          <a:lstStyle/>
          <a:p>
            <a:fld id="{627058E9-E3BA-41FF-ACF8-1464E243A3DF}" type="slidenum">
              <a:rPr lang="ru-RU" smtClean="0"/>
              <a:pPr/>
              <a:t>‹#›</a:t>
            </a:fld>
            <a:endParaRPr lang="ru-RU"/>
          </a:p>
        </p:txBody>
      </p:sp>
    </p:spTree>
    <p:extLst>
      <p:ext uri="{BB962C8B-B14F-4D97-AF65-F5344CB8AC3E}">
        <p14:creationId xmlns:p14="http://schemas.microsoft.com/office/powerpoint/2010/main" xmlns="" val="1238359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9D6DD23-AD6D-4210-A43C-4DC1DB6B1BF4}" type="datetime1">
              <a:rPr lang="ru-RU" smtClean="0"/>
              <a:pPr/>
              <a:t>16.05.2017</a:t>
            </a:fld>
            <a:endParaRPr lang="ru-RU"/>
          </a:p>
        </p:txBody>
      </p:sp>
      <p:sp>
        <p:nvSpPr>
          <p:cNvPr id="5" name="Footer Placeholder 4"/>
          <p:cNvSpPr>
            <a:spLocks noGrp="1"/>
          </p:cNvSpPr>
          <p:nvPr>
            <p:ph type="ftr" sz="quarter" idx="11"/>
          </p:nvPr>
        </p:nvSpPr>
        <p:spPr/>
        <p:txBody>
          <a:bodyPr/>
          <a:lstStyle/>
          <a:p>
            <a:r>
              <a:rPr lang="en-US" smtClean="0"/>
              <a:t>International Actuarial Advisory Company </a:t>
            </a:r>
            <a:endParaRPr lang="ru-RU"/>
          </a:p>
        </p:txBody>
      </p:sp>
      <p:sp>
        <p:nvSpPr>
          <p:cNvPr id="6" name="Slide Number Placeholder 5"/>
          <p:cNvSpPr>
            <a:spLocks noGrp="1"/>
          </p:cNvSpPr>
          <p:nvPr>
            <p:ph type="sldNum" sz="quarter" idx="12"/>
          </p:nvPr>
        </p:nvSpPr>
        <p:spPr/>
        <p:txBody>
          <a:bodyPr/>
          <a:lstStyle/>
          <a:p>
            <a:fld id="{627058E9-E3BA-41FF-ACF8-1464E243A3DF}" type="slidenum">
              <a:rPr lang="ru-RU" smtClean="0"/>
              <a:pPr/>
              <a:t>‹#›</a:t>
            </a:fld>
            <a:endParaRPr lang="ru-RU"/>
          </a:p>
        </p:txBody>
      </p:sp>
    </p:spTree>
    <p:extLst>
      <p:ext uri="{BB962C8B-B14F-4D97-AF65-F5344CB8AC3E}">
        <p14:creationId xmlns:p14="http://schemas.microsoft.com/office/powerpoint/2010/main" xmlns="" val="3676114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84F7003-5D08-4593-B48B-D81B51C49F73}" type="datetime1">
              <a:rPr lang="ru-RU" smtClean="0"/>
              <a:pPr/>
              <a:t>16.05.2017</a:t>
            </a:fld>
            <a:endParaRPr lang="ru-RU"/>
          </a:p>
        </p:txBody>
      </p:sp>
      <p:sp>
        <p:nvSpPr>
          <p:cNvPr id="5" name="Footer Placeholder 4"/>
          <p:cNvSpPr>
            <a:spLocks noGrp="1"/>
          </p:cNvSpPr>
          <p:nvPr>
            <p:ph type="ftr" sz="quarter" idx="11"/>
          </p:nvPr>
        </p:nvSpPr>
        <p:spPr/>
        <p:txBody>
          <a:bodyPr/>
          <a:lstStyle/>
          <a:p>
            <a:r>
              <a:rPr lang="en-US" smtClean="0"/>
              <a:t>International Actuarial Advisory Company </a:t>
            </a:r>
            <a:endParaRPr lang="ru-RU"/>
          </a:p>
        </p:txBody>
      </p:sp>
      <p:sp>
        <p:nvSpPr>
          <p:cNvPr id="6" name="Slide Number Placeholder 5"/>
          <p:cNvSpPr>
            <a:spLocks noGrp="1"/>
          </p:cNvSpPr>
          <p:nvPr>
            <p:ph type="sldNum" sz="quarter" idx="12"/>
          </p:nvPr>
        </p:nvSpPr>
        <p:spPr/>
        <p:txBody>
          <a:bodyPr/>
          <a:lstStyle/>
          <a:p>
            <a:fld id="{627058E9-E3BA-41FF-ACF8-1464E243A3DF}" type="slidenum">
              <a:rPr lang="ru-RU" smtClean="0"/>
              <a:pPr/>
              <a:t>‹#›</a:t>
            </a:fld>
            <a:endParaRPr lang="ru-RU"/>
          </a:p>
        </p:txBody>
      </p:sp>
    </p:spTree>
    <p:extLst>
      <p:ext uri="{BB962C8B-B14F-4D97-AF65-F5344CB8AC3E}">
        <p14:creationId xmlns:p14="http://schemas.microsoft.com/office/powerpoint/2010/main" xmlns="" val="4208782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97BE1C-1DAC-4E7C-B3D1-343D175D8BE0}" type="datetime1">
              <a:rPr lang="ru-RU" smtClean="0"/>
              <a:pPr/>
              <a:t>16.05.2017</a:t>
            </a:fld>
            <a:endParaRPr lang="ru-RU"/>
          </a:p>
        </p:txBody>
      </p:sp>
      <p:sp>
        <p:nvSpPr>
          <p:cNvPr id="5" name="Footer Placeholder 4"/>
          <p:cNvSpPr>
            <a:spLocks noGrp="1"/>
          </p:cNvSpPr>
          <p:nvPr>
            <p:ph type="ftr" sz="quarter" idx="11"/>
          </p:nvPr>
        </p:nvSpPr>
        <p:spPr/>
        <p:txBody>
          <a:bodyPr/>
          <a:lstStyle/>
          <a:p>
            <a:r>
              <a:rPr lang="en-US" smtClean="0"/>
              <a:t>International Actuarial Advisory Company </a:t>
            </a:r>
            <a:endParaRPr lang="ru-RU"/>
          </a:p>
        </p:txBody>
      </p:sp>
      <p:sp>
        <p:nvSpPr>
          <p:cNvPr id="6" name="Slide Number Placeholder 5"/>
          <p:cNvSpPr>
            <a:spLocks noGrp="1"/>
          </p:cNvSpPr>
          <p:nvPr>
            <p:ph type="sldNum" sz="quarter" idx="12"/>
          </p:nvPr>
        </p:nvSpPr>
        <p:spPr/>
        <p:txBody>
          <a:bodyPr/>
          <a:lstStyle/>
          <a:p>
            <a:fld id="{627058E9-E3BA-41FF-ACF8-1464E243A3DF}" type="slidenum">
              <a:rPr lang="ru-RU" smtClean="0"/>
              <a:pPr/>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564348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8F75CB4-35F2-4C2F-87DF-62869BABFB1D}" type="datetime1">
              <a:rPr lang="ru-RU" smtClean="0"/>
              <a:pPr/>
              <a:t>16.05.2017</a:t>
            </a:fld>
            <a:endParaRPr lang="ru-RU"/>
          </a:p>
        </p:txBody>
      </p:sp>
      <p:sp>
        <p:nvSpPr>
          <p:cNvPr id="6" name="Footer Placeholder 5"/>
          <p:cNvSpPr>
            <a:spLocks noGrp="1"/>
          </p:cNvSpPr>
          <p:nvPr>
            <p:ph type="ftr" sz="quarter" idx="11"/>
          </p:nvPr>
        </p:nvSpPr>
        <p:spPr/>
        <p:txBody>
          <a:bodyPr/>
          <a:lstStyle/>
          <a:p>
            <a:r>
              <a:rPr lang="en-US" smtClean="0"/>
              <a:t>International Actuarial Advisory Company </a:t>
            </a:r>
            <a:endParaRPr lang="ru-RU"/>
          </a:p>
        </p:txBody>
      </p:sp>
      <p:sp>
        <p:nvSpPr>
          <p:cNvPr id="7" name="Slide Number Placeholder 6"/>
          <p:cNvSpPr>
            <a:spLocks noGrp="1"/>
          </p:cNvSpPr>
          <p:nvPr>
            <p:ph type="sldNum" sz="quarter" idx="12"/>
          </p:nvPr>
        </p:nvSpPr>
        <p:spPr/>
        <p:txBody>
          <a:bodyPr/>
          <a:lstStyle/>
          <a:p>
            <a:fld id="{627058E9-E3BA-41FF-ACF8-1464E243A3DF}" type="slidenum">
              <a:rPr lang="ru-RU" smtClean="0"/>
              <a:pPr/>
              <a:t>‹#›</a:t>
            </a:fld>
            <a:endParaRPr lang="ru-RU"/>
          </a:p>
        </p:txBody>
      </p:sp>
    </p:spTree>
    <p:extLst>
      <p:ext uri="{BB962C8B-B14F-4D97-AF65-F5344CB8AC3E}">
        <p14:creationId xmlns:p14="http://schemas.microsoft.com/office/powerpoint/2010/main" xmlns="" val="2615353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5"/>
            <a:ext cx="4937760" cy="32867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2867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50B8413-7452-4444-87EA-DF5C56FD10C4}" type="datetime1">
              <a:rPr lang="ru-RU" smtClean="0"/>
              <a:pPr/>
              <a:t>16.05.2017</a:t>
            </a:fld>
            <a:endParaRPr lang="ru-RU"/>
          </a:p>
        </p:txBody>
      </p:sp>
      <p:sp>
        <p:nvSpPr>
          <p:cNvPr id="8" name="Footer Placeholder 7"/>
          <p:cNvSpPr>
            <a:spLocks noGrp="1"/>
          </p:cNvSpPr>
          <p:nvPr>
            <p:ph type="ftr" sz="quarter" idx="11"/>
          </p:nvPr>
        </p:nvSpPr>
        <p:spPr/>
        <p:txBody>
          <a:bodyPr/>
          <a:lstStyle/>
          <a:p>
            <a:r>
              <a:rPr lang="en-US" smtClean="0"/>
              <a:t>International Actuarial Advisory Company </a:t>
            </a:r>
            <a:endParaRPr lang="ru-RU"/>
          </a:p>
        </p:txBody>
      </p:sp>
      <p:sp>
        <p:nvSpPr>
          <p:cNvPr id="9" name="Slide Number Placeholder 8"/>
          <p:cNvSpPr>
            <a:spLocks noGrp="1"/>
          </p:cNvSpPr>
          <p:nvPr>
            <p:ph type="sldNum" sz="quarter" idx="12"/>
          </p:nvPr>
        </p:nvSpPr>
        <p:spPr/>
        <p:txBody>
          <a:bodyPr/>
          <a:lstStyle/>
          <a:p>
            <a:fld id="{627058E9-E3BA-41FF-ACF8-1464E243A3DF}" type="slidenum">
              <a:rPr lang="ru-RU" smtClean="0"/>
              <a:pPr/>
              <a:t>‹#›</a:t>
            </a:fld>
            <a:endParaRPr lang="ru-RU"/>
          </a:p>
        </p:txBody>
      </p:sp>
    </p:spTree>
    <p:extLst>
      <p:ext uri="{BB962C8B-B14F-4D97-AF65-F5344CB8AC3E}">
        <p14:creationId xmlns:p14="http://schemas.microsoft.com/office/powerpoint/2010/main" xmlns="" val="713300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70ACAA9-88BD-4160-BB5C-FF6771924210}" type="datetime1">
              <a:rPr lang="ru-RU" smtClean="0"/>
              <a:pPr/>
              <a:t>16.05.2017</a:t>
            </a:fld>
            <a:endParaRPr lang="ru-RU"/>
          </a:p>
        </p:txBody>
      </p:sp>
      <p:sp>
        <p:nvSpPr>
          <p:cNvPr id="4" name="Footer Placeholder 3"/>
          <p:cNvSpPr>
            <a:spLocks noGrp="1"/>
          </p:cNvSpPr>
          <p:nvPr>
            <p:ph type="ftr" sz="quarter" idx="11"/>
          </p:nvPr>
        </p:nvSpPr>
        <p:spPr/>
        <p:txBody>
          <a:bodyPr/>
          <a:lstStyle/>
          <a:p>
            <a:r>
              <a:rPr lang="en-US" smtClean="0"/>
              <a:t>International Actuarial Advisory Company </a:t>
            </a:r>
            <a:endParaRPr lang="ru-RU"/>
          </a:p>
        </p:txBody>
      </p:sp>
      <p:sp>
        <p:nvSpPr>
          <p:cNvPr id="5" name="Slide Number Placeholder 4"/>
          <p:cNvSpPr>
            <a:spLocks noGrp="1"/>
          </p:cNvSpPr>
          <p:nvPr>
            <p:ph type="sldNum" sz="quarter" idx="12"/>
          </p:nvPr>
        </p:nvSpPr>
        <p:spPr/>
        <p:txBody>
          <a:bodyPr/>
          <a:lstStyle/>
          <a:p>
            <a:fld id="{627058E9-E3BA-41FF-ACF8-1464E243A3DF}" type="slidenum">
              <a:rPr lang="ru-RU" smtClean="0"/>
              <a:pPr/>
              <a:t>‹#›</a:t>
            </a:fld>
            <a:endParaRPr lang="ru-RU"/>
          </a:p>
        </p:txBody>
      </p:sp>
    </p:spTree>
    <p:extLst>
      <p:ext uri="{BB962C8B-B14F-4D97-AF65-F5344CB8AC3E}">
        <p14:creationId xmlns:p14="http://schemas.microsoft.com/office/powerpoint/2010/main" xmlns="" val="3697993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F49AEB8-87E4-4026-9A19-E84047EE0DD1}" type="datetime1">
              <a:rPr lang="ru-RU" smtClean="0"/>
              <a:pPr/>
              <a:t>16.05.2017</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smtClean="0"/>
              <a:t>International Actuarial Advisory Company </a:t>
            </a:r>
            <a:endParaRPr lang="ru-RU"/>
          </a:p>
        </p:txBody>
      </p:sp>
      <p:sp>
        <p:nvSpPr>
          <p:cNvPr id="9" name="Slide Number Placeholder 8"/>
          <p:cNvSpPr>
            <a:spLocks noGrp="1"/>
          </p:cNvSpPr>
          <p:nvPr>
            <p:ph type="sldNum" sz="quarter" idx="12"/>
          </p:nvPr>
        </p:nvSpPr>
        <p:spPr/>
        <p:txBody>
          <a:bodyPr/>
          <a:lstStyle/>
          <a:p>
            <a:fld id="{627058E9-E3BA-41FF-ACF8-1464E243A3DF}" type="slidenum">
              <a:rPr lang="ru-RU" smtClean="0"/>
              <a:pPr/>
              <a:t>‹#›</a:t>
            </a:fld>
            <a:endParaRPr lang="ru-RU"/>
          </a:p>
        </p:txBody>
      </p:sp>
    </p:spTree>
    <p:extLst>
      <p:ext uri="{BB962C8B-B14F-4D97-AF65-F5344CB8AC3E}">
        <p14:creationId xmlns:p14="http://schemas.microsoft.com/office/powerpoint/2010/main" xmlns="" val="305155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3B2008C-AE81-460F-8D53-B1539DE880C2}" type="datetime1">
              <a:rPr lang="ru-RU" smtClean="0"/>
              <a:pPr/>
              <a:t>16.05.2017</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smtClean="0"/>
              <a:t>International Actuarial Advisory Company </a:t>
            </a:r>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27058E9-E3BA-41FF-ACF8-1464E243A3DF}" type="slidenum">
              <a:rPr lang="ru-RU" smtClean="0"/>
              <a:pPr/>
              <a:t>‹#›</a:t>
            </a:fld>
            <a:endParaRPr lang="ru-RU"/>
          </a:p>
        </p:txBody>
      </p:sp>
    </p:spTree>
    <p:extLst>
      <p:ext uri="{BB962C8B-B14F-4D97-AF65-F5344CB8AC3E}">
        <p14:creationId xmlns:p14="http://schemas.microsoft.com/office/powerpoint/2010/main" xmlns="" val="3673237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D64E40D-F942-42EB-9EB6-DD8240395CAF}" type="datetime1">
              <a:rPr lang="ru-RU" smtClean="0"/>
              <a:pPr/>
              <a:t>16.05.2017</a:t>
            </a:fld>
            <a:endParaRPr lang="ru-RU"/>
          </a:p>
        </p:txBody>
      </p:sp>
      <p:sp>
        <p:nvSpPr>
          <p:cNvPr id="6" name="Footer Placeholder 5"/>
          <p:cNvSpPr>
            <a:spLocks noGrp="1"/>
          </p:cNvSpPr>
          <p:nvPr>
            <p:ph type="ftr" sz="quarter" idx="11"/>
          </p:nvPr>
        </p:nvSpPr>
        <p:spPr/>
        <p:txBody>
          <a:bodyPr/>
          <a:lstStyle/>
          <a:p>
            <a:r>
              <a:rPr lang="en-US" smtClean="0"/>
              <a:t>International Actuarial Advisory Company </a:t>
            </a:r>
            <a:endParaRPr lang="ru-RU"/>
          </a:p>
        </p:txBody>
      </p:sp>
      <p:sp>
        <p:nvSpPr>
          <p:cNvPr id="7" name="Slide Number Placeholder 6"/>
          <p:cNvSpPr>
            <a:spLocks noGrp="1"/>
          </p:cNvSpPr>
          <p:nvPr>
            <p:ph type="sldNum" sz="quarter" idx="12"/>
          </p:nvPr>
        </p:nvSpPr>
        <p:spPr/>
        <p:txBody>
          <a:bodyPr/>
          <a:lstStyle/>
          <a:p>
            <a:fld id="{627058E9-E3BA-41FF-ACF8-1464E243A3DF}" type="slidenum">
              <a:rPr lang="ru-RU" smtClean="0"/>
              <a:pPr/>
              <a:t>‹#›</a:t>
            </a:fld>
            <a:endParaRPr lang="ru-RU"/>
          </a:p>
        </p:txBody>
      </p:sp>
    </p:spTree>
    <p:extLst>
      <p:ext uri="{BB962C8B-B14F-4D97-AF65-F5344CB8AC3E}">
        <p14:creationId xmlns:p14="http://schemas.microsoft.com/office/powerpoint/2010/main" xmlns="" val="3995327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64BE218-19B1-4DC1-B8D9-3B0E242A2510}" type="datetime1">
              <a:rPr lang="ru-RU" smtClean="0"/>
              <a:pPr/>
              <a:t>16.05.2017</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smtClean="0"/>
              <a:t>International Actuarial Advisory Company </a:t>
            </a:r>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27058E9-E3BA-41FF-ACF8-1464E243A3DF}" type="slidenum">
              <a:rPr lang="ru-RU" smtClean="0"/>
              <a:pPr/>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81614550"/>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chart" Target="../charts/chart2.xml"/></Relationships>
</file>

<file path=ppt/slides/_rels/slide12.xml.rels><?xml version="1.0" encoding="UTF-8" standalone="yes"?>
<Relationships xmlns="http://schemas.openxmlformats.org/package/2006/relationships"><Relationship Id="rId3" Type="http://schemas.openxmlformats.org/officeDocument/2006/relationships/hyperlink" Target="http://www.iaac.ru/"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mailto:chief@actuaries.ru"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NUL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wmf"/><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19794" y="750578"/>
            <a:ext cx="8771115" cy="3566160"/>
          </a:xfrm>
        </p:spPr>
        <p:txBody>
          <a:bodyPr/>
          <a:lstStyle/>
          <a:p>
            <a:r>
              <a:rPr lang="en-US" b="1" dirty="0"/>
              <a:t>Estimation accuracy improvement under </a:t>
            </a:r>
            <a:r>
              <a:rPr lang="en-US" b="1" dirty="0" smtClean="0"/>
              <a:t/>
            </a:r>
            <a:br>
              <a:rPr lang="en-US" b="1" dirty="0" smtClean="0"/>
            </a:br>
            <a:r>
              <a:rPr lang="en-US" b="1" dirty="0" smtClean="0"/>
              <a:t>IAS-19</a:t>
            </a:r>
            <a:endParaRPr lang="ru-RU" dirty="0"/>
          </a:p>
        </p:txBody>
      </p:sp>
      <p:sp>
        <p:nvSpPr>
          <p:cNvPr id="3" name="Подзаголовок 2"/>
          <p:cNvSpPr>
            <a:spLocks noGrp="1"/>
          </p:cNvSpPr>
          <p:nvPr>
            <p:ph type="subTitle" idx="1"/>
          </p:nvPr>
        </p:nvSpPr>
        <p:spPr>
          <a:xfrm>
            <a:off x="1171303" y="4610000"/>
            <a:ext cx="10058400" cy="1143000"/>
          </a:xfrm>
        </p:spPr>
        <p:txBody>
          <a:bodyPr>
            <a:normAutofit fontScale="85000" lnSpcReduction="20000"/>
          </a:bodyPr>
          <a:lstStyle/>
          <a:p>
            <a:r>
              <a:rPr lang="en-US" dirty="0"/>
              <a:t>Valeriy Baskakov, Ph.D. (Dr. Sci. </a:t>
            </a:r>
            <a:r>
              <a:rPr lang="en-US" dirty="0" smtClean="0"/>
              <a:t>(Math</a:t>
            </a:r>
            <a:r>
              <a:rPr lang="en-US" dirty="0"/>
              <a:t>.)), Professor</a:t>
            </a:r>
            <a:endParaRPr lang="ru-RU" dirty="0"/>
          </a:p>
          <a:p>
            <a:r>
              <a:rPr lang="en-US" dirty="0"/>
              <a:t>Anna </a:t>
            </a:r>
            <a:r>
              <a:rPr lang="en-US" dirty="0" err="1"/>
              <a:t>Selivanova</a:t>
            </a:r>
            <a:r>
              <a:rPr lang="en-US" dirty="0"/>
              <a:t>, Ph.D. (Economics)</a:t>
            </a:r>
            <a:endParaRPr lang="ru-RU" dirty="0"/>
          </a:p>
          <a:p>
            <a:r>
              <a:rPr lang="en-US" dirty="0"/>
              <a:t>Ivan </a:t>
            </a:r>
            <a:r>
              <a:rPr lang="en-US" dirty="0" err="1"/>
              <a:t>Gornyakov</a:t>
            </a: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084956" y="0"/>
            <a:ext cx="2064293" cy="985652"/>
          </a:xfrm>
          <a:prstGeom prst="rect">
            <a:avLst/>
          </a:prstGeom>
        </p:spPr>
      </p:pic>
      <p:sp>
        <p:nvSpPr>
          <p:cNvPr id="5" name="TextBox 4"/>
          <p:cNvSpPr txBox="1"/>
          <p:nvPr/>
        </p:nvSpPr>
        <p:spPr>
          <a:xfrm>
            <a:off x="1710045" y="339321"/>
            <a:ext cx="8071825" cy="646331"/>
          </a:xfrm>
          <a:prstGeom prst="rect">
            <a:avLst/>
          </a:prstGeom>
          <a:noFill/>
        </p:spPr>
        <p:txBody>
          <a:bodyPr wrap="none" rtlCol="0">
            <a:spAutoFit/>
          </a:bodyPr>
          <a:lstStyle/>
          <a:p>
            <a:r>
              <a:rPr lang="en-US" sz="3600" u="sng" dirty="0" smtClean="0">
                <a:solidFill>
                  <a:schemeClr val="bg1">
                    <a:lumMod val="85000"/>
                  </a:schemeClr>
                </a:solidFill>
                <a:latin typeface="Times New Roman" panose="02020603050405020304" pitchFamily="18" charset="0"/>
                <a:cs typeface="Times New Roman" panose="02020603050405020304" pitchFamily="18" charset="0"/>
              </a:rPr>
              <a:t>International Actuarial Advisory Company</a:t>
            </a:r>
            <a:endParaRPr lang="ru-RU" sz="3600" u="sng" dirty="0">
              <a:solidFill>
                <a:schemeClr val="bg1">
                  <a:lumMod val="8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3268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Obligations </a:t>
            </a:r>
            <a:r>
              <a:rPr lang="en-US" b="1" dirty="0" smtClean="0"/>
              <a:t>calculation: </a:t>
            </a:r>
            <a:r>
              <a:rPr lang="en-US" b="1" dirty="0"/>
              <a:t>results</a:t>
            </a:r>
            <a:endParaRPr lang="ru-RU" b="1" dirty="0"/>
          </a:p>
        </p:txBody>
      </p:sp>
      <mc:AlternateContent xmlns:mc="http://schemas.openxmlformats.org/markup-compatibility/2006">
        <mc:Choice xmlns:a14="http://schemas.microsoft.com/office/drawing/2010/main" xmlns="" Requires="a14">
          <p:graphicFrame>
            <p:nvGraphicFramePr>
              <p:cNvPr id="4" name="Объект 3"/>
              <p:cNvGraphicFramePr>
                <a:graphicFrameLocks noGrp="1"/>
              </p:cNvGraphicFramePr>
              <p:nvPr>
                <p:ph idx="1"/>
                <p:extLst>
                  <p:ext uri="{D42A27DB-BD31-4B8C-83A1-F6EECF244321}">
                    <p14:modId xmlns:p14="http://schemas.microsoft.com/office/powerpoint/2010/main" val="600448591"/>
                  </p:ext>
                </p:extLst>
              </p:nvPr>
            </p:nvGraphicFramePr>
            <p:xfrm>
              <a:off x="890651" y="1947555"/>
              <a:ext cx="10414660" cy="4025735"/>
            </p:xfrm>
            <a:graphic>
              <a:graphicData uri="http://schemas.openxmlformats.org/drawingml/2006/table">
                <a:tbl>
                  <a:tblPr firstRow="1" firstCol="1" bandRow="1">
                    <a:tableStyleId>{5C22544A-7EE6-4342-B048-85BDC9FD1C3A}</a:tableStyleId>
                  </a:tblPr>
                  <a:tblGrid>
                    <a:gridCol w="2677992">
                      <a:extLst>
                        <a:ext uri="{9D8B030D-6E8A-4147-A177-3AD203B41FA5}">
                          <a16:colId xmlns:a16="http://schemas.microsoft.com/office/drawing/2014/main" val="2399981646"/>
                        </a:ext>
                      </a:extLst>
                    </a:gridCol>
                    <a:gridCol w="1578958">
                      <a:extLst>
                        <a:ext uri="{9D8B030D-6E8A-4147-A177-3AD203B41FA5}">
                          <a16:colId xmlns:a16="http://schemas.microsoft.com/office/drawing/2014/main" val="3858845300"/>
                        </a:ext>
                      </a:extLst>
                    </a:gridCol>
                    <a:gridCol w="1231542">
                      <a:extLst>
                        <a:ext uri="{9D8B030D-6E8A-4147-A177-3AD203B41FA5}">
                          <a16:colId xmlns:a16="http://schemas.microsoft.com/office/drawing/2014/main" val="3504470577"/>
                        </a:ext>
                      </a:extLst>
                    </a:gridCol>
                    <a:gridCol w="1231542">
                      <a:extLst>
                        <a:ext uri="{9D8B030D-6E8A-4147-A177-3AD203B41FA5}">
                          <a16:colId xmlns:a16="http://schemas.microsoft.com/office/drawing/2014/main" val="2838302492"/>
                        </a:ext>
                      </a:extLst>
                    </a:gridCol>
                    <a:gridCol w="1231542">
                      <a:extLst>
                        <a:ext uri="{9D8B030D-6E8A-4147-A177-3AD203B41FA5}">
                          <a16:colId xmlns:a16="http://schemas.microsoft.com/office/drawing/2014/main" val="3249767956"/>
                        </a:ext>
                      </a:extLst>
                    </a:gridCol>
                    <a:gridCol w="1231542">
                      <a:extLst>
                        <a:ext uri="{9D8B030D-6E8A-4147-A177-3AD203B41FA5}">
                          <a16:colId xmlns:a16="http://schemas.microsoft.com/office/drawing/2014/main" val="2284355763"/>
                        </a:ext>
                      </a:extLst>
                    </a:gridCol>
                    <a:gridCol w="1231542">
                      <a:extLst>
                        <a:ext uri="{9D8B030D-6E8A-4147-A177-3AD203B41FA5}">
                          <a16:colId xmlns:a16="http://schemas.microsoft.com/office/drawing/2014/main" val="773033786"/>
                        </a:ext>
                      </a:extLst>
                    </a:gridCol>
                  </a:tblGrid>
                  <a:tr h="537780">
                    <a:tc>
                      <a:txBody>
                        <a:bodyPr/>
                        <a:lstStyle/>
                        <a:p>
                          <a:pPr algn="ctr">
                            <a:lnSpc>
                              <a:spcPct val="107000"/>
                            </a:lnSpc>
                            <a:spcAft>
                              <a:spcPts val="0"/>
                            </a:spcAft>
                          </a:pPr>
                          <a:r>
                            <a:rPr lang="en-US" sz="2400" b="0" dirty="0">
                              <a:effectLst/>
                            </a:rPr>
                            <a:t>Payment type</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400" b="0" dirty="0">
                              <a:effectLst/>
                            </a:rPr>
                            <a:t>Gender</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14:m>
                            <m:oMathPara xmlns:m="http://schemas.openxmlformats.org/officeDocument/2006/math">
                              <m:oMathParaPr>
                                <m:jc m:val="centerGroup"/>
                              </m:oMathParaPr>
                              <m:oMath xmlns:m="http://schemas.openxmlformats.org/officeDocument/2006/math">
                                <m:sSubSup>
                                  <m:sSubSupPr>
                                    <m:ctrlPr>
                                      <a:rPr lang="ru-RU" sz="2400" b="0" i="1">
                                        <a:effectLst/>
                                        <a:latin typeface="Cambria Math" panose="02040503050406030204" pitchFamily="18" charset="0"/>
                                      </a:rPr>
                                    </m:ctrlPr>
                                  </m:sSubSupPr>
                                  <m:e>
                                    <m:r>
                                      <a:rPr lang="ru-RU" sz="2400" b="0" i="1">
                                        <a:effectLst/>
                                        <a:latin typeface="Cambria Math" panose="02040503050406030204" pitchFamily="18" charset="0"/>
                                      </a:rPr>
                                      <m:t>𝑞</m:t>
                                    </m:r>
                                  </m:e>
                                  <m:sub>
                                    <m:r>
                                      <a:rPr lang="ru-RU" sz="2400" b="0" i="1">
                                        <a:effectLst/>
                                        <a:latin typeface="Cambria Math" panose="02040503050406030204" pitchFamily="18" charset="0"/>
                                      </a:rPr>
                                      <m:t>𝑒</m:t>
                                    </m:r>
                                    <m:r>
                                      <a:rPr lang="ru-RU" sz="2400" b="0">
                                        <a:effectLst/>
                                        <a:latin typeface="Cambria Math" panose="02040503050406030204" pitchFamily="18" charset="0"/>
                                      </a:rPr>
                                      <m:t>|</m:t>
                                    </m:r>
                                    <m:r>
                                      <a:rPr lang="ru-RU" sz="2400" b="0" i="1">
                                        <a:effectLst/>
                                        <a:latin typeface="Cambria Math" panose="02040503050406030204" pitchFamily="18" charset="0"/>
                                      </a:rPr>
                                      <m:t>𝑡</m:t>
                                    </m:r>
                                  </m:sub>
                                  <m:sup>
                                    <m:r>
                                      <a:rPr lang="ru-RU" sz="2400" b="0" i="1">
                                        <a:effectLst/>
                                        <a:latin typeface="Cambria Math" panose="02040503050406030204" pitchFamily="18" charset="0"/>
                                      </a:rPr>
                                      <m:t>𝑦</m:t>
                                    </m:r>
                                  </m:sup>
                                </m:sSubSup>
                              </m:oMath>
                            </m:oMathPara>
                          </a14:m>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14:m>
                            <m:oMathPara xmlns:m="http://schemas.openxmlformats.org/officeDocument/2006/math">
                              <m:oMathParaPr>
                                <m:jc m:val="centerGroup"/>
                              </m:oMathParaPr>
                              <m:oMath xmlns:m="http://schemas.openxmlformats.org/officeDocument/2006/math">
                                <m:sSubSup>
                                  <m:sSubSupPr>
                                    <m:ctrlPr>
                                      <a:rPr lang="ru-RU" sz="2400" b="0" i="1">
                                        <a:effectLst/>
                                        <a:latin typeface="Cambria Math" panose="02040503050406030204" pitchFamily="18" charset="0"/>
                                      </a:rPr>
                                    </m:ctrlPr>
                                  </m:sSubSupPr>
                                  <m:e>
                                    <m:r>
                                      <a:rPr lang="ru-RU" sz="2400" b="0" i="1">
                                        <a:effectLst/>
                                        <a:latin typeface="Cambria Math" panose="02040503050406030204" pitchFamily="18" charset="0"/>
                                      </a:rPr>
                                      <m:t>𝑞</m:t>
                                    </m:r>
                                  </m:e>
                                  <m:sub>
                                    <m:r>
                                      <a:rPr lang="ru-RU" sz="2400" b="0" i="1">
                                        <a:effectLst/>
                                        <a:latin typeface="Cambria Math" panose="02040503050406030204" pitchFamily="18" charset="0"/>
                                      </a:rPr>
                                      <m:t>𝑒</m:t>
                                    </m:r>
                                  </m:sub>
                                  <m:sup>
                                    <m:r>
                                      <a:rPr lang="ru-RU" sz="2400" b="0" i="1">
                                        <a:effectLst/>
                                        <a:latin typeface="Cambria Math" panose="02040503050406030204" pitchFamily="18" charset="0"/>
                                      </a:rPr>
                                      <m:t>𝑦</m:t>
                                    </m:r>
                                  </m:sup>
                                </m:sSubSup>
                              </m:oMath>
                            </m:oMathPara>
                          </a14:m>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14:m>
                            <m:oMathPara xmlns:m="http://schemas.openxmlformats.org/officeDocument/2006/math">
                              <m:oMathParaPr>
                                <m:jc m:val="centerGroup"/>
                              </m:oMathParaPr>
                              <m:oMath xmlns:m="http://schemas.openxmlformats.org/officeDocument/2006/math">
                                <m:f>
                                  <m:fPr>
                                    <m:type m:val="lin"/>
                                    <m:ctrlPr>
                                      <a:rPr lang="ru-RU" sz="2400" b="0" i="1">
                                        <a:effectLst/>
                                        <a:latin typeface="Cambria Math" panose="02040503050406030204" pitchFamily="18" charset="0"/>
                                      </a:rPr>
                                    </m:ctrlPr>
                                  </m:fPr>
                                  <m:num>
                                    <m:sSubSup>
                                      <m:sSubSupPr>
                                        <m:ctrlPr>
                                          <a:rPr lang="ru-RU" sz="2400" b="0" i="1">
                                            <a:effectLst/>
                                            <a:latin typeface="Cambria Math" panose="02040503050406030204" pitchFamily="18" charset="0"/>
                                          </a:rPr>
                                        </m:ctrlPr>
                                      </m:sSubSupPr>
                                      <m:e>
                                        <m:r>
                                          <a:rPr lang="ru-RU" sz="2400" b="0" i="1">
                                            <a:effectLst/>
                                            <a:latin typeface="Cambria Math" panose="02040503050406030204" pitchFamily="18" charset="0"/>
                                          </a:rPr>
                                          <m:t>𝑞</m:t>
                                        </m:r>
                                      </m:e>
                                      <m:sub>
                                        <m:r>
                                          <a:rPr lang="ru-RU" sz="2400" b="0" i="1">
                                            <a:effectLst/>
                                            <a:latin typeface="Cambria Math" panose="02040503050406030204" pitchFamily="18" charset="0"/>
                                          </a:rPr>
                                          <m:t>𝑒</m:t>
                                        </m:r>
                                      </m:sub>
                                      <m:sup>
                                        <m:r>
                                          <a:rPr lang="ru-RU" sz="2400" b="0" i="1">
                                            <a:effectLst/>
                                            <a:latin typeface="Cambria Math" panose="02040503050406030204" pitchFamily="18" charset="0"/>
                                          </a:rPr>
                                          <m:t>𝑦</m:t>
                                        </m:r>
                                      </m:sup>
                                    </m:sSubSup>
                                  </m:num>
                                  <m:den>
                                    <m:sSubSup>
                                      <m:sSubSupPr>
                                        <m:ctrlPr>
                                          <a:rPr lang="ru-RU" sz="2400" b="0" i="1">
                                            <a:effectLst/>
                                            <a:latin typeface="Cambria Math" panose="02040503050406030204" pitchFamily="18" charset="0"/>
                                          </a:rPr>
                                        </m:ctrlPr>
                                      </m:sSubSupPr>
                                      <m:e>
                                        <m:r>
                                          <a:rPr lang="ru-RU" sz="2400" b="0" i="1">
                                            <a:effectLst/>
                                            <a:latin typeface="Cambria Math" panose="02040503050406030204" pitchFamily="18" charset="0"/>
                                          </a:rPr>
                                          <m:t>𝑞</m:t>
                                        </m:r>
                                      </m:e>
                                      <m:sub>
                                        <m:r>
                                          <a:rPr lang="ru-RU" sz="2400" b="0" i="1">
                                            <a:effectLst/>
                                            <a:latin typeface="Cambria Math" panose="02040503050406030204" pitchFamily="18" charset="0"/>
                                          </a:rPr>
                                          <m:t>𝑒</m:t>
                                        </m:r>
                                        <m:r>
                                          <a:rPr lang="ru-RU" sz="2400" b="0">
                                            <a:effectLst/>
                                            <a:latin typeface="Cambria Math" panose="02040503050406030204" pitchFamily="18" charset="0"/>
                                          </a:rPr>
                                          <m:t>|</m:t>
                                        </m:r>
                                        <m:r>
                                          <a:rPr lang="ru-RU" sz="2400" b="0" i="1">
                                            <a:effectLst/>
                                            <a:latin typeface="Cambria Math" panose="02040503050406030204" pitchFamily="18" charset="0"/>
                                          </a:rPr>
                                          <m:t>𝑡</m:t>
                                        </m:r>
                                      </m:sub>
                                      <m:sup>
                                        <m:r>
                                          <a:rPr lang="ru-RU" sz="2400" b="0" i="1">
                                            <a:effectLst/>
                                            <a:latin typeface="Cambria Math" panose="02040503050406030204" pitchFamily="18" charset="0"/>
                                          </a:rPr>
                                          <m:t>𝑦</m:t>
                                        </m:r>
                                      </m:sup>
                                    </m:sSubSup>
                                  </m:den>
                                </m:f>
                              </m:oMath>
                            </m:oMathPara>
                          </a14:m>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14:m>
                            <m:oMathPara xmlns:m="http://schemas.openxmlformats.org/officeDocument/2006/math">
                              <m:oMathParaPr>
                                <m:jc m:val="centerGroup"/>
                              </m:oMathParaPr>
                              <m:oMath xmlns:m="http://schemas.openxmlformats.org/officeDocument/2006/math">
                                <m:sSubSup>
                                  <m:sSubSupPr>
                                    <m:ctrlPr>
                                      <a:rPr lang="ru-RU" sz="2400" b="0" i="1">
                                        <a:effectLst/>
                                        <a:latin typeface="Cambria Math" panose="02040503050406030204" pitchFamily="18" charset="0"/>
                                      </a:rPr>
                                    </m:ctrlPr>
                                  </m:sSubSupPr>
                                  <m:e>
                                    <m:r>
                                      <a:rPr lang="ru-RU" sz="2400" b="0" i="1">
                                        <a:effectLst/>
                                        <a:latin typeface="Cambria Math" panose="02040503050406030204" pitchFamily="18" charset="0"/>
                                      </a:rPr>
                                      <m:t>𝑞</m:t>
                                    </m:r>
                                  </m:e>
                                  <m:sub>
                                    <m:r>
                                      <a:rPr lang="en-US" sz="2400" b="0" i="1">
                                        <a:effectLst/>
                                        <a:latin typeface="Cambria Math" panose="02040503050406030204" pitchFamily="18" charset="0"/>
                                      </a:rPr>
                                      <m:t>𝑥</m:t>
                                    </m:r>
                                  </m:sub>
                                  <m:sup>
                                    <m:r>
                                      <a:rPr lang="ru-RU" sz="2400" b="0" i="1">
                                        <a:effectLst/>
                                        <a:latin typeface="Cambria Math" panose="02040503050406030204" pitchFamily="18" charset="0"/>
                                      </a:rPr>
                                      <m:t>𝑦</m:t>
                                    </m:r>
                                  </m:sup>
                                </m:sSubSup>
                              </m:oMath>
                            </m:oMathPara>
                          </a14:m>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14:m>
                            <m:oMathPara xmlns:m="http://schemas.openxmlformats.org/officeDocument/2006/math">
                              <m:oMathParaPr>
                                <m:jc m:val="centerGroup"/>
                              </m:oMathParaPr>
                              <m:oMath xmlns:m="http://schemas.openxmlformats.org/officeDocument/2006/math">
                                <m:f>
                                  <m:fPr>
                                    <m:type m:val="lin"/>
                                    <m:ctrlPr>
                                      <a:rPr lang="ru-RU" sz="2400" b="0" i="1" smtClean="0">
                                        <a:effectLst/>
                                        <a:latin typeface="Cambria Math" panose="02040503050406030204" pitchFamily="18" charset="0"/>
                                      </a:rPr>
                                    </m:ctrlPr>
                                  </m:fPr>
                                  <m:num>
                                    <m:sSubSup>
                                      <m:sSubSupPr>
                                        <m:ctrlPr>
                                          <a:rPr lang="ru-RU" sz="2400" b="0" i="1">
                                            <a:effectLst/>
                                            <a:latin typeface="Cambria Math" panose="02040503050406030204" pitchFamily="18" charset="0"/>
                                          </a:rPr>
                                        </m:ctrlPr>
                                      </m:sSubSupPr>
                                      <m:e>
                                        <m:r>
                                          <a:rPr lang="ru-RU" sz="2400" b="0" i="1">
                                            <a:effectLst/>
                                            <a:latin typeface="Cambria Math" panose="02040503050406030204" pitchFamily="18" charset="0"/>
                                          </a:rPr>
                                          <m:t>𝑞</m:t>
                                        </m:r>
                                      </m:e>
                                      <m:sub>
                                        <m:r>
                                          <a:rPr lang="en-US" sz="2400" b="0" i="1">
                                            <a:effectLst/>
                                            <a:latin typeface="Cambria Math" panose="02040503050406030204" pitchFamily="18" charset="0"/>
                                          </a:rPr>
                                          <m:t>𝑥</m:t>
                                        </m:r>
                                      </m:sub>
                                      <m:sup>
                                        <m:r>
                                          <a:rPr lang="ru-RU" sz="2400" b="0" i="1">
                                            <a:effectLst/>
                                            <a:latin typeface="Cambria Math" panose="02040503050406030204" pitchFamily="18" charset="0"/>
                                          </a:rPr>
                                          <m:t>𝑦</m:t>
                                        </m:r>
                                      </m:sup>
                                    </m:sSubSup>
                                  </m:num>
                                  <m:den>
                                    <m:sSubSup>
                                      <m:sSubSupPr>
                                        <m:ctrlPr>
                                          <a:rPr lang="ru-RU" sz="2400" b="0" i="1">
                                            <a:effectLst/>
                                            <a:latin typeface="Cambria Math" panose="02040503050406030204" pitchFamily="18" charset="0"/>
                                          </a:rPr>
                                        </m:ctrlPr>
                                      </m:sSubSupPr>
                                      <m:e>
                                        <m:r>
                                          <a:rPr lang="ru-RU" sz="2400" b="0" i="1">
                                            <a:effectLst/>
                                            <a:latin typeface="Cambria Math" panose="02040503050406030204" pitchFamily="18" charset="0"/>
                                          </a:rPr>
                                          <m:t>𝑞</m:t>
                                        </m:r>
                                      </m:e>
                                      <m:sub>
                                        <m:r>
                                          <a:rPr lang="ru-RU" sz="2400" b="0" i="1">
                                            <a:effectLst/>
                                            <a:latin typeface="Cambria Math" panose="02040503050406030204" pitchFamily="18" charset="0"/>
                                          </a:rPr>
                                          <m:t>𝑒</m:t>
                                        </m:r>
                                        <m:r>
                                          <a:rPr lang="ru-RU" sz="2400" b="0">
                                            <a:effectLst/>
                                            <a:latin typeface="Cambria Math" panose="02040503050406030204" pitchFamily="18" charset="0"/>
                                          </a:rPr>
                                          <m:t>|</m:t>
                                        </m:r>
                                        <m:r>
                                          <a:rPr lang="ru-RU" sz="2400" b="0" i="1">
                                            <a:effectLst/>
                                            <a:latin typeface="Cambria Math" panose="02040503050406030204" pitchFamily="18" charset="0"/>
                                          </a:rPr>
                                          <m:t>𝑡</m:t>
                                        </m:r>
                                      </m:sub>
                                      <m:sup>
                                        <m:r>
                                          <a:rPr lang="ru-RU" sz="2400" b="0" i="1">
                                            <a:effectLst/>
                                            <a:latin typeface="Cambria Math" panose="02040503050406030204" pitchFamily="18" charset="0"/>
                                          </a:rPr>
                                          <m:t>𝑦</m:t>
                                        </m:r>
                                      </m:sup>
                                    </m:sSubSup>
                                  </m:den>
                                </m:f>
                              </m:oMath>
                            </m:oMathPara>
                          </a14:m>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57727668"/>
                      </a:ext>
                    </a:extLst>
                  </a:tr>
                  <a:tr h="503862">
                    <a:tc rowSpan="3">
                      <a:txBody>
                        <a:bodyPr/>
                        <a:lstStyle/>
                        <a:p>
                          <a:pPr>
                            <a:lnSpc>
                              <a:spcPct val="107000"/>
                            </a:lnSpc>
                            <a:spcAft>
                              <a:spcPts val="0"/>
                            </a:spcAft>
                          </a:pPr>
                          <a:r>
                            <a:rPr lang="en-US" sz="2400" b="0" dirty="0">
                              <a:effectLst/>
                            </a:rPr>
                            <a:t>Lump sum payment on retirement</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2400" b="0">
                              <a:effectLst/>
                            </a:rPr>
                            <a:t>Male</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475.5</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563.4</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smtClean="0">
                              <a:solidFill>
                                <a:srgbClr val="FF0000"/>
                              </a:solidFill>
                              <a:effectLst/>
                            </a:rPr>
                            <a:t>1.19</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dirty="0">
                              <a:effectLst/>
                            </a:rPr>
                            <a:t>558.8</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smtClean="0">
                              <a:solidFill>
                                <a:srgbClr val="FF0000"/>
                              </a:solidFill>
                              <a:effectLst/>
                            </a:rPr>
                            <a:t>1.18</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566522199"/>
                      </a:ext>
                    </a:extLst>
                  </a:tr>
                  <a:tr h="503862">
                    <a:tc vMerge="1">
                      <a:txBody>
                        <a:bodyPr/>
                        <a:lstStyle/>
                        <a:p>
                          <a:endParaRPr lang="ru-RU"/>
                        </a:p>
                      </a:txBody>
                      <a:tcPr/>
                    </a:tc>
                    <a:tc>
                      <a:txBody>
                        <a:bodyPr/>
                        <a:lstStyle/>
                        <a:p>
                          <a:pPr>
                            <a:lnSpc>
                              <a:spcPct val="107000"/>
                            </a:lnSpc>
                            <a:spcAft>
                              <a:spcPts val="0"/>
                            </a:spcAft>
                          </a:pPr>
                          <a:r>
                            <a:rPr lang="en-US" sz="2400" b="0">
                              <a:effectLst/>
                            </a:rPr>
                            <a:t>Female</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470.7</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554.8</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smtClean="0">
                              <a:solidFill>
                                <a:srgbClr val="FF0000"/>
                              </a:solidFill>
                              <a:effectLst/>
                            </a:rPr>
                            <a:t>1.18</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534.3</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a:solidFill>
                                <a:srgbClr val="FF0000"/>
                              </a:solidFill>
                              <a:effectLst/>
                            </a:rPr>
                            <a:t>1.</a:t>
                          </a:r>
                          <a:r>
                            <a:rPr lang="ru-RU" sz="2400" b="0" dirty="0" smtClean="0">
                              <a:solidFill>
                                <a:srgbClr val="FF0000"/>
                              </a:solidFill>
                              <a:effectLst/>
                            </a:rPr>
                            <a:t>1</a:t>
                          </a:r>
                          <a:r>
                            <a:rPr lang="en-US" sz="2400" b="0" dirty="0" smtClean="0">
                              <a:solidFill>
                                <a:srgbClr val="FF0000"/>
                              </a:solidFill>
                              <a:effectLst/>
                            </a:rPr>
                            <a:t>4</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588937920"/>
                      </a:ext>
                    </a:extLst>
                  </a:tr>
                  <a:tr h="505259">
                    <a:tc vMerge="1">
                      <a:txBody>
                        <a:bodyPr/>
                        <a:lstStyle/>
                        <a:p>
                          <a:endParaRPr lang="ru-RU"/>
                        </a:p>
                      </a:txBody>
                      <a:tcPr/>
                    </a:tc>
                    <a:tc>
                      <a:txBody>
                        <a:bodyPr/>
                        <a:lstStyle/>
                        <a:p>
                          <a:pPr>
                            <a:lnSpc>
                              <a:spcPct val="107000"/>
                            </a:lnSpc>
                            <a:spcAft>
                              <a:spcPts val="0"/>
                            </a:spcAft>
                          </a:pPr>
                          <a:r>
                            <a:rPr lang="en-US" sz="2400" b="0" dirty="0">
                              <a:effectLst/>
                            </a:rPr>
                            <a:t>Both</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946.2</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1118.2</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a:solidFill>
                                <a:srgbClr val="FF0000"/>
                              </a:solidFill>
                              <a:effectLst/>
                            </a:rPr>
                            <a:t>1.</a:t>
                          </a:r>
                          <a:r>
                            <a:rPr lang="ru-RU" sz="2400" b="0" dirty="0" smtClean="0">
                              <a:solidFill>
                                <a:srgbClr val="FF0000"/>
                              </a:solidFill>
                              <a:effectLst/>
                            </a:rPr>
                            <a:t>18</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1093.1</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a:solidFill>
                                <a:srgbClr val="FF0000"/>
                              </a:solidFill>
                              <a:effectLst/>
                            </a:rPr>
                            <a:t>1.</a:t>
                          </a:r>
                          <a:r>
                            <a:rPr lang="ru-RU" sz="2400" b="0" dirty="0" smtClean="0">
                              <a:solidFill>
                                <a:srgbClr val="FF0000"/>
                              </a:solidFill>
                              <a:effectLst/>
                            </a:rPr>
                            <a:t>1</a:t>
                          </a:r>
                          <a:r>
                            <a:rPr lang="en-US" sz="2400" b="0" dirty="0" smtClean="0">
                              <a:solidFill>
                                <a:srgbClr val="FF0000"/>
                              </a:solidFill>
                              <a:effectLst/>
                            </a:rPr>
                            <a:t>6</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36176216"/>
                      </a:ext>
                    </a:extLst>
                  </a:tr>
                  <a:tr h="503862">
                    <a:tc rowSpan="3">
                      <a:txBody>
                        <a:bodyPr/>
                        <a:lstStyle/>
                        <a:p>
                          <a:pPr>
                            <a:lnSpc>
                              <a:spcPct val="107000"/>
                            </a:lnSpc>
                            <a:spcAft>
                              <a:spcPts val="0"/>
                            </a:spcAft>
                          </a:pPr>
                          <a:r>
                            <a:rPr lang="en-US" sz="2400" b="0" dirty="0">
                              <a:effectLst/>
                            </a:rPr>
                            <a:t>Funeral benefit after the employee retirement</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2400" b="0" dirty="0">
                              <a:effectLst/>
                            </a:rPr>
                            <a:t>Male</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285.6</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321.4</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smtClean="0">
                              <a:solidFill>
                                <a:srgbClr val="FF0000"/>
                              </a:solidFill>
                              <a:effectLst/>
                            </a:rPr>
                            <a:t>1.13</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312.6</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smtClean="0">
                              <a:solidFill>
                                <a:srgbClr val="FF0000"/>
                              </a:solidFill>
                              <a:effectLst/>
                            </a:rPr>
                            <a:t>1.10</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55751662"/>
                      </a:ext>
                    </a:extLst>
                  </a:tr>
                  <a:tr h="503862">
                    <a:tc vMerge="1">
                      <a:txBody>
                        <a:bodyPr/>
                        <a:lstStyle/>
                        <a:p>
                          <a:endParaRPr lang="ru-RU"/>
                        </a:p>
                      </a:txBody>
                      <a:tcPr/>
                    </a:tc>
                    <a:tc>
                      <a:txBody>
                        <a:bodyPr/>
                        <a:lstStyle/>
                        <a:p>
                          <a:pPr>
                            <a:lnSpc>
                              <a:spcPct val="107000"/>
                            </a:lnSpc>
                            <a:spcAft>
                              <a:spcPts val="0"/>
                            </a:spcAft>
                          </a:pPr>
                          <a:r>
                            <a:rPr lang="en-US" sz="2400" b="0">
                              <a:effectLst/>
                            </a:rPr>
                            <a:t>Female</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205.4</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229.0</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a:solidFill>
                                <a:srgbClr val="FF0000"/>
                              </a:solidFill>
                              <a:effectLst/>
                            </a:rPr>
                            <a:t>1.</a:t>
                          </a:r>
                          <a:r>
                            <a:rPr lang="ru-RU" sz="2400" b="0" dirty="0" smtClean="0">
                              <a:solidFill>
                                <a:srgbClr val="FF0000"/>
                              </a:solidFill>
                              <a:effectLst/>
                            </a:rPr>
                            <a:t>1</a:t>
                          </a:r>
                          <a:r>
                            <a:rPr lang="en-US" sz="2400" b="0" dirty="0" smtClean="0">
                              <a:solidFill>
                                <a:srgbClr val="FF0000"/>
                              </a:solidFill>
                              <a:effectLst/>
                            </a:rPr>
                            <a:t>2</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219.2</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smtClean="0">
                              <a:solidFill>
                                <a:srgbClr val="FF0000"/>
                              </a:solidFill>
                              <a:effectLst/>
                            </a:rPr>
                            <a:t>1.0</a:t>
                          </a:r>
                          <a:r>
                            <a:rPr lang="ru-RU" sz="2400" b="0" dirty="0" smtClean="0">
                              <a:solidFill>
                                <a:srgbClr val="FF0000"/>
                              </a:solidFill>
                              <a:effectLst/>
                            </a:rPr>
                            <a:t>7</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775183918"/>
                      </a:ext>
                    </a:extLst>
                  </a:tr>
                  <a:tr h="505259">
                    <a:tc vMerge="1">
                      <a:txBody>
                        <a:bodyPr/>
                        <a:lstStyle/>
                        <a:p>
                          <a:endParaRPr lang="ru-RU"/>
                        </a:p>
                      </a:txBody>
                      <a:tcPr/>
                    </a:tc>
                    <a:tc>
                      <a:txBody>
                        <a:bodyPr/>
                        <a:lstStyle/>
                        <a:p>
                          <a:pPr>
                            <a:lnSpc>
                              <a:spcPct val="107000"/>
                            </a:lnSpc>
                            <a:spcAft>
                              <a:spcPts val="0"/>
                            </a:spcAft>
                          </a:pPr>
                          <a:r>
                            <a:rPr lang="en-US" sz="2400" b="0">
                              <a:effectLst/>
                            </a:rPr>
                            <a:t>Both</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491.0</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550.3</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a:solidFill>
                                <a:srgbClr val="FF0000"/>
                              </a:solidFill>
                              <a:effectLst/>
                            </a:rPr>
                            <a:t>1.</a:t>
                          </a:r>
                          <a:r>
                            <a:rPr lang="ru-RU" sz="2400" b="0" dirty="0" smtClean="0">
                              <a:solidFill>
                                <a:srgbClr val="FF0000"/>
                              </a:solidFill>
                              <a:effectLst/>
                            </a:rPr>
                            <a:t>12</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531.8</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a:solidFill>
                                <a:srgbClr val="FF0000"/>
                              </a:solidFill>
                              <a:effectLst/>
                            </a:rPr>
                            <a:t>1.0</a:t>
                          </a:r>
                          <a:r>
                            <a:rPr lang="ru-RU" sz="2400" b="0" dirty="0" smtClean="0">
                              <a:solidFill>
                                <a:srgbClr val="FF0000"/>
                              </a:solidFill>
                              <a:effectLst/>
                            </a:rPr>
                            <a:t>8</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44609429"/>
                      </a:ext>
                    </a:extLst>
                  </a:tr>
                  <a:tr h="461989">
                    <a:tc gridSpan="2">
                      <a:txBody>
                        <a:bodyPr/>
                        <a:lstStyle/>
                        <a:p>
                          <a:pPr>
                            <a:lnSpc>
                              <a:spcPct val="107000"/>
                            </a:lnSpc>
                            <a:spcAft>
                              <a:spcPts val="0"/>
                            </a:spcAft>
                          </a:pPr>
                          <a:r>
                            <a:rPr lang="en-US" sz="2400" b="0">
                              <a:effectLst/>
                            </a:rPr>
                            <a:t>TOTAL</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ru-RU"/>
                        </a:p>
                      </a:txBody>
                      <a:tcPr/>
                    </a:tc>
                    <a:tc>
                      <a:txBody>
                        <a:bodyPr/>
                        <a:lstStyle/>
                        <a:p>
                          <a:pPr algn="r">
                            <a:lnSpc>
                              <a:spcPct val="107000"/>
                            </a:lnSpc>
                            <a:spcAft>
                              <a:spcPts val="0"/>
                            </a:spcAft>
                          </a:pPr>
                          <a:r>
                            <a:rPr lang="ru-RU" sz="2400" b="0">
                              <a:effectLst/>
                            </a:rPr>
                            <a:t>1437.2</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1668.6</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a:solidFill>
                                <a:srgbClr val="FF0000"/>
                              </a:solidFill>
                              <a:effectLst/>
                            </a:rPr>
                            <a:t>1.</a:t>
                          </a:r>
                          <a:r>
                            <a:rPr lang="ru-RU" sz="2400" b="0" dirty="0" smtClean="0">
                              <a:solidFill>
                                <a:srgbClr val="FF0000"/>
                              </a:solidFill>
                              <a:effectLst/>
                            </a:rPr>
                            <a:t>16</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dirty="0">
                              <a:effectLst/>
                            </a:rPr>
                            <a:t>1624</a:t>
                          </a:r>
                          <a:r>
                            <a:rPr lang="en-US" sz="2400" b="0" dirty="0">
                              <a:effectLst/>
                            </a:rPr>
                            <a:t>.</a:t>
                          </a:r>
                          <a:r>
                            <a:rPr lang="ru-RU" sz="2400" b="0" dirty="0">
                              <a:effectLst/>
                            </a:rPr>
                            <a:t>9</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a:solidFill>
                                <a:srgbClr val="FF0000"/>
                              </a:solidFill>
                              <a:effectLst/>
                            </a:rPr>
                            <a:t>1.</a:t>
                          </a:r>
                          <a:r>
                            <a:rPr lang="ru-RU" sz="2400" b="0" dirty="0" smtClean="0">
                              <a:solidFill>
                                <a:srgbClr val="FF0000"/>
                              </a:solidFill>
                              <a:effectLst/>
                            </a:rPr>
                            <a:t>13</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607757436"/>
                      </a:ext>
                    </a:extLst>
                  </a:tr>
                </a:tbl>
              </a:graphicData>
            </a:graphic>
          </p:graphicFrame>
        </mc:Choice>
        <mc:Fallback>
          <p:graphicFrame>
            <p:nvGraphicFramePr>
              <p:cNvPr id="4" name="Объект 3"/>
              <p:cNvGraphicFramePr>
                <a:graphicFrameLocks noGrp="1"/>
              </p:cNvGraphicFramePr>
              <p:nvPr>
                <p:ph idx="1"/>
                <p:extLst>
                  <p:ext uri="{D42A27DB-BD31-4B8C-83A1-F6EECF244321}">
                    <p14:modId xmlns:p14="http://schemas.microsoft.com/office/powerpoint/2010/main" xmlns="" xmlns:a14="http://schemas.microsoft.com/office/drawing/2010/main" val="600448591"/>
                  </p:ext>
                </p:extLst>
              </p:nvPr>
            </p:nvGraphicFramePr>
            <p:xfrm>
              <a:off x="890651" y="1947555"/>
              <a:ext cx="10414660" cy="4025735"/>
            </p:xfrm>
            <a:graphic>
              <a:graphicData uri="http://schemas.openxmlformats.org/drawingml/2006/table">
                <a:tbl>
                  <a:tblPr firstRow="1" firstCol="1" bandRow="1">
                    <a:tableStyleId>{5C22544A-7EE6-4342-B048-85BDC9FD1C3A}</a:tableStyleId>
                  </a:tblPr>
                  <a:tblGrid>
                    <a:gridCol w="2677992">
                      <a:extLst>
                        <a:ext uri="{9D8B030D-6E8A-4147-A177-3AD203B41FA5}">
                          <a16:colId xmlns:a16="http://schemas.microsoft.com/office/drawing/2014/main" xmlns="" xmlns:a14="http://schemas.microsoft.com/office/drawing/2010/main" val="2399981646"/>
                        </a:ext>
                      </a:extLst>
                    </a:gridCol>
                    <a:gridCol w="1578958">
                      <a:extLst>
                        <a:ext uri="{9D8B030D-6E8A-4147-A177-3AD203B41FA5}">
                          <a16:colId xmlns:a16="http://schemas.microsoft.com/office/drawing/2014/main" xmlns="" xmlns:a14="http://schemas.microsoft.com/office/drawing/2010/main" val="3858845300"/>
                        </a:ext>
                      </a:extLst>
                    </a:gridCol>
                    <a:gridCol w="1231542">
                      <a:extLst>
                        <a:ext uri="{9D8B030D-6E8A-4147-A177-3AD203B41FA5}">
                          <a16:colId xmlns:a16="http://schemas.microsoft.com/office/drawing/2014/main" xmlns="" xmlns:a14="http://schemas.microsoft.com/office/drawing/2010/main" val="3504470577"/>
                        </a:ext>
                      </a:extLst>
                    </a:gridCol>
                    <a:gridCol w="1231542">
                      <a:extLst>
                        <a:ext uri="{9D8B030D-6E8A-4147-A177-3AD203B41FA5}">
                          <a16:colId xmlns:a16="http://schemas.microsoft.com/office/drawing/2014/main" xmlns="" xmlns:a14="http://schemas.microsoft.com/office/drawing/2010/main" val="2838302492"/>
                        </a:ext>
                      </a:extLst>
                    </a:gridCol>
                    <a:gridCol w="1231542">
                      <a:extLst>
                        <a:ext uri="{9D8B030D-6E8A-4147-A177-3AD203B41FA5}">
                          <a16:colId xmlns:a16="http://schemas.microsoft.com/office/drawing/2014/main" xmlns="" xmlns:a14="http://schemas.microsoft.com/office/drawing/2010/main" val="3249767956"/>
                        </a:ext>
                      </a:extLst>
                    </a:gridCol>
                    <a:gridCol w="1231542">
                      <a:extLst>
                        <a:ext uri="{9D8B030D-6E8A-4147-A177-3AD203B41FA5}">
                          <a16:colId xmlns:a16="http://schemas.microsoft.com/office/drawing/2014/main" xmlns="" xmlns:a14="http://schemas.microsoft.com/office/drawing/2010/main" val="2284355763"/>
                        </a:ext>
                      </a:extLst>
                    </a:gridCol>
                    <a:gridCol w="1231542">
                      <a:extLst>
                        <a:ext uri="{9D8B030D-6E8A-4147-A177-3AD203B41FA5}">
                          <a16:colId xmlns:a16="http://schemas.microsoft.com/office/drawing/2014/main" xmlns="" xmlns:a14="http://schemas.microsoft.com/office/drawing/2010/main" val="773033786"/>
                        </a:ext>
                      </a:extLst>
                    </a:gridCol>
                  </a:tblGrid>
                  <a:tr h="537780">
                    <a:tc>
                      <a:txBody>
                        <a:bodyPr/>
                        <a:lstStyle/>
                        <a:p>
                          <a:pPr algn="ctr">
                            <a:lnSpc>
                              <a:spcPct val="107000"/>
                            </a:lnSpc>
                            <a:spcAft>
                              <a:spcPts val="0"/>
                            </a:spcAft>
                          </a:pPr>
                          <a:r>
                            <a:rPr lang="en-US" sz="2400" b="0" dirty="0">
                              <a:effectLst/>
                            </a:rPr>
                            <a:t>Payment type</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400" b="0" dirty="0">
                              <a:effectLst/>
                            </a:rPr>
                            <a:t>Gender</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endParaRPr lang="ru-RU"/>
                        </a:p>
                      </a:txBody>
                      <a:tcPr marL="68580" marR="68580" marT="0" marB="0" anchor="ctr">
                        <a:blipFill>
                          <a:blip r:embed="rId2"/>
                          <a:stretch>
                            <a:fillRect l="-346535" t="-1136" r="-401980" b="-685227"/>
                          </a:stretch>
                        </a:blipFill>
                      </a:tcPr>
                    </a:tc>
                    <a:tc>
                      <a:txBody>
                        <a:bodyPr/>
                        <a:lstStyle/>
                        <a:p>
                          <a:endParaRPr lang="ru-RU"/>
                        </a:p>
                      </a:txBody>
                      <a:tcPr marL="68580" marR="68580" marT="0" marB="0" anchor="ctr">
                        <a:blipFill>
                          <a:blip r:embed="rId2"/>
                          <a:stretch>
                            <a:fillRect l="-446535" t="-1136" r="-301980" b="-685227"/>
                          </a:stretch>
                        </a:blipFill>
                      </a:tcPr>
                    </a:tc>
                    <a:tc>
                      <a:txBody>
                        <a:bodyPr/>
                        <a:lstStyle/>
                        <a:p>
                          <a:endParaRPr lang="ru-RU"/>
                        </a:p>
                      </a:txBody>
                      <a:tcPr marL="68580" marR="68580" marT="0" marB="0" anchor="ctr">
                        <a:blipFill>
                          <a:blip r:embed="rId2"/>
                          <a:stretch>
                            <a:fillRect l="-546535" t="-1136" r="-201980" b="-685227"/>
                          </a:stretch>
                        </a:blipFill>
                      </a:tcPr>
                    </a:tc>
                    <a:tc>
                      <a:txBody>
                        <a:bodyPr/>
                        <a:lstStyle/>
                        <a:p>
                          <a:endParaRPr lang="ru-RU"/>
                        </a:p>
                      </a:txBody>
                      <a:tcPr marL="68580" marR="68580" marT="0" marB="0" anchor="ctr">
                        <a:blipFill>
                          <a:blip r:embed="rId2"/>
                          <a:stretch>
                            <a:fillRect l="-646535" t="-1136" r="-101980" b="-685227"/>
                          </a:stretch>
                        </a:blipFill>
                      </a:tcPr>
                    </a:tc>
                    <a:tc>
                      <a:txBody>
                        <a:bodyPr/>
                        <a:lstStyle/>
                        <a:p>
                          <a:endParaRPr lang="ru-RU"/>
                        </a:p>
                      </a:txBody>
                      <a:tcPr marL="68580" marR="68580" marT="0" marB="0" anchor="ctr">
                        <a:blipFill>
                          <a:blip r:embed="rId2"/>
                          <a:stretch>
                            <a:fillRect l="-746535" t="-1136" r="-1980" b="-685227"/>
                          </a:stretch>
                        </a:blipFill>
                      </a:tcPr>
                    </a:tc>
                    <a:extLst>
                      <a:ext uri="{0D108BD9-81ED-4DB2-BD59-A6C34878D82A}">
                        <a16:rowId xmlns:a16="http://schemas.microsoft.com/office/drawing/2014/main" xmlns="" xmlns:a14="http://schemas.microsoft.com/office/drawing/2010/main" val="1357727668"/>
                      </a:ext>
                    </a:extLst>
                  </a:tr>
                  <a:tr h="503862">
                    <a:tc rowSpan="3">
                      <a:txBody>
                        <a:bodyPr/>
                        <a:lstStyle/>
                        <a:p>
                          <a:pPr>
                            <a:lnSpc>
                              <a:spcPct val="107000"/>
                            </a:lnSpc>
                            <a:spcAft>
                              <a:spcPts val="0"/>
                            </a:spcAft>
                          </a:pPr>
                          <a:r>
                            <a:rPr lang="en-US" sz="2400" b="0" dirty="0">
                              <a:effectLst/>
                            </a:rPr>
                            <a:t>Lump sum payment on retirement</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2400" b="0">
                              <a:effectLst/>
                            </a:rPr>
                            <a:t>Male</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475.5</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563.4</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smtClean="0">
                              <a:solidFill>
                                <a:srgbClr val="FF0000"/>
                              </a:solidFill>
                              <a:effectLst/>
                            </a:rPr>
                            <a:t>1.19</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dirty="0">
                              <a:effectLst/>
                            </a:rPr>
                            <a:t>558.8</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smtClean="0">
                              <a:solidFill>
                                <a:srgbClr val="FF0000"/>
                              </a:solidFill>
                              <a:effectLst/>
                            </a:rPr>
                            <a:t>1.18</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xmlns:a14="http://schemas.microsoft.com/office/drawing/2010/main" val="566522199"/>
                      </a:ext>
                    </a:extLst>
                  </a:tr>
                  <a:tr h="503862">
                    <a:tc vMerge="1">
                      <a:txBody>
                        <a:bodyPr/>
                        <a:lstStyle/>
                        <a:p>
                          <a:endParaRPr lang="ru-RU"/>
                        </a:p>
                      </a:txBody>
                      <a:tcPr/>
                    </a:tc>
                    <a:tc>
                      <a:txBody>
                        <a:bodyPr/>
                        <a:lstStyle/>
                        <a:p>
                          <a:pPr>
                            <a:lnSpc>
                              <a:spcPct val="107000"/>
                            </a:lnSpc>
                            <a:spcAft>
                              <a:spcPts val="0"/>
                            </a:spcAft>
                          </a:pPr>
                          <a:r>
                            <a:rPr lang="en-US" sz="2400" b="0">
                              <a:effectLst/>
                            </a:rPr>
                            <a:t>Female</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470.7</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554.8</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smtClean="0">
                              <a:solidFill>
                                <a:srgbClr val="FF0000"/>
                              </a:solidFill>
                              <a:effectLst/>
                            </a:rPr>
                            <a:t>1.18</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534.3</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a:solidFill>
                                <a:srgbClr val="FF0000"/>
                              </a:solidFill>
                              <a:effectLst/>
                            </a:rPr>
                            <a:t>1.</a:t>
                          </a:r>
                          <a:r>
                            <a:rPr lang="ru-RU" sz="2400" b="0" dirty="0" smtClean="0">
                              <a:solidFill>
                                <a:srgbClr val="FF0000"/>
                              </a:solidFill>
                              <a:effectLst/>
                            </a:rPr>
                            <a:t>1</a:t>
                          </a:r>
                          <a:r>
                            <a:rPr lang="en-US" sz="2400" b="0" dirty="0" smtClean="0">
                              <a:solidFill>
                                <a:srgbClr val="FF0000"/>
                              </a:solidFill>
                              <a:effectLst/>
                            </a:rPr>
                            <a:t>4</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xmlns:a14="http://schemas.microsoft.com/office/drawing/2010/main" val="588937920"/>
                      </a:ext>
                    </a:extLst>
                  </a:tr>
                  <a:tr h="505259">
                    <a:tc vMerge="1">
                      <a:txBody>
                        <a:bodyPr/>
                        <a:lstStyle/>
                        <a:p>
                          <a:endParaRPr lang="ru-RU"/>
                        </a:p>
                      </a:txBody>
                      <a:tcPr/>
                    </a:tc>
                    <a:tc>
                      <a:txBody>
                        <a:bodyPr/>
                        <a:lstStyle/>
                        <a:p>
                          <a:pPr>
                            <a:lnSpc>
                              <a:spcPct val="107000"/>
                            </a:lnSpc>
                            <a:spcAft>
                              <a:spcPts val="0"/>
                            </a:spcAft>
                          </a:pPr>
                          <a:r>
                            <a:rPr lang="en-US" sz="2400" b="0" dirty="0">
                              <a:effectLst/>
                            </a:rPr>
                            <a:t>Both</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946.2</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1118.2</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a:solidFill>
                                <a:srgbClr val="FF0000"/>
                              </a:solidFill>
                              <a:effectLst/>
                            </a:rPr>
                            <a:t>1.</a:t>
                          </a:r>
                          <a:r>
                            <a:rPr lang="ru-RU" sz="2400" b="0" dirty="0" smtClean="0">
                              <a:solidFill>
                                <a:srgbClr val="FF0000"/>
                              </a:solidFill>
                              <a:effectLst/>
                            </a:rPr>
                            <a:t>18</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1093.1</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a:solidFill>
                                <a:srgbClr val="FF0000"/>
                              </a:solidFill>
                              <a:effectLst/>
                            </a:rPr>
                            <a:t>1.</a:t>
                          </a:r>
                          <a:r>
                            <a:rPr lang="ru-RU" sz="2400" b="0" dirty="0" smtClean="0">
                              <a:solidFill>
                                <a:srgbClr val="FF0000"/>
                              </a:solidFill>
                              <a:effectLst/>
                            </a:rPr>
                            <a:t>1</a:t>
                          </a:r>
                          <a:r>
                            <a:rPr lang="en-US" sz="2400" b="0" dirty="0" smtClean="0">
                              <a:solidFill>
                                <a:srgbClr val="FF0000"/>
                              </a:solidFill>
                              <a:effectLst/>
                            </a:rPr>
                            <a:t>6</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xmlns:a14="http://schemas.microsoft.com/office/drawing/2010/main" val="236176216"/>
                      </a:ext>
                    </a:extLst>
                  </a:tr>
                  <a:tr h="503862">
                    <a:tc rowSpan="3">
                      <a:txBody>
                        <a:bodyPr/>
                        <a:lstStyle/>
                        <a:p>
                          <a:pPr>
                            <a:lnSpc>
                              <a:spcPct val="107000"/>
                            </a:lnSpc>
                            <a:spcAft>
                              <a:spcPts val="0"/>
                            </a:spcAft>
                          </a:pPr>
                          <a:r>
                            <a:rPr lang="en-US" sz="2400" b="0" dirty="0">
                              <a:effectLst/>
                            </a:rPr>
                            <a:t>Funeral benefit after the employee retirement</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2400" b="0" dirty="0">
                              <a:effectLst/>
                            </a:rPr>
                            <a:t>Male</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285.6</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321.4</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smtClean="0">
                              <a:solidFill>
                                <a:srgbClr val="FF0000"/>
                              </a:solidFill>
                              <a:effectLst/>
                            </a:rPr>
                            <a:t>1.13</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312.6</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smtClean="0">
                              <a:solidFill>
                                <a:srgbClr val="FF0000"/>
                              </a:solidFill>
                              <a:effectLst/>
                            </a:rPr>
                            <a:t>1.10</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xmlns:a14="http://schemas.microsoft.com/office/drawing/2010/main" val="3755751662"/>
                      </a:ext>
                    </a:extLst>
                  </a:tr>
                  <a:tr h="503862">
                    <a:tc vMerge="1">
                      <a:txBody>
                        <a:bodyPr/>
                        <a:lstStyle/>
                        <a:p>
                          <a:endParaRPr lang="ru-RU"/>
                        </a:p>
                      </a:txBody>
                      <a:tcPr/>
                    </a:tc>
                    <a:tc>
                      <a:txBody>
                        <a:bodyPr/>
                        <a:lstStyle/>
                        <a:p>
                          <a:pPr>
                            <a:lnSpc>
                              <a:spcPct val="107000"/>
                            </a:lnSpc>
                            <a:spcAft>
                              <a:spcPts val="0"/>
                            </a:spcAft>
                          </a:pPr>
                          <a:r>
                            <a:rPr lang="en-US" sz="2400" b="0">
                              <a:effectLst/>
                            </a:rPr>
                            <a:t>Female</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205.4</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229.0</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a:solidFill>
                                <a:srgbClr val="FF0000"/>
                              </a:solidFill>
                              <a:effectLst/>
                            </a:rPr>
                            <a:t>1.</a:t>
                          </a:r>
                          <a:r>
                            <a:rPr lang="ru-RU" sz="2400" b="0" dirty="0" smtClean="0">
                              <a:solidFill>
                                <a:srgbClr val="FF0000"/>
                              </a:solidFill>
                              <a:effectLst/>
                            </a:rPr>
                            <a:t>1</a:t>
                          </a:r>
                          <a:r>
                            <a:rPr lang="en-US" sz="2400" b="0" dirty="0" smtClean="0">
                              <a:solidFill>
                                <a:srgbClr val="FF0000"/>
                              </a:solidFill>
                              <a:effectLst/>
                            </a:rPr>
                            <a:t>2</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219.2</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smtClean="0">
                              <a:solidFill>
                                <a:srgbClr val="FF0000"/>
                              </a:solidFill>
                              <a:effectLst/>
                            </a:rPr>
                            <a:t>1.0</a:t>
                          </a:r>
                          <a:r>
                            <a:rPr lang="ru-RU" sz="2400" b="0" dirty="0" smtClean="0">
                              <a:solidFill>
                                <a:srgbClr val="FF0000"/>
                              </a:solidFill>
                              <a:effectLst/>
                            </a:rPr>
                            <a:t>7</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xmlns:a14="http://schemas.microsoft.com/office/drawing/2010/main" val="775183918"/>
                      </a:ext>
                    </a:extLst>
                  </a:tr>
                  <a:tr h="505259">
                    <a:tc vMerge="1">
                      <a:txBody>
                        <a:bodyPr/>
                        <a:lstStyle/>
                        <a:p>
                          <a:endParaRPr lang="ru-RU"/>
                        </a:p>
                      </a:txBody>
                      <a:tcPr/>
                    </a:tc>
                    <a:tc>
                      <a:txBody>
                        <a:bodyPr/>
                        <a:lstStyle/>
                        <a:p>
                          <a:pPr>
                            <a:lnSpc>
                              <a:spcPct val="107000"/>
                            </a:lnSpc>
                            <a:spcAft>
                              <a:spcPts val="0"/>
                            </a:spcAft>
                          </a:pPr>
                          <a:r>
                            <a:rPr lang="en-US" sz="2400" b="0">
                              <a:effectLst/>
                            </a:rPr>
                            <a:t>Both</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491.0</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550.3</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a:solidFill>
                                <a:srgbClr val="FF0000"/>
                              </a:solidFill>
                              <a:effectLst/>
                            </a:rPr>
                            <a:t>1.</a:t>
                          </a:r>
                          <a:r>
                            <a:rPr lang="ru-RU" sz="2400" b="0" dirty="0" smtClean="0">
                              <a:solidFill>
                                <a:srgbClr val="FF0000"/>
                              </a:solidFill>
                              <a:effectLst/>
                            </a:rPr>
                            <a:t>12</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531.8</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a:solidFill>
                                <a:srgbClr val="FF0000"/>
                              </a:solidFill>
                              <a:effectLst/>
                            </a:rPr>
                            <a:t>1.0</a:t>
                          </a:r>
                          <a:r>
                            <a:rPr lang="ru-RU" sz="2400" b="0" dirty="0" smtClean="0">
                              <a:solidFill>
                                <a:srgbClr val="FF0000"/>
                              </a:solidFill>
                              <a:effectLst/>
                            </a:rPr>
                            <a:t>8</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xmlns:a14="http://schemas.microsoft.com/office/drawing/2010/main" val="2644609429"/>
                      </a:ext>
                    </a:extLst>
                  </a:tr>
                  <a:tr h="461989">
                    <a:tc gridSpan="2">
                      <a:txBody>
                        <a:bodyPr/>
                        <a:lstStyle/>
                        <a:p>
                          <a:pPr>
                            <a:lnSpc>
                              <a:spcPct val="107000"/>
                            </a:lnSpc>
                            <a:spcAft>
                              <a:spcPts val="0"/>
                            </a:spcAft>
                          </a:pPr>
                          <a:r>
                            <a:rPr lang="en-US" sz="2400" b="0">
                              <a:effectLst/>
                            </a:rPr>
                            <a:t>TOTAL</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ru-RU"/>
                        </a:p>
                      </a:txBody>
                      <a:tcPr/>
                    </a:tc>
                    <a:tc>
                      <a:txBody>
                        <a:bodyPr/>
                        <a:lstStyle/>
                        <a:p>
                          <a:pPr algn="r">
                            <a:lnSpc>
                              <a:spcPct val="107000"/>
                            </a:lnSpc>
                            <a:spcAft>
                              <a:spcPts val="0"/>
                            </a:spcAft>
                          </a:pPr>
                          <a:r>
                            <a:rPr lang="ru-RU" sz="2400" b="0">
                              <a:effectLst/>
                            </a:rPr>
                            <a:t>1437.2</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a:effectLst/>
                            </a:rPr>
                            <a:t>1668.6</a:t>
                          </a:r>
                          <a:endParaRPr lang="ru-RU"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a:solidFill>
                                <a:srgbClr val="FF0000"/>
                              </a:solidFill>
                              <a:effectLst/>
                            </a:rPr>
                            <a:t>1.</a:t>
                          </a:r>
                          <a:r>
                            <a:rPr lang="ru-RU" sz="2400" b="0" dirty="0" smtClean="0">
                              <a:solidFill>
                                <a:srgbClr val="FF0000"/>
                              </a:solidFill>
                              <a:effectLst/>
                            </a:rPr>
                            <a:t>16</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ru-RU" sz="2400" b="0" dirty="0">
                              <a:effectLst/>
                            </a:rPr>
                            <a:t>1624</a:t>
                          </a:r>
                          <a:r>
                            <a:rPr lang="en-US" sz="2400" b="0" dirty="0">
                              <a:effectLst/>
                            </a:rPr>
                            <a:t>.</a:t>
                          </a:r>
                          <a:r>
                            <a:rPr lang="ru-RU" sz="2400" b="0" dirty="0">
                              <a:effectLst/>
                            </a:rPr>
                            <a:t>9</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en-US" sz="2400" b="0" dirty="0">
                              <a:solidFill>
                                <a:srgbClr val="FF0000"/>
                              </a:solidFill>
                              <a:effectLst/>
                            </a:rPr>
                            <a:t>1.</a:t>
                          </a:r>
                          <a:r>
                            <a:rPr lang="ru-RU" sz="2400" b="0" dirty="0" smtClean="0">
                              <a:solidFill>
                                <a:srgbClr val="FF0000"/>
                              </a:solidFill>
                              <a:effectLst/>
                            </a:rPr>
                            <a:t>13</a:t>
                          </a:r>
                          <a:endParaRPr lang="ru-RU" sz="24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xmlns:a14="http://schemas.microsoft.com/office/drawing/2010/main" val="1607757436"/>
                      </a:ext>
                    </a:extLst>
                  </a:tr>
                </a:tbl>
              </a:graphicData>
            </a:graphic>
          </p:graphicFrame>
        </mc:Fallback>
      </mc:AlternateContent>
      <p:pic>
        <p:nvPicPr>
          <p:cNvPr id="5" name="Рисунок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937173" y="0"/>
            <a:ext cx="1212075" cy="578738"/>
          </a:xfrm>
          <a:prstGeom prst="rect">
            <a:avLst/>
          </a:prstGeom>
        </p:spPr>
      </p:pic>
      <p:sp>
        <p:nvSpPr>
          <p:cNvPr id="6" name="Нижний колонтитул 5"/>
          <p:cNvSpPr>
            <a:spLocks noGrp="1"/>
          </p:cNvSpPr>
          <p:nvPr>
            <p:ph type="ftr" sz="quarter" idx="11"/>
          </p:nvPr>
        </p:nvSpPr>
        <p:spPr/>
        <p:txBody>
          <a:bodyPr/>
          <a:lstStyle/>
          <a:p>
            <a:r>
              <a:rPr lang="en-US" sz="1600" dirty="0" smtClean="0"/>
              <a:t>International Actuarial Advisory Company </a:t>
            </a:r>
            <a:endParaRPr lang="ru-RU" sz="1600" dirty="0"/>
          </a:p>
        </p:txBody>
      </p:sp>
      <p:sp>
        <p:nvSpPr>
          <p:cNvPr id="7" name="Номер слайда 6"/>
          <p:cNvSpPr>
            <a:spLocks noGrp="1"/>
          </p:cNvSpPr>
          <p:nvPr>
            <p:ph type="sldNum" sz="quarter" idx="12"/>
          </p:nvPr>
        </p:nvSpPr>
        <p:spPr/>
        <p:txBody>
          <a:bodyPr/>
          <a:lstStyle/>
          <a:p>
            <a:fld id="{627058E9-E3BA-41FF-ACF8-1464E243A3DF}" type="slidenum">
              <a:rPr lang="ru-RU" sz="2000" smtClean="0"/>
              <a:pPr/>
              <a:t>10</a:t>
            </a:fld>
            <a:endParaRPr lang="ru-RU" sz="2000" dirty="0"/>
          </a:p>
        </p:txBody>
      </p:sp>
    </p:spTree>
    <p:extLst>
      <p:ext uri="{BB962C8B-B14F-4D97-AF65-F5344CB8AC3E}">
        <p14:creationId xmlns:p14="http://schemas.microsoft.com/office/powerpoint/2010/main" xmlns="" val="1839065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Turnover </a:t>
            </a:r>
            <a:r>
              <a:rPr lang="en-US" b="1" dirty="0"/>
              <a:t>probability</a:t>
            </a:r>
            <a:endParaRPr lang="ru-RU" b="1" dirty="0"/>
          </a:p>
        </p:txBody>
      </p:sp>
      <p:sp>
        <p:nvSpPr>
          <p:cNvPr id="3" name="Объект 2"/>
          <p:cNvSpPr>
            <a:spLocks noGrp="1"/>
          </p:cNvSpPr>
          <p:nvPr>
            <p:ph idx="1"/>
          </p:nvPr>
        </p:nvSpPr>
        <p:spPr>
          <a:xfrm>
            <a:off x="681644" y="2011890"/>
            <a:ext cx="10889672" cy="4023360"/>
          </a:xfrm>
        </p:spPr>
        <p:txBody>
          <a:bodyPr/>
          <a:lstStyle/>
          <a:p>
            <a:r>
              <a:rPr lang="en-US" dirty="0"/>
              <a:t>Dependence of turnover probability on the estimation method</a:t>
            </a:r>
            <a:r>
              <a:rPr lang="en-US" dirty="0" smtClean="0"/>
              <a:t>, employment </a:t>
            </a:r>
            <a:r>
              <a:rPr lang="en-US" dirty="0"/>
              <a:t>age and length of service</a:t>
            </a:r>
            <a:endParaRPr lang="ru-RU" dirty="0"/>
          </a:p>
        </p:txBody>
      </p:sp>
      <p:grpSp>
        <p:nvGrpSpPr>
          <p:cNvPr id="4" name="Группа 3"/>
          <p:cNvGrpSpPr>
            <a:grpSpLocks/>
          </p:cNvGrpSpPr>
          <p:nvPr/>
        </p:nvGrpSpPr>
        <p:grpSpPr>
          <a:xfrm>
            <a:off x="1252479" y="2539154"/>
            <a:ext cx="9760697" cy="2968832"/>
            <a:chOff x="-2539423" y="2866728"/>
            <a:chExt cx="9760697" cy="2968743"/>
          </a:xfrm>
        </p:grpSpPr>
        <p:grpSp>
          <p:nvGrpSpPr>
            <p:cNvPr id="5" name="Группа 4"/>
            <p:cNvGrpSpPr/>
            <p:nvPr/>
          </p:nvGrpSpPr>
          <p:grpSpPr>
            <a:xfrm>
              <a:off x="-2539423" y="2866728"/>
              <a:ext cx="9760697" cy="2968743"/>
              <a:chOff x="-2539423" y="2866728"/>
              <a:chExt cx="9760697" cy="2968743"/>
            </a:xfrm>
          </p:grpSpPr>
          <p:graphicFrame>
            <p:nvGraphicFramePr>
              <p:cNvPr id="12" name="Диаграмма 11"/>
              <p:cNvGraphicFramePr/>
              <p:nvPr>
                <p:extLst>
                  <p:ext uri="{D42A27DB-BD31-4B8C-83A1-F6EECF244321}">
                    <p14:modId xmlns:p14="http://schemas.microsoft.com/office/powerpoint/2010/main" xmlns="" val="1638100250"/>
                  </p:ext>
                </p:extLst>
              </p:nvPr>
            </p:nvGraphicFramePr>
            <p:xfrm>
              <a:off x="-2539423" y="2866728"/>
              <a:ext cx="4608195" cy="2968743"/>
            </p:xfrm>
            <a:graphic>
              <a:graphicData uri="http://schemas.openxmlformats.org/drawingml/2006/chart">
                <c:chart xmlns:c="http://schemas.openxmlformats.org/drawingml/2006/chart" xmlns:r="http://schemas.openxmlformats.org/officeDocument/2006/relationships" r:id="rId2"/>
              </a:graphicData>
            </a:graphic>
          </p:graphicFrame>
          <p:grpSp>
            <p:nvGrpSpPr>
              <p:cNvPr id="14" name="Группа 13"/>
              <p:cNvGrpSpPr/>
              <p:nvPr/>
            </p:nvGrpSpPr>
            <p:grpSpPr>
              <a:xfrm>
                <a:off x="775576" y="2866728"/>
                <a:ext cx="6445698" cy="2968743"/>
                <a:chOff x="771717" y="3171081"/>
                <a:chExt cx="6413631" cy="2968743"/>
              </a:xfrm>
            </p:grpSpPr>
            <p:pic>
              <p:nvPicPr>
                <p:cNvPr id="17" name="Рисунок 16"/>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771717" y="3820720"/>
                  <a:ext cx="219075" cy="219075"/>
                </a:xfrm>
                <a:prstGeom prst="rect">
                  <a:avLst/>
                </a:prstGeom>
                <a:noFill/>
                <a:extLst>
                  <a:ext uri="{909E8E84-426E-40DD-AFC4-6F175D3DCCD1}">
                    <a14:hiddenFill xmlns:a14="http://schemas.microsoft.com/office/drawing/2010/main" xmlns="">
                      <a:solidFill>
                        <a:srgbClr val="FFFFFF"/>
                      </a:solidFill>
                    </a14:hiddenFill>
                  </a:ext>
                </a:extLst>
              </p:spPr>
            </p:pic>
            <p:graphicFrame>
              <p:nvGraphicFramePr>
                <p:cNvPr id="18" name="Диаграмма 17"/>
                <p:cNvGraphicFramePr/>
                <p:nvPr>
                  <p:extLst>
                    <p:ext uri="{D42A27DB-BD31-4B8C-83A1-F6EECF244321}">
                      <p14:modId xmlns:p14="http://schemas.microsoft.com/office/powerpoint/2010/main" xmlns="" val="571794136"/>
                    </p:ext>
                  </p:extLst>
                </p:nvPr>
              </p:nvGraphicFramePr>
              <p:xfrm>
                <a:off x="2820427" y="3171081"/>
                <a:ext cx="4364921" cy="2968743"/>
              </p:xfrm>
              <a:graphic>
                <a:graphicData uri="http://schemas.openxmlformats.org/drawingml/2006/chart">
                  <c:chart xmlns:c="http://schemas.openxmlformats.org/drawingml/2006/chart" xmlns:r="http://schemas.openxmlformats.org/officeDocument/2006/relationships" r:id="rId4"/>
                </a:graphicData>
              </a:graphic>
            </p:graphicFrame>
          </p:grpSp>
        </p:grpSp>
        <p:grpSp>
          <p:nvGrpSpPr>
            <p:cNvPr id="6" name="Группа 5"/>
            <p:cNvGrpSpPr/>
            <p:nvPr/>
          </p:nvGrpSpPr>
          <p:grpSpPr>
            <a:xfrm>
              <a:off x="-1402736" y="3544941"/>
              <a:ext cx="7928918" cy="1586638"/>
              <a:chOff x="-1402736" y="4285941"/>
              <a:chExt cx="7928918" cy="1586638"/>
            </a:xfrm>
          </p:grpSpPr>
          <p:pic>
            <p:nvPicPr>
              <p:cNvPr id="11" name="Рисунок 10"/>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6307107" y="4816412"/>
                <a:ext cx="219075" cy="219075"/>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Рисунок 7"/>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6373782" y="5633636"/>
                <a:ext cx="152400" cy="190500"/>
              </a:xfrm>
              <a:prstGeom prst="rect">
                <a:avLst/>
              </a:prstGeom>
              <a:noFill/>
              <a:extLst>
                <a:ext uri="{909E8E84-426E-40DD-AFC4-6F175D3DCCD1}">
                  <a14:hiddenFill xmlns:a14="http://schemas.microsoft.com/office/drawing/2010/main" xmlns="">
                    <a:solidFill>
                      <a:srgbClr val="FFFFFF"/>
                    </a:solidFill>
                  </a14:hiddenFill>
                </a:ext>
              </a:extLst>
            </p:spPr>
          </p:pic>
          <p:pic>
            <p:nvPicPr>
              <p:cNvPr id="9" name="Рисунок 8"/>
              <p:cNvPicPr>
                <a:picLocks noChangeAspect="1" noChangeArrowheads="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3661595" y="4285941"/>
                <a:ext cx="152400" cy="190500"/>
              </a:xfrm>
              <a:prstGeom prst="rect">
                <a:avLst/>
              </a:prstGeom>
              <a:noFill/>
              <a:extLst>
                <a:ext uri="{909E8E84-426E-40DD-AFC4-6F175D3DCCD1}">
                  <a14:hiddenFill xmlns:a14="http://schemas.microsoft.com/office/drawing/2010/main" xmlns="">
                    <a:solidFill>
                      <a:srgbClr val="FFFFFF"/>
                    </a:solidFill>
                  </a14:hiddenFill>
                </a:ext>
              </a:extLst>
            </p:spPr>
          </p:pic>
          <p:pic>
            <p:nvPicPr>
              <p:cNvPr id="19" name="Рисунок 18"/>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843346" y="5317780"/>
                <a:ext cx="152400" cy="190500"/>
              </a:xfrm>
              <a:prstGeom prst="rect">
                <a:avLst/>
              </a:prstGeom>
              <a:noFill/>
              <a:extLst>
                <a:ext uri="{909E8E84-426E-40DD-AFC4-6F175D3DCCD1}">
                  <a14:hiddenFill xmlns:a14="http://schemas.microsoft.com/office/drawing/2010/main" xmlns="">
                    <a:solidFill>
                      <a:srgbClr val="FFFFFF"/>
                    </a:solidFill>
                  </a14:hiddenFill>
                </a:ext>
              </a:extLst>
            </p:spPr>
          </p:pic>
          <p:pic>
            <p:nvPicPr>
              <p:cNvPr id="20" name="Рисунок 19"/>
              <p:cNvPicPr>
                <a:picLocks noChangeAspect="1" noChangeArrowheads="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1402736" y="5682079"/>
                <a:ext cx="152400" cy="190500"/>
              </a:xfrm>
              <a:prstGeom prst="rect">
                <a:avLst/>
              </a:prstGeom>
              <a:noFill/>
              <a:extLst>
                <a:ext uri="{909E8E84-426E-40DD-AFC4-6F175D3DCCD1}">
                  <a14:hiddenFill xmlns:a14="http://schemas.microsoft.com/office/drawing/2010/main" xmlns="">
                    <a:solidFill>
                      <a:srgbClr val="FFFFFF"/>
                    </a:solidFill>
                  </a14:hiddenFill>
                </a:ext>
              </a:extLst>
            </p:spPr>
          </p:pic>
        </p:grpSp>
      </p:grpSp>
      <p:pic>
        <p:nvPicPr>
          <p:cNvPr id="21" name="Рисунок 20"/>
          <p:cNvPicPr>
            <a:picLocks noChangeAspect="1"/>
          </p:cNvPicPr>
          <p:nvPr/>
        </p:nvPicPr>
        <p:blipFill>
          <a:blip r:embed="rId7" cstate="print">
            <a:extLst>
              <a:ext uri="{28A0092B-C50C-407E-A947-70E740481C1C}">
                <a14:useLocalDpi xmlns:a14="http://schemas.microsoft.com/office/drawing/2010/main" xmlns="" val="0"/>
              </a:ext>
            </a:extLst>
          </a:blip>
          <a:stretch>
            <a:fillRect/>
          </a:stretch>
        </p:blipFill>
        <p:spPr>
          <a:xfrm>
            <a:off x="10937173" y="0"/>
            <a:ext cx="1212075" cy="578738"/>
          </a:xfrm>
          <a:prstGeom prst="rect">
            <a:avLst/>
          </a:prstGeom>
        </p:spPr>
      </p:pic>
      <p:sp>
        <p:nvSpPr>
          <p:cNvPr id="22" name="Нижний колонтитул 21"/>
          <p:cNvSpPr>
            <a:spLocks noGrp="1"/>
          </p:cNvSpPr>
          <p:nvPr>
            <p:ph type="ftr" sz="quarter" idx="11"/>
          </p:nvPr>
        </p:nvSpPr>
        <p:spPr/>
        <p:txBody>
          <a:bodyPr/>
          <a:lstStyle/>
          <a:p>
            <a:r>
              <a:rPr lang="en-US" sz="1600" dirty="0" smtClean="0"/>
              <a:t>International Actuarial Advisory Company </a:t>
            </a:r>
            <a:endParaRPr lang="ru-RU" sz="1600" dirty="0"/>
          </a:p>
        </p:txBody>
      </p:sp>
      <p:sp>
        <p:nvSpPr>
          <p:cNvPr id="23" name="Номер слайда 22"/>
          <p:cNvSpPr>
            <a:spLocks noGrp="1"/>
          </p:cNvSpPr>
          <p:nvPr>
            <p:ph type="sldNum" sz="quarter" idx="12"/>
          </p:nvPr>
        </p:nvSpPr>
        <p:spPr/>
        <p:txBody>
          <a:bodyPr/>
          <a:lstStyle/>
          <a:p>
            <a:fld id="{627058E9-E3BA-41FF-ACF8-1464E243A3DF}" type="slidenum">
              <a:rPr lang="ru-RU" sz="2000" smtClean="0"/>
              <a:pPr/>
              <a:t>11</a:t>
            </a:fld>
            <a:endParaRPr lang="ru-RU" sz="2000" dirty="0"/>
          </a:p>
        </p:txBody>
      </p:sp>
    </p:spTree>
    <p:extLst>
      <p:ext uri="{BB962C8B-B14F-4D97-AF65-F5344CB8AC3E}">
        <p14:creationId xmlns:p14="http://schemas.microsoft.com/office/powerpoint/2010/main" xmlns="" val="2524097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a:t>Thank you for your attention!</a:t>
            </a: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284046" y="1961535"/>
            <a:ext cx="2829570" cy="1351055"/>
          </a:xfrm>
          <a:prstGeom prst="rect">
            <a:avLst/>
          </a:prstGeom>
        </p:spPr>
      </p:pic>
      <p:sp>
        <p:nvSpPr>
          <p:cNvPr id="5" name="Нижний колонтитул 4"/>
          <p:cNvSpPr>
            <a:spLocks noGrp="1"/>
          </p:cNvSpPr>
          <p:nvPr>
            <p:ph type="ftr" sz="quarter" idx="11"/>
          </p:nvPr>
        </p:nvSpPr>
        <p:spPr/>
        <p:txBody>
          <a:bodyPr/>
          <a:lstStyle/>
          <a:p>
            <a:r>
              <a:rPr lang="en-US" sz="1600" dirty="0" smtClean="0"/>
              <a:t>International Actuarial Advisory Company </a:t>
            </a:r>
            <a:endParaRPr lang="ru-RU" sz="1600" dirty="0"/>
          </a:p>
        </p:txBody>
      </p:sp>
      <p:sp>
        <p:nvSpPr>
          <p:cNvPr id="6" name="Номер слайда 5"/>
          <p:cNvSpPr>
            <a:spLocks noGrp="1"/>
          </p:cNvSpPr>
          <p:nvPr>
            <p:ph type="sldNum" sz="quarter" idx="12"/>
          </p:nvPr>
        </p:nvSpPr>
        <p:spPr/>
        <p:txBody>
          <a:bodyPr/>
          <a:lstStyle/>
          <a:p>
            <a:fld id="{627058E9-E3BA-41FF-ACF8-1464E243A3DF}" type="slidenum">
              <a:rPr lang="ru-RU" sz="2000" smtClean="0"/>
              <a:pPr/>
              <a:t>12</a:t>
            </a:fld>
            <a:endParaRPr lang="ru-RU" sz="2000" dirty="0"/>
          </a:p>
        </p:txBody>
      </p:sp>
      <p:sp>
        <p:nvSpPr>
          <p:cNvPr id="7" name="Объект 6"/>
          <p:cNvSpPr txBox="1">
            <a:spLocks noGrp="1"/>
          </p:cNvSpPr>
          <p:nvPr>
            <p:ph idx="1"/>
          </p:nvPr>
        </p:nvSpPr>
        <p:spPr>
          <a:xfrm>
            <a:off x="2718873" y="3536765"/>
            <a:ext cx="6786923" cy="3427605"/>
          </a:xfrm>
          <a:prstGeom prst="rect">
            <a:avLst/>
          </a:prstGeom>
          <a:noFill/>
        </p:spPr>
        <p:txBody>
          <a:bodyPr wrap="none" rtlCol="0">
            <a:spAutoFit/>
          </a:bodyPr>
          <a:lstStyle/>
          <a:p>
            <a:r>
              <a:rPr lang="en-US" sz="2800" dirty="0" smtClean="0">
                <a:solidFill>
                  <a:schemeClr val="tx2">
                    <a:lumMod val="75000"/>
                  </a:schemeClr>
                </a:solidFill>
                <a:latin typeface="Times New Roman" panose="02020603050405020304" pitchFamily="18" charset="0"/>
                <a:cs typeface="Times New Roman" panose="02020603050405020304" pitchFamily="18" charset="0"/>
              </a:rPr>
              <a:t>International Actuarial Advisory Company </a:t>
            </a:r>
            <a:r>
              <a:rPr lang="en-US" sz="2800" dirty="0" err="1" smtClean="0">
                <a:solidFill>
                  <a:schemeClr val="tx2">
                    <a:lumMod val="75000"/>
                  </a:schemeClr>
                </a:solidFill>
                <a:latin typeface="Times New Roman" panose="02020603050405020304" pitchFamily="18" charset="0"/>
                <a:cs typeface="Times New Roman" panose="02020603050405020304" pitchFamily="18" charset="0"/>
              </a:rPr>
              <a:t>Llc</a:t>
            </a:r>
            <a:endParaRPr lang="en-US" sz="2800" dirty="0" smtClean="0">
              <a:solidFill>
                <a:schemeClr val="tx2">
                  <a:lumMod val="75000"/>
                </a:schemeClr>
              </a:solidFill>
              <a:latin typeface="Times New Roman" panose="02020603050405020304" pitchFamily="18" charset="0"/>
              <a:cs typeface="Times New Roman" panose="02020603050405020304" pitchFamily="18" charset="0"/>
            </a:endParaRPr>
          </a:p>
          <a:p>
            <a:r>
              <a:rPr lang="en-US" sz="2800" dirty="0">
                <a:solidFill>
                  <a:schemeClr val="tx2">
                    <a:lumMod val="75000"/>
                  </a:schemeClr>
                </a:solidFill>
                <a:latin typeface="Times New Roman" panose="02020603050405020304" pitchFamily="18" charset="0"/>
                <a:cs typeface="Times New Roman" panose="02020603050405020304" pitchFamily="18" charset="0"/>
              </a:rPr>
              <a:t>3A</a:t>
            </a:r>
            <a:r>
              <a:rPr lang="en-US" sz="2800" dirty="0" smtClean="0">
                <a:solidFill>
                  <a:schemeClr val="tx2">
                    <a:lumMod val="75000"/>
                  </a:schemeClr>
                </a:solidFill>
                <a:latin typeface="Times New Roman" panose="02020603050405020304" pitchFamily="18" charset="0"/>
                <a:cs typeface="Times New Roman" panose="02020603050405020304" pitchFamily="18" charset="0"/>
              </a:rPr>
              <a:t>, 1-st </a:t>
            </a:r>
            <a:r>
              <a:rPr lang="en-US" sz="2800" dirty="0" err="1" smtClean="0">
                <a:solidFill>
                  <a:schemeClr val="tx2">
                    <a:lumMod val="75000"/>
                  </a:schemeClr>
                </a:solidFill>
                <a:latin typeface="Times New Roman" panose="02020603050405020304" pitchFamily="18" charset="0"/>
                <a:cs typeface="Times New Roman" panose="02020603050405020304" pitchFamily="18" charset="0"/>
              </a:rPr>
              <a:t>Khoroshevskiy</a:t>
            </a:r>
            <a:r>
              <a:rPr lang="en-US" sz="2800" dirty="0" smtClean="0">
                <a:solidFill>
                  <a:schemeClr val="tx2">
                    <a:lumMod val="75000"/>
                  </a:schemeClr>
                </a:solidFill>
                <a:latin typeface="Times New Roman" panose="02020603050405020304" pitchFamily="18" charset="0"/>
                <a:cs typeface="Times New Roman" panose="02020603050405020304" pitchFamily="18" charset="0"/>
              </a:rPr>
              <a:t> pr., 125284, Russia</a:t>
            </a:r>
          </a:p>
          <a:p>
            <a:r>
              <a:rPr lang="en-US" sz="2800" dirty="0" smtClean="0">
                <a:solidFill>
                  <a:schemeClr val="tx2">
                    <a:lumMod val="75000"/>
                  </a:schemeClr>
                </a:solidFill>
                <a:latin typeface="Times New Roman" panose="02020603050405020304" pitchFamily="18" charset="0"/>
                <a:cs typeface="Times New Roman" panose="02020603050405020304" pitchFamily="18" charset="0"/>
              </a:rPr>
              <a:t>Web.: </a:t>
            </a:r>
            <a:r>
              <a:rPr lang="en-US" sz="2800" dirty="0" smtClean="0">
                <a:solidFill>
                  <a:schemeClr val="tx2">
                    <a:lumMod val="75000"/>
                  </a:schemeClr>
                </a:solidFill>
                <a:latin typeface="Times New Roman" panose="02020603050405020304" pitchFamily="18" charset="0"/>
                <a:cs typeface="Times New Roman" panose="02020603050405020304" pitchFamily="18" charset="0"/>
                <a:hlinkClick r:id="rId3"/>
              </a:rPr>
              <a:t>www.IAAC.ru</a:t>
            </a:r>
            <a:endParaRPr lang="en-US" sz="2800" dirty="0" smtClean="0">
              <a:solidFill>
                <a:schemeClr val="tx2">
                  <a:lumMod val="75000"/>
                </a:schemeClr>
              </a:solidFill>
              <a:latin typeface="Times New Roman" panose="02020603050405020304" pitchFamily="18" charset="0"/>
              <a:cs typeface="Times New Roman" panose="02020603050405020304" pitchFamily="18" charset="0"/>
            </a:endParaRPr>
          </a:p>
          <a:p>
            <a:r>
              <a:rPr lang="en-US" sz="2800" dirty="0" smtClean="0">
                <a:solidFill>
                  <a:schemeClr val="tx2">
                    <a:lumMod val="75000"/>
                  </a:schemeClr>
                </a:solidFill>
                <a:latin typeface="Times New Roman" panose="02020603050405020304" pitchFamily="18" charset="0"/>
                <a:cs typeface="Times New Roman" panose="02020603050405020304" pitchFamily="18" charset="0"/>
              </a:rPr>
              <a:t>E-mail </a:t>
            </a:r>
            <a:r>
              <a:rPr lang="en-US" sz="2800" dirty="0" smtClean="0">
                <a:solidFill>
                  <a:schemeClr val="tx2">
                    <a:lumMod val="75000"/>
                  </a:schemeClr>
                </a:solidFill>
                <a:latin typeface="Times New Roman" panose="02020603050405020304" pitchFamily="18" charset="0"/>
                <a:cs typeface="Times New Roman" panose="02020603050405020304" pitchFamily="18" charset="0"/>
                <a:hlinkClick r:id="rId4"/>
              </a:rPr>
              <a:t>chief@actuaries.ru</a:t>
            </a:r>
            <a:r>
              <a:rPr lang="en-US" sz="2800" dirty="0" smtClean="0">
                <a:solidFill>
                  <a:schemeClr val="tx2">
                    <a:lumMod val="75000"/>
                  </a:schemeClr>
                </a:solidFill>
                <a:latin typeface="Times New Roman" panose="02020603050405020304" pitchFamily="18" charset="0"/>
                <a:cs typeface="Times New Roman" panose="02020603050405020304" pitchFamily="18" charset="0"/>
              </a:rPr>
              <a:t> </a:t>
            </a:r>
          </a:p>
          <a:p>
            <a:r>
              <a:rPr lang="en-US" sz="2800" dirty="0" smtClean="0">
                <a:solidFill>
                  <a:schemeClr val="tx2">
                    <a:lumMod val="75000"/>
                  </a:schemeClr>
                </a:solidFill>
                <a:latin typeface="Times New Roman" panose="02020603050405020304" pitchFamily="18" charset="0"/>
                <a:cs typeface="Times New Roman" panose="02020603050405020304" pitchFamily="18" charset="0"/>
              </a:rPr>
              <a:t>tel.: +7 903 100 2660</a:t>
            </a:r>
          </a:p>
          <a:p>
            <a:endParaRPr lang="ru-RU" sz="3600" dirty="0">
              <a:solidFill>
                <a:schemeClr val="tx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091582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Problem </a:t>
            </a:r>
            <a:r>
              <a:rPr lang="en-US" b="1" dirty="0" smtClean="0"/>
              <a:t>statement </a:t>
            </a:r>
            <a:endParaRPr lang="ru-RU" dirty="0"/>
          </a:p>
        </p:txBody>
      </p:sp>
      <p:sp>
        <p:nvSpPr>
          <p:cNvPr id="3" name="Объект 2"/>
          <p:cNvSpPr>
            <a:spLocks noGrp="1"/>
          </p:cNvSpPr>
          <p:nvPr>
            <p:ph idx="1"/>
          </p:nvPr>
        </p:nvSpPr>
        <p:spPr/>
        <p:txBody>
          <a:bodyPr/>
          <a:lstStyle/>
          <a:p>
            <a:r>
              <a:rPr lang="en-US" dirty="0"/>
              <a:t>The current practice of actuarial evaluation according to IAS-19</a:t>
            </a:r>
            <a:r>
              <a:rPr lang="ru-RU" dirty="0"/>
              <a:t>:</a:t>
            </a:r>
            <a:r>
              <a:rPr lang="en-US" dirty="0"/>
              <a:t> single decrement tables are used to describe the probability of dismissal of an employee disposal</a:t>
            </a:r>
            <a:r>
              <a:rPr lang="ru-RU" dirty="0"/>
              <a:t>.</a:t>
            </a:r>
          </a:p>
          <a:p>
            <a:r>
              <a:rPr lang="en-US" dirty="0"/>
              <a:t> The basic criterion in the single decrement tables is the employee's age or years of service. </a:t>
            </a:r>
          </a:p>
          <a:p>
            <a:r>
              <a:rPr lang="en-US" dirty="0"/>
              <a:t>The choice of criterion is usually based on the actuary subjective experience or his assumption concerning the dependence of the employee dismissal probability from the specified parameters.  </a:t>
            </a:r>
          </a:p>
          <a:p>
            <a:r>
              <a:rPr lang="en-US" dirty="0"/>
              <a:t>This approach objectively introduces certain inaccuracy in calculations due to not taking into account the second parameter, which is respectively the employee length of service or age, affecting the probability of his dismissal. </a:t>
            </a:r>
          </a:p>
          <a:p>
            <a:r>
              <a:rPr lang="en-US" dirty="0"/>
              <a:t>The aim of the presentation is to quantify this inaccuracy on the example of real data from the HR department at a large Russian enterprise of fuel and energy complex collected in 2016. </a:t>
            </a: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937173" y="0"/>
            <a:ext cx="1212075" cy="578738"/>
          </a:xfrm>
          <a:prstGeom prst="rect">
            <a:avLst/>
          </a:prstGeom>
        </p:spPr>
      </p:pic>
      <p:sp>
        <p:nvSpPr>
          <p:cNvPr id="5" name="Нижний колонтитул 4"/>
          <p:cNvSpPr>
            <a:spLocks noGrp="1"/>
          </p:cNvSpPr>
          <p:nvPr>
            <p:ph type="ftr" sz="quarter" idx="11"/>
          </p:nvPr>
        </p:nvSpPr>
        <p:spPr>
          <a:xfrm>
            <a:off x="3686184" y="6459785"/>
            <a:ext cx="5244059" cy="365125"/>
          </a:xfrm>
        </p:spPr>
        <p:txBody>
          <a:bodyPr/>
          <a:lstStyle/>
          <a:p>
            <a:r>
              <a:rPr lang="en-US" sz="1600" dirty="0">
                <a:solidFill>
                  <a:schemeClr val="bg1"/>
                </a:solidFill>
                <a:cs typeface="Times New Roman" panose="02020603050405020304" pitchFamily="18" charset="0"/>
              </a:rPr>
              <a:t>International Actuarial Advisory Company</a:t>
            </a:r>
            <a:endParaRPr lang="ru-RU" sz="1600" dirty="0">
              <a:solidFill>
                <a:schemeClr val="bg1"/>
              </a:solidFill>
              <a:cs typeface="Times New Roman" panose="02020603050405020304" pitchFamily="18" charset="0"/>
            </a:endParaRPr>
          </a:p>
          <a:p>
            <a:endParaRPr lang="ru-RU" dirty="0">
              <a:solidFill>
                <a:schemeClr val="bg1"/>
              </a:solidFill>
              <a:latin typeface="+mj-lt"/>
            </a:endParaRPr>
          </a:p>
        </p:txBody>
      </p:sp>
      <p:sp>
        <p:nvSpPr>
          <p:cNvPr id="6" name="Номер слайда 5"/>
          <p:cNvSpPr>
            <a:spLocks noGrp="1"/>
          </p:cNvSpPr>
          <p:nvPr>
            <p:ph type="sldNum" sz="quarter" idx="12"/>
          </p:nvPr>
        </p:nvSpPr>
        <p:spPr/>
        <p:txBody>
          <a:bodyPr/>
          <a:lstStyle/>
          <a:p>
            <a:fld id="{627058E9-E3BA-41FF-ACF8-1464E243A3DF}" type="slidenum">
              <a:rPr lang="ru-RU" sz="2000" smtClean="0"/>
              <a:pPr/>
              <a:t>2</a:t>
            </a:fld>
            <a:endParaRPr lang="ru-RU" sz="2000" dirty="0"/>
          </a:p>
        </p:txBody>
      </p:sp>
    </p:spTree>
    <p:extLst>
      <p:ext uri="{BB962C8B-B14F-4D97-AF65-F5344CB8AC3E}">
        <p14:creationId xmlns:p14="http://schemas.microsoft.com/office/powerpoint/2010/main" xmlns="" val="2719852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Obligations</a:t>
            </a:r>
            <a:endParaRPr lang="ru-RU" dirty="0"/>
          </a:p>
        </p:txBody>
      </p:sp>
      <mc:AlternateContent xmlns:mc="http://schemas.openxmlformats.org/markup-compatibility/2006">
        <mc:Choice xmlns:a14="http://schemas.microsoft.com/office/drawing/2010/main" xmlns="" Requires="a14">
          <p:sp>
            <p:nvSpPr>
              <p:cNvPr id="3" name="Объект 2"/>
              <p:cNvSpPr>
                <a:spLocks noGrp="1"/>
              </p:cNvSpPr>
              <p:nvPr>
                <p:ph idx="1"/>
              </p:nvPr>
            </p:nvSpPr>
            <p:spPr>
              <a:xfrm>
                <a:off x="1009403" y="1845733"/>
                <a:ext cx="10236530" cy="4258183"/>
              </a:xfrm>
            </p:spPr>
            <p:txBody>
              <a:bodyPr>
                <a:normAutofit fontScale="92500"/>
              </a:bodyPr>
              <a:lstStyle/>
              <a:p>
                <a:pPr marL="0" indent="0">
                  <a:buNone/>
                </a:pPr>
                <a:r>
                  <a:rPr lang="en-US" sz="2800" dirty="0" smtClean="0"/>
                  <a:t> Lump </a:t>
                </a:r>
                <a:r>
                  <a:rPr lang="en-US" sz="2800" dirty="0" smtClean="0"/>
                  <a:t>sum payment on retirement </a:t>
                </a:r>
                <a:endParaRPr lang="en-US" sz="2800" i="1" dirty="0" smtClean="0"/>
              </a:p>
              <a:p>
                <a:pPr marL="0" indent="0">
                  <a:buNone/>
                </a:pPr>
                <a14:m>
                  <m:oMathPara xmlns:m="http://schemas.openxmlformats.org/officeDocument/2006/math">
                    <m:oMathParaPr>
                      <m:jc m:val="centerGroup"/>
                    </m:oMathParaPr>
                    <m:oMath xmlns:m="http://schemas.openxmlformats.org/officeDocument/2006/math">
                      <m:r>
                        <a:rPr lang="ru-RU" sz="2800" i="1">
                          <a:latin typeface="Cambria Math" panose="02040503050406030204" pitchFamily="18" charset="0"/>
                        </a:rPr>
                        <m:t>𝐵</m:t>
                      </m:r>
                      <m:r>
                        <a:rPr lang="ru-RU" sz="2800" i="1">
                          <a:latin typeface="Cambria Math" panose="02040503050406030204" pitchFamily="18" charset="0"/>
                        </a:rPr>
                        <m:t>∙</m:t>
                      </m:r>
                      <m:d>
                        <m:dPr>
                          <m:begChr m:val="["/>
                          <m:endChr m:val="]"/>
                          <m:ctrlPr>
                            <a:rPr lang="ru-RU" sz="2800" i="1">
                              <a:latin typeface="Cambria Math" panose="02040503050406030204" pitchFamily="18" charset="0"/>
                            </a:rPr>
                          </m:ctrlPr>
                        </m:dPr>
                        <m:e>
                          <m:nary>
                            <m:naryPr>
                              <m:chr m:val="∑"/>
                              <m:limLoc m:val="undOvr"/>
                              <m:ctrlPr>
                                <a:rPr lang="ru-RU" sz="2800" i="1">
                                  <a:latin typeface="Cambria Math" panose="02040503050406030204" pitchFamily="18" charset="0"/>
                                </a:rPr>
                              </m:ctrlPr>
                            </m:naryPr>
                            <m:sub>
                              <m:r>
                                <a:rPr lang="ru-RU" sz="2800" i="1">
                                  <a:latin typeface="Cambria Math" panose="02040503050406030204" pitchFamily="18" charset="0"/>
                                </a:rPr>
                                <m:t>𝜏</m:t>
                              </m:r>
                              <m:r>
                                <a:rPr lang="ru-RU" sz="2800" i="1">
                                  <a:latin typeface="Cambria Math" panose="02040503050406030204" pitchFamily="18" charset="0"/>
                                </a:rPr>
                                <m:t>=</m:t>
                              </m:r>
                              <m:r>
                                <a:rPr lang="ru-RU" sz="2800" i="1">
                                  <a:latin typeface="Cambria Math" panose="02040503050406030204" pitchFamily="18" charset="0"/>
                                </a:rPr>
                                <m:t>𝑥</m:t>
                              </m:r>
                              <m:r>
                                <a:rPr lang="ru-RU" sz="2800" i="1">
                                  <a:latin typeface="Cambria Math" panose="02040503050406030204" pitchFamily="18" charset="0"/>
                                </a:rPr>
                                <m:t>+1</m:t>
                              </m:r>
                            </m:sub>
                            <m:sup>
                              <m:r>
                                <a:rPr lang="ru-RU" sz="2800" i="1">
                                  <a:latin typeface="Cambria Math" panose="02040503050406030204" pitchFamily="18" charset="0"/>
                                </a:rPr>
                                <m:t>𝜔</m:t>
                              </m:r>
                              <m:r>
                                <a:rPr lang="ru-RU" sz="2800" i="1">
                                  <a:latin typeface="Cambria Math" panose="02040503050406030204" pitchFamily="18" charset="0"/>
                                </a:rPr>
                                <m:t>−1</m:t>
                              </m:r>
                            </m:sup>
                            <m:e>
                              <m:f>
                                <m:fPr>
                                  <m:ctrlPr>
                                    <a:rPr lang="ru-RU" sz="2800" i="1">
                                      <a:latin typeface="Cambria Math" panose="02040503050406030204" pitchFamily="18" charset="0"/>
                                    </a:rPr>
                                  </m:ctrlPr>
                                </m:fPr>
                                <m:num>
                                  <m:sSub>
                                    <m:sSubPr>
                                      <m:ctrlPr>
                                        <a:rPr lang="ru-RU" sz="2800" i="1">
                                          <a:latin typeface="Cambria Math" panose="02040503050406030204" pitchFamily="18" charset="0"/>
                                        </a:rPr>
                                      </m:ctrlPr>
                                    </m:sSubPr>
                                    <m:e>
                                      <m:r>
                                        <a:rPr lang="ru-RU" sz="2800" i="1">
                                          <a:latin typeface="Cambria Math" panose="02040503050406030204" pitchFamily="18" charset="0"/>
                                        </a:rPr>
                                        <m:t>𝐸</m:t>
                                      </m:r>
                                    </m:e>
                                    <m:sub>
                                      <m:r>
                                        <a:rPr lang="ru-RU" sz="2800" i="1">
                                          <a:latin typeface="Cambria Math" panose="02040503050406030204" pitchFamily="18" charset="0"/>
                                        </a:rPr>
                                        <m:t>𝑥</m:t>
                                      </m:r>
                                    </m:sub>
                                  </m:sSub>
                                </m:num>
                                <m:den>
                                  <m:sSub>
                                    <m:sSubPr>
                                      <m:ctrlPr>
                                        <a:rPr lang="ru-RU" sz="2800" i="1">
                                          <a:latin typeface="Cambria Math" panose="02040503050406030204" pitchFamily="18" charset="0"/>
                                        </a:rPr>
                                      </m:ctrlPr>
                                    </m:sSubPr>
                                    <m:e>
                                      <m:r>
                                        <a:rPr lang="ru-RU" sz="2800" i="1">
                                          <a:latin typeface="Cambria Math" panose="02040503050406030204" pitchFamily="18" charset="0"/>
                                        </a:rPr>
                                        <m:t>𝐸</m:t>
                                      </m:r>
                                    </m:e>
                                    <m:sub>
                                      <m:r>
                                        <a:rPr lang="ru-RU" sz="2800" i="1">
                                          <a:latin typeface="Cambria Math" panose="02040503050406030204" pitchFamily="18" charset="0"/>
                                        </a:rPr>
                                        <m:t>𝜏</m:t>
                                      </m:r>
                                    </m:sub>
                                  </m:sSub>
                                </m:den>
                              </m:f>
                              <m:r>
                                <a:rPr lang="ru-RU" sz="2800" i="1">
                                  <a:latin typeface="Cambria Math" panose="02040503050406030204" pitchFamily="18" charset="0"/>
                                </a:rPr>
                                <m:t>∙</m:t>
                              </m:r>
                              <m:sSubSup>
                                <m:sSubSupPr>
                                  <m:ctrlPr>
                                    <a:rPr lang="ru-RU" sz="2800" i="1">
                                      <a:latin typeface="Cambria Math" panose="02040503050406030204" pitchFamily="18" charset="0"/>
                                    </a:rPr>
                                  </m:ctrlPr>
                                </m:sSubSupPr>
                                <m:e>
                                  <m:sPre>
                                    <m:sPrePr>
                                      <m:ctrlPr>
                                        <a:rPr lang="ru-RU" sz="2800" i="1">
                                          <a:latin typeface="Cambria Math" panose="02040503050406030204" pitchFamily="18" charset="0"/>
                                        </a:rPr>
                                      </m:ctrlPr>
                                    </m:sPrePr>
                                    <m:sub>
                                      <m:r>
                                        <a:rPr lang="ru-RU" sz="2800" i="1">
                                          <a:latin typeface="Cambria Math" panose="02040503050406030204" pitchFamily="18" charset="0"/>
                                        </a:rPr>
                                        <m:t>𝜏</m:t>
                                      </m:r>
                                      <m:r>
                                        <a:rPr lang="ru-RU" sz="2800" i="1">
                                          <a:latin typeface="Cambria Math" panose="02040503050406030204" pitchFamily="18" charset="0"/>
                                        </a:rPr>
                                        <m:t>−</m:t>
                                      </m:r>
                                      <m:r>
                                        <a:rPr lang="ru-RU" sz="2800" i="1">
                                          <a:latin typeface="Cambria Math" panose="02040503050406030204" pitchFamily="18" charset="0"/>
                                        </a:rPr>
                                        <m:t>𝑥</m:t>
                                      </m:r>
                                    </m:sub>
                                    <m:sup/>
                                    <m:e>
                                      <m:r>
                                        <a:rPr lang="ru-RU" sz="2800" i="1">
                                          <a:latin typeface="Cambria Math" panose="02040503050406030204" pitchFamily="18" charset="0"/>
                                        </a:rPr>
                                        <m:t>𝑝</m:t>
                                      </m:r>
                                    </m:e>
                                  </m:sPre>
                                </m:e>
                                <m:sub>
                                  <m:r>
                                    <a:rPr lang="ru-RU" sz="2800" i="1">
                                      <a:latin typeface="Cambria Math" panose="02040503050406030204" pitchFamily="18" charset="0"/>
                                    </a:rPr>
                                    <m:t>𝑥</m:t>
                                  </m:r>
                                </m:sub>
                                <m:sup>
                                  <m:r>
                                    <a:rPr lang="ru-RU" sz="2800" i="1">
                                      <a:latin typeface="Cambria Math" panose="02040503050406030204" pitchFamily="18" charset="0"/>
                                    </a:rPr>
                                    <m:t>𝑦</m:t>
                                  </m:r>
                                </m:sup>
                              </m:sSubSup>
                            </m:e>
                          </m:nary>
                          <m:r>
                            <a:rPr lang="ru-RU" sz="2800" i="1">
                              <a:latin typeface="Cambria Math" panose="02040503050406030204" pitchFamily="18" charset="0"/>
                            </a:rPr>
                            <m:t>∙</m:t>
                          </m:r>
                          <m:sSubSup>
                            <m:sSubSupPr>
                              <m:ctrlPr>
                                <a:rPr lang="ru-RU" sz="2800" i="1">
                                  <a:latin typeface="Cambria Math" panose="02040503050406030204" pitchFamily="18" charset="0"/>
                                </a:rPr>
                              </m:ctrlPr>
                            </m:sSubSupPr>
                            <m:e>
                              <m:sPre>
                                <m:sPrePr>
                                  <m:ctrlPr>
                                    <a:rPr lang="ru-RU" sz="2800" i="1">
                                      <a:latin typeface="Cambria Math" panose="02040503050406030204" pitchFamily="18" charset="0"/>
                                    </a:rPr>
                                  </m:ctrlPr>
                                </m:sPrePr>
                                <m:sub>
                                  <m:r>
                                    <a:rPr lang="ru-RU" sz="2800" i="1">
                                      <a:latin typeface="Cambria Math" panose="02040503050406030204" pitchFamily="18" charset="0"/>
                                    </a:rPr>
                                    <m:t>𝜏</m:t>
                                  </m:r>
                                  <m:r>
                                    <a:rPr lang="ru-RU" sz="2800" i="1">
                                      <a:latin typeface="Cambria Math" panose="02040503050406030204" pitchFamily="18" charset="0"/>
                                    </a:rPr>
                                    <m:t>−</m:t>
                                  </m:r>
                                  <m:r>
                                    <a:rPr lang="ru-RU" sz="2800" i="1">
                                      <a:latin typeface="Cambria Math" panose="02040503050406030204" pitchFamily="18" charset="0"/>
                                    </a:rPr>
                                    <m:t>𝑥</m:t>
                                  </m:r>
                                </m:sub>
                                <m:sup/>
                                <m:e>
                                  <m:r>
                                    <a:rPr lang="ru-RU" sz="2800" i="1">
                                      <a:latin typeface="Cambria Math" panose="02040503050406030204" pitchFamily="18" charset="0"/>
                                    </a:rPr>
                                    <m:t>𝑝</m:t>
                                  </m:r>
                                </m:e>
                              </m:sPre>
                            </m:e>
                            <m:sub>
                              <m:r>
                                <a:rPr lang="ru-RU" sz="2800" i="1">
                                  <a:latin typeface="Cambria Math" panose="02040503050406030204" pitchFamily="18" charset="0"/>
                                </a:rPr>
                                <m:t>𝑥</m:t>
                              </m:r>
                            </m:sub>
                            <m:sup>
                              <m:r>
                                <a:rPr lang="ru-RU" sz="2800" i="1">
                                  <a:latin typeface="Cambria Math" panose="02040503050406030204" pitchFamily="18" charset="0"/>
                                </a:rPr>
                                <m:t>𝑐</m:t>
                              </m:r>
                            </m:sup>
                          </m:sSubSup>
                          <m:r>
                            <a:rPr lang="ru-RU" sz="2800" i="1">
                              <a:latin typeface="Cambria Math" panose="02040503050406030204" pitchFamily="18" charset="0"/>
                            </a:rPr>
                            <m:t>∙</m:t>
                          </m:r>
                          <m:sSubSup>
                            <m:sSubSupPr>
                              <m:ctrlPr>
                                <a:rPr lang="ru-RU" sz="2800" i="1">
                                  <a:latin typeface="Cambria Math" panose="02040503050406030204" pitchFamily="18" charset="0"/>
                                </a:rPr>
                              </m:ctrlPr>
                            </m:sSubSupPr>
                            <m:e>
                              <m:sPre>
                                <m:sPrePr>
                                  <m:ctrlPr>
                                    <a:rPr lang="ru-RU" sz="2800" i="1">
                                      <a:latin typeface="Cambria Math" panose="02040503050406030204" pitchFamily="18" charset="0"/>
                                    </a:rPr>
                                  </m:ctrlPr>
                                </m:sPrePr>
                                <m:sub>
                                  <m:r>
                                    <a:rPr lang="ru-RU" sz="2800" i="1">
                                      <a:latin typeface="Cambria Math" panose="02040503050406030204" pitchFamily="18" charset="0"/>
                                    </a:rPr>
                                    <m:t>𝜏</m:t>
                                  </m:r>
                                  <m:r>
                                    <a:rPr lang="ru-RU" sz="2800" i="1">
                                      <a:latin typeface="Cambria Math" panose="02040503050406030204" pitchFamily="18" charset="0"/>
                                    </a:rPr>
                                    <m:t>−</m:t>
                                  </m:r>
                                  <m:r>
                                    <a:rPr lang="ru-RU" sz="2800" i="1">
                                      <a:latin typeface="Cambria Math" panose="02040503050406030204" pitchFamily="18" charset="0"/>
                                    </a:rPr>
                                    <m:t>𝑥</m:t>
                                  </m:r>
                                </m:sub>
                                <m:sup/>
                                <m:e>
                                  <m:r>
                                    <a:rPr lang="ru-RU" sz="2800" i="1">
                                      <a:latin typeface="Cambria Math" panose="02040503050406030204" pitchFamily="18" charset="0"/>
                                    </a:rPr>
                                    <m:t>𝑝</m:t>
                                  </m:r>
                                </m:e>
                              </m:sPre>
                            </m:e>
                            <m:sub>
                              <m:r>
                                <a:rPr lang="ru-RU" sz="2800" i="1">
                                  <a:latin typeface="Cambria Math" panose="02040503050406030204" pitchFamily="18" charset="0"/>
                                </a:rPr>
                                <m:t>𝑥</m:t>
                              </m:r>
                            </m:sub>
                            <m:sup>
                              <m:r>
                                <a:rPr lang="ru-RU" sz="2800" i="1">
                                  <a:latin typeface="Cambria Math" panose="02040503050406030204" pitchFamily="18" charset="0"/>
                                </a:rPr>
                                <m:t>𝑛</m:t>
                              </m:r>
                            </m:sup>
                          </m:sSubSup>
                          <m:r>
                            <a:rPr lang="ru-RU" sz="2800" i="1">
                              <a:latin typeface="Cambria Math" panose="02040503050406030204" pitchFamily="18" charset="0"/>
                            </a:rPr>
                            <m:t>∙</m:t>
                          </m:r>
                          <m:sSubSup>
                            <m:sSubSupPr>
                              <m:ctrlPr>
                                <a:rPr lang="ru-RU" sz="2800" i="1">
                                  <a:latin typeface="Cambria Math" panose="02040503050406030204" pitchFamily="18" charset="0"/>
                                </a:rPr>
                              </m:ctrlPr>
                            </m:sSubSupPr>
                            <m:e>
                              <m:r>
                                <a:rPr lang="ru-RU" sz="2800" i="1">
                                  <a:latin typeface="Cambria Math" panose="02040503050406030204" pitchFamily="18" charset="0"/>
                                </a:rPr>
                                <m:t>𝑞</m:t>
                              </m:r>
                            </m:e>
                            <m:sub>
                              <m:r>
                                <a:rPr lang="ru-RU" sz="2800" i="1">
                                  <a:latin typeface="Cambria Math" panose="02040503050406030204" pitchFamily="18" charset="0"/>
                                </a:rPr>
                                <m:t>𝜏</m:t>
                              </m:r>
                            </m:sub>
                            <m:sup>
                              <m:r>
                                <a:rPr lang="ru-RU" sz="2800" i="1">
                                  <a:latin typeface="Cambria Math" panose="02040503050406030204" pitchFamily="18" charset="0"/>
                                </a:rPr>
                                <m:t>𝑛</m:t>
                              </m:r>
                            </m:sup>
                          </m:sSubSup>
                          <m:r>
                            <a:rPr lang="ru-RU" sz="2800" i="1">
                              <a:latin typeface="Cambria Math" panose="02040503050406030204" pitchFamily="18" charset="0"/>
                            </a:rPr>
                            <m:t>∙</m:t>
                          </m:r>
                          <m:sSup>
                            <m:sSupPr>
                              <m:ctrlPr>
                                <a:rPr lang="ru-RU" sz="2800" i="1">
                                  <a:latin typeface="Cambria Math" panose="02040503050406030204" pitchFamily="18" charset="0"/>
                                </a:rPr>
                              </m:ctrlPr>
                            </m:sSupPr>
                            <m:e>
                              <m:d>
                                <m:dPr>
                                  <m:ctrlPr>
                                    <a:rPr lang="ru-RU" sz="2800" i="1">
                                      <a:latin typeface="Cambria Math" panose="02040503050406030204" pitchFamily="18" charset="0"/>
                                    </a:rPr>
                                  </m:ctrlPr>
                                </m:dPr>
                                <m:e>
                                  <m:f>
                                    <m:fPr>
                                      <m:ctrlPr>
                                        <a:rPr lang="ru-RU" sz="2800" i="1">
                                          <a:latin typeface="Cambria Math" panose="02040503050406030204" pitchFamily="18" charset="0"/>
                                        </a:rPr>
                                      </m:ctrlPr>
                                    </m:fPr>
                                    <m:num>
                                      <m:r>
                                        <a:rPr lang="ru-RU" sz="2800" i="1">
                                          <a:latin typeface="Cambria Math" panose="02040503050406030204" pitchFamily="18" charset="0"/>
                                        </a:rPr>
                                        <m:t>1+</m:t>
                                      </m:r>
                                      <m:sSub>
                                        <m:sSubPr>
                                          <m:ctrlPr>
                                            <a:rPr lang="ru-RU" sz="2800" i="1">
                                              <a:latin typeface="Cambria Math" panose="02040503050406030204" pitchFamily="18" charset="0"/>
                                            </a:rPr>
                                          </m:ctrlPr>
                                        </m:sSubPr>
                                        <m:e>
                                          <m:r>
                                            <a:rPr lang="ru-RU" sz="2800" i="1">
                                              <a:latin typeface="Cambria Math" panose="02040503050406030204" pitchFamily="18" charset="0"/>
                                            </a:rPr>
                                            <m:t>𝑗</m:t>
                                          </m:r>
                                        </m:e>
                                        <m:sub>
                                          <m:r>
                                            <a:rPr lang="ru-RU" sz="2800" i="1">
                                              <a:latin typeface="Cambria Math" panose="02040503050406030204" pitchFamily="18" charset="0"/>
                                            </a:rPr>
                                            <m:t>𝑛</m:t>
                                          </m:r>
                                        </m:sub>
                                      </m:sSub>
                                    </m:num>
                                    <m:den>
                                      <m:r>
                                        <a:rPr lang="ru-RU" sz="2800" i="1">
                                          <a:latin typeface="Cambria Math" panose="02040503050406030204" pitchFamily="18" charset="0"/>
                                        </a:rPr>
                                        <m:t>1+</m:t>
                                      </m:r>
                                      <m:sSub>
                                        <m:sSubPr>
                                          <m:ctrlPr>
                                            <a:rPr lang="ru-RU" sz="2800" i="1">
                                              <a:latin typeface="Cambria Math" panose="02040503050406030204" pitchFamily="18" charset="0"/>
                                            </a:rPr>
                                          </m:ctrlPr>
                                        </m:sSubPr>
                                        <m:e>
                                          <m:r>
                                            <a:rPr lang="ru-RU" sz="2800" i="1">
                                              <a:latin typeface="Cambria Math" panose="02040503050406030204" pitchFamily="18" charset="0"/>
                                            </a:rPr>
                                            <m:t>𝑗</m:t>
                                          </m:r>
                                        </m:e>
                                        <m:sub>
                                          <m:r>
                                            <a:rPr lang="ru-RU" sz="2800" i="1">
                                              <a:latin typeface="Cambria Math" panose="02040503050406030204" pitchFamily="18" charset="0"/>
                                            </a:rPr>
                                            <m:t>𝑑</m:t>
                                          </m:r>
                                        </m:sub>
                                      </m:sSub>
                                    </m:den>
                                  </m:f>
                                </m:e>
                              </m:d>
                            </m:e>
                            <m:sup>
                              <m:r>
                                <a:rPr lang="ru-RU" sz="2800" i="1">
                                  <a:latin typeface="Cambria Math" panose="02040503050406030204" pitchFamily="18" charset="0"/>
                                </a:rPr>
                                <m:t>𝜏</m:t>
                              </m:r>
                              <m:r>
                                <a:rPr lang="ru-RU" sz="2800" i="1">
                                  <a:latin typeface="Cambria Math" panose="02040503050406030204" pitchFamily="18" charset="0"/>
                                </a:rPr>
                                <m:t>−</m:t>
                              </m:r>
                              <m:r>
                                <a:rPr lang="ru-RU" sz="2800" i="1">
                                  <a:latin typeface="Cambria Math" panose="02040503050406030204" pitchFamily="18" charset="0"/>
                                </a:rPr>
                                <m:t>𝑥</m:t>
                              </m:r>
                            </m:sup>
                          </m:sSup>
                        </m:e>
                      </m:d>
                    </m:oMath>
                  </m:oMathPara>
                </a14:m>
                <a:endParaRPr lang="en-US" sz="2800" dirty="0" smtClean="0"/>
              </a:p>
              <a:p>
                <a:pPr marL="0" indent="0">
                  <a:buNone/>
                </a:pPr>
                <a:r>
                  <a:rPr lang="en-US" sz="2800" dirty="0" smtClean="0"/>
                  <a:t> Ritual </a:t>
                </a:r>
                <a:r>
                  <a:rPr lang="en-US" sz="2800" dirty="0"/>
                  <a:t>benefits after the employee </a:t>
                </a:r>
                <a:r>
                  <a:rPr lang="en-US" sz="2800" dirty="0" smtClean="0"/>
                  <a:t>retires</a:t>
                </a:r>
                <a:endParaRPr lang="en-US" sz="2800" i="1" dirty="0" smtClean="0"/>
              </a:p>
              <a:p>
                <a:pPr marL="0" indent="0">
                  <a:buNone/>
                </a:pPr>
                <a14:m>
                  <m:oMathPara xmlns:m="http://schemas.openxmlformats.org/officeDocument/2006/math">
                    <m:oMathParaPr>
                      <m:jc m:val="centerGroup"/>
                    </m:oMathParaPr>
                    <m:oMath xmlns:m="http://schemas.openxmlformats.org/officeDocument/2006/math">
                      <m:r>
                        <a:rPr lang="ru-RU" sz="2800" i="1">
                          <a:latin typeface="Cambria Math" panose="02040503050406030204" pitchFamily="18" charset="0"/>
                        </a:rPr>
                        <m:t>𝐵</m:t>
                      </m:r>
                      <m:r>
                        <a:rPr lang="ru-RU" sz="2800" i="1">
                          <a:latin typeface="Cambria Math" panose="02040503050406030204" pitchFamily="18" charset="0"/>
                        </a:rPr>
                        <m:t>∙</m:t>
                      </m:r>
                      <m:d>
                        <m:dPr>
                          <m:begChr m:val="["/>
                          <m:endChr m:val="]"/>
                          <m:ctrlPr>
                            <a:rPr lang="ru-RU" sz="2800" i="1">
                              <a:latin typeface="Cambria Math" panose="02040503050406030204" pitchFamily="18" charset="0"/>
                            </a:rPr>
                          </m:ctrlPr>
                        </m:dPr>
                        <m:e>
                          <m:nary>
                            <m:naryPr>
                              <m:chr m:val="∑"/>
                              <m:limLoc m:val="undOvr"/>
                              <m:ctrlPr>
                                <a:rPr lang="ru-RU" sz="2800" i="1">
                                  <a:latin typeface="Cambria Math" panose="02040503050406030204" pitchFamily="18" charset="0"/>
                                </a:rPr>
                              </m:ctrlPr>
                            </m:naryPr>
                            <m:sub>
                              <m:r>
                                <a:rPr lang="ru-RU" sz="2800" i="1">
                                  <a:latin typeface="Cambria Math" panose="02040503050406030204" pitchFamily="18" charset="0"/>
                                </a:rPr>
                                <m:t>𝑖</m:t>
                              </m:r>
                              <m:r>
                                <a:rPr lang="ru-RU" sz="2800" i="1">
                                  <a:latin typeface="Cambria Math" panose="02040503050406030204" pitchFamily="18" charset="0"/>
                                </a:rPr>
                                <m:t>=</m:t>
                              </m:r>
                              <m:r>
                                <a:rPr lang="ru-RU" sz="2800" i="1">
                                  <a:latin typeface="Cambria Math" panose="02040503050406030204" pitchFamily="18" charset="0"/>
                                </a:rPr>
                                <m:t>𝑥</m:t>
                              </m:r>
                              <m:r>
                                <a:rPr lang="ru-RU" sz="2800" i="1">
                                  <a:latin typeface="Cambria Math" panose="02040503050406030204" pitchFamily="18" charset="0"/>
                                </a:rPr>
                                <m:t>+1</m:t>
                              </m:r>
                            </m:sub>
                            <m:sup>
                              <m:r>
                                <a:rPr lang="ru-RU" sz="2800" i="1">
                                  <a:latin typeface="Cambria Math" panose="02040503050406030204" pitchFamily="18" charset="0"/>
                                </a:rPr>
                                <m:t>𝜔</m:t>
                              </m:r>
                              <m:r>
                                <a:rPr lang="ru-RU" sz="2800" i="1">
                                  <a:latin typeface="Cambria Math" panose="02040503050406030204" pitchFamily="18" charset="0"/>
                                </a:rPr>
                                <m:t>−1</m:t>
                              </m:r>
                            </m:sup>
                            <m:e>
                              <m:d>
                                <m:dPr>
                                  <m:ctrlPr>
                                    <a:rPr lang="ru-RU" sz="2800" i="1">
                                      <a:latin typeface="Cambria Math" panose="02040503050406030204" pitchFamily="18" charset="0"/>
                                    </a:rPr>
                                  </m:ctrlPr>
                                </m:dPr>
                                <m:e>
                                  <m:nary>
                                    <m:naryPr>
                                      <m:chr m:val="∑"/>
                                      <m:limLoc m:val="undOvr"/>
                                      <m:ctrlPr>
                                        <a:rPr lang="ru-RU" sz="2800" i="1">
                                          <a:latin typeface="Cambria Math" panose="02040503050406030204" pitchFamily="18" charset="0"/>
                                        </a:rPr>
                                      </m:ctrlPr>
                                    </m:naryPr>
                                    <m:sub>
                                      <m:r>
                                        <a:rPr lang="ru-RU" sz="2800" i="1">
                                          <a:latin typeface="Cambria Math" panose="02040503050406030204" pitchFamily="18" charset="0"/>
                                        </a:rPr>
                                        <m:t>𝜏</m:t>
                                      </m:r>
                                      <m:r>
                                        <a:rPr lang="ru-RU" sz="2800" i="1">
                                          <a:latin typeface="Cambria Math" panose="02040503050406030204" pitchFamily="18" charset="0"/>
                                        </a:rPr>
                                        <m:t>=</m:t>
                                      </m:r>
                                      <m:r>
                                        <a:rPr lang="ru-RU" sz="2800" i="1">
                                          <a:latin typeface="Cambria Math" panose="02040503050406030204" pitchFamily="18" charset="0"/>
                                        </a:rPr>
                                        <m:t>𝑥</m:t>
                                      </m:r>
                                    </m:sub>
                                    <m:sup>
                                      <m:r>
                                        <a:rPr lang="ru-RU" sz="2800" i="1">
                                          <a:latin typeface="Cambria Math" panose="02040503050406030204" pitchFamily="18" charset="0"/>
                                        </a:rPr>
                                        <m:t>𝑖</m:t>
                                      </m:r>
                                      <m:r>
                                        <a:rPr lang="ru-RU" sz="2800" i="1">
                                          <a:latin typeface="Cambria Math" panose="02040503050406030204" pitchFamily="18" charset="0"/>
                                        </a:rPr>
                                        <m:t>−1</m:t>
                                      </m:r>
                                    </m:sup>
                                    <m:e>
                                      <m:f>
                                        <m:fPr>
                                          <m:ctrlPr>
                                            <a:rPr lang="ru-RU" sz="2800" i="1">
                                              <a:latin typeface="Cambria Math" panose="02040503050406030204" pitchFamily="18" charset="0"/>
                                            </a:rPr>
                                          </m:ctrlPr>
                                        </m:fPr>
                                        <m:num>
                                          <m:sSub>
                                            <m:sSubPr>
                                              <m:ctrlPr>
                                                <a:rPr lang="ru-RU" sz="2800" i="1">
                                                  <a:latin typeface="Cambria Math" panose="02040503050406030204" pitchFamily="18" charset="0"/>
                                                </a:rPr>
                                              </m:ctrlPr>
                                            </m:sSubPr>
                                            <m:e>
                                              <m:r>
                                                <a:rPr lang="en-US" sz="2800" i="1">
                                                  <a:latin typeface="Cambria Math" panose="02040503050406030204" pitchFamily="18" charset="0"/>
                                                </a:rPr>
                                                <m:t>𝐸</m:t>
                                              </m:r>
                                            </m:e>
                                            <m:sub>
                                              <m:r>
                                                <a:rPr lang="en-US" sz="2800" i="1">
                                                  <a:latin typeface="Cambria Math" panose="02040503050406030204" pitchFamily="18" charset="0"/>
                                                </a:rPr>
                                                <m:t>𝑥</m:t>
                                              </m:r>
                                            </m:sub>
                                          </m:sSub>
                                        </m:num>
                                        <m:den>
                                          <m:sSub>
                                            <m:sSubPr>
                                              <m:ctrlPr>
                                                <a:rPr lang="ru-RU" sz="2800" i="1">
                                                  <a:latin typeface="Cambria Math" panose="02040503050406030204" pitchFamily="18" charset="0"/>
                                                </a:rPr>
                                              </m:ctrlPr>
                                            </m:sSubPr>
                                            <m:e>
                                              <m:r>
                                                <a:rPr lang="ru-RU" sz="2800" i="1">
                                                  <a:latin typeface="Cambria Math" panose="02040503050406030204" pitchFamily="18" charset="0"/>
                                                </a:rPr>
                                                <m:t>𝐸</m:t>
                                              </m:r>
                                            </m:e>
                                            <m:sub>
                                              <m:r>
                                                <a:rPr lang="ru-RU" sz="2800" i="1">
                                                  <a:latin typeface="Cambria Math" panose="02040503050406030204" pitchFamily="18" charset="0"/>
                                                </a:rPr>
                                                <m:t>𝜏</m:t>
                                              </m:r>
                                            </m:sub>
                                          </m:sSub>
                                        </m:den>
                                      </m:f>
                                      <m:r>
                                        <a:rPr lang="ru-RU" sz="2800" i="1">
                                          <a:latin typeface="Cambria Math" panose="02040503050406030204" pitchFamily="18" charset="0"/>
                                        </a:rPr>
                                        <m:t>∙</m:t>
                                      </m:r>
                                      <m:d>
                                        <m:dPr>
                                          <m:ctrlPr>
                                            <a:rPr lang="ru-RU" sz="2800" i="1">
                                              <a:latin typeface="Cambria Math" panose="02040503050406030204" pitchFamily="18" charset="0"/>
                                            </a:rPr>
                                          </m:ctrlPr>
                                        </m:dPr>
                                        <m:e>
                                          <m:sSubSup>
                                            <m:sSubSupPr>
                                              <m:ctrlPr>
                                                <a:rPr lang="ru-RU" sz="2800" i="1">
                                                  <a:latin typeface="Cambria Math" panose="02040503050406030204" pitchFamily="18" charset="0"/>
                                                </a:rPr>
                                              </m:ctrlPr>
                                            </m:sSubSupPr>
                                            <m:e>
                                              <m:sPre>
                                                <m:sPrePr>
                                                  <m:ctrlPr>
                                                    <a:rPr lang="ru-RU" sz="2800" i="1">
                                                      <a:latin typeface="Cambria Math" panose="02040503050406030204" pitchFamily="18" charset="0"/>
                                                    </a:rPr>
                                                  </m:ctrlPr>
                                                </m:sPrePr>
                                                <m:sub>
                                                  <m:r>
                                                    <a:rPr lang="ru-RU" sz="2800" i="1">
                                                      <a:latin typeface="Cambria Math" panose="02040503050406030204" pitchFamily="18" charset="0"/>
                                                    </a:rPr>
                                                    <m:t>𝜏</m:t>
                                                  </m:r>
                                                  <m:r>
                                                    <a:rPr lang="ru-RU" sz="2800" i="1">
                                                      <a:latin typeface="Cambria Math" panose="02040503050406030204" pitchFamily="18" charset="0"/>
                                                    </a:rPr>
                                                    <m:t>−</m:t>
                                                  </m:r>
                                                  <m:r>
                                                    <a:rPr lang="ru-RU" sz="2800" i="1">
                                                      <a:latin typeface="Cambria Math" panose="02040503050406030204" pitchFamily="18" charset="0"/>
                                                    </a:rPr>
                                                    <m:t>𝑥</m:t>
                                                  </m:r>
                                                </m:sub>
                                                <m:sup/>
                                                <m:e>
                                                  <m:r>
                                                    <a:rPr lang="ru-RU" sz="2800" i="1">
                                                      <a:latin typeface="Cambria Math" panose="02040503050406030204" pitchFamily="18" charset="0"/>
                                                    </a:rPr>
                                                    <m:t>𝑝</m:t>
                                                  </m:r>
                                                </m:e>
                                              </m:sPre>
                                            </m:e>
                                            <m:sub>
                                              <m:r>
                                                <a:rPr lang="ru-RU" sz="2800" i="1">
                                                  <a:latin typeface="Cambria Math" panose="02040503050406030204" pitchFamily="18" charset="0"/>
                                                </a:rPr>
                                                <m:t>𝑥</m:t>
                                              </m:r>
                                            </m:sub>
                                            <m:sup>
                                              <m:r>
                                                <a:rPr lang="ru-RU" sz="2800" i="1">
                                                  <a:latin typeface="Cambria Math" panose="02040503050406030204" pitchFamily="18" charset="0"/>
                                                </a:rPr>
                                                <m:t>𝑦</m:t>
                                              </m:r>
                                            </m:sup>
                                          </m:sSubSup>
                                          <m:r>
                                            <a:rPr lang="ru-RU" sz="2800" i="1">
                                              <a:latin typeface="Cambria Math" panose="02040503050406030204" pitchFamily="18" charset="0"/>
                                            </a:rPr>
                                            <m:t>∙</m:t>
                                          </m:r>
                                          <m:sSubSup>
                                            <m:sSubSupPr>
                                              <m:ctrlPr>
                                                <a:rPr lang="ru-RU" sz="2800" i="1">
                                                  <a:latin typeface="Cambria Math" panose="02040503050406030204" pitchFamily="18" charset="0"/>
                                                </a:rPr>
                                              </m:ctrlPr>
                                            </m:sSubSupPr>
                                            <m:e>
                                              <m:sPre>
                                                <m:sPrePr>
                                                  <m:ctrlPr>
                                                    <a:rPr lang="ru-RU" sz="2800" i="1">
                                                      <a:latin typeface="Cambria Math" panose="02040503050406030204" pitchFamily="18" charset="0"/>
                                                    </a:rPr>
                                                  </m:ctrlPr>
                                                </m:sPrePr>
                                                <m:sub>
                                                  <m:r>
                                                    <a:rPr lang="ru-RU" sz="2800" i="1">
                                                      <a:latin typeface="Cambria Math" panose="02040503050406030204" pitchFamily="18" charset="0"/>
                                                    </a:rPr>
                                                    <m:t>𝜏</m:t>
                                                  </m:r>
                                                  <m:r>
                                                    <a:rPr lang="ru-RU" sz="2800" i="1">
                                                      <a:latin typeface="Cambria Math" panose="02040503050406030204" pitchFamily="18" charset="0"/>
                                                    </a:rPr>
                                                    <m:t>−</m:t>
                                                  </m:r>
                                                  <m:r>
                                                    <a:rPr lang="ru-RU" sz="2800" i="1">
                                                      <a:latin typeface="Cambria Math" panose="02040503050406030204" pitchFamily="18" charset="0"/>
                                                    </a:rPr>
                                                    <m:t>𝑥</m:t>
                                                  </m:r>
                                                </m:sub>
                                                <m:sup/>
                                                <m:e>
                                                  <m:r>
                                                    <a:rPr lang="ru-RU" sz="2800" i="1">
                                                      <a:latin typeface="Cambria Math" panose="02040503050406030204" pitchFamily="18" charset="0"/>
                                                    </a:rPr>
                                                    <m:t>𝑝</m:t>
                                                  </m:r>
                                                </m:e>
                                              </m:sPre>
                                            </m:e>
                                            <m:sub>
                                              <m:r>
                                                <a:rPr lang="ru-RU" sz="2800" i="1">
                                                  <a:latin typeface="Cambria Math" panose="02040503050406030204" pitchFamily="18" charset="0"/>
                                                </a:rPr>
                                                <m:t>𝑥</m:t>
                                              </m:r>
                                            </m:sub>
                                            <m:sup>
                                              <m:r>
                                                <a:rPr lang="ru-RU" sz="2800" i="1">
                                                  <a:latin typeface="Cambria Math" panose="02040503050406030204" pitchFamily="18" charset="0"/>
                                                </a:rPr>
                                                <m:t>𝑛</m:t>
                                              </m:r>
                                            </m:sup>
                                          </m:sSubSup>
                                          <m:r>
                                            <a:rPr lang="ru-RU" sz="2800" i="1">
                                              <a:latin typeface="Cambria Math" panose="02040503050406030204" pitchFamily="18" charset="0"/>
                                            </a:rPr>
                                            <m:t>∙</m:t>
                                          </m:r>
                                          <m:sSubSup>
                                            <m:sSubSupPr>
                                              <m:ctrlPr>
                                                <a:rPr lang="ru-RU" sz="2800" i="1">
                                                  <a:latin typeface="Cambria Math" panose="02040503050406030204" pitchFamily="18" charset="0"/>
                                                </a:rPr>
                                              </m:ctrlPr>
                                            </m:sSubSupPr>
                                            <m:e>
                                              <m:r>
                                                <a:rPr lang="ru-RU" sz="2800" i="1">
                                                  <a:latin typeface="Cambria Math" panose="02040503050406030204" pitchFamily="18" charset="0"/>
                                                </a:rPr>
                                                <m:t>𝑞</m:t>
                                              </m:r>
                                            </m:e>
                                            <m:sub>
                                              <m:r>
                                                <a:rPr lang="ru-RU" sz="2800" i="1">
                                                  <a:latin typeface="Cambria Math" panose="02040503050406030204" pitchFamily="18" charset="0"/>
                                                </a:rPr>
                                                <m:t>𝜏</m:t>
                                              </m:r>
                                            </m:sub>
                                            <m:sup>
                                              <m:r>
                                                <a:rPr lang="ru-RU" sz="2800" i="1">
                                                  <a:latin typeface="Cambria Math" panose="02040503050406030204" pitchFamily="18" charset="0"/>
                                                </a:rPr>
                                                <m:t>𝑛</m:t>
                                              </m:r>
                                            </m:sup>
                                          </m:sSubSup>
                                        </m:e>
                                      </m:d>
                                    </m:e>
                                  </m:nary>
                                </m:e>
                              </m:d>
                            </m:e>
                          </m:nary>
                          <m:sSubSup>
                            <m:sSubSupPr>
                              <m:ctrlPr>
                                <a:rPr lang="ru-RU" sz="2800" i="1">
                                  <a:latin typeface="Cambria Math" panose="02040503050406030204" pitchFamily="18" charset="0"/>
                                </a:rPr>
                              </m:ctrlPr>
                            </m:sSubSupPr>
                            <m:e>
                              <m:sPre>
                                <m:sPrePr>
                                  <m:ctrlPr>
                                    <a:rPr lang="ru-RU" sz="2800" i="1">
                                      <a:latin typeface="Cambria Math" panose="02040503050406030204" pitchFamily="18" charset="0"/>
                                    </a:rPr>
                                  </m:ctrlPr>
                                </m:sPrePr>
                                <m:sub>
                                  <m:r>
                                    <a:rPr lang="ru-RU" sz="2800" i="1">
                                      <a:latin typeface="Cambria Math" panose="02040503050406030204" pitchFamily="18" charset="0"/>
                                    </a:rPr>
                                    <m:t>𝑖</m:t>
                                  </m:r>
                                  <m:r>
                                    <a:rPr lang="ru-RU" sz="2800" i="1">
                                      <a:latin typeface="Cambria Math" panose="02040503050406030204" pitchFamily="18" charset="0"/>
                                    </a:rPr>
                                    <m:t>−</m:t>
                                  </m:r>
                                  <m:r>
                                    <a:rPr lang="ru-RU" sz="2800" i="1">
                                      <a:latin typeface="Cambria Math" panose="02040503050406030204" pitchFamily="18" charset="0"/>
                                    </a:rPr>
                                    <m:t>𝑥</m:t>
                                  </m:r>
                                </m:sub>
                                <m:sup/>
                                <m:e>
                                  <m:r>
                                    <a:rPr lang="ru-RU" sz="2800" i="1">
                                      <a:latin typeface="Cambria Math" panose="02040503050406030204" pitchFamily="18" charset="0"/>
                                    </a:rPr>
                                    <m:t>𝑝</m:t>
                                  </m:r>
                                </m:e>
                              </m:sPre>
                            </m:e>
                            <m:sub>
                              <m:r>
                                <a:rPr lang="ru-RU" sz="2800" i="1">
                                  <a:latin typeface="Cambria Math" panose="02040503050406030204" pitchFamily="18" charset="0"/>
                                </a:rPr>
                                <m:t>𝑥</m:t>
                              </m:r>
                            </m:sub>
                            <m:sup>
                              <m:r>
                                <a:rPr lang="ru-RU" sz="2800" i="1">
                                  <a:latin typeface="Cambria Math" panose="02040503050406030204" pitchFamily="18" charset="0"/>
                                </a:rPr>
                                <m:t>𝑐</m:t>
                              </m:r>
                            </m:sup>
                          </m:sSubSup>
                          <m:r>
                            <a:rPr lang="ru-RU" sz="2800" i="1">
                              <a:latin typeface="Cambria Math" panose="02040503050406030204" pitchFamily="18" charset="0"/>
                            </a:rPr>
                            <m:t>∙</m:t>
                          </m:r>
                          <m:sSubSup>
                            <m:sSubSupPr>
                              <m:ctrlPr>
                                <a:rPr lang="ru-RU" sz="2800" i="1">
                                  <a:latin typeface="Cambria Math" panose="02040503050406030204" pitchFamily="18" charset="0"/>
                                </a:rPr>
                              </m:ctrlPr>
                            </m:sSubSupPr>
                            <m:e>
                              <m:r>
                                <a:rPr lang="ru-RU" sz="2800" i="1">
                                  <a:latin typeface="Cambria Math" panose="02040503050406030204" pitchFamily="18" charset="0"/>
                                </a:rPr>
                                <m:t>𝑞</m:t>
                              </m:r>
                            </m:e>
                            <m:sub>
                              <m:r>
                                <a:rPr lang="ru-RU" sz="2800" i="1">
                                  <a:latin typeface="Cambria Math" panose="02040503050406030204" pitchFamily="18" charset="0"/>
                                </a:rPr>
                                <m:t>𝑖</m:t>
                              </m:r>
                            </m:sub>
                            <m:sup>
                              <m:r>
                                <a:rPr lang="ru-RU" sz="2800" i="1">
                                  <a:latin typeface="Cambria Math" panose="02040503050406030204" pitchFamily="18" charset="0"/>
                                </a:rPr>
                                <m:t>𝑐</m:t>
                              </m:r>
                            </m:sup>
                          </m:sSubSup>
                          <m:r>
                            <a:rPr lang="ru-RU" sz="2800" i="1">
                              <a:latin typeface="Cambria Math" panose="02040503050406030204" pitchFamily="18" charset="0"/>
                            </a:rPr>
                            <m:t>∙</m:t>
                          </m:r>
                          <m:sSup>
                            <m:sSupPr>
                              <m:ctrlPr>
                                <a:rPr lang="ru-RU" sz="2800" i="1">
                                  <a:latin typeface="Cambria Math" panose="02040503050406030204" pitchFamily="18" charset="0"/>
                                </a:rPr>
                              </m:ctrlPr>
                            </m:sSupPr>
                            <m:e>
                              <m:d>
                                <m:dPr>
                                  <m:ctrlPr>
                                    <a:rPr lang="ru-RU" sz="2800" i="1">
                                      <a:latin typeface="Cambria Math" panose="02040503050406030204" pitchFamily="18" charset="0"/>
                                    </a:rPr>
                                  </m:ctrlPr>
                                </m:dPr>
                                <m:e>
                                  <m:f>
                                    <m:fPr>
                                      <m:ctrlPr>
                                        <a:rPr lang="ru-RU" sz="2800" i="1">
                                          <a:latin typeface="Cambria Math" panose="02040503050406030204" pitchFamily="18" charset="0"/>
                                        </a:rPr>
                                      </m:ctrlPr>
                                    </m:fPr>
                                    <m:num>
                                      <m:r>
                                        <a:rPr lang="ru-RU" sz="2800" i="1">
                                          <a:latin typeface="Cambria Math" panose="02040503050406030204" pitchFamily="18" charset="0"/>
                                        </a:rPr>
                                        <m:t>1+</m:t>
                                      </m:r>
                                      <m:sSub>
                                        <m:sSubPr>
                                          <m:ctrlPr>
                                            <a:rPr lang="ru-RU" sz="2800" i="1">
                                              <a:latin typeface="Cambria Math" panose="02040503050406030204" pitchFamily="18" charset="0"/>
                                            </a:rPr>
                                          </m:ctrlPr>
                                        </m:sSubPr>
                                        <m:e>
                                          <m:r>
                                            <a:rPr lang="ru-RU" sz="2800" i="1">
                                              <a:latin typeface="Cambria Math" panose="02040503050406030204" pitchFamily="18" charset="0"/>
                                            </a:rPr>
                                            <m:t>𝑗</m:t>
                                          </m:r>
                                        </m:e>
                                        <m:sub>
                                          <m:r>
                                            <a:rPr lang="ru-RU" sz="2800" i="1">
                                              <a:latin typeface="Cambria Math" panose="02040503050406030204" pitchFamily="18" charset="0"/>
                                            </a:rPr>
                                            <m:t>𝑛</m:t>
                                          </m:r>
                                        </m:sub>
                                      </m:sSub>
                                    </m:num>
                                    <m:den>
                                      <m:r>
                                        <a:rPr lang="ru-RU" sz="2800" i="1">
                                          <a:latin typeface="Cambria Math" panose="02040503050406030204" pitchFamily="18" charset="0"/>
                                        </a:rPr>
                                        <m:t>1+</m:t>
                                      </m:r>
                                      <m:sSub>
                                        <m:sSubPr>
                                          <m:ctrlPr>
                                            <a:rPr lang="ru-RU" sz="2800" i="1">
                                              <a:latin typeface="Cambria Math" panose="02040503050406030204" pitchFamily="18" charset="0"/>
                                            </a:rPr>
                                          </m:ctrlPr>
                                        </m:sSubPr>
                                        <m:e>
                                          <m:r>
                                            <a:rPr lang="ru-RU" sz="2800" i="1">
                                              <a:latin typeface="Cambria Math" panose="02040503050406030204" pitchFamily="18" charset="0"/>
                                            </a:rPr>
                                            <m:t>𝑗</m:t>
                                          </m:r>
                                        </m:e>
                                        <m:sub>
                                          <m:r>
                                            <a:rPr lang="ru-RU" sz="2800" i="1">
                                              <a:latin typeface="Cambria Math" panose="02040503050406030204" pitchFamily="18" charset="0"/>
                                            </a:rPr>
                                            <m:t>𝑑</m:t>
                                          </m:r>
                                        </m:sub>
                                      </m:sSub>
                                    </m:den>
                                  </m:f>
                                </m:e>
                              </m:d>
                            </m:e>
                            <m:sup>
                              <m:r>
                                <a:rPr lang="ru-RU" sz="2800" i="1">
                                  <a:latin typeface="Cambria Math" panose="02040503050406030204" pitchFamily="18" charset="0"/>
                                </a:rPr>
                                <m:t>𝑖</m:t>
                              </m:r>
                              <m:r>
                                <a:rPr lang="ru-RU" sz="2800" i="1">
                                  <a:latin typeface="Cambria Math" panose="02040503050406030204" pitchFamily="18" charset="0"/>
                                </a:rPr>
                                <m:t>−</m:t>
                              </m:r>
                              <m:r>
                                <a:rPr lang="ru-RU" sz="2800" i="1">
                                  <a:latin typeface="Cambria Math" panose="02040503050406030204" pitchFamily="18" charset="0"/>
                                </a:rPr>
                                <m:t>𝑥</m:t>
                              </m:r>
                            </m:sup>
                          </m:sSup>
                        </m:e>
                      </m:d>
                    </m:oMath>
                  </m:oMathPara>
                </a14:m>
                <a:endParaRPr lang="en-US" sz="2800" dirty="0" smtClean="0"/>
              </a:p>
              <a:p>
                <a:pPr marL="0" indent="0">
                  <a:buNone/>
                </a:pPr>
                <a:r>
                  <a:rPr lang="en-US" i="1" dirty="0"/>
                  <a:t>B</a:t>
                </a:r>
                <a:r>
                  <a:rPr lang="en-US" dirty="0"/>
                  <a:t> </a:t>
                </a:r>
                <a:r>
                  <a:rPr lang="en-US" dirty="0" smtClean="0"/>
                  <a:t>- is </a:t>
                </a:r>
                <a:r>
                  <a:rPr lang="en-US" dirty="0"/>
                  <a:t>the size of the considered </a:t>
                </a:r>
                <a:r>
                  <a:rPr lang="en-US" dirty="0" smtClean="0"/>
                  <a:t>payoff; </a:t>
                </a:r>
                <a14:m>
                  <m:oMath xmlns:m="http://schemas.openxmlformats.org/officeDocument/2006/math">
                    <m:sSub>
                      <m:sSubPr>
                        <m:ctrlPr>
                          <a:rPr lang="ru-RU" i="1">
                            <a:latin typeface="Cambria Math" panose="02040503050406030204" pitchFamily="18" charset="0"/>
                          </a:rPr>
                        </m:ctrlPr>
                      </m:sSubPr>
                      <m:e>
                        <m:r>
                          <a:rPr lang="ru-RU" i="1">
                            <a:latin typeface="Cambria Math" panose="02040503050406030204" pitchFamily="18" charset="0"/>
                          </a:rPr>
                          <m:t>𝐸</m:t>
                        </m:r>
                      </m:e>
                      <m:sub>
                        <m:r>
                          <a:rPr lang="ru-RU" i="1">
                            <a:latin typeface="Cambria Math" panose="02040503050406030204" pitchFamily="18" charset="0"/>
                          </a:rPr>
                          <m:t>𝑥</m:t>
                        </m:r>
                      </m:sub>
                    </m:sSub>
                  </m:oMath>
                </a14:m>
                <a:r>
                  <a:rPr lang="ru-RU" dirty="0"/>
                  <a:t> </a:t>
                </a:r>
                <a:r>
                  <a:rPr lang="en-US" dirty="0" smtClean="0"/>
                  <a:t>- </a:t>
                </a:r>
                <a:r>
                  <a:rPr lang="en-US" dirty="0"/>
                  <a:t>employee current </a:t>
                </a:r>
                <a:r>
                  <a:rPr lang="en-US" dirty="0" smtClean="0"/>
                  <a:t>years of service; </a:t>
                </a:r>
                <a14:m>
                  <m:oMath xmlns:m="http://schemas.openxmlformats.org/officeDocument/2006/math">
                    <m:sSub>
                      <m:sSubPr>
                        <m:ctrlPr>
                          <a:rPr lang="ru-RU" i="1">
                            <a:latin typeface="Cambria Math" panose="02040503050406030204" pitchFamily="18" charset="0"/>
                          </a:rPr>
                        </m:ctrlPr>
                      </m:sSubPr>
                      <m:e>
                        <m:r>
                          <a:rPr lang="ru-RU" i="1">
                            <a:latin typeface="Cambria Math" panose="02040503050406030204" pitchFamily="18" charset="0"/>
                          </a:rPr>
                          <m:t> </m:t>
                        </m:r>
                        <m:r>
                          <a:rPr lang="ru-RU" i="1">
                            <a:latin typeface="Cambria Math" panose="02040503050406030204" pitchFamily="18" charset="0"/>
                          </a:rPr>
                          <m:t>𝐸</m:t>
                        </m:r>
                      </m:e>
                      <m:sub>
                        <m:r>
                          <a:rPr lang="ru-RU" i="1">
                            <a:latin typeface="Cambria Math" panose="02040503050406030204" pitchFamily="18" charset="0"/>
                          </a:rPr>
                          <m:t>𝜏</m:t>
                        </m:r>
                      </m:sub>
                    </m:sSub>
                  </m:oMath>
                </a14:m>
                <a:r>
                  <a:rPr lang="en-US" dirty="0" smtClean="0"/>
                  <a:t> - </a:t>
                </a:r>
                <a:r>
                  <a:rPr lang="en-US" dirty="0"/>
                  <a:t>years of service </a:t>
                </a:r>
                <a:r>
                  <a:rPr lang="en-US" dirty="0" smtClean="0"/>
                  <a:t>by the </a:t>
                </a:r>
                <a:r>
                  <a:rPr lang="en-US" dirty="0"/>
                  <a:t>time of retirement</a:t>
                </a:r>
                <a:r>
                  <a:rPr lang="en-US" dirty="0" smtClean="0"/>
                  <a:t>. </a:t>
                </a:r>
                <a:endParaRPr lang="ru-RU" sz="2800" dirty="0"/>
              </a:p>
            </p:txBody>
          </p:sp>
        </mc:Choice>
        <mc:Fallback>
          <p:sp>
            <p:nvSpPr>
              <p:cNvPr id="3" name="Объект 2"/>
              <p:cNvSpPr>
                <a:spLocks noGrp="1" noRot="1" noChangeAspect="1" noMove="1" noResize="1" noEditPoints="1" noAdjustHandles="1" noChangeArrowheads="1" noChangeShapeType="1" noTextEdit="1"/>
              </p:cNvSpPr>
              <p:nvPr>
                <p:ph idx="1"/>
              </p:nvPr>
            </p:nvSpPr>
            <p:spPr>
              <a:xfrm>
                <a:off x="1009403" y="1845733"/>
                <a:ext cx="10236530" cy="4258183"/>
              </a:xfrm>
              <a:blipFill>
                <a:blip r:embed="rId2" cstate="print"/>
                <a:stretch>
                  <a:fillRect l="-1489" t="-2149"/>
                </a:stretch>
              </a:blipFill>
            </p:spPr>
            <p:txBody>
              <a:bodyPr/>
              <a:lstStyle/>
              <a:p>
                <a:r>
                  <a:rPr lang="ru-RU">
                    <a:noFill/>
                  </a:rPr>
                  <a:t> </a:t>
                </a:r>
              </a:p>
            </p:txBody>
          </p:sp>
        </mc:Fallback>
      </mc:AlternateContent>
      <p:pic>
        <p:nvPicPr>
          <p:cNvPr id="4" name="Рисунок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937173" y="0"/>
            <a:ext cx="1212075" cy="578738"/>
          </a:xfrm>
          <a:prstGeom prst="rect">
            <a:avLst/>
          </a:prstGeom>
        </p:spPr>
      </p:pic>
      <p:sp>
        <p:nvSpPr>
          <p:cNvPr id="5" name="Нижний колонтитул 4"/>
          <p:cNvSpPr>
            <a:spLocks noGrp="1"/>
          </p:cNvSpPr>
          <p:nvPr>
            <p:ph type="ftr" sz="quarter" idx="11"/>
          </p:nvPr>
        </p:nvSpPr>
        <p:spPr/>
        <p:txBody>
          <a:bodyPr/>
          <a:lstStyle/>
          <a:p>
            <a:r>
              <a:rPr lang="en-US" sz="1600" dirty="0" smtClean="0"/>
              <a:t>International Actuarial Advisory Company </a:t>
            </a:r>
            <a:endParaRPr lang="ru-RU" sz="1600" dirty="0"/>
          </a:p>
        </p:txBody>
      </p:sp>
      <p:sp>
        <p:nvSpPr>
          <p:cNvPr id="6" name="Номер слайда 5"/>
          <p:cNvSpPr>
            <a:spLocks noGrp="1"/>
          </p:cNvSpPr>
          <p:nvPr>
            <p:ph type="sldNum" sz="quarter" idx="12"/>
          </p:nvPr>
        </p:nvSpPr>
        <p:spPr/>
        <p:txBody>
          <a:bodyPr/>
          <a:lstStyle/>
          <a:p>
            <a:fld id="{627058E9-E3BA-41FF-ACF8-1464E243A3DF}" type="slidenum">
              <a:rPr lang="ru-RU" sz="2000" smtClean="0"/>
              <a:pPr/>
              <a:t>3</a:t>
            </a:fld>
            <a:endParaRPr lang="ru-RU" sz="2000" dirty="0"/>
          </a:p>
        </p:txBody>
      </p:sp>
    </p:spTree>
    <p:extLst>
      <p:ext uri="{BB962C8B-B14F-4D97-AF65-F5344CB8AC3E}">
        <p14:creationId xmlns:p14="http://schemas.microsoft.com/office/powerpoint/2010/main" xmlns="" val="389872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b="1" dirty="0"/>
              <a:t>Assumption</a:t>
            </a:r>
            <a:endParaRPr lang="ru-RU" b="1" dirty="0"/>
          </a:p>
        </p:txBody>
      </p:sp>
      <mc:AlternateContent xmlns:mc="http://schemas.openxmlformats.org/markup-compatibility/2006">
        <mc:Choice xmlns:a14="http://schemas.microsoft.com/office/drawing/2010/main" xmlns="" Requires="a14">
          <p:sp>
            <p:nvSpPr>
              <p:cNvPr id="3" name="Объект 2"/>
              <p:cNvSpPr>
                <a:spLocks noGrp="1"/>
              </p:cNvSpPr>
              <p:nvPr>
                <p:ph idx="1"/>
              </p:nvPr>
            </p:nvSpPr>
            <p:spPr/>
            <p:txBody>
              <a:bodyPr>
                <a:normAutofit/>
              </a:bodyPr>
              <a:lstStyle/>
              <a:p>
                <a:endParaRPr lang="en-US" dirty="0" smtClean="0"/>
              </a:p>
              <a:p>
                <a:r>
                  <a:rPr lang="en-US" sz="2800" dirty="0" smtClean="0"/>
                  <a:t>The </a:t>
                </a:r>
                <a:r>
                  <a:rPr lang="en-US" sz="2800" dirty="0"/>
                  <a:t>probability of death </a:t>
                </a:r>
                <a14:m>
                  <m:oMath xmlns:m="http://schemas.openxmlformats.org/officeDocument/2006/math">
                    <m:sSubSup>
                      <m:sSubSupPr>
                        <m:ctrlPr>
                          <a:rPr lang="ru-RU" sz="2800" i="1">
                            <a:latin typeface="Cambria Math" panose="02040503050406030204" pitchFamily="18" charset="0"/>
                          </a:rPr>
                        </m:ctrlPr>
                      </m:sSubSupPr>
                      <m:e>
                        <m:r>
                          <a:rPr lang="ru-RU" sz="2800" i="1">
                            <a:latin typeface="Cambria Math" panose="02040503050406030204" pitchFamily="18" charset="0"/>
                          </a:rPr>
                          <m:t>𝑞</m:t>
                        </m:r>
                      </m:e>
                      <m:sub>
                        <m:r>
                          <a:rPr lang="en-US" sz="2800" b="0" i="1" smtClean="0">
                            <a:latin typeface="Cambria Math" panose="02040503050406030204" pitchFamily="18" charset="0"/>
                          </a:rPr>
                          <m:t>𝑥</m:t>
                        </m:r>
                      </m:sub>
                      <m:sup>
                        <m:r>
                          <a:rPr lang="ru-RU" sz="2800" i="1">
                            <a:latin typeface="Cambria Math" panose="02040503050406030204" pitchFamily="18" charset="0"/>
                          </a:rPr>
                          <m:t>𝑐</m:t>
                        </m:r>
                      </m:sup>
                    </m:sSubSup>
                  </m:oMath>
                </a14:m>
                <a:r>
                  <a:rPr lang="en-US" sz="2800" dirty="0" smtClean="0"/>
                  <a:t> and retirement </a:t>
                </a:r>
                <a14:m>
                  <m:oMath xmlns:m="http://schemas.openxmlformats.org/officeDocument/2006/math">
                    <m:sSubSup>
                      <m:sSubSupPr>
                        <m:ctrlPr>
                          <a:rPr lang="ru-RU" sz="2800" i="1">
                            <a:latin typeface="Cambria Math" panose="02040503050406030204" pitchFamily="18" charset="0"/>
                          </a:rPr>
                        </m:ctrlPr>
                      </m:sSubSupPr>
                      <m:e>
                        <m:r>
                          <a:rPr lang="ru-RU" sz="2800" i="1">
                            <a:latin typeface="Cambria Math" panose="02040503050406030204" pitchFamily="18" charset="0"/>
                          </a:rPr>
                          <m:t>𝑞</m:t>
                        </m:r>
                      </m:e>
                      <m:sub>
                        <m:r>
                          <a:rPr lang="en-US" sz="2800" i="1">
                            <a:latin typeface="Cambria Math" panose="02040503050406030204" pitchFamily="18" charset="0"/>
                          </a:rPr>
                          <m:t>𝑥</m:t>
                        </m:r>
                      </m:sub>
                      <m:sup>
                        <m:r>
                          <a:rPr lang="en-US" sz="2800" b="0" i="1" smtClean="0">
                            <a:latin typeface="Cambria Math" panose="02040503050406030204" pitchFamily="18" charset="0"/>
                          </a:rPr>
                          <m:t>𝑛</m:t>
                        </m:r>
                      </m:sup>
                    </m:sSubSup>
                  </m:oMath>
                </a14:m>
                <a:r>
                  <a:rPr lang="en-US" sz="2800" dirty="0" smtClean="0"/>
                  <a:t> depend </a:t>
                </a:r>
                <a:r>
                  <a:rPr lang="en-US" sz="2800" dirty="0"/>
                  <a:t>only on the employee’s </a:t>
                </a:r>
                <a:r>
                  <a:rPr lang="en-US" sz="2800" dirty="0" smtClean="0"/>
                  <a:t>age</a:t>
                </a:r>
                <a:r>
                  <a:rPr lang="en-US" sz="2800" dirty="0"/>
                  <a:t> </a:t>
                </a:r>
                <a14:m>
                  <m:oMath xmlns:m="http://schemas.openxmlformats.org/officeDocument/2006/math">
                    <m:r>
                      <a:rPr lang="en-US" sz="2800" i="1">
                        <a:latin typeface="Cambria Math" panose="02040503050406030204" pitchFamily="18" charset="0"/>
                      </a:rPr>
                      <m:t>𝑥</m:t>
                    </m:r>
                  </m:oMath>
                </a14:m>
                <a:endParaRPr lang="en-US" sz="2800" dirty="0" smtClean="0"/>
              </a:p>
              <a:p>
                <a:r>
                  <a:rPr lang="en-US" sz="2800" dirty="0" smtClean="0"/>
                  <a:t>The </a:t>
                </a:r>
                <a:r>
                  <a:rPr lang="en-US" sz="2800" dirty="0"/>
                  <a:t>probability of turnover </a:t>
                </a:r>
                <a:r>
                  <a:rPr lang="en-US" sz="2800" dirty="0" smtClean="0"/>
                  <a:t>depends on</a:t>
                </a:r>
                <a:r>
                  <a:rPr lang="en-US" sz="2800" dirty="0"/>
                  <a:t>:</a:t>
                </a:r>
                <a:r>
                  <a:rPr lang="en-US" sz="2800" dirty="0" smtClean="0"/>
                  <a:t> </a:t>
                </a:r>
                <a:endParaRPr lang="en-US" sz="2800" dirty="0" smtClean="0"/>
              </a:p>
              <a:p>
                <a:r>
                  <a:rPr lang="en-US" sz="2800" dirty="0" smtClean="0"/>
                  <a:t>(</a:t>
                </a:r>
                <a:r>
                  <a:rPr lang="en-US" sz="2800" dirty="0"/>
                  <a:t>1) the age of the </a:t>
                </a:r>
                <a:r>
                  <a:rPr lang="en-US" sz="2800" dirty="0" smtClean="0"/>
                  <a:t>employee </a:t>
                </a:r>
                <a14:m>
                  <m:oMath xmlns:m="http://schemas.openxmlformats.org/officeDocument/2006/math">
                    <m:sSubSup>
                      <m:sSubSupPr>
                        <m:ctrlPr>
                          <a:rPr lang="ru-RU" sz="2800" i="1">
                            <a:latin typeface="Cambria Math" panose="02040503050406030204" pitchFamily="18" charset="0"/>
                          </a:rPr>
                        </m:ctrlPr>
                      </m:sSubSupPr>
                      <m:e>
                        <m:r>
                          <a:rPr lang="ru-RU" sz="2800" i="1">
                            <a:latin typeface="Cambria Math" panose="02040503050406030204" pitchFamily="18" charset="0"/>
                          </a:rPr>
                          <m:t>𝑞</m:t>
                        </m:r>
                      </m:e>
                      <m:sub>
                        <m:r>
                          <a:rPr lang="en-US" sz="2800" i="1">
                            <a:latin typeface="Cambria Math" panose="02040503050406030204" pitchFamily="18" charset="0"/>
                          </a:rPr>
                          <m:t>𝑥</m:t>
                        </m:r>
                      </m:sub>
                      <m:sup>
                        <m:r>
                          <a:rPr lang="en-US" sz="2800" b="0" i="1" smtClean="0">
                            <a:latin typeface="Cambria Math" panose="02040503050406030204" pitchFamily="18" charset="0"/>
                          </a:rPr>
                          <m:t>𝑦</m:t>
                        </m:r>
                      </m:sup>
                    </m:sSubSup>
                  </m:oMath>
                </a14:m>
                <a:r>
                  <a:rPr lang="en-US" sz="2800" dirty="0" smtClean="0"/>
                  <a:t>, </a:t>
                </a:r>
                <a:r>
                  <a:rPr lang="en-US" sz="2800" dirty="0"/>
                  <a:t>or </a:t>
                </a:r>
                <a:endParaRPr lang="en-US" sz="2800" dirty="0" smtClean="0"/>
              </a:p>
              <a:p>
                <a:r>
                  <a:rPr lang="en-US" sz="2800" dirty="0" smtClean="0"/>
                  <a:t>(</a:t>
                </a:r>
                <a:r>
                  <a:rPr lang="en-US" sz="2800" dirty="0"/>
                  <a:t>2) years of </a:t>
                </a:r>
                <a:r>
                  <a:rPr lang="en-US" sz="2800" dirty="0" smtClean="0"/>
                  <a:t>service </a:t>
                </a:r>
                <a14:m>
                  <m:oMath xmlns:m="http://schemas.openxmlformats.org/officeDocument/2006/math">
                    <m:sSubSup>
                      <m:sSubSupPr>
                        <m:ctrlPr>
                          <a:rPr lang="ru-RU" sz="2800" i="1">
                            <a:latin typeface="Cambria Math" panose="02040503050406030204" pitchFamily="18" charset="0"/>
                          </a:rPr>
                        </m:ctrlPr>
                      </m:sSubSupPr>
                      <m:e>
                        <m:r>
                          <a:rPr lang="ru-RU" sz="2800" i="1">
                            <a:latin typeface="Cambria Math" panose="02040503050406030204" pitchFamily="18" charset="0"/>
                          </a:rPr>
                          <m:t>𝑞</m:t>
                        </m:r>
                      </m:e>
                      <m:sub>
                        <m:r>
                          <a:rPr lang="en-US" sz="2800" b="0" i="1" smtClean="0">
                            <a:latin typeface="Cambria Math" panose="02040503050406030204" pitchFamily="18" charset="0"/>
                          </a:rPr>
                          <m:t>𝑒</m:t>
                        </m:r>
                      </m:sub>
                      <m:sup>
                        <m:r>
                          <a:rPr lang="en-US" sz="2800" b="0" i="1" smtClean="0">
                            <a:latin typeface="Cambria Math" panose="02040503050406030204" pitchFamily="18" charset="0"/>
                          </a:rPr>
                          <m:t>𝑦</m:t>
                        </m:r>
                      </m:sup>
                    </m:sSubSup>
                  </m:oMath>
                </a14:m>
                <a:r>
                  <a:rPr lang="en-US" sz="2800" dirty="0" smtClean="0"/>
                  <a:t>, </a:t>
                </a:r>
                <a:r>
                  <a:rPr lang="en-US" sz="2800" dirty="0"/>
                  <a:t>or </a:t>
                </a:r>
                <a:endParaRPr lang="en-US" sz="2800" dirty="0" smtClean="0"/>
              </a:p>
              <a:p>
                <a:r>
                  <a:rPr lang="en-US" sz="2800" dirty="0" smtClean="0"/>
                  <a:t>(</a:t>
                </a:r>
                <a:r>
                  <a:rPr lang="en-US" sz="2800" dirty="0"/>
                  <a:t>3) both age and years of service simultaneously </a:t>
                </a:r>
                <a14:m>
                  <m:oMath xmlns:m="http://schemas.openxmlformats.org/officeDocument/2006/math">
                    <m:sSubSup>
                      <m:sSubSupPr>
                        <m:ctrlPr>
                          <a:rPr lang="ru-RU" sz="2800" i="1">
                            <a:latin typeface="Cambria Math" panose="02040503050406030204" pitchFamily="18" charset="0"/>
                          </a:rPr>
                        </m:ctrlPr>
                      </m:sSubSupPr>
                      <m:e>
                        <m:r>
                          <a:rPr lang="ru-RU" sz="2800" i="1">
                            <a:latin typeface="Cambria Math" panose="02040503050406030204" pitchFamily="18" charset="0"/>
                          </a:rPr>
                          <m:t>𝑞</m:t>
                        </m:r>
                      </m:e>
                      <m:sub>
                        <m:r>
                          <a:rPr lang="en-US" sz="2800" b="0" i="1" smtClean="0">
                            <a:latin typeface="Cambria Math" panose="02040503050406030204" pitchFamily="18" charset="0"/>
                          </a:rPr>
                          <m:t>𝑒</m:t>
                        </m:r>
                        <m:r>
                          <a:rPr lang="en-US" sz="2800" b="0" i="1" smtClean="0">
                            <a:latin typeface="Cambria Math" panose="02040503050406030204" pitchFamily="18" charset="0"/>
                          </a:rPr>
                          <m:t>|</m:t>
                        </m:r>
                        <m:r>
                          <a:rPr lang="en-US" sz="2800" i="1">
                            <a:latin typeface="Cambria Math" panose="02040503050406030204" pitchFamily="18" charset="0"/>
                          </a:rPr>
                          <m:t>𝑥</m:t>
                        </m:r>
                      </m:sub>
                      <m:sup>
                        <m:r>
                          <a:rPr lang="en-US" sz="2800" b="0" i="1" smtClean="0">
                            <a:latin typeface="Cambria Math" panose="02040503050406030204" pitchFamily="18" charset="0"/>
                          </a:rPr>
                          <m:t>𝑦</m:t>
                        </m:r>
                      </m:sup>
                    </m:sSubSup>
                  </m:oMath>
                </a14:m>
                <a:endParaRPr lang="ru-RU" dirty="0"/>
              </a:p>
            </p:txBody>
          </p:sp>
        </mc:Choice>
        <mc:Fallback>
          <p:sp>
            <p:nvSpPr>
              <p:cNvPr id="3" name="Объект 2"/>
              <p:cNvSpPr>
                <a:spLocks noGrp="1" noRot="1" noChangeAspect="1" noMove="1" noResize="1" noEditPoints="1" noAdjustHandles="1" noChangeArrowheads="1" noChangeShapeType="1" noTextEdit="1"/>
              </p:cNvSpPr>
              <p:nvPr>
                <p:ph idx="1"/>
              </p:nvPr>
            </p:nvSpPr>
            <p:spPr>
              <a:blipFill>
                <a:blip r:embed="rId2" cstate="print"/>
                <a:stretch>
                  <a:fillRect l="-1212"/>
                </a:stretch>
              </a:blipFill>
            </p:spPr>
            <p:txBody>
              <a:bodyPr/>
              <a:lstStyle/>
              <a:p>
                <a:r>
                  <a:rPr lang="ru-RU">
                    <a:noFill/>
                  </a:rPr>
                  <a:t> </a:t>
                </a:r>
              </a:p>
            </p:txBody>
          </p:sp>
        </mc:Fallback>
      </mc:AlternateContent>
      <p:pic>
        <p:nvPicPr>
          <p:cNvPr id="4" name="Рисунок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937173" y="0"/>
            <a:ext cx="1212075" cy="578738"/>
          </a:xfrm>
          <a:prstGeom prst="rect">
            <a:avLst/>
          </a:prstGeom>
        </p:spPr>
      </p:pic>
      <p:sp>
        <p:nvSpPr>
          <p:cNvPr id="5" name="Нижний колонтитул 4"/>
          <p:cNvSpPr>
            <a:spLocks noGrp="1"/>
          </p:cNvSpPr>
          <p:nvPr>
            <p:ph type="ftr" sz="quarter" idx="11"/>
          </p:nvPr>
        </p:nvSpPr>
        <p:spPr/>
        <p:txBody>
          <a:bodyPr/>
          <a:lstStyle/>
          <a:p>
            <a:r>
              <a:rPr lang="en-US" sz="1600" dirty="0" smtClean="0"/>
              <a:t>International Actuarial Advisory Company </a:t>
            </a:r>
            <a:endParaRPr lang="ru-RU" sz="1600" dirty="0"/>
          </a:p>
        </p:txBody>
      </p:sp>
      <p:sp>
        <p:nvSpPr>
          <p:cNvPr id="6" name="Номер слайда 5"/>
          <p:cNvSpPr>
            <a:spLocks noGrp="1"/>
          </p:cNvSpPr>
          <p:nvPr>
            <p:ph type="sldNum" sz="quarter" idx="12"/>
          </p:nvPr>
        </p:nvSpPr>
        <p:spPr/>
        <p:txBody>
          <a:bodyPr/>
          <a:lstStyle/>
          <a:p>
            <a:fld id="{627058E9-E3BA-41FF-ACF8-1464E243A3DF}" type="slidenum">
              <a:rPr lang="ru-RU" sz="2000" smtClean="0"/>
              <a:pPr/>
              <a:t>4</a:t>
            </a:fld>
            <a:endParaRPr lang="ru-RU" sz="2000" dirty="0"/>
          </a:p>
        </p:txBody>
      </p:sp>
    </p:spTree>
    <p:extLst>
      <p:ext uri="{BB962C8B-B14F-4D97-AF65-F5344CB8AC3E}">
        <p14:creationId xmlns:p14="http://schemas.microsoft.com/office/powerpoint/2010/main" xmlns="" val="1382512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Statistic data </a:t>
            </a:r>
            <a:r>
              <a:rPr lang="en-US" b="1" dirty="0" smtClean="0"/>
              <a:t>structure</a:t>
            </a:r>
            <a:endParaRPr lang="ru-RU" dirty="0"/>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776647" y="1819660"/>
            <a:ext cx="4219575" cy="3705225"/>
          </a:xfrm>
        </p:spPr>
      </p:pic>
      <p:sp>
        <p:nvSpPr>
          <p:cNvPr id="5" name="Прямоугольник 4"/>
          <p:cNvSpPr/>
          <p:nvPr/>
        </p:nvSpPr>
        <p:spPr>
          <a:xfrm>
            <a:off x="1097280" y="5524885"/>
            <a:ext cx="3780188" cy="707886"/>
          </a:xfrm>
          <a:prstGeom prst="rect">
            <a:avLst/>
          </a:prstGeom>
        </p:spPr>
        <p:txBody>
          <a:bodyPr wrap="square">
            <a:spAutoFit/>
          </a:bodyPr>
          <a:lstStyle/>
          <a:p>
            <a:pPr algn="ctr"/>
            <a:r>
              <a:rPr lang="en-US" sz="2000" i="1" dirty="0">
                <a:solidFill>
                  <a:schemeClr val="tx2">
                    <a:lumMod val="75000"/>
                  </a:schemeClr>
                </a:solidFill>
              </a:rPr>
              <a:t>The scheme of formation of left truncated and right censored data</a:t>
            </a:r>
            <a:endParaRPr lang="ru-RU" sz="2000" i="1" dirty="0">
              <a:solidFill>
                <a:schemeClr val="tx2">
                  <a:lumMod val="75000"/>
                </a:schemeClr>
              </a:solidFill>
            </a:endParaRPr>
          </a:p>
        </p:txBody>
      </p:sp>
      <mc:AlternateContent xmlns:mc="http://schemas.openxmlformats.org/markup-compatibility/2006">
        <mc:Choice xmlns:a14="http://schemas.microsoft.com/office/drawing/2010/main" xmlns="" Requires="a14">
          <p:sp>
            <p:nvSpPr>
              <p:cNvPr id="7" name="Прямоугольник 6"/>
              <p:cNvSpPr/>
              <p:nvPr/>
            </p:nvSpPr>
            <p:spPr>
              <a:xfrm>
                <a:off x="5755968" y="1737360"/>
                <a:ext cx="5787242" cy="4401205"/>
              </a:xfrm>
              <a:prstGeom prst="rect">
                <a:avLst/>
              </a:prstGeom>
            </p:spPr>
            <p:txBody>
              <a:bodyPr wrap="square">
                <a:spAutoFit/>
              </a:bodyPr>
              <a:lstStyle/>
              <a:p>
                <a:r>
                  <a:rPr lang="en-US" sz="2800" dirty="0" smtClean="0"/>
                  <a:t>Only conditional information about age </a:t>
                </a:r>
                <a14:m>
                  <m:oMath xmlns:m="http://schemas.openxmlformats.org/officeDocument/2006/math">
                    <m:r>
                      <a:rPr lang="ru-RU" sz="2800" i="1" smtClean="0">
                        <a:latin typeface="Cambria Math" panose="02040503050406030204" pitchFamily="18" charset="0"/>
                      </a:rPr>
                      <m:t>𝑥</m:t>
                    </m:r>
                  </m:oMath>
                </a14:m>
                <a:r>
                  <a:rPr lang="en-US" sz="2800" dirty="0" smtClean="0"/>
                  <a:t> of each particular employee is available </a:t>
                </a:r>
                <a:r>
                  <a:rPr lang="en-US" sz="2800" dirty="0" smtClean="0"/>
                  <a:t>for </a:t>
                </a:r>
                <a:r>
                  <a:rPr lang="en-US" sz="2800" dirty="0" smtClean="0"/>
                  <a:t>the actuary: </a:t>
                </a:r>
                <a:r>
                  <a:rPr lang="en-US" sz="2800" dirty="0" smtClean="0"/>
                  <a:t>the condition is that employee’s </a:t>
                </a:r>
                <a:r>
                  <a:rPr lang="en-US" sz="2800" dirty="0" smtClean="0"/>
                  <a:t>age is </a:t>
                </a:r>
                <a14:m>
                  <m:oMath xmlns:m="http://schemas.openxmlformats.org/officeDocument/2006/math">
                    <m:r>
                      <a:rPr lang="ru-RU" sz="2800" i="1">
                        <a:latin typeface="Cambria Math" panose="02040503050406030204" pitchFamily="18" charset="0"/>
                      </a:rPr>
                      <m:t>𝑥</m:t>
                    </m:r>
                    <m:r>
                      <a:rPr lang="en-US" sz="2800">
                        <a:latin typeface="Cambria Math" panose="02040503050406030204" pitchFamily="18" charset="0"/>
                      </a:rPr>
                      <m:t>&gt;</m:t>
                    </m:r>
                    <m:r>
                      <a:rPr lang="ru-RU" sz="2800" i="1">
                        <a:latin typeface="Cambria Math" panose="02040503050406030204" pitchFamily="18" charset="0"/>
                      </a:rPr>
                      <m:t>𝜏</m:t>
                    </m:r>
                  </m:oMath>
                </a14:m>
                <a:r>
                  <a:rPr lang="en-US" sz="2800" dirty="0" smtClean="0"/>
                  <a:t> </a:t>
                </a:r>
                <a:r>
                  <a:rPr lang="en-US" sz="2800" dirty="0" smtClean="0"/>
                  <a:t>(for </a:t>
                </a:r>
                <a:r>
                  <a:rPr lang="en-US" sz="2800" dirty="0" smtClean="0"/>
                  <a:t>an employee numbered </a:t>
                </a:r>
                <a14:m>
                  <m:oMath xmlns:m="http://schemas.openxmlformats.org/officeDocument/2006/math">
                    <m:r>
                      <a:rPr lang="ru-RU" sz="2800" i="1" smtClean="0">
                        <a:latin typeface="Cambria Math" panose="02040503050406030204" pitchFamily="18" charset="0"/>
                      </a:rPr>
                      <m:t>𝑘</m:t>
                    </m:r>
                    <m:r>
                      <a:rPr lang="en-US" sz="2800" i="1">
                        <a:latin typeface="Cambria Math" panose="02040503050406030204" pitchFamily="18" charset="0"/>
                      </a:rPr>
                      <m:t>=</m:t>
                    </m:r>
                    <m:r>
                      <a:rPr lang="en-US" sz="2800" b="0" i="1" smtClean="0">
                        <a:latin typeface="Cambria Math" panose="02040503050406030204" pitchFamily="18" charset="0"/>
                      </a:rPr>
                      <m:t>2</m:t>
                    </m:r>
                  </m:oMath>
                </a14:m>
                <a:r>
                  <a:rPr lang="en-US" sz="2800" dirty="0" smtClean="0"/>
                  <a:t> or </a:t>
                </a:r>
                <a14:m>
                  <m:oMath xmlns:m="http://schemas.openxmlformats.org/officeDocument/2006/math">
                    <m:r>
                      <a:rPr lang="ru-RU" sz="2800" i="1" smtClean="0">
                        <a:latin typeface="Cambria Math" panose="02040503050406030204" pitchFamily="18" charset="0"/>
                      </a:rPr>
                      <m:t>𝑘</m:t>
                    </m:r>
                    <m:r>
                      <a:rPr lang="en-US" sz="2800" i="1">
                        <a:latin typeface="Cambria Math" panose="02040503050406030204" pitchFamily="18" charset="0"/>
                      </a:rPr>
                      <m:t>=</m:t>
                    </m:r>
                    <m:r>
                      <a:rPr lang="en-US" sz="2800" b="0" i="1" smtClean="0">
                        <a:latin typeface="Cambria Math" panose="02040503050406030204" pitchFamily="18" charset="0"/>
                      </a:rPr>
                      <m:t>3</m:t>
                    </m:r>
                  </m:oMath>
                </a14:m>
                <a:r>
                  <a:rPr lang="en-US" sz="2800" dirty="0" smtClean="0"/>
                  <a:t>) and </a:t>
                </a:r>
                <a:r>
                  <a:rPr lang="en-US" sz="2800" dirty="0" smtClean="0"/>
                  <a:t>the actuary </a:t>
                </a:r>
                <a:r>
                  <a:rPr lang="en-US" sz="2800" dirty="0" smtClean="0"/>
                  <a:t>is unable to access information about those employees who retired prior to the truncation time  </a:t>
                </a:r>
                <a14:m>
                  <m:oMath xmlns:m="http://schemas.openxmlformats.org/officeDocument/2006/math">
                    <m:sSub>
                      <m:sSubPr>
                        <m:ctrlPr>
                          <a:rPr lang="ru-RU" sz="2800" i="1">
                            <a:latin typeface="Cambria Math" panose="02040503050406030204" pitchFamily="18" charset="0"/>
                          </a:rPr>
                        </m:ctrlPr>
                      </m:sSubPr>
                      <m:e>
                        <m:r>
                          <a:rPr lang="ru-RU" sz="2800" i="1">
                            <a:latin typeface="Cambria Math" panose="02040503050406030204" pitchFamily="18" charset="0"/>
                          </a:rPr>
                          <m:t>𝜏</m:t>
                        </m:r>
                      </m:e>
                      <m:sub>
                        <m:r>
                          <a:rPr lang="en-US" sz="2800" i="1">
                            <a:latin typeface="Cambria Math" panose="02040503050406030204" pitchFamily="18" charset="0"/>
                          </a:rPr>
                          <m:t>𝑘</m:t>
                        </m:r>
                      </m:sub>
                    </m:sSub>
                  </m:oMath>
                </a14:m>
                <a:r>
                  <a:rPr lang="en-US" sz="2800" dirty="0" smtClean="0"/>
                  <a:t> (with an employee numbered </a:t>
                </a:r>
                <a14:m>
                  <m:oMath xmlns:m="http://schemas.openxmlformats.org/officeDocument/2006/math">
                    <m:r>
                      <a:rPr lang="ru-RU" sz="2800" i="1">
                        <a:latin typeface="Cambria Math" panose="02040503050406030204" pitchFamily="18" charset="0"/>
                      </a:rPr>
                      <m:t>𝑘</m:t>
                    </m:r>
                    <m:r>
                      <a:rPr lang="en-US" sz="2800" i="1">
                        <a:latin typeface="Cambria Math" panose="02040503050406030204" pitchFamily="18" charset="0"/>
                      </a:rPr>
                      <m:t>=1</m:t>
                    </m:r>
                  </m:oMath>
                </a14:m>
                <a:r>
                  <a:rPr lang="en-US" sz="2800" dirty="0" smtClean="0"/>
                  <a:t>)</a:t>
                </a:r>
                <a:endParaRPr lang="ru-RU" sz="2800" dirty="0"/>
              </a:p>
            </p:txBody>
          </p:sp>
        </mc:Choice>
        <mc:Fallback>
          <p:sp>
            <p:nvSpPr>
              <p:cNvPr id="7" name="Прямоугольник 6"/>
              <p:cNvSpPr>
                <a:spLocks noRot="1" noChangeAspect="1" noMove="1" noResize="1" noEditPoints="1" noAdjustHandles="1" noChangeArrowheads="1" noChangeShapeType="1" noTextEdit="1"/>
              </p:cNvSpPr>
              <p:nvPr/>
            </p:nvSpPr>
            <p:spPr>
              <a:xfrm>
                <a:off x="5755968" y="1737360"/>
                <a:ext cx="5787242" cy="4401205"/>
              </a:xfrm>
              <a:prstGeom prst="rect">
                <a:avLst/>
              </a:prstGeom>
              <a:blipFill>
                <a:blip r:embed="rId3" cstate="print"/>
                <a:stretch>
                  <a:fillRect l="-2105" t="-1247" r="-3263" b="-3047"/>
                </a:stretch>
              </a:blipFill>
            </p:spPr>
            <p:txBody>
              <a:bodyPr/>
              <a:lstStyle/>
              <a:p>
                <a:r>
                  <a:rPr lang="ru-RU">
                    <a:noFill/>
                  </a:rPr>
                  <a:t> </a:t>
                </a:r>
              </a:p>
            </p:txBody>
          </p:sp>
        </mc:Fallback>
      </mc:AlternateContent>
      <p:pic>
        <p:nvPicPr>
          <p:cNvPr id="8" name="Рисунок 7"/>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0937173" y="0"/>
            <a:ext cx="1212075" cy="578738"/>
          </a:xfrm>
          <a:prstGeom prst="rect">
            <a:avLst/>
          </a:prstGeom>
        </p:spPr>
      </p:pic>
      <p:sp>
        <p:nvSpPr>
          <p:cNvPr id="9" name="Нижний колонтитул 8"/>
          <p:cNvSpPr>
            <a:spLocks noGrp="1"/>
          </p:cNvSpPr>
          <p:nvPr>
            <p:ph type="ftr" sz="quarter" idx="11"/>
          </p:nvPr>
        </p:nvSpPr>
        <p:spPr/>
        <p:txBody>
          <a:bodyPr/>
          <a:lstStyle/>
          <a:p>
            <a:r>
              <a:rPr lang="en-US" sz="1600" dirty="0" smtClean="0"/>
              <a:t>International Actuarial Advisory Company </a:t>
            </a:r>
            <a:endParaRPr lang="ru-RU" sz="1600" dirty="0"/>
          </a:p>
        </p:txBody>
      </p:sp>
      <p:sp>
        <p:nvSpPr>
          <p:cNvPr id="10" name="Номер слайда 9"/>
          <p:cNvSpPr>
            <a:spLocks noGrp="1"/>
          </p:cNvSpPr>
          <p:nvPr>
            <p:ph type="sldNum" sz="quarter" idx="12"/>
          </p:nvPr>
        </p:nvSpPr>
        <p:spPr/>
        <p:txBody>
          <a:bodyPr/>
          <a:lstStyle/>
          <a:p>
            <a:fld id="{627058E9-E3BA-41FF-ACF8-1464E243A3DF}" type="slidenum">
              <a:rPr lang="ru-RU" sz="2000" smtClean="0"/>
              <a:pPr/>
              <a:t>5</a:t>
            </a:fld>
            <a:endParaRPr lang="ru-RU" sz="2000" dirty="0"/>
          </a:p>
        </p:txBody>
      </p:sp>
    </p:spTree>
    <p:extLst>
      <p:ext uri="{BB962C8B-B14F-4D97-AF65-F5344CB8AC3E}">
        <p14:creationId xmlns:p14="http://schemas.microsoft.com/office/powerpoint/2010/main" xmlns="" val="1134531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Sample characteristics</a:t>
            </a:r>
            <a:endParaRPr lang="ru-RU" b="1"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1119428727"/>
              </p:ext>
            </p:extLst>
          </p:nvPr>
        </p:nvGraphicFramePr>
        <p:xfrm>
          <a:off x="1097280" y="1840675"/>
          <a:ext cx="10058401" cy="4514851"/>
        </p:xfrm>
        <a:graphic>
          <a:graphicData uri="http://schemas.openxmlformats.org/drawingml/2006/table">
            <a:tbl>
              <a:tblPr firstRow="1" firstCol="1" bandRow="1">
                <a:tableStyleId>{5C22544A-7EE6-4342-B048-85BDC9FD1C3A}</a:tableStyleId>
              </a:tblPr>
              <a:tblGrid>
                <a:gridCol w="2750325">
                  <a:extLst>
                    <a:ext uri="{9D8B030D-6E8A-4147-A177-3AD203B41FA5}">
                      <a16:colId xmlns:a16="http://schemas.microsoft.com/office/drawing/2014/main" xmlns="" val="193218205"/>
                    </a:ext>
                  </a:extLst>
                </a:gridCol>
                <a:gridCol w="2208811">
                  <a:extLst>
                    <a:ext uri="{9D8B030D-6E8A-4147-A177-3AD203B41FA5}">
                      <a16:colId xmlns:a16="http://schemas.microsoft.com/office/drawing/2014/main" xmlns="" val="668852814"/>
                    </a:ext>
                  </a:extLst>
                </a:gridCol>
                <a:gridCol w="2150781">
                  <a:extLst>
                    <a:ext uri="{9D8B030D-6E8A-4147-A177-3AD203B41FA5}">
                      <a16:colId xmlns:a16="http://schemas.microsoft.com/office/drawing/2014/main" xmlns="" val="4196973141"/>
                    </a:ext>
                  </a:extLst>
                </a:gridCol>
                <a:gridCol w="1474242">
                  <a:extLst>
                    <a:ext uri="{9D8B030D-6E8A-4147-A177-3AD203B41FA5}">
                      <a16:colId xmlns:a16="http://schemas.microsoft.com/office/drawing/2014/main" xmlns="" val="2772659594"/>
                    </a:ext>
                  </a:extLst>
                </a:gridCol>
                <a:gridCol w="1474242">
                  <a:extLst>
                    <a:ext uri="{9D8B030D-6E8A-4147-A177-3AD203B41FA5}">
                      <a16:colId xmlns:a16="http://schemas.microsoft.com/office/drawing/2014/main" xmlns="" val="3183502267"/>
                    </a:ext>
                  </a:extLst>
                </a:gridCol>
              </a:tblGrid>
              <a:tr h="992692">
                <a:tc gridSpan="2">
                  <a:txBody>
                    <a:bodyPr/>
                    <a:lstStyle/>
                    <a:p>
                      <a:pPr algn="ctr">
                        <a:lnSpc>
                          <a:spcPct val="107000"/>
                        </a:lnSpc>
                        <a:spcAft>
                          <a:spcPts val="0"/>
                        </a:spcAft>
                      </a:pPr>
                      <a:r>
                        <a:rPr lang="en-US" sz="2400" b="0" dirty="0">
                          <a:effectLst/>
                        </a:rPr>
                        <a:t>Indicator</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lnSpc>
                          <a:spcPct val="107000"/>
                        </a:lnSpc>
                        <a:spcAft>
                          <a:spcPts val="0"/>
                        </a:spcAft>
                      </a:pPr>
                      <a:r>
                        <a:rPr lang="en-US" sz="2400" b="0" dirty="0">
                          <a:effectLst/>
                        </a:rPr>
                        <a:t>Measure unit</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400" b="0" dirty="0">
                          <a:effectLst/>
                        </a:rPr>
                        <a:t>Male</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2400" b="0" dirty="0">
                          <a:effectLst/>
                        </a:rPr>
                        <a:t>Female</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808896271"/>
                  </a:ext>
                </a:extLst>
              </a:tr>
              <a:tr h="379228">
                <a:tc gridSpan="2">
                  <a:txBody>
                    <a:bodyPr/>
                    <a:lstStyle/>
                    <a:p>
                      <a:pPr algn="just">
                        <a:lnSpc>
                          <a:spcPct val="107000"/>
                        </a:lnSpc>
                        <a:spcAft>
                          <a:spcPts val="0"/>
                        </a:spcAft>
                      </a:pPr>
                      <a:r>
                        <a:rPr lang="en-US" sz="2400" b="0" dirty="0">
                          <a:effectLst/>
                        </a:rPr>
                        <a:t>Sample volume</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lnSpc>
                          <a:spcPct val="107000"/>
                        </a:lnSpc>
                        <a:spcAft>
                          <a:spcPts val="0"/>
                        </a:spcAft>
                      </a:pPr>
                      <a:r>
                        <a:rPr lang="en-US" sz="2400">
                          <a:effectLst/>
                        </a:rPr>
                        <a:t>people</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a:effectLst/>
                        </a:rPr>
                        <a:t>10827</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a:effectLst/>
                        </a:rPr>
                        <a:t>7290</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768919955"/>
                  </a:ext>
                </a:extLst>
              </a:tr>
              <a:tr h="379228">
                <a:tc rowSpan="2">
                  <a:txBody>
                    <a:bodyPr/>
                    <a:lstStyle/>
                    <a:p>
                      <a:pPr algn="just">
                        <a:lnSpc>
                          <a:spcPct val="107000"/>
                        </a:lnSpc>
                        <a:spcAft>
                          <a:spcPts val="0"/>
                        </a:spcAft>
                      </a:pPr>
                      <a:r>
                        <a:rPr lang="en-US" sz="2400" b="0" dirty="0">
                          <a:effectLst/>
                        </a:rPr>
                        <a:t>Truncation level</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en-US" sz="2400" dirty="0">
                          <a:effectLst/>
                        </a:rPr>
                        <a:t>dismissal</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a:effectLst/>
                        </a:rPr>
                        <a:t>%</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a:effectLst/>
                        </a:rPr>
                        <a:t>89.5</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ru-RU" sz="2400">
                          <a:effectLst/>
                        </a:rPr>
                        <a:t>89.2</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2720847941"/>
                  </a:ext>
                </a:extLst>
              </a:tr>
              <a:tr h="379228">
                <a:tc vMerge="1">
                  <a:txBody>
                    <a:bodyPr/>
                    <a:lstStyle/>
                    <a:p>
                      <a:endParaRPr lang="ru-RU"/>
                    </a:p>
                  </a:txBody>
                  <a:tcPr/>
                </a:tc>
                <a:tc>
                  <a:txBody>
                    <a:bodyPr/>
                    <a:lstStyle/>
                    <a:p>
                      <a:pPr algn="just">
                        <a:lnSpc>
                          <a:spcPct val="107000"/>
                        </a:lnSpc>
                        <a:spcAft>
                          <a:spcPts val="0"/>
                        </a:spcAft>
                      </a:pPr>
                      <a:r>
                        <a:rPr lang="en-US" sz="2400">
                          <a:effectLst/>
                        </a:rPr>
                        <a:t>retirement</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dirty="0">
                          <a:effectLst/>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a:effectLst/>
                        </a:rPr>
                        <a:t>100.0</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ru-RU" sz="2400">
                          <a:effectLst/>
                        </a:rPr>
                        <a:t>100.0</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379357898"/>
                  </a:ext>
                </a:extLst>
              </a:tr>
              <a:tr h="379228">
                <a:tc rowSpan="2">
                  <a:txBody>
                    <a:bodyPr/>
                    <a:lstStyle/>
                    <a:p>
                      <a:pPr algn="just">
                        <a:lnSpc>
                          <a:spcPct val="107000"/>
                        </a:lnSpc>
                        <a:spcAft>
                          <a:spcPts val="0"/>
                        </a:spcAft>
                      </a:pPr>
                      <a:r>
                        <a:rPr lang="en-US" sz="2400" b="0" dirty="0">
                          <a:effectLst/>
                        </a:rPr>
                        <a:t>Censoring level </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en-US" sz="2400">
                          <a:effectLst/>
                        </a:rPr>
                        <a:t>dismissal</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a:effectLst/>
                        </a:rPr>
                        <a:t>%</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ru-RU" sz="2400">
                          <a:effectLst/>
                        </a:rPr>
                        <a:t>93.6</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ru-RU" sz="2400">
                          <a:effectLst/>
                        </a:rPr>
                        <a:t>95.1</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2621431532"/>
                  </a:ext>
                </a:extLst>
              </a:tr>
              <a:tr h="379228">
                <a:tc vMerge="1">
                  <a:txBody>
                    <a:bodyPr/>
                    <a:lstStyle/>
                    <a:p>
                      <a:endParaRPr lang="ru-RU"/>
                    </a:p>
                  </a:txBody>
                  <a:tcPr/>
                </a:tc>
                <a:tc>
                  <a:txBody>
                    <a:bodyPr/>
                    <a:lstStyle/>
                    <a:p>
                      <a:pPr algn="just">
                        <a:lnSpc>
                          <a:spcPct val="107000"/>
                        </a:lnSpc>
                        <a:spcAft>
                          <a:spcPts val="0"/>
                        </a:spcAft>
                      </a:pPr>
                      <a:r>
                        <a:rPr lang="en-US" sz="2400">
                          <a:effectLst/>
                        </a:rPr>
                        <a:t>retirement</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a:effectLst/>
                        </a:rPr>
                        <a:t>%</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a:effectLst/>
                        </a:rPr>
                        <a:t>98.4</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a:effectLst/>
                        </a:rPr>
                        <a:t>97.8</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618199619"/>
                  </a:ext>
                </a:extLst>
              </a:tr>
              <a:tr h="379228">
                <a:tc gridSpan="2">
                  <a:txBody>
                    <a:bodyPr/>
                    <a:lstStyle/>
                    <a:p>
                      <a:pPr algn="just">
                        <a:lnSpc>
                          <a:spcPct val="107000"/>
                        </a:lnSpc>
                        <a:spcAft>
                          <a:spcPts val="0"/>
                        </a:spcAft>
                      </a:pPr>
                      <a:r>
                        <a:rPr lang="en-US" sz="2400" b="0" dirty="0">
                          <a:effectLst/>
                        </a:rPr>
                        <a:t>Minimal age</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lnSpc>
                          <a:spcPct val="107000"/>
                        </a:lnSpc>
                        <a:spcAft>
                          <a:spcPts val="0"/>
                        </a:spcAft>
                      </a:pPr>
                      <a:r>
                        <a:rPr lang="en-US" sz="2400">
                          <a:effectLst/>
                        </a:rPr>
                        <a:t>year</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a:effectLst/>
                        </a:rPr>
                        <a:t>15.41</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a:effectLst/>
                        </a:rPr>
                        <a:t>14.49</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320754879"/>
                  </a:ext>
                </a:extLst>
              </a:tr>
              <a:tr h="379228">
                <a:tc gridSpan="2">
                  <a:txBody>
                    <a:bodyPr/>
                    <a:lstStyle/>
                    <a:p>
                      <a:pPr algn="just">
                        <a:lnSpc>
                          <a:spcPct val="107000"/>
                        </a:lnSpc>
                        <a:spcAft>
                          <a:spcPts val="0"/>
                        </a:spcAft>
                      </a:pPr>
                      <a:r>
                        <a:rPr lang="en-US" sz="2400" b="0" dirty="0">
                          <a:effectLst/>
                        </a:rPr>
                        <a:t>Maximum age</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lnSpc>
                          <a:spcPct val="107000"/>
                        </a:lnSpc>
                        <a:spcAft>
                          <a:spcPts val="0"/>
                        </a:spcAft>
                      </a:pPr>
                      <a:r>
                        <a:rPr lang="en-US" sz="2400">
                          <a:effectLst/>
                        </a:rPr>
                        <a:t>year</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a:effectLst/>
                        </a:rPr>
                        <a:t>75.48</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a:effectLst/>
                        </a:rPr>
                        <a:t>75.48</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528435946"/>
                  </a:ext>
                </a:extLst>
              </a:tr>
              <a:tr h="379228">
                <a:tc gridSpan="2">
                  <a:txBody>
                    <a:bodyPr/>
                    <a:lstStyle/>
                    <a:p>
                      <a:pPr algn="just">
                        <a:lnSpc>
                          <a:spcPct val="107000"/>
                        </a:lnSpc>
                        <a:spcAft>
                          <a:spcPts val="0"/>
                        </a:spcAft>
                      </a:pPr>
                      <a:r>
                        <a:rPr lang="en-US" sz="2400" b="0" dirty="0">
                          <a:effectLst/>
                        </a:rPr>
                        <a:t>Minimal work experience</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lnSpc>
                          <a:spcPct val="107000"/>
                        </a:lnSpc>
                        <a:spcAft>
                          <a:spcPts val="0"/>
                        </a:spcAft>
                      </a:pPr>
                      <a:r>
                        <a:rPr lang="en-US" sz="2400">
                          <a:effectLst/>
                        </a:rPr>
                        <a:t>year</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a:effectLst/>
                        </a:rPr>
                        <a:t>0</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a:effectLst/>
                        </a:rPr>
                        <a:t>0</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91020587"/>
                  </a:ext>
                </a:extLst>
              </a:tr>
              <a:tr h="379228">
                <a:tc gridSpan="2">
                  <a:txBody>
                    <a:bodyPr/>
                    <a:lstStyle/>
                    <a:p>
                      <a:pPr algn="just">
                        <a:lnSpc>
                          <a:spcPct val="107000"/>
                        </a:lnSpc>
                        <a:spcAft>
                          <a:spcPts val="0"/>
                        </a:spcAft>
                      </a:pPr>
                      <a:r>
                        <a:rPr lang="en-US" sz="2400" b="0" dirty="0">
                          <a:effectLst/>
                        </a:rPr>
                        <a:t>Maximum work experience</a:t>
                      </a:r>
                      <a:endParaRPr lang="ru-RU"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lnSpc>
                          <a:spcPct val="107000"/>
                        </a:lnSpc>
                        <a:spcAft>
                          <a:spcPts val="0"/>
                        </a:spcAft>
                      </a:pPr>
                      <a:r>
                        <a:rPr lang="en-US" sz="2400">
                          <a:effectLst/>
                        </a:rPr>
                        <a:t>year</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a:effectLst/>
                        </a:rPr>
                        <a:t>46.66</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2400" dirty="0">
                          <a:effectLst/>
                        </a:rPr>
                        <a:t>47.00</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075663915"/>
                  </a:ext>
                </a:extLst>
              </a:tr>
            </a:tbl>
          </a:graphicData>
        </a:graphic>
      </p:graphicFrame>
      <p:pic>
        <p:nvPicPr>
          <p:cNvPr id="5" name="Рисунок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937173" y="0"/>
            <a:ext cx="1212075" cy="578738"/>
          </a:xfrm>
          <a:prstGeom prst="rect">
            <a:avLst/>
          </a:prstGeom>
        </p:spPr>
      </p:pic>
      <p:sp>
        <p:nvSpPr>
          <p:cNvPr id="6" name="Нижний колонтитул 5"/>
          <p:cNvSpPr>
            <a:spLocks noGrp="1"/>
          </p:cNvSpPr>
          <p:nvPr>
            <p:ph type="ftr" sz="quarter" idx="11"/>
          </p:nvPr>
        </p:nvSpPr>
        <p:spPr/>
        <p:txBody>
          <a:bodyPr/>
          <a:lstStyle/>
          <a:p>
            <a:r>
              <a:rPr lang="en-US" sz="1600" dirty="0" smtClean="0"/>
              <a:t>International Actuarial Advisory Company </a:t>
            </a:r>
            <a:endParaRPr lang="ru-RU" sz="1600" dirty="0"/>
          </a:p>
        </p:txBody>
      </p:sp>
      <p:sp>
        <p:nvSpPr>
          <p:cNvPr id="7" name="Номер слайда 6"/>
          <p:cNvSpPr>
            <a:spLocks noGrp="1"/>
          </p:cNvSpPr>
          <p:nvPr>
            <p:ph type="sldNum" sz="quarter" idx="12"/>
          </p:nvPr>
        </p:nvSpPr>
        <p:spPr/>
        <p:txBody>
          <a:bodyPr/>
          <a:lstStyle/>
          <a:p>
            <a:fld id="{627058E9-E3BA-41FF-ACF8-1464E243A3DF}" type="slidenum">
              <a:rPr lang="ru-RU" sz="2000" smtClean="0"/>
              <a:pPr/>
              <a:t>6</a:t>
            </a:fld>
            <a:endParaRPr lang="ru-RU" sz="2000" dirty="0"/>
          </a:p>
        </p:txBody>
      </p:sp>
    </p:spTree>
    <p:extLst>
      <p:ext uri="{BB962C8B-B14F-4D97-AF65-F5344CB8AC3E}">
        <p14:creationId xmlns:p14="http://schemas.microsoft.com/office/powerpoint/2010/main" xmlns="" val="591190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Turnover distribution function</a:t>
            </a:r>
            <a:endParaRPr lang="ru-RU" dirty="0">
              <a:solidFill>
                <a:srgbClr val="FF0000"/>
              </a:solidFill>
            </a:endParaRPr>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487177" y="1927538"/>
            <a:ext cx="6044252" cy="3924300"/>
          </a:xfrm>
        </p:spPr>
      </p:pic>
      <p:pic>
        <p:nvPicPr>
          <p:cNvPr id="5" name="Рисунок 4" descr="3-D surface plot of F by Age and Experience"/>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126480" y="1923803"/>
            <a:ext cx="5604163" cy="3604869"/>
          </a:xfrm>
          <a:prstGeom prst="rect">
            <a:avLst/>
          </a:prstGeom>
          <a:noFill/>
          <a:ln>
            <a:noFill/>
          </a:ln>
        </p:spPr>
      </p:pic>
      <p:pic>
        <p:nvPicPr>
          <p:cNvPr id="6" name="Рисунок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0937173" y="0"/>
            <a:ext cx="1212075" cy="578738"/>
          </a:xfrm>
          <a:prstGeom prst="rect">
            <a:avLst/>
          </a:prstGeom>
        </p:spPr>
      </p:pic>
      <mc:AlternateContent xmlns:mc="http://schemas.openxmlformats.org/markup-compatibility/2006">
        <mc:Choice xmlns:a14="http://schemas.microsoft.com/office/drawing/2010/main" xmlns="" Requires="a14">
          <p:sp>
            <p:nvSpPr>
              <p:cNvPr id="7" name="Прямоугольник 6"/>
              <p:cNvSpPr/>
              <p:nvPr/>
            </p:nvSpPr>
            <p:spPr>
              <a:xfrm>
                <a:off x="6791498" y="5590023"/>
                <a:ext cx="4585063" cy="646331"/>
              </a:xfrm>
              <a:prstGeom prst="rect">
                <a:avLst/>
              </a:prstGeom>
            </p:spPr>
            <p:txBody>
              <a:bodyPr wrap="square">
                <a:spAutoFit/>
              </a:bodyPr>
              <a:lstStyle/>
              <a:p>
                <a:pPr algn="ctr"/>
                <a:r>
                  <a:rPr lang="en-US" dirty="0">
                    <a:latin typeface="+mj-lt"/>
                    <a:ea typeface="Times New Roman" panose="02020603050405020304" pitchFamily="18" charset="0"/>
                  </a:rPr>
                  <a:t>Nonparametric estimation of joint distribution function </a:t>
                </a:r>
                <a14:m>
                  <m:oMath xmlns:m="http://schemas.openxmlformats.org/officeDocument/2006/math">
                    <m:r>
                      <a:rPr lang="ru-RU" i="1">
                        <a:latin typeface="Cambria Math" panose="02040503050406030204" pitchFamily="18" charset="0"/>
                        <a:ea typeface="Times New Roman" panose="02020603050405020304" pitchFamily="18" charset="0"/>
                        <a:cs typeface="Times New Roman" panose="02020603050405020304" pitchFamily="18" charset="0"/>
                      </a:rPr>
                      <m:t>𝐹</m:t>
                    </m:r>
                    <m:r>
                      <a:rPr lang="en-US" i="1">
                        <a:latin typeface="Cambria Math" panose="02040503050406030204" pitchFamily="18" charset="0"/>
                        <a:ea typeface="Times New Roman" panose="02020603050405020304" pitchFamily="18" charset="0"/>
                        <a:cs typeface="Times New Roman" panose="02020603050405020304" pitchFamily="18" charset="0"/>
                      </a:rPr>
                      <m:t>(</m:t>
                    </m:r>
                    <m:r>
                      <a:rPr lang="ru-RU" i="1">
                        <a:latin typeface="Cambria Math" panose="02040503050406030204" pitchFamily="18" charset="0"/>
                        <a:ea typeface="Times New Roman" panose="02020603050405020304" pitchFamily="18" charset="0"/>
                        <a:cs typeface="Times New Roman" panose="02020603050405020304" pitchFamily="18" charset="0"/>
                      </a:rPr>
                      <m:t>𝑥</m:t>
                    </m:r>
                    <m:r>
                      <a:rPr lang="en-US" i="1">
                        <a:latin typeface="Cambria Math" panose="02040503050406030204" pitchFamily="18" charset="0"/>
                        <a:ea typeface="Times New Roman" panose="02020603050405020304" pitchFamily="18" charset="0"/>
                        <a:cs typeface="Times New Roman" panose="02020603050405020304" pitchFamily="18" charset="0"/>
                      </a:rPr>
                      <m:t>,</m:t>
                    </m:r>
                    <m:r>
                      <a:rPr lang="ru-RU" i="1">
                        <a:latin typeface="Cambria Math" panose="02040503050406030204" pitchFamily="18" charset="0"/>
                        <a:ea typeface="Times New Roman" panose="02020603050405020304" pitchFamily="18" charset="0"/>
                        <a:cs typeface="Times New Roman" panose="02020603050405020304" pitchFamily="18" charset="0"/>
                      </a:rPr>
                      <m:t>𝑒</m:t>
                    </m:r>
                    <m:r>
                      <a:rPr lang="en-US" i="1">
                        <a:latin typeface="Cambria Math" panose="02040503050406030204" pitchFamily="18" charset="0"/>
                        <a:ea typeface="Times New Roman" panose="02020603050405020304" pitchFamily="18" charset="0"/>
                        <a:cs typeface="Times New Roman" panose="02020603050405020304" pitchFamily="18" charset="0"/>
                      </a:rPr>
                      <m:t>)</m:t>
                    </m:r>
                  </m:oMath>
                </a14:m>
                <a:endParaRPr lang="ru-RU" dirty="0">
                  <a:latin typeface="+mj-lt"/>
                </a:endParaRPr>
              </a:p>
            </p:txBody>
          </p:sp>
        </mc:Choice>
        <mc:Fallback>
          <p:sp>
            <p:nvSpPr>
              <p:cNvPr id="7" name="Прямоугольник 6"/>
              <p:cNvSpPr>
                <a:spLocks noRot="1" noChangeAspect="1" noMove="1" noResize="1" noEditPoints="1" noAdjustHandles="1" noChangeArrowheads="1" noChangeShapeType="1" noTextEdit="1"/>
              </p:cNvSpPr>
              <p:nvPr/>
            </p:nvSpPr>
            <p:spPr>
              <a:xfrm>
                <a:off x="6791498" y="5590023"/>
                <a:ext cx="4585063" cy="646331"/>
              </a:xfrm>
              <a:prstGeom prst="rect">
                <a:avLst/>
              </a:prstGeom>
              <a:blipFill>
                <a:blip r:embed="rId5" cstate="print"/>
                <a:stretch>
                  <a:fillRect t="-5660" r="-266" b="-14151"/>
                </a:stretch>
              </a:blipFill>
            </p:spPr>
            <p:txBody>
              <a:bodyPr/>
              <a:lstStyle/>
              <a:p>
                <a:r>
                  <a:rPr lang="ru-RU">
                    <a:noFill/>
                  </a:rPr>
                  <a:t> </a:t>
                </a:r>
              </a:p>
            </p:txBody>
          </p:sp>
        </mc:Fallback>
      </mc:AlternateContent>
      <mc:AlternateContent xmlns:mc="http://schemas.openxmlformats.org/markup-compatibility/2006">
        <mc:Choice xmlns:a14="http://schemas.microsoft.com/office/drawing/2010/main" xmlns="" Requires="a14">
          <p:sp>
            <p:nvSpPr>
              <p:cNvPr id="8" name="Прямоугольник 7"/>
              <p:cNvSpPr/>
              <p:nvPr/>
            </p:nvSpPr>
            <p:spPr>
              <a:xfrm>
                <a:off x="724683" y="5590023"/>
                <a:ext cx="3989821" cy="646331"/>
              </a:xfrm>
              <a:prstGeom prst="rect">
                <a:avLst/>
              </a:prstGeom>
            </p:spPr>
            <p:txBody>
              <a:bodyPr wrap="square">
                <a:spAutoFit/>
              </a:bodyPr>
              <a:lstStyle/>
              <a:p>
                <a:pPr algn="ctr"/>
                <a:r>
                  <a:rPr lang="en-US" dirty="0" smtClean="0">
                    <a:latin typeface="+mj-lt"/>
                    <a:ea typeface="Times New Roman" panose="02020603050405020304" pitchFamily="18" charset="0"/>
                  </a:rPr>
                  <a:t>Statistic data structure of </a:t>
                </a:r>
                <a:r>
                  <a:rPr lang="en-US" dirty="0">
                    <a:latin typeface="+mj-lt"/>
                    <a:ea typeface="Times New Roman" panose="02020603050405020304" pitchFamily="18" charset="0"/>
                  </a:rPr>
                  <a:t>two-dimensional </a:t>
                </a:r>
                <a14:m>
                  <m:oMath xmlns:m="http://schemas.openxmlformats.org/officeDocument/2006/math">
                    <m:d>
                      <m:dPr>
                        <m:ctrlPr>
                          <a:rPr lang="ru-RU" i="1">
                            <a:latin typeface="Cambria Math" panose="02040503050406030204" pitchFamily="18" charset="0"/>
                            <a:ea typeface="Times New Roman" panose="02020603050405020304" pitchFamily="18" charset="0"/>
                            <a:cs typeface="Times New Roman" panose="02020603050405020304" pitchFamily="18" charset="0"/>
                          </a:rPr>
                        </m:ctrlPr>
                      </m:dPr>
                      <m:e>
                        <m:r>
                          <a:rPr lang="en-US" i="1">
                            <a:latin typeface="Cambria Math" panose="02040503050406030204" pitchFamily="18" charset="0"/>
                            <a:ea typeface="Times New Roman" panose="02020603050405020304" pitchFamily="18" charset="0"/>
                            <a:cs typeface="Times New Roman" panose="02020603050405020304" pitchFamily="18" charset="0"/>
                          </a:rPr>
                          <m:t>𝑋</m:t>
                        </m:r>
                        <m:r>
                          <a:rPr lang="en-US" i="1">
                            <a:latin typeface="Cambria Math" panose="02040503050406030204" pitchFamily="18" charset="0"/>
                            <a:ea typeface="Times New Roman" panose="02020603050405020304" pitchFamily="18" charset="0"/>
                            <a:cs typeface="Times New Roman" panose="02020603050405020304" pitchFamily="18" charset="0"/>
                          </a:rPr>
                          <m:t>, </m:t>
                        </m:r>
                        <m:r>
                          <a:rPr lang="ru-RU" i="1">
                            <a:latin typeface="Cambria Math" panose="02040503050406030204" pitchFamily="18" charset="0"/>
                            <a:ea typeface="Times New Roman" panose="02020603050405020304" pitchFamily="18" charset="0"/>
                            <a:cs typeface="Times New Roman" panose="02020603050405020304" pitchFamily="18" charset="0"/>
                          </a:rPr>
                          <m:t>𝐸</m:t>
                        </m:r>
                      </m:e>
                    </m:d>
                  </m:oMath>
                </a14:m>
                <a:r>
                  <a:rPr lang="en-US" dirty="0">
                    <a:latin typeface="+mj-lt"/>
                    <a:ea typeface="Times New Roman" panose="02020603050405020304" pitchFamily="18" charset="0"/>
                  </a:rPr>
                  <a:t> vector</a:t>
                </a:r>
                <a:endParaRPr lang="ru-RU" dirty="0">
                  <a:latin typeface="+mj-lt"/>
                </a:endParaRPr>
              </a:p>
            </p:txBody>
          </p:sp>
        </mc:Choice>
        <mc:Fallback>
          <p:sp>
            <p:nvSpPr>
              <p:cNvPr id="8" name="Прямоугольник 7"/>
              <p:cNvSpPr>
                <a:spLocks noRot="1" noChangeAspect="1" noMove="1" noResize="1" noEditPoints="1" noAdjustHandles="1" noChangeArrowheads="1" noChangeShapeType="1" noTextEdit="1"/>
              </p:cNvSpPr>
              <p:nvPr/>
            </p:nvSpPr>
            <p:spPr>
              <a:xfrm>
                <a:off x="724683" y="5590023"/>
                <a:ext cx="3989821" cy="646331"/>
              </a:xfrm>
              <a:prstGeom prst="rect">
                <a:avLst/>
              </a:prstGeom>
              <a:blipFill>
                <a:blip r:embed="rId6" cstate="print"/>
                <a:stretch>
                  <a:fillRect t="-5660" b="-14151"/>
                </a:stretch>
              </a:blipFill>
            </p:spPr>
            <p:txBody>
              <a:bodyPr/>
              <a:lstStyle/>
              <a:p>
                <a:r>
                  <a:rPr lang="ru-RU">
                    <a:noFill/>
                  </a:rPr>
                  <a:t> </a:t>
                </a:r>
              </a:p>
            </p:txBody>
          </p:sp>
        </mc:Fallback>
      </mc:AlternateContent>
      <p:sp>
        <p:nvSpPr>
          <p:cNvPr id="9" name="Нижний колонтитул 8"/>
          <p:cNvSpPr>
            <a:spLocks noGrp="1"/>
          </p:cNvSpPr>
          <p:nvPr>
            <p:ph type="ftr" sz="quarter" idx="11"/>
          </p:nvPr>
        </p:nvSpPr>
        <p:spPr/>
        <p:txBody>
          <a:bodyPr/>
          <a:lstStyle/>
          <a:p>
            <a:r>
              <a:rPr lang="en-US" sz="1600" dirty="0" smtClean="0"/>
              <a:t>International Actuarial Advisory Company </a:t>
            </a:r>
            <a:endParaRPr lang="ru-RU" sz="1600" dirty="0"/>
          </a:p>
        </p:txBody>
      </p:sp>
      <p:sp>
        <p:nvSpPr>
          <p:cNvPr id="10" name="Номер слайда 9"/>
          <p:cNvSpPr>
            <a:spLocks noGrp="1"/>
          </p:cNvSpPr>
          <p:nvPr>
            <p:ph type="sldNum" sz="quarter" idx="12"/>
          </p:nvPr>
        </p:nvSpPr>
        <p:spPr/>
        <p:txBody>
          <a:bodyPr/>
          <a:lstStyle/>
          <a:p>
            <a:fld id="{627058E9-E3BA-41FF-ACF8-1464E243A3DF}" type="slidenum">
              <a:rPr lang="ru-RU" sz="2000" smtClean="0"/>
              <a:pPr/>
              <a:t>7</a:t>
            </a:fld>
            <a:endParaRPr lang="ru-RU" sz="2000" dirty="0"/>
          </a:p>
        </p:txBody>
      </p:sp>
    </p:spTree>
    <p:extLst>
      <p:ext uri="{BB962C8B-B14F-4D97-AF65-F5344CB8AC3E}">
        <p14:creationId xmlns:p14="http://schemas.microsoft.com/office/powerpoint/2010/main" xmlns="" val="3158362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a:blip r:embed="rId2" cstate="print"/>
          <a:stretch>
            <a:fillRect/>
          </a:stretch>
        </p:blipFill>
        <p:spPr>
          <a:xfrm>
            <a:off x="7196904" y="3257341"/>
            <a:ext cx="4511707" cy="2862220"/>
          </a:xfrm>
          <a:prstGeom prst="rect">
            <a:avLst/>
          </a:prstGeom>
        </p:spPr>
      </p:pic>
      <p:sp>
        <p:nvSpPr>
          <p:cNvPr id="2" name="Заголовок 1"/>
          <p:cNvSpPr>
            <a:spLocks noGrp="1"/>
          </p:cNvSpPr>
          <p:nvPr>
            <p:ph type="title"/>
          </p:nvPr>
        </p:nvSpPr>
        <p:spPr/>
        <p:txBody>
          <a:bodyPr/>
          <a:lstStyle/>
          <a:p>
            <a:r>
              <a:rPr lang="en-US" b="1" dirty="0"/>
              <a:t>The turnover </a:t>
            </a:r>
            <a:r>
              <a:rPr lang="en-US" b="1" dirty="0" smtClean="0"/>
              <a:t>probability </a:t>
            </a:r>
            <a:r>
              <a:rPr lang="en-US" b="1" dirty="0"/>
              <a:t>distribution </a:t>
            </a:r>
            <a:endParaRPr lang="ru-RU" b="1" dirty="0"/>
          </a:p>
        </p:txBody>
      </p:sp>
      <mc:AlternateContent xmlns:mc="http://schemas.openxmlformats.org/markup-compatibility/2006">
        <mc:Choice xmlns:a14="http://schemas.microsoft.com/office/drawing/2010/main" xmlns="" Requires="a14">
          <p:graphicFrame>
            <p:nvGraphicFramePr>
              <p:cNvPr id="4" name="Объект 3"/>
              <p:cNvGraphicFramePr>
                <a:graphicFrameLocks noGrp="1"/>
              </p:cNvGraphicFramePr>
              <p:nvPr>
                <p:ph idx="1"/>
                <p:extLst>
                  <p:ext uri="{D42A27DB-BD31-4B8C-83A1-F6EECF244321}">
                    <p14:modId xmlns:p14="http://schemas.microsoft.com/office/powerpoint/2010/main" val="3949999844"/>
                  </p:ext>
                </p:extLst>
              </p:nvPr>
            </p:nvGraphicFramePr>
            <p:xfrm>
              <a:off x="479763" y="1856318"/>
              <a:ext cx="6010275" cy="4263243"/>
            </p:xfrm>
            <a:graphic>
              <a:graphicData uri="http://schemas.openxmlformats.org/drawingml/2006/table">
                <a:tbl>
                  <a:tblPr firstRow="1" firstCol="1" bandRow="1">
                    <a:tableStyleId>{5C22544A-7EE6-4342-B048-85BDC9FD1C3A}</a:tableStyleId>
                  </a:tblPr>
                  <a:tblGrid>
                    <a:gridCol w="750734">
                      <a:extLst>
                        <a:ext uri="{9D8B030D-6E8A-4147-A177-3AD203B41FA5}">
                          <a16:colId xmlns:a16="http://schemas.microsoft.com/office/drawing/2014/main" val="3406478383"/>
                        </a:ext>
                      </a:extLst>
                    </a:gridCol>
                    <a:gridCol w="751363">
                      <a:extLst>
                        <a:ext uri="{9D8B030D-6E8A-4147-A177-3AD203B41FA5}">
                          <a16:colId xmlns:a16="http://schemas.microsoft.com/office/drawing/2014/main" val="3876151655"/>
                        </a:ext>
                      </a:extLst>
                    </a:gridCol>
                    <a:gridCol w="751363">
                      <a:extLst>
                        <a:ext uri="{9D8B030D-6E8A-4147-A177-3AD203B41FA5}">
                          <a16:colId xmlns:a16="http://schemas.microsoft.com/office/drawing/2014/main" val="2920900064"/>
                        </a:ext>
                      </a:extLst>
                    </a:gridCol>
                    <a:gridCol w="751363">
                      <a:extLst>
                        <a:ext uri="{9D8B030D-6E8A-4147-A177-3AD203B41FA5}">
                          <a16:colId xmlns:a16="http://schemas.microsoft.com/office/drawing/2014/main" val="374310904"/>
                        </a:ext>
                      </a:extLst>
                    </a:gridCol>
                    <a:gridCol w="751363">
                      <a:extLst>
                        <a:ext uri="{9D8B030D-6E8A-4147-A177-3AD203B41FA5}">
                          <a16:colId xmlns:a16="http://schemas.microsoft.com/office/drawing/2014/main" val="1721419639"/>
                        </a:ext>
                      </a:extLst>
                    </a:gridCol>
                    <a:gridCol w="751363">
                      <a:extLst>
                        <a:ext uri="{9D8B030D-6E8A-4147-A177-3AD203B41FA5}">
                          <a16:colId xmlns:a16="http://schemas.microsoft.com/office/drawing/2014/main" val="1616875136"/>
                        </a:ext>
                      </a:extLst>
                    </a:gridCol>
                    <a:gridCol w="751363">
                      <a:extLst>
                        <a:ext uri="{9D8B030D-6E8A-4147-A177-3AD203B41FA5}">
                          <a16:colId xmlns:a16="http://schemas.microsoft.com/office/drawing/2014/main" val="2322858449"/>
                        </a:ext>
                      </a:extLst>
                    </a:gridCol>
                    <a:gridCol w="751363">
                      <a:extLst>
                        <a:ext uri="{9D8B030D-6E8A-4147-A177-3AD203B41FA5}">
                          <a16:colId xmlns:a16="http://schemas.microsoft.com/office/drawing/2014/main" val="2881295471"/>
                        </a:ext>
                      </a:extLst>
                    </a:gridCol>
                  </a:tblGrid>
                  <a:tr h="297435">
                    <a:tc rowSpan="2">
                      <a:txBody>
                        <a:bodyPr/>
                        <a:lstStyle/>
                        <a:p>
                          <a:pPr algn="ctr">
                            <a:lnSpc>
                              <a:spcPct val="107000"/>
                            </a:lnSpc>
                            <a:spcAft>
                              <a:spcPts val="0"/>
                            </a:spcAft>
                          </a:pPr>
                          <a:r>
                            <a:rPr lang="en-US" sz="1600" b="0" dirty="0">
                              <a:effectLst/>
                            </a:rPr>
                            <a:t>Age </a:t>
                          </a:r>
                          <a14:m>
                            <m:oMath xmlns:m="http://schemas.openxmlformats.org/officeDocument/2006/math">
                              <m:r>
                                <m:rPr>
                                  <m:sty m:val="p"/>
                                </m:rPr>
                                <a:rPr lang="en-US" sz="1600" b="0" i="1">
                                  <a:effectLst/>
                                  <a:latin typeface="Cambria Math" panose="02040503050406030204" pitchFamily="18" charset="0"/>
                                </a:rPr>
                                <m:t>x</m:t>
                              </m:r>
                            </m:oMath>
                          </a14:m>
                          <a:r>
                            <a:rPr lang="ru-RU" sz="1600" b="0" dirty="0">
                              <a:effectLst/>
                            </a:rPr>
                            <a:t>, </a:t>
                          </a:r>
                          <a:r>
                            <a:rPr lang="en-US" sz="1600" b="0" dirty="0">
                              <a:effectLst/>
                            </a:rPr>
                            <a:t>year</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7">
                      <a:txBody>
                        <a:bodyPr/>
                        <a:lstStyle/>
                        <a:p>
                          <a:pPr algn="ctr">
                            <a:lnSpc>
                              <a:spcPct val="107000"/>
                            </a:lnSpc>
                            <a:spcAft>
                              <a:spcPts val="0"/>
                            </a:spcAft>
                          </a:pPr>
                          <a:r>
                            <a:rPr lang="en-US" sz="1600" b="0" dirty="0">
                              <a:effectLst/>
                            </a:rPr>
                            <a:t>Years of service</a:t>
                          </a:r>
                          <a:r>
                            <a:rPr lang="ru-RU" sz="1600" b="0" dirty="0">
                              <a:effectLst/>
                            </a:rPr>
                            <a:t>, </a:t>
                          </a:r>
                          <a:r>
                            <a:rPr lang="en-US" sz="1600" b="0" dirty="0">
                              <a:effectLst/>
                            </a:rPr>
                            <a:t>year</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228569962"/>
                      </a:ext>
                    </a:extLst>
                  </a:tr>
                  <a:tr h="283272">
                    <a:tc vMerge="1">
                      <a:txBody>
                        <a:bodyPr/>
                        <a:lstStyle/>
                        <a:p>
                          <a:endParaRPr lang="ru-RU"/>
                        </a:p>
                      </a:txBody>
                      <a:tcPr/>
                    </a:tc>
                    <a:tc>
                      <a:txBody>
                        <a:bodyPr/>
                        <a:lstStyle/>
                        <a:p>
                          <a:pPr algn="ctr">
                            <a:lnSpc>
                              <a:spcPct val="107000"/>
                            </a:lnSpc>
                            <a:spcAft>
                              <a:spcPts val="0"/>
                            </a:spcAft>
                          </a:pPr>
                          <a:r>
                            <a:rPr lang="ru-RU" sz="1400" dirty="0">
                              <a:effectLst/>
                            </a:rPr>
                            <a:t>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rPr>
                            <a:t>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rPr>
                            <a:t>10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rPr>
                            <a:t>15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rPr>
                            <a:t>20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rPr>
                            <a:t>25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rPr>
                            <a:t>30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74623406"/>
                      </a:ext>
                    </a:extLst>
                  </a:tr>
                  <a:tr h="283272">
                    <a:tc>
                      <a:txBody>
                        <a:bodyPr/>
                        <a:lstStyle/>
                        <a:p>
                          <a:pPr algn="ctr">
                            <a:lnSpc>
                              <a:spcPct val="107000"/>
                            </a:lnSpc>
                            <a:spcAft>
                              <a:spcPts val="0"/>
                            </a:spcAft>
                          </a:pPr>
                          <a:r>
                            <a:rPr lang="ru-RU" sz="1600" b="0" dirty="0">
                              <a:effectLst/>
                            </a:rPr>
                            <a:t>20</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rPr>
                            <a:t>0.0005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9218400"/>
                      </a:ext>
                    </a:extLst>
                  </a:tr>
                  <a:tr h="283272">
                    <a:tc>
                      <a:txBody>
                        <a:bodyPr/>
                        <a:lstStyle/>
                        <a:p>
                          <a:pPr algn="ctr">
                            <a:lnSpc>
                              <a:spcPct val="107000"/>
                            </a:lnSpc>
                            <a:spcAft>
                              <a:spcPts val="0"/>
                            </a:spcAft>
                          </a:pPr>
                          <a:r>
                            <a:rPr lang="ru-RU" sz="1600" b="0" dirty="0">
                              <a:effectLst/>
                            </a:rPr>
                            <a:t>25</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0.0011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7608455"/>
                      </a:ext>
                    </a:extLst>
                  </a:tr>
                  <a:tr h="283272">
                    <a:tc>
                      <a:txBody>
                        <a:bodyPr/>
                        <a:lstStyle/>
                        <a:p>
                          <a:pPr algn="ctr">
                            <a:lnSpc>
                              <a:spcPct val="107000"/>
                            </a:lnSpc>
                            <a:spcAft>
                              <a:spcPts val="0"/>
                            </a:spcAft>
                          </a:pPr>
                          <a:r>
                            <a:rPr lang="ru-RU" sz="1600" b="0" dirty="0">
                              <a:effectLst/>
                            </a:rPr>
                            <a:t>30</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0.0045</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0.0009</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92366162"/>
                      </a:ext>
                    </a:extLst>
                  </a:tr>
                  <a:tr h="283272">
                    <a:tc>
                      <a:txBody>
                        <a:bodyPr/>
                        <a:lstStyle/>
                        <a:p>
                          <a:pPr algn="ctr">
                            <a:lnSpc>
                              <a:spcPct val="107000"/>
                            </a:lnSpc>
                            <a:spcAft>
                              <a:spcPts val="0"/>
                            </a:spcAft>
                          </a:pPr>
                          <a:r>
                            <a:rPr lang="ru-RU" sz="1600" b="0" dirty="0">
                              <a:effectLst/>
                            </a:rPr>
                            <a:t>35</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0.0071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0.0032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0.0005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27895516"/>
                      </a:ext>
                    </a:extLst>
                  </a:tr>
                  <a:tr h="283272">
                    <a:tc>
                      <a:txBody>
                        <a:bodyPr/>
                        <a:lstStyle/>
                        <a:p>
                          <a:pPr algn="ctr">
                            <a:lnSpc>
                              <a:spcPct val="107000"/>
                            </a:lnSpc>
                            <a:spcAft>
                              <a:spcPts val="0"/>
                            </a:spcAft>
                          </a:pPr>
                          <a:r>
                            <a:rPr lang="ru-RU" sz="1600" b="0" dirty="0">
                              <a:effectLst/>
                            </a:rPr>
                            <a:t>40</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0.0102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0.0061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0.0026</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0.0005</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66145300"/>
                      </a:ext>
                    </a:extLst>
                  </a:tr>
                  <a:tr h="283272">
                    <a:tc>
                      <a:txBody>
                        <a:bodyPr/>
                        <a:lstStyle/>
                        <a:p>
                          <a:pPr algn="ctr">
                            <a:lnSpc>
                              <a:spcPct val="107000"/>
                            </a:lnSpc>
                            <a:spcAft>
                              <a:spcPts val="0"/>
                            </a:spcAft>
                          </a:pPr>
                          <a:r>
                            <a:rPr lang="ru-RU" sz="1600" b="0" dirty="0">
                              <a:effectLst/>
                            </a:rPr>
                            <a:t>45</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rPr>
                            <a:t>0.0131</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0.0079</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0.0047</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0.0023</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0.0003</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4809326"/>
                      </a:ext>
                    </a:extLst>
                  </a:tr>
                  <a:tr h="283272">
                    <a:tc>
                      <a:txBody>
                        <a:bodyPr/>
                        <a:lstStyle/>
                        <a:p>
                          <a:pPr algn="ctr">
                            <a:lnSpc>
                              <a:spcPct val="107000"/>
                            </a:lnSpc>
                            <a:spcAft>
                              <a:spcPts val="0"/>
                            </a:spcAft>
                          </a:pPr>
                          <a:r>
                            <a:rPr lang="ru-RU" sz="1600" b="0" dirty="0">
                              <a:effectLst/>
                            </a:rPr>
                            <a:t>50</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b="1" dirty="0">
                              <a:solidFill>
                                <a:srgbClr val="FF0000"/>
                              </a:solidFill>
                              <a:effectLst/>
                            </a:rPr>
                            <a:t>0.0161</a:t>
                          </a:r>
                          <a:endParaRPr lang="ru-RU"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0"/>
                            </a:spcAft>
                          </a:pPr>
                          <a:r>
                            <a:rPr lang="ru-RU" sz="1400" dirty="0">
                              <a:effectLst/>
                            </a:rPr>
                            <a:t>0.0105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0.0068</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0.0042</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0.0018</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0.0002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43027913"/>
                      </a:ext>
                    </a:extLst>
                  </a:tr>
                  <a:tr h="283272">
                    <a:tc>
                      <a:txBody>
                        <a:bodyPr/>
                        <a:lstStyle/>
                        <a:p>
                          <a:pPr algn="ctr">
                            <a:lnSpc>
                              <a:spcPct val="107000"/>
                            </a:lnSpc>
                            <a:spcAft>
                              <a:spcPts val="0"/>
                            </a:spcAft>
                          </a:pPr>
                          <a:r>
                            <a:rPr lang="ru-RU" sz="1600" b="0" dirty="0">
                              <a:effectLst/>
                            </a:rPr>
                            <a:t>55</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0.0203</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b="1" dirty="0">
                              <a:solidFill>
                                <a:srgbClr val="FF0000"/>
                              </a:solidFill>
                              <a:effectLst/>
                            </a:rPr>
                            <a:t>0.0136</a:t>
                          </a:r>
                          <a:endParaRPr lang="ru-RU"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0"/>
                            </a:spcAft>
                          </a:pPr>
                          <a:r>
                            <a:rPr lang="ru-RU" sz="1400">
                              <a:effectLst/>
                            </a:rPr>
                            <a:t>0.0096</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0.0062</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0.0037</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0.0012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0.0001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74867533"/>
                      </a:ext>
                    </a:extLst>
                  </a:tr>
                  <a:tr h="283272">
                    <a:tc>
                      <a:txBody>
                        <a:bodyPr/>
                        <a:lstStyle/>
                        <a:p>
                          <a:pPr algn="ctr">
                            <a:lnSpc>
                              <a:spcPct val="107000"/>
                            </a:lnSpc>
                            <a:spcAft>
                              <a:spcPts val="0"/>
                            </a:spcAft>
                          </a:pPr>
                          <a:r>
                            <a:rPr lang="ru-RU" sz="1600" b="0" dirty="0">
                              <a:effectLst/>
                            </a:rPr>
                            <a:t>60</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0.0242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0.0184</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b="1" dirty="0">
                              <a:solidFill>
                                <a:srgbClr val="FF0000"/>
                              </a:solidFill>
                              <a:effectLst/>
                            </a:rPr>
                            <a:t>0.0145</a:t>
                          </a:r>
                          <a:endParaRPr lang="ru-RU"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0"/>
                            </a:spcAft>
                          </a:pPr>
                          <a:r>
                            <a:rPr lang="ru-RU" sz="1400" dirty="0">
                              <a:effectLst/>
                            </a:rPr>
                            <a:t>0.0095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0.0055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0.003</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0.0005</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89525360"/>
                      </a:ext>
                    </a:extLst>
                  </a:tr>
                  <a:tr h="283272">
                    <a:tc>
                      <a:txBody>
                        <a:bodyPr/>
                        <a:lstStyle/>
                        <a:p>
                          <a:pPr algn="ctr">
                            <a:lnSpc>
                              <a:spcPct val="107000"/>
                            </a:lnSpc>
                            <a:spcAft>
                              <a:spcPts val="0"/>
                            </a:spcAft>
                          </a:pPr>
                          <a:r>
                            <a:rPr lang="ru-RU" sz="1600" b="0" dirty="0">
                              <a:effectLst/>
                            </a:rPr>
                            <a:t>65</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0.0294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0.0267</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0.0253</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b="1" dirty="0">
                              <a:solidFill>
                                <a:srgbClr val="FF0000"/>
                              </a:solidFill>
                              <a:effectLst/>
                            </a:rPr>
                            <a:t>0.0161</a:t>
                          </a:r>
                          <a:endParaRPr lang="ru-RU"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0"/>
                            </a:spcAft>
                          </a:pPr>
                          <a:r>
                            <a:rPr lang="ru-RU" sz="1400" dirty="0">
                              <a:effectLst/>
                            </a:rPr>
                            <a:t>0.0098</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0.0058</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0.0026</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3864100"/>
                      </a:ext>
                    </a:extLst>
                  </a:tr>
                  <a:tr h="283272">
                    <a:tc>
                      <a:txBody>
                        <a:bodyPr/>
                        <a:lstStyle/>
                        <a:p>
                          <a:pPr algn="ctr">
                            <a:lnSpc>
                              <a:spcPct val="107000"/>
                            </a:lnSpc>
                            <a:spcAft>
                              <a:spcPts val="0"/>
                            </a:spcAft>
                          </a:pPr>
                          <a:r>
                            <a:rPr lang="ru-RU" sz="1600" b="0" dirty="0">
                              <a:effectLst/>
                            </a:rPr>
                            <a:t>70</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0.0328</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0.0346</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0.0436</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0.033</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b="1" dirty="0">
                              <a:solidFill>
                                <a:srgbClr val="FF0000"/>
                              </a:solidFill>
                              <a:effectLst/>
                            </a:rPr>
                            <a:t>0.0213</a:t>
                          </a:r>
                          <a:endParaRPr lang="ru-RU"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0"/>
                            </a:spcAft>
                          </a:pPr>
                          <a:r>
                            <a:rPr lang="ru-RU" sz="1400" dirty="0">
                              <a:effectLst/>
                            </a:rPr>
                            <a:t>0.0146</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0.0097</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2883124"/>
                      </a:ext>
                    </a:extLst>
                  </a:tr>
                  <a:tr h="283272">
                    <a:tc>
                      <a:txBody>
                        <a:bodyPr/>
                        <a:lstStyle/>
                        <a:p>
                          <a:pPr algn="ctr">
                            <a:lnSpc>
                              <a:spcPct val="107000"/>
                            </a:lnSpc>
                            <a:spcAft>
                              <a:spcPts val="0"/>
                            </a:spcAft>
                          </a:pPr>
                          <a:r>
                            <a:rPr lang="ru-RU" sz="1600" b="0" dirty="0">
                              <a:effectLst/>
                            </a:rPr>
                            <a:t>75</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0.0336</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0.0412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0.0606</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0.0564</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0.0435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b="1" dirty="0">
                              <a:solidFill>
                                <a:srgbClr val="FF0000"/>
                              </a:solidFill>
                              <a:effectLst/>
                            </a:rPr>
                            <a:t>0.0321</a:t>
                          </a:r>
                          <a:endParaRPr lang="ru-RU"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0"/>
                            </a:spcAft>
                          </a:pPr>
                          <a:r>
                            <a:rPr lang="ru-RU" sz="1400" dirty="0">
                              <a:effectLst/>
                            </a:rPr>
                            <a:t>0.0308</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99594658"/>
                      </a:ext>
                    </a:extLst>
                  </a:tr>
                  <a:tr h="283272">
                    <a:tc>
                      <a:txBody>
                        <a:bodyPr/>
                        <a:lstStyle/>
                        <a:p>
                          <a:pPr algn="ctr">
                            <a:lnSpc>
                              <a:spcPct val="107000"/>
                            </a:lnSpc>
                            <a:spcAft>
                              <a:spcPts val="0"/>
                            </a:spcAft>
                          </a:pPr>
                          <a:r>
                            <a:rPr lang="ru-RU" sz="1600" b="0" dirty="0">
                              <a:effectLst/>
                            </a:rPr>
                            <a:t>80</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0.0149</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0.0172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0.0288</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0.0287</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0.026</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0.0205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b="1" dirty="0">
                              <a:solidFill>
                                <a:srgbClr val="FF0000"/>
                              </a:solidFill>
                              <a:effectLst/>
                            </a:rPr>
                            <a:t>0.0231</a:t>
                          </a:r>
                          <a:endParaRPr lang="ru-RU"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val="3839821524"/>
                      </a:ext>
                    </a:extLst>
                  </a:tr>
                </a:tbl>
              </a:graphicData>
            </a:graphic>
          </p:graphicFrame>
        </mc:Choice>
        <mc:Fallback>
          <p:graphicFrame>
            <p:nvGraphicFramePr>
              <p:cNvPr id="4" name="Объект 3"/>
              <p:cNvGraphicFramePr>
                <a:graphicFrameLocks noGrp="1"/>
              </p:cNvGraphicFramePr>
              <p:nvPr>
                <p:ph idx="1"/>
                <p:extLst>
                  <p:ext uri="{D42A27DB-BD31-4B8C-83A1-F6EECF244321}">
                    <p14:modId xmlns:p14="http://schemas.microsoft.com/office/powerpoint/2010/main" xmlns="" xmlns:a14="http://schemas.microsoft.com/office/drawing/2010/main" val="3949999844"/>
                  </p:ext>
                </p:extLst>
              </p:nvPr>
            </p:nvGraphicFramePr>
            <p:xfrm>
              <a:off x="479763" y="1856318"/>
              <a:ext cx="6010275" cy="4263243"/>
            </p:xfrm>
            <a:graphic>
              <a:graphicData uri="http://schemas.openxmlformats.org/drawingml/2006/table">
                <a:tbl>
                  <a:tblPr firstRow="1" firstCol="1" bandRow="1">
                    <a:tableStyleId>{5C22544A-7EE6-4342-B048-85BDC9FD1C3A}</a:tableStyleId>
                  </a:tblPr>
                  <a:tblGrid>
                    <a:gridCol w="750734">
                      <a:extLst>
                        <a:ext uri="{9D8B030D-6E8A-4147-A177-3AD203B41FA5}">
                          <a16:colId xmlns:a16="http://schemas.microsoft.com/office/drawing/2014/main" xmlns="" xmlns:a14="http://schemas.microsoft.com/office/drawing/2010/main" val="3406478383"/>
                        </a:ext>
                      </a:extLst>
                    </a:gridCol>
                    <a:gridCol w="751363">
                      <a:extLst>
                        <a:ext uri="{9D8B030D-6E8A-4147-A177-3AD203B41FA5}">
                          <a16:colId xmlns:a16="http://schemas.microsoft.com/office/drawing/2014/main" xmlns="" xmlns:a14="http://schemas.microsoft.com/office/drawing/2010/main" val="3876151655"/>
                        </a:ext>
                      </a:extLst>
                    </a:gridCol>
                    <a:gridCol w="751363">
                      <a:extLst>
                        <a:ext uri="{9D8B030D-6E8A-4147-A177-3AD203B41FA5}">
                          <a16:colId xmlns:a16="http://schemas.microsoft.com/office/drawing/2014/main" xmlns="" xmlns:a14="http://schemas.microsoft.com/office/drawing/2010/main" val="2920900064"/>
                        </a:ext>
                      </a:extLst>
                    </a:gridCol>
                    <a:gridCol w="751363">
                      <a:extLst>
                        <a:ext uri="{9D8B030D-6E8A-4147-A177-3AD203B41FA5}">
                          <a16:colId xmlns:a16="http://schemas.microsoft.com/office/drawing/2014/main" xmlns="" xmlns:a14="http://schemas.microsoft.com/office/drawing/2010/main" val="374310904"/>
                        </a:ext>
                      </a:extLst>
                    </a:gridCol>
                    <a:gridCol w="751363">
                      <a:extLst>
                        <a:ext uri="{9D8B030D-6E8A-4147-A177-3AD203B41FA5}">
                          <a16:colId xmlns:a16="http://schemas.microsoft.com/office/drawing/2014/main" xmlns="" xmlns:a14="http://schemas.microsoft.com/office/drawing/2010/main" val="1721419639"/>
                        </a:ext>
                      </a:extLst>
                    </a:gridCol>
                    <a:gridCol w="751363">
                      <a:extLst>
                        <a:ext uri="{9D8B030D-6E8A-4147-A177-3AD203B41FA5}">
                          <a16:colId xmlns:a16="http://schemas.microsoft.com/office/drawing/2014/main" xmlns="" xmlns:a14="http://schemas.microsoft.com/office/drawing/2010/main" val="1616875136"/>
                        </a:ext>
                      </a:extLst>
                    </a:gridCol>
                    <a:gridCol w="751363">
                      <a:extLst>
                        <a:ext uri="{9D8B030D-6E8A-4147-A177-3AD203B41FA5}">
                          <a16:colId xmlns:a16="http://schemas.microsoft.com/office/drawing/2014/main" xmlns="" xmlns:a14="http://schemas.microsoft.com/office/drawing/2010/main" val="2322858449"/>
                        </a:ext>
                      </a:extLst>
                    </a:gridCol>
                    <a:gridCol w="751363">
                      <a:extLst>
                        <a:ext uri="{9D8B030D-6E8A-4147-A177-3AD203B41FA5}">
                          <a16:colId xmlns:a16="http://schemas.microsoft.com/office/drawing/2014/main" xmlns="" xmlns:a14="http://schemas.microsoft.com/office/drawing/2010/main" val="2881295471"/>
                        </a:ext>
                      </a:extLst>
                    </a:gridCol>
                  </a:tblGrid>
                  <a:tr h="297435">
                    <a:tc rowSpan="2">
                      <a:txBody>
                        <a:bodyPr/>
                        <a:lstStyle/>
                        <a:p>
                          <a:endParaRPr lang="ru-RU"/>
                        </a:p>
                      </a:txBody>
                      <a:tcPr marL="68580" marR="68580" marT="0" marB="0">
                        <a:blipFill>
                          <a:blip r:embed="rId3"/>
                          <a:stretch>
                            <a:fillRect l="-813" t="-9474" r="-705691" b="-655789"/>
                          </a:stretch>
                        </a:blipFill>
                      </a:tcPr>
                    </a:tc>
                    <a:tc gridSpan="7">
                      <a:txBody>
                        <a:bodyPr/>
                        <a:lstStyle/>
                        <a:p>
                          <a:pPr algn="ctr">
                            <a:lnSpc>
                              <a:spcPct val="107000"/>
                            </a:lnSpc>
                            <a:spcAft>
                              <a:spcPts val="0"/>
                            </a:spcAft>
                          </a:pPr>
                          <a:r>
                            <a:rPr lang="en-US" sz="1600" b="0" dirty="0">
                              <a:effectLst/>
                            </a:rPr>
                            <a:t>Years of service</a:t>
                          </a:r>
                          <a:r>
                            <a:rPr lang="ru-RU" sz="1600" b="0" dirty="0">
                              <a:effectLst/>
                            </a:rPr>
                            <a:t>, </a:t>
                          </a:r>
                          <a:r>
                            <a:rPr lang="en-US" sz="1600" b="0" dirty="0">
                              <a:effectLst/>
                            </a:rPr>
                            <a:t>year</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xmlns:a14="http://schemas.microsoft.com/office/drawing/2010/main" val="2228569962"/>
                      </a:ext>
                    </a:extLst>
                  </a:tr>
                  <a:tr h="283272">
                    <a:tc vMerge="1">
                      <a:txBody>
                        <a:bodyPr/>
                        <a:lstStyle/>
                        <a:p>
                          <a:endParaRPr lang="ru-RU"/>
                        </a:p>
                      </a:txBody>
                      <a:tcPr/>
                    </a:tc>
                    <a:tc>
                      <a:txBody>
                        <a:bodyPr/>
                        <a:lstStyle/>
                        <a:p>
                          <a:pPr algn="ctr">
                            <a:lnSpc>
                              <a:spcPct val="107000"/>
                            </a:lnSpc>
                            <a:spcAft>
                              <a:spcPts val="0"/>
                            </a:spcAft>
                          </a:pPr>
                          <a:r>
                            <a:rPr lang="ru-RU" sz="1400" dirty="0">
                              <a:effectLst/>
                            </a:rPr>
                            <a:t>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rPr>
                            <a:t>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rPr>
                            <a:t>10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rPr>
                            <a:t>15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rPr>
                            <a:t>20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rPr>
                            <a:t>25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rPr>
                            <a:t>30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xmlns:a14="http://schemas.microsoft.com/office/drawing/2010/main" val="574623406"/>
                      </a:ext>
                    </a:extLst>
                  </a:tr>
                  <a:tr h="283272">
                    <a:tc>
                      <a:txBody>
                        <a:bodyPr/>
                        <a:lstStyle/>
                        <a:p>
                          <a:pPr algn="ctr">
                            <a:lnSpc>
                              <a:spcPct val="107000"/>
                            </a:lnSpc>
                            <a:spcAft>
                              <a:spcPts val="0"/>
                            </a:spcAft>
                          </a:pPr>
                          <a:r>
                            <a:rPr lang="ru-RU" sz="1600" b="0" dirty="0">
                              <a:effectLst/>
                            </a:rPr>
                            <a:t>20</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rPr>
                            <a:t>0.0005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xmlns:a14="http://schemas.microsoft.com/office/drawing/2010/main" val="2059218400"/>
                      </a:ext>
                    </a:extLst>
                  </a:tr>
                  <a:tr h="283272">
                    <a:tc>
                      <a:txBody>
                        <a:bodyPr/>
                        <a:lstStyle/>
                        <a:p>
                          <a:pPr algn="ctr">
                            <a:lnSpc>
                              <a:spcPct val="107000"/>
                            </a:lnSpc>
                            <a:spcAft>
                              <a:spcPts val="0"/>
                            </a:spcAft>
                          </a:pPr>
                          <a:r>
                            <a:rPr lang="ru-RU" sz="1600" b="0" dirty="0">
                              <a:effectLst/>
                            </a:rPr>
                            <a:t>25</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0.0011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xmlns:a14="http://schemas.microsoft.com/office/drawing/2010/main" val="3907608455"/>
                      </a:ext>
                    </a:extLst>
                  </a:tr>
                  <a:tr h="283272">
                    <a:tc>
                      <a:txBody>
                        <a:bodyPr/>
                        <a:lstStyle/>
                        <a:p>
                          <a:pPr algn="ctr">
                            <a:lnSpc>
                              <a:spcPct val="107000"/>
                            </a:lnSpc>
                            <a:spcAft>
                              <a:spcPts val="0"/>
                            </a:spcAft>
                          </a:pPr>
                          <a:r>
                            <a:rPr lang="ru-RU" sz="1600" b="0" dirty="0">
                              <a:effectLst/>
                            </a:rPr>
                            <a:t>30</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0.0045</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0.0009</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xmlns:a14="http://schemas.microsoft.com/office/drawing/2010/main" val="2192366162"/>
                      </a:ext>
                    </a:extLst>
                  </a:tr>
                  <a:tr h="283272">
                    <a:tc>
                      <a:txBody>
                        <a:bodyPr/>
                        <a:lstStyle/>
                        <a:p>
                          <a:pPr algn="ctr">
                            <a:lnSpc>
                              <a:spcPct val="107000"/>
                            </a:lnSpc>
                            <a:spcAft>
                              <a:spcPts val="0"/>
                            </a:spcAft>
                          </a:pPr>
                          <a:r>
                            <a:rPr lang="ru-RU" sz="1600" b="0" dirty="0">
                              <a:effectLst/>
                            </a:rPr>
                            <a:t>35</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0.0071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0.0032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0.0005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xmlns:a14="http://schemas.microsoft.com/office/drawing/2010/main" val="3527895516"/>
                      </a:ext>
                    </a:extLst>
                  </a:tr>
                  <a:tr h="283272">
                    <a:tc>
                      <a:txBody>
                        <a:bodyPr/>
                        <a:lstStyle/>
                        <a:p>
                          <a:pPr algn="ctr">
                            <a:lnSpc>
                              <a:spcPct val="107000"/>
                            </a:lnSpc>
                            <a:spcAft>
                              <a:spcPts val="0"/>
                            </a:spcAft>
                          </a:pPr>
                          <a:r>
                            <a:rPr lang="ru-RU" sz="1600" b="0" dirty="0">
                              <a:effectLst/>
                            </a:rPr>
                            <a:t>40</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0.0102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0.0061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0.0026</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0.0005</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xmlns:a14="http://schemas.microsoft.com/office/drawing/2010/main" val="3266145300"/>
                      </a:ext>
                    </a:extLst>
                  </a:tr>
                  <a:tr h="283272">
                    <a:tc>
                      <a:txBody>
                        <a:bodyPr/>
                        <a:lstStyle/>
                        <a:p>
                          <a:pPr algn="ctr">
                            <a:lnSpc>
                              <a:spcPct val="107000"/>
                            </a:lnSpc>
                            <a:spcAft>
                              <a:spcPts val="0"/>
                            </a:spcAft>
                          </a:pPr>
                          <a:r>
                            <a:rPr lang="ru-RU" sz="1600" b="0" dirty="0">
                              <a:effectLst/>
                            </a:rPr>
                            <a:t>45</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dirty="0">
                              <a:effectLst/>
                            </a:rPr>
                            <a:t>0.0131</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0.0079</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0.0047</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0.0023</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0.0003</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xmlns:a14="http://schemas.microsoft.com/office/drawing/2010/main" val="684809326"/>
                      </a:ext>
                    </a:extLst>
                  </a:tr>
                  <a:tr h="283272">
                    <a:tc>
                      <a:txBody>
                        <a:bodyPr/>
                        <a:lstStyle/>
                        <a:p>
                          <a:pPr algn="ctr">
                            <a:lnSpc>
                              <a:spcPct val="107000"/>
                            </a:lnSpc>
                            <a:spcAft>
                              <a:spcPts val="0"/>
                            </a:spcAft>
                          </a:pPr>
                          <a:r>
                            <a:rPr lang="ru-RU" sz="1600" b="0" dirty="0">
                              <a:effectLst/>
                            </a:rPr>
                            <a:t>50</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b="1" dirty="0">
                              <a:solidFill>
                                <a:srgbClr val="FF0000"/>
                              </a:solidFill>
                              <a:effectLst/>
                            </a:rPr>
                            <a:t>0.0161</a:t>
                          </a:r>
                          <a:endParaRPr lang="ru-RU"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0"/>
                            </a:spcAft>
                          </a:pPr>
                          <a:r>
                            <a:rPr lang="ru-RU" sz="1400" dirty="0">
                              <a:effectLst/>
                            </a:rPr>
                            <a:t>0.0105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0.0068</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0.0042</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0.0018</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0.0002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xmlns:a14="http://schemas.microsoft.com/office/drawing/2010/main" val="3643027913"/>
                      </a:ext>
                    </a:extLst>
                  </a:tr>
                  <a:tr h="283272">
                    <a:tc>
                      <a:txBody>
                        <a:bodyPr/>
                        <a:lstStyle/>
                        <a:p>
                          <a:pPr algn="ctr">
                            <a:lnSpc>
                              <a:spcPct val="107000"/>
                            </a:lnSpc>
                            <a:spcAft>
                              <a:spcPts val="0"/>
                            </a:spcAft>
                          </a:pPr>
                          <a:r>
                            <a:rPr lang="ru-RU" sz="1600" b="0" dirty="0">
                              <a:effectLst/>
                            </a:rPr>
                            <a:t>55</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0.0203</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b="1" dirty="0">
                              <a:solidFill>
                                <a:srgbClr val="FF0000"/>
                              </a:solidFill>
                              <a:effectLst/>
                            </a:rPr>
                            <a:t>0.0136</a:t>
                          </a:r>
                          <a:endParaRPr lang="ru-RU"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0"/>
                            </a:spcAft>
                          </a:pPr>
                          <a:r>
                            <a:rPr lang="ru-RU" sz="1400">
                              <a:effectLst/>
                            </a:rPr>
                            <a:t>0.0096</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0.0062</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0.0037</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0.0012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0.0001</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xmlns:a14="http://schemas.microsoft.com/office/drawing/2010/main" val="1974867533"/>
                      </a:ext>
                    </a:extLst>
                  </a:tr>
                  <a:tr h="283272">
                    <a:tc>
                      <a:txBody>
                        <a:bodyPr/>
                        <a:lstStyle/>
                        <a:p>
                          <a:pPr algn="ctr">
                            <a:lnSpc>
                              <a:spcPct val="107000"/>
                            </a:lnSpc>
                            <a:spcAft>
                              <a:spcPts val="0"/>
                            </a:spcAft>
                          </a:pPr>
                          <a:r>
                            <a:rPr lang="ru-RU" sz="1600" b="0" dirty="0">
                              <a:effectLst/>
                            </a:rPr>
                            <a:t>60</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0.0242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0.0184</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b="1" dirty="0">
                              <a:solidFill>
                                <a:srgbClr val="FF0000"/>
                              </a:solidFill>
                              <a:effectLst/>
                            </a:rPr>
                            <a:t>0.0145</a:t>
                          </a:r>
                          <a:endParaRPr lang="ru-RU"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0"/>
                            </a:spcAft>
                          </a:pPr>
                          <a:r>
                            <a:rPr lang="ru-RU" sz="1400" dirty="0">
                              <a:effectLst/>
                            </a:rPr>
                            <a:t>0.0095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0.0055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0.003</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0.0005</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xmlns:a14="http://schemas.microsoft.com/office/drawing/2010/main" val="2489525360"/>
                      </a:ext>
                    </a:extLst>
                  </a:tr>
                  <a:tr h="283272">
                    <a:tc>
                      <a:txBody>
                        <a:bodyPr/>
                        <a:lstStyle/>
                        <a:p>
                          <a:pPr algn="ctr">
                            <a:lnSpc>
                              <a:spcPct val="107000"/>
                            </a:lnSpc>
                            <a:spcAft>
                              <a:spcPts val="0"/>
                            </a:spcAft>
                          </a:pPr>
                          <a:r>
                            <a:rPr lang="ru-RU" sz="1600" b="0" dirty="0">
                              <a:effectLst/>
                            </a:rPr>
                            <a:t>65</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0.0294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0.0267</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0.0253</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b="1" dirty="0">
                              <a:solidFill>
                                <a:srgbClr val="FF0000"/>
                              </a:solidFill>
                              <a:effectLst/>
                            </a:rPr>
                            <a:t>0.0161</a:t>
                          </a:r>
                          <a:endParaRPr lang="ru-RU"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0"/>
                            </a:spcAft>
                          </a:pPr>
                          <a:r>
                            <a:rPr lang="ru-RU" sz="1400" dirty="0">
                              <a:effectLst/>
                            </a:rPr>
                            <a:t>0.0098</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0.0058</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0.0026</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xmlns:a14="http://schemas.microsoft.com/office/drawing/2010/main" val="2383864100"/>
                      </a:ext>
                    </a:extLst>
                  </a:tr>
                  <a:tr h="283272">
                    <a:tc>
                      <a:txBody>
                        <a:bodyPr/>
                        <a:lstStyle/>
                        <a:p>
                          <a:pPr algn="ctr">
                            <a:lnSpc>
                              <a:spcPct val="107000"/>
                            </a:lnSpc>
                            <a:spcAft>
                              <a:spcPts val="0"/>
                            </a:spcAft>
                          </a:pPr>
                          <a:r>
                            <a:rPr lang="ru-RU" sz="1600" b="0" dirty="0">
                              <a:effectLst/>
                            </a:rPr>
                            <a:t>70</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0.0328</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0.0346</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0.0436</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0.033</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b="1" dirty="0">
                              <a:solidFill>
                                <a:srgbClr val="FF0000"/>
                              </a:solidFill>
                              <a:effectLst/>
                            </a:rPr>
                            <a:t>0.0213</a:t>
                          </a:r>
                          <a:endParaRPr lang="ru-RU"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0"/>
                            </a:spcAft>
                          </a:pPr>
                          <a:r>
                            <a:rPr lang="ru-RU" sz="1400" dirty="0">
                              <a:effectLst/>
                            </a:rPr>
                            <a:t>0.0146</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0.0097</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xmlns:a14="http://schemas.microsoft.com/office/drawing/2010/main" val="3302883124"/>
                      </a:ext>
                    </a:extLst>
                  </a:tr>
                  <a:tr h="283272">
                    <a:tc>
                      <a:txBody>
                        <a:bodyPr/>
                        <a:lstStyle/>
                        <a:p>
                          <a:pPr algn="ctr">
                            <a:lnSpc>
                              <a:spcPct val="107000"/>
                            </a:lnSpc>
                            <a:spcAft>
                              <a:spcPts val="0"/>
                            </a:spcAft>
                          </a:pPr>
                          <a:r>
                            <a:rPr lang="ru-RU" sz="1600" b="0" dirty="0">
                              <a:effectLst/>
                            </a:rPr>
                            <a:t>75</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0.0336</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0.0412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0.0606</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0.0564</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0.0435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b="1" dirty="0">
                              <a:solidFill>
                                <a:srgbClr val="FF0000"/>
                              </a:solidFill>
                              <a:effectLst/>
                            </a:rPr>
                            <a:t>0.0321</a:t>
                          </a:r>
                          <a:endParaRPr lang="ru-RU"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0"/>
                            </a:spcAft>
                          </a:pPr>
                          <a:r>
                            <a:rPr lang="ru-RU" sz="1400" dirty="0">
                              <a:effectLst/>
                            </a:rPr>
                            <a:t>0.0308</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xmlns:a14="http://schemas.microsoft.com/office/drawing/2010/main" val="1999594658"/>
                      </a:ext>
                    </a:extLst>
                  </a:tr>
                  <a:tr h="283272">
                    <a:tc>
                      <a:txBody>
                        <a:bodyPr/>
                        <a:lstStyle/>
                        <a:p>
                          <a:pPr algn="ctr">
                            <a:lnSpc>
                              <a:spcPct val="107000"/>
                            </a:lnSpc>
                            <a:spcAft>
                              <a:spcPts val="0"/>
                            </a:spcAft>
                          </a:pPr>
                          <a:r>
                            <a:rPr lang="ru-RU" sz="1600" b="0" dirty="0">
                              <a:effectLst/>
                            </a:rPr>
                            <a:t>80</a:t>
                          </a:r>
                          <a:endParaRPr lang="ru-RU"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u-RU" sz="1400">
                              <a:effectLst/>
                            </a:rPr>
                            <a:t>0.0149</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0.0172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0.0288</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0.0287</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0.026</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0.0205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b="1" dirty="0">
                              <a:solidFill>
                                <a:srgbClr val="FF0000"/>
                              </a:solidFill>
                              <a:effectLst/>
                            </a:rPr>
                            <a:t>0.0231</a:t>
                          </a:r>
                          <a:endParaRPr lang="ru-RU"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xmlns="" xmlns:a14="http://schemas.microsoft.com/office/drawing/2010/main" val="3839821524"/>
                      </a:ext>
                    </a:extLst>
                  </a:tr>
                </a:tbl>
              </a:graphicData>
            </a:graphic>
          </p:graphicFrame>
        </mc:Fallback>
      </mc:AlternateContent>
      <mc:AlternateContent xmlns:mc="http://schemas.openxmlformats.org/markup-compatibility/2006">
        <mc:Choice xmlns:a14="http://schemas.microsoft.com/office/drawing/2010/main" xmlns="" Requires="a14">
          <p:sp>
            <p:nvSpPr>
              <p:cNvPr id="5" name="Прямоугольник 4"/>
              <p:cNvSpPr/>
              <p:nvPr/>
            </p:nvSpPr>
            <p:spPr>
              <a:xfrm>
                <a:off x="7089569" y="2005734"/>
                <a:ext cx="4726379" cy="121578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ru-RU" i="1" smtClean="0">
                              <a:latin typeface="Cambria Math" panose="02040503050406030204" pitchFamily="18" charset="0"/>
                            </a:rPr>
                          </m:ctrlPr>
                        </m:sSubPr>
                        <m:e>
                          <m:r>
                            <a:rPr lang="ru-RU" i="1">
                              <a:latin typeface="Cambria Math" panose="02040503050406030204" pitchFamily="18" charset="0"/>
                            </a:rPr>
                            <m:t>𝑃</m:t>
                          </m:r>
                        </m:e>
                        <m:sub>
                          <m:r>
                            <a:rPr lang="ru-RU" i="1">
                              <a:latin typeface="Cambria Math" panose="02040503050406030204" pitchFamily="18" charset="0"/>
                            </a:rPr>
                            <m:t>𝑦</m:t>
                          </m:r>
                        </m:sub>
                      </m:sSub>
                      <m:d>
                        <m:dPr>
                          <m:ctrlPr>
                            <a:rPr lang="ru-RU" i="1">
                              <a:latin typeface="Cambria Math" panose="02040503050406030204" pitchFamily="18" charset="0"/>
                            </a:rPr>
                          </m:ctrlPr>
                        </m:dPr>
                        <m:e>
                          <m:r>
                            <a:rPr lang="ru-RU" i="0">
                              <a:latin typeface="Cambria Math" panose="02040503050406030204" pitchFamily="18" charset="0"/>
                            </a:rPr>
                            <m:t> </m:t>
                          </m:r>
                          <m:sSub>
                            <m:sSubPr>
                              <m:ctrlPr>
                                <a:rPr lang="ru-RU" i="1">
                                  <a:latin typeface="Cambria Math" panose="02040503050406030204" pitchFamily="18" charset="0"/>
                                </a:rPr>
                              </m:ctrlPr>
                            </m:sSubPr>
                            <m:e>
                              <m:r>
                                <a:rPr lang="ru-RU" i="1">
                                  <a:latin typeface="Cambria Math" panose="02040503050406030204" pitchFamily="18" charset="0"/>
                                </a:rPr>
                                <m:t>𝑒</m:t>
                              </m:r>
                            </m:e>
                            <m:sub>
                              <m:r>
                                <a:rPr lang="ru-RU" i="1">
                                  <a:latin typeface="Cambria Math" panose="02040503050406030204" pitchFamily="18" charset="0"/>
                                </a:rPr>
                                <m:t>𝑘</m:t>
                              </m:r>
                            </m:sub>
                          </m:sSub>
                          <m:r>
                            <a:rPr lang="ru-RU" i="0">
                              <a:latin typeface="Cambria Math" panose="02040503050406030204" pitchFamily="18" charset="0"/>
                            </a:rPr>
                            <m:t>|</m:t>
                          </m:r>
                          <m:r>
                            <a:rPr lang="ru-RU" i="1">
                              <a:latin typeface="Cambria Math" panose="02040503050406030204" pitchFamily="18" charset="0"/>
                            </a:rPr>
                            <m:t>𝑡</m:t>
                          </m:r>
                        </m:e>
                      </m:d>
                      <m:r>
                        <a:rPr lang="ru-RU" i="0">
                          <a:latin typeface="Cambria Math" panose="02040503050406030204" pitchFamily="18" charset="0"/>
                        </a:rPr>
                        <m:t>=</m:t>
                      </m:r>
                      <m:f>
                        <m:fPr>
                          <m:ctrlPr>
                            <a:rPr lang="ru-RU" i="1">
                              <a:latin typeface="Cambria Math" panose="02040503050406030204" pitchFamily="18" charset="0"/>
                            </a:rPr>
                          </m:ctrlPr>
                        </m:fPr>
                        <m:num>
                          <m:d>
                            <m:dPr>
                              <m:begChr m:val=""/>
                              <m:ctrlPr>
                                <a:rPr lang="ru-RU" i="1">
                                  <a:latin typeface="Cambria Math" panose="02040503050406030204" pitchFamily="18" charset="0"/>
                                </a:rPr>
                              </m:ctrlPr>
                            </m:dPr>
                            <m:e>
                              <m:sSub>
                                <m:sSubPr>
                                  <m:ctrlPr>
                                    <a:rPr lang="ru-RU" i="1">
                                      <a:latin typeface="Cambria Math" panose="02040503050406030204" pitchFamily="18" charset="0"/>
                                    </a:rPr>
                                  </m:ctrlPr>
                                </m:sSubPr>
                                <m:e>
                                  <m:r>
                                    <a:rPr lang="ru-RU" i="1">
                                      <a:latin typeface="Cambria Math" panose="02040503050406030204" pitchFamily="18" charset="0"/>
                                    </a:rPr>
                                    <m:t>𝑃</m:t>
                                  </m:r>
                                </m:e>
                                <m:sub>
                                  <m:r>
                                    <a:rPr lang="ru-RU" i="1">
                                      <a:latin typeface="Cambria Math" panose="02040503050406030204" pitchFamily="18" charset="0"/>
                                    </a:rPr>
                                    <m:t>𝑦</m:t>
                                  </m:r>
                                </m:sub>
                              </m:sSub>
                              <m:r>
                                <a:rPr lang="ru-RU" i="0">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𝑥</m:t>
                                  </m:r>
                                </m:e>
                                <m:sub>
                                  <m:r>
                                    <a:rPr lang="ru-RU" i="1">
                                      <a:latin typeface="Cambria Math" panose="02040503050406030204" pitchFamily="18" charset="0"/>
                                    </a:rPr>
                                    <m:t>𝑡</m:t>
                                  </m:r>
                                  <m:r>
                                    <a:rPr lang="ru-RU" i="0">
                                      <a:latin typeface="Cambria Math" panose="02040503050406030204" pitchFamily="18" charset="0"/>
                                    </a:rPr>
                                    <m:t>+</m:t>
                                  </m:r>
                                  <m:r>
                                    <a:rPr lang="ru-RU" i="1">
                                      <a:latin typeface="Cambria Math" panose="02040503050406030204" pitchFamily="18" charset="0"/>
                                    </a:rPr>
                                    <m:t>𝑘</m:t>
                                  </m:r>
                                </m:sub>
                              </m:sSub>
                              <m:r>
                                <a:rPr lang="ru-RU" i="0">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𝑒</m:t>
                                  </m:r>
                                </m:e>
                                <m:sub>
                                  <m:r>
                                    <a:rPr lang="ru-RU" i="1">
                                      <a:latin typeface="Cambria Math" panose="02040503050406030204" pitchFamily="18" charset="0"/>
                                    </a:rPr>
                                    <m:t>𝑘</m:t>
                                  </m:r>
                                </m:sub>
                              </m:sSub>
                            </m:e>
                          </m:d>
                        </m:num>
                        <m:den>
                          <m:nary>
                            <m:naryPr>
                              <m:chr m:val="∑"/>
                              <m:limLoc m:val="undOvr"/>
                              <m:ctrlPr>
                                <a:rPr lang="ru-RU" i="1">
                                  <a:latin typeface="Cambria Math" panose="02040503050406030204" pitchFamily="18" charset="0"/>
                                </a:rPr>
                              </m:ctrlPr>
                            </m:naryPr>
                            <m:sub>
                              <m:r>
                                <a:rPr lang="ru-RU" i="1">
                                  <a:latin typeface="Cambria Math" panose="02040503050406030204" pitchFamily="18" charset="0"/>
                                </a:rPr>
                                <m:t>𝑖</m:t>
                              </m:r>
                              <m:r>
                                <a:rPr lang="ru-RU" i="0">
                                  <a:latin typeface="Cambria Math" panose="02040503050406030204" pitchFamily="18" charset="0"/>
                                </a:rPr>
                                <m:t>=0</m:t>
                              </m:r>
                            </m:sub>
                            <m:sup>
                              <m:r>
                                <a:rPr lang="ru-RU" i="0">
                                  <a:latin typeface="Cambria Math" panose="02040503050406030204" pitchFamily="18" charset="0"/>
                                </a:rPr>
                                <m:t>∞</m:t>
                              </m:r>
                            </m:sup>
                            <m:e>
                              <m:d>
                                <m:dPr>
                                  <m:begChr m:val=""/>
                                  <m:ctrlPr>
                                    <a:rPr lang="ru-RU" i="1">
                                      <a:latin typeface="Cambria Math" panose="02040503050406030204" pitchFamily="18" charset="0"/>
                                    </a:rPr>
                                  </m:ctrlPr>
                                </m:dPr>
                                <m:e>
                                  <m:sSub>
                                    <m:sSubPr>
                                      <m:ctrlPr>
                                        <a:rPr lang="ru-RU" i="1">
                                          <a:latin typeface="Cambria Math" panose="02040503050406030204" pitchFamily="18" charset="0"/>
                                        </a:rPr>
                                      </m:ctrlPr>
                                    </m:sSubPr>
                                    <m:e>
                                      <m:r>
                                        <a:rPr lang="ru-RU" i="1">
                                          <a:latin typeface="Cambria Math" panose="02040503050406030204" pitchFamily="18" charset="0"/>
                                        </a:rPr>
                                        <m:t>𝑃</m:t>
                                      </m:r>
                                    </m:e>
                                    <m:sub>
                                      <m:r>
                                        <a:rPr lang="ru-RU" i="1">
                                          <a:latin typeface="Cambria Math" panose="02040503050406030204" pitchFamily="18" charset="0"/>
                                        </a:rPr>
                                        <m:t>𝑦</m:t>
                                      </m:r>
                                    </m:sub>
                                  </m:sSub>
                                  <m:r>
                                    <a:rPr lang="ru-RU" i="0">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𝑥</m:t>
                                      </m:r>
                                    </m:e>
                                    <m:sub>
                                      <m:r>
                                        <a:rPr lang="ru-RU" i="1">
                                          <a:latin typeface="Cambria Math" panose="02040503050406030204" pitchFamily="18" charset="0"/>
                                        </a:rPr>
                                        <m:t>𝑡</m:t>
                                      </m:r>
                                      <m:r>
                                        <a:rPr lang="ru-RU" i="0">
                                          <a:latin typeface="Cambria Math" panose="02040503050406030204" pitchFamily="18" charset="0"/>
                                        </a:rPr>
                                        <m:t>+</m:t>
                                      </m:r>
                                      <m:r>
                                        <a:rPr lang="ru-RU" i="1">
                                          <a:latin typeface="Cambria Math" panose="02040503050406030204" pitchFamily="18" charset="0"/>
                                        </a:rPr>
                                        <m:t>𝑖</m:t>
                                      </m:r>
                                    </m:sub>
                                  </m:sSub>
                                  <m:r>
                                    <a:rPr lang="ru-RU" i="0">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𝑒</m:t>
                                      </m:r>
                                    </m:e>
                                    <m:sub>
                                      <m:r>
                                        <a:rPr lang="ru-RU" i="1">
                                          <a:latin typeface="Cambria Math" panose="02040503050406030204" pitchFamily="18" charset="0"/>
                                        </a:rPr>
                                        <m:t>𝑖</m:t>
                                      </m:r>
                                    </m:sub>
                                  </m:sSub>
                                </m:e>
                              </m:d>
                            </m:e>
                          </m:nary>
                        </m:den>
                      </m:f>
                      <m:r>
                        <a:rPr lang="ru-RU" i="0">
                          <a:latin typeface="Cambria Math" panose="02040503050406030204" pitchFamily="18" charset="0"/>
                        </a:rPr>
                        <m:t>,   </m:t>
                      </m:r>
                    </m:oMath>
                  </m:oMathPara>
                </a14:m>
                <a:endParaRPr lang="en-US" i="0" dirty="0" smtClean="0">
                  <a:latin typeface="Cambria Math" panose="02040503050406030204" pitchFamily="18" charset="0"/>
                </a:endParaRPr>
              </a:p>
              <a:p>
                <a:endParaRPr lang="en-US" sz="1100" i="0" dirty="0" smtClean="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ru-RU" i="0">
                          <a:latin typeface="Cambria Math" panose="02040503050406030204" pitchFamily="18" charset="0"/>
                        </a:rPr>
                        <m:t> </m:t>
                      </m:r>
                      <m:r>
                        <a:rPr lang="ru-RU" i="1">
                          <a:latin typeface="Cambria Math" panose="02040503050406030204" pitchFamily="18" charset="0"/>
                        </a:rPr>
                        <m:t>𝑘</m:t>
                      </m:r>
                      <m:r>
                        <a:rPr lang="ru-RU" i="0">
                          <a:latin typeface="Cambria Math" panose="02040503050406030204" pitchFamily="18" charset="0"/>
                        </a:rPr>
                        <m:t>=0,1, 2, …, </m:t>
                      </m:r>
                      <m:r>
                        <a:rPr lang="en-US" b="0" i="1" smtClean="0">
                          <a:latin typeface="Cambria Math" panose="02040503050406030204" pitchFamily="18" charset="0"/>
                        </a:rPr>
                        <m:t> </m:t>
                      </m:r>
                      <m:r>
                        <a:rPr lang="ru-RU" i="1">
                          <a:latin typeface="Cambria Math" panose="02040503050406030204" pitchFamily="18" charset="0"/>
                        </a:rPr>
                        <m:t>𝑡</m:t>
                      </m:r>
                      <m:r>
                        <a:rPr lang="ru-RU" i="0">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𝑡</m:t>
                          </m:r>
                        </m:e>
                        <m:sub>
                          <m:r>
                            <a:rPr lang="ru-RU" i="0">
                              <a:latin typeface="Cambria Math" panose="02040503050406030204" pitchFamily="18" charset="0"/>
                            </a:rPr>
                            <m:t>0</m:t>
                          </m:r>
                        </m:sub>
                      </m:sSub>
                      <m:r>
                        <a:rPr lang="ru-RU" i="0">
                          <a:latin typeface="Cambria Math" panose="02040503050406030204" pitchFamily="18" charset="0"/>
                        </a:rPr>
                        <m:t>+1,</m:t>
                      </m:r>
                      <m:sSub>
                        <m:sSubPr>
                          <m:ctrlPr>
                            <a:rPr lang="ru-RU" i="1">
                              <a:latin typeface="Cambria Math" panose="02040503050406030204" pitchFamily="18" charset="0"/>
                            </a:rPr>
                          </m:ctrlPr>
                        </m:sSubPr>
                        <m:e>
                          <m:r>
                            <a:rPr lang="ru-RU" i="1">
                              <a:latin typeface="Cambria Math" panose="02040503050406030204" pitchFamily="18" charset="0"/>
                            </a:rPr>
                            <m:t>𝑡</m:t>
                          </m:r>
                        </m:e>
                        <m:sub>
                          <m:r>
                            <a:rPr lang="ru-RU" i="0">
                              <a:latin typeface="Cambria Math" panose="02040503050406030204" pitchFamily="18" charset="0"/>
                            </a:rPr>
                            <m:t>0</m:t>
                          </m:r>
                        </m:sub>
                      </m:sSub>
                      <m:r>
                        <a:rPr lang="ru-RU" i="0">
                          <a:latin typeface="Cambria Math" panose="02040503050406030204" pitchFamily="18" charset="0"/>
                        </a:rPr>
                        <m:t>+2, </m:t>
                      </m:r>
                      <m:sSub>
                        <m:sSubPr>
                          <m:ctrlPr>
                            <a:rPr lang="ru-RU" i="1">
                              <a:latin typeface="Cambria Math" panose="02040503050406030204" pitchFamily="18" charset="0"/>
                            </a:rPr>
                          </m:ctrlPr>
                        </m:sSubPr>
                        <m:e>
                          <m:r>
                            <a:rPr lang="ru-RU" i="1">
                              <a:latin typeface="Cambria Math" panose="02040503050406030204" pitchFamily="18" charset="0"/>
                            </a:rPr>
                            <m:t>𝑡</m:t>
                          </m:r>
                        </m:e>
                        <m:sub>
                          <m:r>
                            <a:rPr lang="ru-RU" i="0">
                              <a:latin typeface="Cambria Math" panose="02040503050406030204" pitchFamily="18" charset="0"/>
                            </a:rPr>
                            <m:t>0</m:t>
                          </m:r>
                        </m:sub>
                      </m:sSub>
                      <m:r>
                        <a:rPr lang="ru-RU" i="0">
                          <a:latin typeface="Cambria Math" panose="02040503050406030204" pitchFamily="18" charset="0"/>
                        </a:rPr>
                        <m:t>+3, …</m:t>
                      </m:r>
                    </m:oMath>
                  </m:oMathPara>
                </a14:m>
                <a:endParaRPr lang="ru-RU" dirty="0"/>
              </a:p>
            </p:txBody>
          </p:sp>
        </mc:Choice>
        <mc:Fallback>
          <p:sp>
            <p:nvSpPr>
              <p:cNvPr id="5" name="Прямоугольник 4"/>
              <p:cNvSpPr>
                <a:spLocks noRot="1" noChangeAspect="1" noMove="1" noResize="1" noEditPoints="1" noAdjustHandles="1" noChangeArrowheads="1" noChangeShapeType="1" noTextEdit="1"/>
              </p:cNvSpPr>
              <p:nvPr/>
            </p:nvSpPr>
            <p:spPr>
              <a:xfrm>
                <a:off x="7089569" y="2005734"/>
                <a:ext cx="4726379" cy="1215782"/>
              </a:xfrm>
              <a:prstGeom prst="rect">
                <a:avLst/>
              </a:prstGeom>
              <a:blipFill>
                <a:blip r:embed="rId4" cstate="print"/>
                <a:stretch>
                  <a:fillRect/>
                </a:stretch>
              </a:blipFill>
            </p:spPr>
            <p:txBody>
              <a:bodyPr/>
              <a:lstStyle/>
              <a:p>
                <a:r>
                  <a:rPr lang="ru-RU">
                    <a:noFill/>
                  </a:rPr>
                  <a:t> </a:t>
                </a:r>
              </a:p>
            </p:txBody>
          </p:sp>
        </mc:Fallback>
      </mc:AlternateContent>
      <p:pic>
        <p:nvPicPr>
          <p:cNvPr id="6" name="Рисунок 5"/>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10937173" y="0"/>
            <a:ext cx="1212075" cy="578738"/>
          </a:xfrm>
          <a:prstGeom prst="rect">
            <a:avLst/>
          </a:prstGeom>
        </p:spPr>
      </p:pic>
      <p:sp>
        <p:nvSpPr>
          <p:cNvPr id="7" name="Нижний колонтитул 6"/>
          <p:cNvSpPr>
            <a:spLocks noGrp="1"/>
          </p:cNvSpPr>
          <p:nvPr>
            <p:ph type="ftr" sz="quarter" idx="11"/>
          </p:nvPr>
        </p:nvSpPr>
        <p:spPr/>
        <p:txBody>
          <a:bodyPr/>
          <a:lstStyle/>
          <a:p>
            <a:r>
              <a:rPr lang="en-US" sz="1600" dirty="0" smtClean="0"/>
              <a:t>International Actuarial Advisory Company </a:t>
            </a:r>
            <a:endParaRPr lang="ru-RU" sz="1600" dirty="0"/>
          </a:p>
        </p:txBody>
      </p:sp>
      <p:sp>
        <p:nvSpPr>
          <p:cNvPr id="8" name="Номер слайда 7"/>
          <p:cNvSpPr>
            <a:spLocks noGrp="1"/>
          </p:cNvSpPr>
          <p:nvPr>
            <p:ph type="sldNum" sz="quarter" idx="12"/>
          </p:nvPr>
        </p:nvSpPr>
        <p:spPr/>
        <p:txBody>
          <a:bodyPr/>
          <a:lstStyle/>
          <a:p>
            <a:fld id="{627058E9-E3BA-41FF-ACF8-1464E243A3DF}" type="slidenum">
              <a:rPr lang="ru-RU" sz="2000" smtClean="0"/>
              <a:pPr/>
              <a:t>8</a:t>
            </a:fld>
            <a:endParaRPr lang="ru-RU" sz="2000" dirty="0"/>
          </a:p>
        </p:txBody>
      </p:sp>
      <mc:AlternateContent xmlns:mc="http://schemas.openxmlformats.org/markup-compatibility/2006">
        <mc:Choice xmlns:a14="http://schemas.microsoft.com/office/drawing/2010/main" xmlns="" Requires="a14">
          <p:sp>
            <p:nvSpPr>
              <p:cNvPr id="10" name="Прямоугольник 9"/>
              <p:cNvSpPr/>
              <p:nvPr/>
            </p:nvSpPr>
            <p:spPr>
              <a:xfrm>
                <a:off x="8786093" y="5247817"/>
                <a:ext cx="1546577" cy="391261"/>
              </a:xfrm>
              <a:prstGeom prst="rect">
                <a:avLst/>
              </a:prstGeom>
              <a:solidFill>
                <a:schemeClr val="bg1"/>
              </a:solidFill>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ru-RU" i="1" smtClean="0">
                              <a:latin typeface="Cambria Math" panose="02040503050406030204" pitchFamily="18" charset="0"/>
                            </a:rPr>
                          </m:ctrlPr>
                        </m:sSubPr>
                        <m:e>
                          <m:r>
                            <a:rPr lang="ru-RU" i="1">
                              <a:latin typeface="Cambria Math" panose="02040503050406030204" pitchFamily="18" charset="0"/>
                            </a:rPr>
                            <m:t>𝑃</m:t>
                          </m:r>
                        </m:e>
                        <m:sub>
                          <m:r>
                            <a:rPr lang="ru-RU" i="1">
                              <a:latin typeface="Cambria Math" panose="02040503050406030204" pitchFamily="18" charset="0"/>
                            </a:rPr>
                            <m:t>𝑦</m:t>
                          </m:r>
                        </m:sub>
                      </m:sSub>
                      <m:d>
                        <m:dPr>
                          <m:ctrlPr>
                            <a:rPr lang="ru-RU" i="1">
                              <a:latin typeface="Cambria Math" panose="02040503050406030204" pitchFamily="18" charset="0"/>
                            </a:rPr>
                          </m:ctrlPr>
                        </m:dPr>
                        <m:e>
                          <m:r>
                            <a:rPr lang="ru-RU" i="0">
                              <a:latin typeface="Cambria Math" panose="02040503050406030204" pitchFamily="18" charset="0"/>
                            </a:rPr>
                            <m:t> </m:t>
                          </m:r>
                          <m:r>
                            <a:rPr lang="en-US" b="0" i="1" smtClean="0">
                              <a:latin typeface="Cambria Math" panose="02040503050406030204" pitchFamily="18" charset="0"/>
                            </a:rPr>
                            <m:t>𝑒</m:t>
                          </m:r>
                          <m:r>
                            <a:rPr lang="ru-RU" i="0">
                              <a:latin typeface="Cambria Math" panose="02040503050406030204" pitchFamily="18" charset="0"/>
                            </a:rPr>
                            <m:t>|</m:t>
                          </m:r>
                          <m:r>
                            <a:rPr lang="ru-RU" i="1">
                              <a:latin typeface="Cambria Math" panose="02040503050406030204" pitchFamily="18" charset="0"/>
                            </a:rPr>
                            <m:t>𝑡</m:t>
                          </m:r>
                          <m:r>
                            <a:rPr lang="en-US" b="0" i="1" smtClean="0">
                              <a:latin typeface="Cambria Math" panose="02040503050406030204" pitchFamily="18" charset="0"/>
                            </a:rPr>
                            <m:t>=50</m:t>
                          </m:r>
                        </m:e>
                      </m:d>
                    </m:oMath>
                  </m:oMathPara>
                </a14:m>
                <a:endParaRPr lang="ru-RU" dirty="0"/>
              </a:p>
            </p:txBody>
          </p:sp>
        </mc:Choice>
        <mc:Fallback>
          <p:sp>
            <p:nvSpPr>
              <p:cNvPr id="10" name="Прямоугольник 9"/>
              <p:cNvSpPr>
                <a:spLocks noRot="1" noChangeAspect="1" noMove="1" noResize="1" noEditPoints="1" noAdjustHandles="1" noChangeArrowheads="1" noChangeShapeType="1" noTextEdit="1"/>
              </p:cNvSpPr>
              <p:nvPr/>
            </p:nvSpPr>
            <p:spPr>
              <a:xfrm>
                <a:off x="8786093" y="5247817"/>
                <a:ext cx="1546577" cy="391261"/>
              </a:xfrm>
              <a:prstGeom prst="rect">
                <a:avLst/>
              </a:prstGeom>
              <a:blipFill>
                <a:blip r:embed="rId6" cstate="print"/>
                <a:stretch>
                  <a:fillRect b="-7813"/>
                </a:stretch>
              </a:blipFill>
            </p:spPr>
            <p:txBody>
              <a:bodyPr/>
              <a:lstStyle/>
              <a:p>
                <a:r>
                  <a:rPr lang="ru-RU">
                    <a:noFill/>
                  </a:rPr>
                  <a:t> </a:t>
                </a:r>
              </a:p>
            </p:txBody>
          </p:sp>
        </mc:Fallback>
      </mc:AlternateContent>
    </p:spTree>
    <p:extLst>
      <p:ext uri="{BB962C8B-B14F-4D97-AF65-F5344CB8AC3E}">
        <p14:creationId xmlns:p14="http://schemas.microsoft.com/office/powerpoint/2010/main" xmlns="" val="2779540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8700" y="213073"/>
            <a:ext cx="10948737" cy="1450757"/>
          </a:xfrm>
        </p:spPr>
        <p:txBody>
          <a:bodyPr/>
          <a:lstStyle/>
          <a:p>
            <a:r>
              <a:rPr lang="en-US" b="1" dirty="0" smtClean="0"/>
              <a:t>Conditional </a:t>
            </a:r>
            <a:r>
              <a:rPr lang="en-US" b="1" dirty="0"/>
              <a:t>distribution </a:t>
            </a:r>
            <a:r>
              <a:rPr lang="en-US" b="1" dirty="0" smtClean="0"/>
              <a:t>function and mean</a:t>
            </a:r>
            <a:endParaRPr lang="ru-RU" b="1" dirty="0"/>
          </a:p>
        </p:txBody>
      </p:sp>
      <p:pic>
        <p:nvPicPr>
          <p:cNvPr id="4" name="Объект 3" descr="3-D surface plot of F by Age and Experience"/>
          <p:cNvPicPr>
            <a:picLocks noGrp="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53589" y="1780893"/>
            <a:ext cx="4755295" cy="3478284"/>
          </a:xfrm>
          <a:prstGeom prst="rect">
            <a:avLst/>
          </a:prstGeom>
          <a:noFill/>
          <a:ln>
            <a:noFill/>
          </a:ln>
        </p:spPr>
      </p:pic>
      <p:pic>
        <p:nvPicPr>
          <p:cNvPr id="5" name="Рисунок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0937173" y="0"/>
            <a:ext cx="1212075" cy="578738"/>
          </a:xfrm>
          <a:prstGeom prst="rect">
            <a:avLst/>
          </a:prstGeom>
        </p:spPr>
      </p:pic>
      <p:sp>
        <p:nvSpPr>
          <p:cNvPr id="6" name="Нижний колонтитул 5"/>
          <p:cNvSpPr>
            <a:spLocks noGrp="1"/>
          </p:cNvSpPr>
          <p:nvPr>
            <p:ph type="ftr" sz="quarter" idx="11"/>
          </p:nvPr>
        </p:nvSpPr>
        <p:spPr/>
        <p:txBody>
          <a:bodyPr/>
          <a:lstStyle/>
          <a:p>
            <a:r>
              <a:rPr lang="en-US" sz="1600" dirty="0" smtClean="0"/>
              <a:t>International Actuarial Advisory Company </a:t>
            </a:r>
            <a:endParaRPr lang="ru-RU" sz="1600" dirty="0"/>
          </a:p>
        </p:txBody>
      </p:sp>
      <p:sp>
        <p:nvSpPr>
          <p:cNvPr id="7" name="Номер слайда 6"/>
          <p:cNvSpPr>
            <a:spLocks noGrp="1"/>
          </p:cNvSpPr>
          <p:nvPr>
            <p:ph type="sldNum" sz="quarter" idx="12"/>
          </p:nvPr>
        </p:nvSpPr>
        <p:spPr/>
        <p:txBody>
          <a:bodyPr/>
          <a:lstStyle/>
          <a:p>
            <a:fld id="{627058E9-E3BA-41FF-ACF8-1464E243A3DF}" type="slidenum">
              <a:rPr lang="ru-RU" sz="2000" smtClean="0"/>
              <a:pPr/>
              <a:t>9</a:t>
            </a:fld>
            <a:endParaRPr lang="ru-RU" sz="2000" dirty="0"/>
          </a:p>
        </p:txBody>
      </p:sp>
      <mc:AlternateContent xmlns:mc="http://schemas.openxmlformats.org/markup-compatibility/2006">
        <mc:Choice xmlns:a14="http://schemas.microsoft.com/office/drawing/2010/main" xmlns="" Requires="a14">
          <p:sp>
            <p:nvSpPr>
              <p:cNvPr id="8" name="Прямоугольник 7"/>
              <p:cNvSpPr/>
              <p:nvPr/>
            </p:nvSpPr>
            <p:spPr>
              <a:xfrm>
                <a:off x="321824" y="5376239"/>
                <a:ext cx="4120235" cy="988412"/>
              </a:xfrm>
              <a:prstGeom prst="rect">
                <a:avLst/>
              </a:prstGeom>
            </p:spPr>
            <p:txBody>
              <a:bodyPr wrap="square">
                <a:spAutoFit/>
              </a:bodyPr>
              <a:lstStyle/>
              <a:p>
                <a:pPr algn="ctr"/>
                <a:r>
                  <a:rPr lang="en-US" dirty="0" smtClean="0">
                    <a:latin typeface="+mj-lt"/>
                    <a:ea typeface="Calibri" panose="020F0502020204030204" pitchFamily="34" charset="0"/>
                  </a:rPr>
                  <a:t>Distribution </a:t>
                </a:r>
                <a:r>
                  <a:rPr lang="en-US" dirty="0">
                    <a:latin typeface="+mj-lt"/>
                    <a:ea typeface="Calibri" panose="020F0502020204030204" pitchFamily="34" charset="0"/>
                  </a:rPr>
                  <a:t>function </a:t>
                </a:r>
                <a:r>
                  <a:rPr lang="en-US" dirty="0" smtClean="0">
                    <a:latin typeface="+mj-lt"/>
                    <a:ea typeface="Calibri" panose="020F0502020204030204" pitchFamily="34" charset="0"/>
                  </a:rPr>
                  <a:t>of years of service (experience)  </a:t>
                </a:r>
                <a14:m>
                  <m:oMath xmlns:m="http://schemas.openxmlformats.org/officeDocument/2006/math">
                    <m:sSub>
                      <m:sSubPr>
                        <m:ctrlPr>
                          <a:rPr lang="ru-RU" i="1" smtClean="0">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𝑦</m:t>
                        </m:r>
                      </m:sub>
                    </m:sSub>
                    <m:d>
                      <m:dPr>
                        <m:ctrlPr>
                          <a:rPr lang="ru-RU" i="1">
                            <a:latin typeface="Cambria Math" panose="02040503050406030204" pitchFamily="18" charset="0"/>
                          </a:rPr>
                        </m:ctrlPr>
                      </m:dPr>
                      <m:e>
                        <m:r>
                          <a:rPr lang="ru-RU" i="1">
                            <a:latin typeface="Cambria Math" panose="02040503050406030204" pitchFamily="18" charset="0"/>
                          </a:rPr>
                          <m:t> </m:t>
                        </m:r>
                        <m:sSub>
                          <m:sSubPr>
                            <m:ctrlPr>
                              <a:rPr lang="ru-RU" i="1">
                                <a:latin typeface="Cambria Math" panose="02040503050406030204" pitchFamily="18" charset="0"/>
                              </a:rPr>
                            </m:ctrlPr>
                          </m:sSubPr>
                          <m:e>
                            <m:r>
                              <a:rPr lang="ru-RU" i="1">
                                <a:latin typeface="Cambria Math" panose="02040503050406030204" pitchFamily="18" charset="0"/>
                              </a:rPr>
                              <m:t>𝑒</m:t>
                            </m:r>
                          </m:e>
                          <m:sub>
                            <m:r>
                              <a:rPr lang="ru-RU" i="1">
                                <a:latin typeface="Cambria Math" panose="02040503050406030204" pitchFamily="18" charset="0"/>
                              </a:rPr>
                              <m:t>𝑘</m:t>
                            </m:r>
                          </m:sub>
                        </m:sSub>
                        <m:r>
                          <a:rPr lang="ru-RU" i="1">
                            <a:latin typeface="Cambria Math" panose="02040503050406030204" pitchFamily="18" charset="0"/>
                          </a:rPr>
                          <m:t>|</m:t>
                        </m:r>
                        <m:r>
                          <a:rPr lang="ru-RU" i="1">
                            <a:latin typeface="Cambria Math" panose="02040503050406030204" pitchFamily="18" charset="0"/>
                          </a:rPr>
                          <m:t>𝑡</m:t>
                        </m:r>
                      </m:e>
                    </m:d>
                    <m:r>
                      <a:rPr lang="ru-RU" i="1">
                        <a:latin typeface="Cambria Math" panose="02040503050406030204" pitchFamily="18" charset="0"/>
                      </a:rPr>
                      <m:t>=</m:t>
                    </m:r>
                    <m:nary>
                      <m:naryPr>
                        <m:chr m:val="∑"/>
                        <m:limLoc m:val="undOvr"/>
                        <m:ctrlPr>
                          <a:rPr lang="ru-RU" i="1">
                            <a:latin typeface="Cambria Math" panose="02040503050406030204" pitchFamily="18" charset="0"/>
                          </a:rPr>
                        </m:ctrlPr>
                      </m:naryPr>
                      <m:sub>
                        <m:r>
                          <a:rPr lang="ru-RU" i="1">
                            <a:latin typeface="Cambria Math" panose="02040503050406030204" pitchFamily="18" charset="0"/>
                          </a:rPr>
                          <m:t>𝑖</m:t>
                        </m:r>
                        <m:r>
                          <a:rPr lang="ru-RU" i="1">
                            <a:latin typeface="Cambria Math" panose="02040503050406030204" pitchFamily="18" charset="0"/>
                          </a:rPr>
                          <m:t>=0</m:t>
                        </m:r>
                      </m:sub>
                      <m:sup>
                        <m:r>
                          <a:rPr lang="ru-RU" i="1">
                            <a:latin typeface="Cambria Math" panose="02040503050406030204" pitchFamily="18" charset="0"/>
                          </a:rPr>
                          <m:t>𝑘</m:t>
                        </m:r>
                      </m:sup>
                      <m:e>
                        <m:sSub>
                          <m:sSubPr>
                            <m:ctrlPr>
                              <a:rPr lang="ru-RU" i="1">
                                <a:latin typeface="Cambria Math" panose="02040503050406030204" pitchFamily="18" charset="0"/>
                              </a:rPr>
                            </m:ctrlPr>
                          </m:sSubPr>
                          <m:e>
                            <m:r>
                              <a:rPr lang="en-US" i="1">
                                <a:latin typeface="Cambria Math" panose="02040503050406030204" pitchFamily="18" charset="0"/>
                              </a:rPr>
                              <m:t>𝑃</m:t>
                            </m:r>
                          </m:e>
                          <m:sub>
                            <m:r>
                              <a:rPr lang="en-US" i="1">
                                <a:latin typeface="Cambria Math" panose="02040503050406030204" pitchFamily="18" charset="0"/>
                              </a:rPr>
                              <m:t>𝑦</m:t>
                            </m:r>
                          </m:sub>
                        </m:sSub>
                        <m:d>
                          <m:dPr>
                            <m:ctrlPr>
                              <a:rPr lang="ru-RU" i="1">
                                <a:latin typeface="Cambria Math" panose="02040503050406030204" pitchFamily="18" charset="0"/>
                              </a:rPr>
                            </m:ctrlPr>
                          </m:dPr>
                          <m:e>
                            <m:r>
                              <a:rPr lang="ru-RU" i="1">
                                <a:latin typeface="Cambria Math" panose="02040503050406030204" pitchFamily="18" charset="0"/>
                              </a:rPr>
                              <m:t> </m:t>
                            </m:r>
                            <m:sSub>
                              <m:sSubPr>
                                <m:ctrlPr>
                                  <a:rPr lang="ru-RU" i="1">
                                    <a:latin typeface="Cambria Math" panose="02040503050406030204" pitchFamily="18" charset="0"/>
                                  </a:rPr>
                                </m:ctrlPr>
                              </m:sSubPr>
                              <m:e>
                                <m:r>
                                  <a:rPr lang="ru-RU" i="1">
                                    <a:latin typeface="Cambria Math" panose="02040503050406030204" pitchFamily="18" charset="0"/>
                                  </a:rPr>
                                  <m:t>𝑒</m:t>
                                </m:r>
                              </m:e>
                              <m:sub>
                                <m:r>
                                  <a:rPr lang="en-US" i="1">
                                    <a:latin typeface="Cambria Math" panose="02040503050406030204" pitchFamily="18" charset="0"/>
                                  </a:rPr>
                                  <m:t>𝑖</m:t>
                                </m:r>
                              </m:sub>
                            </m:sSub>
                            <m:r>
                              <a:rPr lang="ru-RU" i="1">
                                <a:latin typeface="Cambria Math" panose="02040503050406030204" pitchFamily="18" charset="0"/>
                              </a:rPr>
                              <m:t>|</m:t>
                            </m:r>
                            <m:r>
                              <a:rPr lang="ru-RU" i="1">
                                <a:latin typeface="Cambria Math" panose="02040503050406030204" pitchFamily="18" charset="0"/>
                              </a:rPr>
                              <m:t>𝑡</m:t>
                            </m:r>
                          </m:e>
                        </m:d>
                      </m:e>
                    </m:nary>
                  </m:oMath>
                </a14:m>
                <a:r>
                  <a:rPr lang="en-US" dirty="0" smtClean="0">
                    <a:latin typeface="+mj-lt"/>
                    <a:ea typeface="Calibri" panose="020F0502020204030204" pitchFamily="34" charset="0"/>
                  </a:rPr>
                  <a:t> with </a:t>
                </a:r>
                <a:r>
                  <a:rPr lang="en-US" dirty="0">
                    <a:latin typeface="+mj-lt"/>
                    <a:ea typeface="Calibri" panose="020F0502020204030204" pitchFamily="34" charset="0"/>
                  </a:rPr>
                  <a:t>fixed employment age </a:t>
                </a:r>
                <a14:m>
                  <m:oMath xmlns:m="http://schemas.openxmlformats.org/officeDocument/2006/math">
                    <m:r>
                      <a:rPr lang="ru-RU" i="1" smtClean="0">
                        <a:latin typeface="Cambria Math" panose="02040503050406030204" pitchFamily="18" charset="0"/>
                      </a:rPr>
                      <m:t>𝑡</m:t>
                    </m:r>
                  </m:oMath>
                </a14:m>
                <a:endParaRPr lang="ru-RU" dirty="0">
                  <a:latin typeface="+mj-lt"/>
                </a:endParaRPr>
              </a:p>
            </p:txBody>
          </p:sp>
        </mc:Choice>
        <mc:Fallback>
          <p:sp>
            <p:nvSpPr>
              <p:cNvPr id="8" name="Прямоугольник 7"/>
              <p:cNvSpPr>
                <a:spLocks noRot="1" noChangeAspect="1" noMove="1" noResize="1" noEditPoints="1" noAdjustHandles="1" noChangeArrowheads="1" noChangeShapeType="1" noTextEdit="1"/>
              </p:cNvSpPr>
              <p:nvPr/>
            </p:nvSpPr>
            <p:spPr>
              <a:xfrm>
                <a:off x="321824" y="5376239"/>
                <a:ext cx="4120235" cy="988412"/>
              </a:xfrm>
              <a:prstGeom prst="rect">
                <a:avLst/>
              </a:prstGeom>
              <a:blipFill>
                <a:blip r:embed="rId4" cstate="print"/>
                <a:stretch>
                  <a:fillRect t="-14815" b="-37037"/>
                </a:stretch>
              </a:blipFill>
            </p:spPr>
            <p:txBody>
              <a:bodyPr/>
              <a:lstStyle/>
              <a:p>
                <a:r>
                  <a:rPr lang="ru-RU">
                    <a:noFill/>
                  </a:rPr>
                  <a:t> </a:t>
                </a:r>
              </a:p>
            </p:txBody>
          </p:sp>
        </mc:Fallback>
      </mc:AlternateContent>
      <p:pic>
        <p:nvPicPr>
          <p:cNvPr id="10" name="Рисунок 9"/>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6163068" y="1816764"/>
            <a:ext cx="5278964" cy="3959223"/>
          </a:xfrm>
          <a:prstGeom prst="rect">
            <a:avLst/>
          </a:prstGeom>
        </p:spPr>
      </p:pic>
      <mc:AlternateContent xmlns:mc="http://schemas.openxmlformats.org/markup-compatibility/2006">
        <mc:Choice xmlns:a14="http://schemas.microsoft.com/office/drawing/2010/main" xmlns="" Requires="a14">
          <p:sp>
            <p:nvSpPr>
              <p:cNvPr id="13" name="Прямоугольник 12"/>
              <p:cNvSpPr/>
              <p:nvPr/>
            </p:nvSpPr>
            <p:spPr>
              <a:xfrm>
                <a:off x="6672461" y="5605755"/>
                <a:ext cx="4655272" cy="646331"/>
              </a:xfrm>
              <a:prstGeom prst="rect">
                <a:avLst/>
              </a:prstGeom>
            </p:spPr>
            <p:txBody>
              <a:bodyPr wrap="square">
                <a:spAutoFit/>
              </a:bodyPr>
              <a:lstStyle/>
              <a:p>
                <a:pPr algn="ctr"/>
                <a:r>
                  <a:rPr lang="en-US" dirty="0" smtClean="0">
                    <a:latin typeface="+mj-lt"/>
                    <a:ea typeface="Calibri" panose="020F0502020204030204" pitchFamily="34" charset="0"/>
                  </a:rPr>
                  <a:t>The mean of </a:t>
                </a:r>
                <a:r>
                  <a:rPr lang="en-US" dirty="0" smtClean="0">
                    <a:latin typeface="+mj-lt"/>
                    <a:ea typeface="Calibri" panose="020F0502020204030204" pitchFamily="34" charset="0"/>
                  </a:rPr>
                  <a:t>employee’s years of service (e</a:t>
                </a:r>
                <a:r>
                  <a:rPr lang="en-US" dirty="0" smtClean="0">
                    <a:latin typeface="+mj-lt"/>
                    <a:ea typeface="Calibri" panose="020F0502020204030204" pitchFamily="34" charset="0"/>
                  </a:rPr>
                  <a:t>xperience)</a:t>
                </a:r>
                <a14:m>
                  <m:oMath xmlns:m="http://schemas.openxmlformats.org/officeDocument/2006/math">
                    <m:r>
                      <a:rPr lang="en-US" b="0" i="0" smtClean="0">
                        <a:latin typeface="Cambria Math" panose="02040503050406030204" pitchFamily="18" charset="0"/>
                      </a:rPr>
                      <m:t> </m:t>
                    </m:r>
                  </m:oMath>
                </a14:m>
                <a:r>
                  <a:rPr lang="en-US" dirty="0" smtClean="0">
                    <a:latin typeface="+mj-lt"/>
                    <a:ea typeface="Calibri" panose="020F0502020204030204" pitchFamily="34" charset="0"/>
                  </a:rPr>
                  <a:t>with </a:t>
                </a:r>
                <a:r>
                  <a:rPr lang="en-US" dirty="0">
                    <a:latin typeface="+mj-lt"/>
                    <a:ea typeface="Calibri" panose="020F0502020204030204" pitchFamily="34" charset="0"/>
                  </a:rPr>
                  <a:t>fixed employment age </a:t>
                </a:r>
                <a14:m>
                  <m:oMath xmlns:m="http://schemas.openxmlformats.org/officeDocument/2006/math">
                    <m:r>
                      <a:rPr lang="ru-RU" i="1" smtClean="0">
                        <a:latin typeface="Cambria Math" panose="02040503050406030204" pitchFamily="18" charset="0"/>
                      </a:rPr>
                      <m:t>𝑡</m:t>
                    </m:r>
                  </m:oMath>
                </a14:m>
                <a:endParaRPr lang="ru-RU" dirty="0">
                  <a:latin typeface="+mj-lt"/>
                </a:endParaRPr>
              </a:p>
            </p:txBody>
          </p:sp>
        </mc:Choice>
        <mc:Fallback>
          <p:sp>
            <p:nvSpPr>
              <p:cNvPr id="13" name="Прямоугольник 12"/>
              <p:cNvSpPr>
                <a:spLocks noRot="1" noChangeAspect="1" noMove="1" noResize="1" noEditPoints="1" noAdjustHandles="1" noChangeArrowheads="1" noChangeShapeType="1" noTextEdit="1"/>
              </p:cNvSpPr>
              <p:nvPr/>
            </p:nvSpPr>
            <p:spPr>
              <a:xfrm>
                <a:off x="6672461" y="5605755"/>
                <a:ext cx="4655272" cy="646331"/>
              </a:xfrm>
              <a:prstGeom prst="rect">
                <a:avLst/>
              </a:prstGeom>
              <a:blipFill>
                <a:blip r:embed="rId6" cstate="print"/>
                <a:stretch>
                  <a:fillRect t="-5660" b="-14151"/>
                </a:stretch>
              </a:blipFill>
            </p:spPr>
            <p:txBody>
              <a:bodyPr/>
              <a:lstStyle/>
              <a:p>
                <a:r>
                  <a:rPr lang="ru-RU">
                    <a:noFill/>
                  </a:rPr>
                  <a:t> </a:t>
                </a:r>
              </a:p>
            </p:txBody>
          </p:sp>
        </mc:Fallback>
      </mc:AlternateContent>
    </p:spTree>
    <p:extLst>
      <p:ext uri="{BB962C8B-B14F-4D97-AF65-F5344CB8AC3E}">
        <p14:creationId xmlns:p14="http://schemas.microsoft.com/office/powerpoint/2010/main" xmlns="" val="2812445101"/>
      </p:ext>
    </p:extLst>
  </p:cSld>
  <p:clrMapOvr>
    <a:masterClrMapping/>
  </p:clrMapOvr>
</p:sld>
</file>

<file path=ppt/theme/theme1.xml><?xml version="1.0" encoding="utf-8"?>
<a:theme xmlns:a="http://schemas.openxmlformats.org/drawingml/2006/main" name="Ретро">
  <a:themeElements>
    <a:clrScheme name="Ретро">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Ретро">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4269</TotalTime>
  <Words>552</Words>
  <Application>Microsoft Office PowerPoint</Application>
  <PresentationFormat>Custom</PresentationFormat>
  <Paragraphs>259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Ретро</vt:lpstr>
      <vt:lpstr>Estimation accuracy improvement under  IAS-19</vt:lpstr>
      <vt:lpstr>Problem statement </vt:lpstr>
      <vt:lpstr>Obligations</vt:lpstr>
      <vt:lpstr>Assumption</vt:lpstr>
      <vt:lpstr>Statistic data structure</vt:lpstr>
      <vt:lpstr>Sample characteristics</vt:lpstr>
      <vt:lpstr>Turnover distribution function</vt:lpstr>
      <vt:lpstr>The turnover probability distribution </vt:lpstr>
      <vt:lpstr>Conditional distribution function and mean</vt:lpstr>
      <vt:lpstr>Obligations calculation: results</vt:lpstr>
      <vt:lpstr>Turnover probability</vt:lpstr>
      <vt:lpstr>Thank you for your attention!</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НААЦ</dc:creator>
  <cp:lastModifiedBy>Kocovic</cp:lastModifiedBy>
  <cp:revision>50</cp:revision>
  <dcterms:created xsi:type="dcterms:W3CDTF">2017-05-12T14:49:19Z</dcterms:created>
  <dcterms:modified xsi:type="dcterms:W3CDTF">2017-05-15T22:19:09Z</dcterms:modified>
</cp:coreProperties>
</file>