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57" r:id="rId4"/>
    <p:sldId id="264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54" y="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sl-SI" smtClean="0"/>
                      <a:t>Zdravstveno osiguranje</a:t>
                    </a:r>
                    <a:r>
                      <a:rPr lang="en-US" dirty="0"/>
                      <a:t>
24%</a:t>
                    </a:r>
                  </a:p>
                </c:rich>
              </c:tx>
              <c:dLblPos val="bestFit"/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sl-SI" smtClean="0"/>
                      <a:t>Osiguranje motornih vozila</a:t>
                    </a:r>
                    <a:r>
                      <a:rPr lang="en-US" dirty="0"/>
                      <a:t>
23%</a:t>
                    </a:r>
                  </a:p>
                </c:rich>
              </c:tx>
              <c:dLblPos val="bestFit"/>
              <c:showCatName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sl-SI" smtClean="0"/>
                      <a:t>Osiguranje od nezgode</a:t>
                    </a:r>
                    <a:r>
                      <a:rPr lang="en-US"/>
                      <a:t>
5%</a:t>
                    </a:r>
                  </a:p>
                </c:rich>
              </c:tx>
              <c:dLblPos val="bestFit"/>
              <c:showCatName val="1"/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sl-SI" smtClean="0"/>
                      <a:t>Osiguranje od požara i prirodnih</a:t>
                    </a:r>
                    <a:r>
                      <a:rPr lang="sl-SI" baseline="0" smtClean="0"/>
                      <a:t> katastrofa</a:t>
                    </a:r>
                    <a:r>
                      <a:rPr lang="sl-SI" smtClean="0"/>
                      <a:t> </a:t>
                    </a:r>
                    <a:r>
                      <a:rPr lang="en-US" smtClean="0"/>
                      <a:t>&amp;</a:t>
                    </a:r>
                    <a:r>
                      <a:rPr lang="sl-SI" smtClean="0"/>
                      <a:t> osiguranje ostalih šteta</a:t>
                    </a:r>
                    <a:r>
                      <a:rPr lang="en-US" dirty="0"/>
                      <a:t>
12%</a:t>
                    </a:r>
                  </a:p>
                </c:rich>
              </c:tx>
              <c:dLblPos val="bestFit"/>
              <c:showCatName val="1"/>
              <c:showPercent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sl-SI" smtClean="0"/>
                      <a:t>Životno i penzijsko</a:t>
                    </a:r>
                    <a:r>
                      <a:rPr lang="sl-SI" baseline="0" smtClean="0"/>
                      <a:t> osiguranje</a:t>
                    </a:r>
                    <a:r>
                      <a:rPr lang="en-US" dirty="0"/>
                      <a:t>
13%</a:t>
                    </a:r>
                  </a:p>
                </c:rich>
              </c:tx>
              <c:dLblPos val="bestFit"/>
              <c:showCatName val="1"/>
              <c:showPercent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sl-SI" smtClean="0"/>
                      <a:t>Unit</a:t>
                    </a:r>
                    <a:r>
                      <a:rPr lang="sl-SI" baseline="0" smtClean="0"/>
                      <a:t> – linked životno osiguranje</a:t>
                    </a:r>
                    <a:r>
                      <a:rPr lang="en-US" dirty="0"/>
                      <a:t>
15%</a:t>
                    </a:r>
                  </a:p>
                </c:rich>
              </c:tx>
              <c:dLblPos val="bestFit"/>
              <c:showCatName val="1"/>
              <c:showPercent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sl-SI" dirty="0" smtClean="0"/>
                      <a:t>Ostala </a:t>
                    </a:r>
                    <a:r>
                      <a:rPr lang="sl-SI" dirty="0" err="1" smtClean="0"/>
                      <a:t>osiguranja</a:t>
                    </a:r>
                    <a:r>
                      <a:rPr lang="en-US" dirty="0"/>
                      <a:t>
8%</a:t>
                    </a:r>
                  </a:p>
                </c:rich>
              </c:tx>
              <c:dLblPos val="bestFit"/>
              <c:showCatName val="1"/>
              <c:showPercent val="1"/>
            </c:dLbl>
            <c:dLblPos val="bestFit"/>
            <c:showCatName val="1"/>
            <c:showPercent val="1"/>
            <c:showLeaderLines val="1"/>
          </c:dLbls>
          <c:cat>
            <c:strRef>
              <c:f>Premiums!$B$35:$B$41</c:f>
              <c:strCache>
                <c:ptCount val="7"/>
                <c:pt idx="0">
                  <c:v>Health insurance</c:v>
                </c:pt>
                <c:pt idx="1">
                  <c:v>Motor insurance</c:v>
                </c:pt>
                <c:pt idx="2">
                  <c:v>Accident insurance</c:v>
                </c:pt>
                <c:pt idx="3">
                  <c:v>Fire and natural disaster insurance&amp;Other damage insurance</c:v>
                </c:pt>
                <c:pt idx="4">
                  <c:v>Life and Pension insurance</c:v>
                </c:pt>
                <c:pt idx="5">
                  <c:v>Unit-linked life insurance</c:v>
                </c:pt>
                <c:pt idx="6">
                  <c:v>Other insurance</c:v>
                </c:pt>
              </c:strCache>
            </c:strRef>
          </c:cat>
          <c:val>
            <c:numRef>
              <c:f>Premiums!$C$35:$C$41</c:f>
              <c:numCache>
                <c:formatCode>_-* #,##0\ _€_-;\-* #,##0\ _€_-;_-* "-"??\ _€_-;_-@_-</c:formatCode>
                <c:ptCount val="7"/>
                <c:pt idx="0">
                  <c:v>489604595</c:v>
                </c:pt>
                <c:pt idx="1">
                  <c:v>460128678</c:v>
                </c:pt>
                <c:pt idx="2">
                  <c:v>95896599</c:v>
                </c:pt>
                <c:pt idx="3">
                  <c:v>244541215</c:v>
                </c:pt>
                <c:pt idx="4">
                  <c:v>276494913</c:v>
                </c:pt>
                <c:pt idx="5">
                  <c:v>299509962</c:v>
                </c:pt>
                <c:pt idx="6" formatCode="#,##0">
                  <c:v>167456263</c:v>
                </c:pt>
              </c:numCache>
            </c:numRef>
          </c:val>
        </c:ser>
        <c:ser>
          <c:idx val="1"/>
          <c:order val="1"/>
          <c:explosion val="25"/>
          <c:cat>
            <c:strRef>
              <c:f>Premiums!$B$35:$B$41</c:f>
              <c:strCache>
                <c:ptCount val="7"/>
                <c:pt idx="0">
                  <c:v>Health insurance</c:v>
                </c:pt>
                <c:pt idx="1">
                  <c:v>Motor insurance</c:v>
                </c:pt>
                <c:pt idx="2">
                  <c:v>Accident insurance</c:v>
                </c:pt>
                <c:pt idx="3">
                  <c:v>Fire and natural disaster insurance&amp;Other damage insurance</c:v>
                </c:pt>
                <c:pt idx="4">
                  <c:v>Life and Pension insurance</c:v>
                </c:pt>
                <c:pt idx="5">
                  <c:v>Unit-linked life insurance</c:v>
                </c:pt>
                <c:pt idx="6">
                  <c:v>Other insurance</c:v>
                </c:pt>
              </c:strCache>
            </c:strRef>
          </c:cat>
          <c:val>
            <c:numRef>
              <c:f>Premiums!$D$35:$D$41</c:f>
              <c:numCache>
                <c:formatCode>0%</c:formatCode>
                <c:ptCount val="7"/>
                <c:pt idx="0">
                  <c:v>0.24075375526663872</c:v>
                </c:pt>
                <c:pt idx="1">
                  <c:v>0.22625953323492407</c:v>
                </c:pt>
                <c:pt idx="2">
                  <c:v>4.7155330163004286E-2</c:v>
                </c:pt>
                <c:pt idx="3">
                  <c:v>0.12024849527549161</c:v>
                </c:pt>
                <c:pt idx="4">
                  <c:v>0.13596111902681915</c:v>
                </c:pt>
                <c:pt idx="5">
                  <c:v>0.14727833200027116</c:v>
                </c:pt>
                <c:pt idx="6">
                  <c:v>8.2343435032851145E-2</c:v>
                </c:pt>
              </c:numCache>
            </c:numRef>
          </c:val>
        </c:ser>
        <c:dLbls/>
      </c:pie3DChart>
    </c:plotArea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998A4-ACAC-4C06-ADE7-11223A8049F9}" type="datetimeFigureOut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C94F2-B0C2-40D0-A0F4-1F236194307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262180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C94F2-B0C2-40D0-A0F4-1F2361943075}" type="slidenum">
              <a:rPr lang="sl-SI" smtClean="0"/>
              <a:pPr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494953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E54DF-20F5-4024-82AD-674079F01F8D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3767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7033-C37D-4D29-A379-85A445A17486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394080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C63D-75DC-4010-9460-B6E0BBFA565C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57507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22D01-523A-437B-9EB4-ED305EFC05F2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7" name="Picture 4" descr="G:\DIggIT\CGP_AS\logotip\LOGO_AS_2013_rgb.jpe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39944" y="6351636"/>
            <a:ext cx="396552" cy="3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5801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2B0F-D04C-4A3C-8064-1B349887D10D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76071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DA4E-C13C-49DE-B096-54E4D6C786C2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52630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00C8E-1482-4A7E-AF0D-88B2821CC9CC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28683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A1013-DCE8-47B1-89A6-AF4691321344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59074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19C4E-F270-4BE7-80D7-BE2DAB7F9F16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98397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1A21-0BF9-45D9-87BC-21AF851D27CA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1300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C2EEA-B3C9-48DA-A3E5-57651CC382A2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45760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C9FD1-B0E6-4233-A4C9-C091F0475B66}" type="datetime1">
              <a:rPr lang="sl-SI" smtClean="0"/>
              <a:pPr/>
              <a:t>16. 05. 2017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92578-20A5-4E24-88CE-988FAFD8D4E5}" type="slidenum">
              <a:rPr lang="sl-SI" smtClean="0"/>
              <a:pPr/>
              <a:t>‹#›</a:t>
            </a:fld>
            <a:endParaRPr lang="sl-SI"/>
          </a:p>
        </p:txBody>
      </p:sp>
      <p:pic>
        <p:nvPicPr>
          <p:cNvPr id="7" name="Picture 4" descr="G:\DIggIT\CGP_AS\logotip\LOGO_AS_2013_rgb.jpe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39944" y="6351636"/>
            <a:ext cx="396552" cy="3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488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IZAZOVI I PERSPEKTIVE SLOVENAČKOG TRŽIŠTA OSIGURANJA – 15 GODINA KASNIJE</a:t>
            </a:r>
            <a:endParaRPr lang="sl-SI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6400800" cy="648072"/>
          </a:xfrm>
        </p:spPr>
        <p:txBody>
          <a:bodyPr>
            <a:normAutofit lnSpcReduction="10000"/>
          </a:bodyPr>
          <a:lstStyle/>
          <a:p>
            <a:endParaRPr lang="sl-SI" sz="1800" dirty="0" smtClean="0">
              <a:solidFill>
                <a:schemeClr val="tx1"/>
              </a:solidFill>
            </a:endParaRPr>
          </a:p>
          <a:p>
            <a:r>
              <a:rPr lang="sl-SI" sz="1800" dirty="0" smtClean="0">
                <a:solidFill>
                  <a:schemeClr val="tx1"/>
                </a:solidFill>
              </a:rPr>
              <a:t>Matija Šenk, Andrej Nemec, Neda Thaler</a:t>
            </a:r>
            <a:endParaRPr lang="sl-SI" sz="1800" dirty="0">
              <a:solidFill>
                <a:schemeClr val="tx1"/>
              </a:solidFill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817031" y="5517232"/>
            <a:ext cx="75608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1400" dirty="0" smtClean="0"/>
              <a:t>XV. MEĐUNARODNI </a:t>
            </a:r>
            <a:r>
              <a:rPr lang="sl-SI" sz="1400" dirty="0"/>
              <a:t>SIMPOZIJUM</a:t>
            </a:r>
          </a:p>
          <a:p>
            <a:pPr algn="ctr"/>
            <a:r>
              <a:rPr lang="sl-SI" sz="1400" dirty="0"/>
              <a:t>IZAZOVI I PERSPEKTIVE RAZVOJA TRŽIŠTA OSIGURANJA </a:t>
            </a:r>
            <a:r>
              <a:rPr lang="sl-SI" sz="1400" dirty="0" smtClean="0"/>
              <a:t>– 15 </a:t>
            </a:r>
            <a:r>
              <a:rPr lang="sl-SI" sz="1400" dirty="0"/>
              <a:t>GODINA POSLE</a:t>
            </a:r>
          </a:p>
          <a:p>
            <a:pPr algn="ctr"/>
            <a:r>
              <a:rPr lang="sl-SI" sz="1400" dirty="0" err="1"/>
              <a:t>Zlatibor</a:t>
            </a:r>
            <a:r>
              <a:rPr lang="sl-SI" sz="1400" dirty="0"/>
              <a:t>, </a:t>
            </a:r>
            <a:r>
              <a:rPr lang="sl-SI" sz="1400" dirty="0" smtClean="0"/>
              <a:t>18-21</a:t>
            </a:r>
            <a:r>
              <a:rPr lang="sl-SI" sz="1400" dirty="0"/>
              <a:t>. maj 2017.</a:t>
            </a:r>
          </a:p>
        </p:txBody>
      </p:sp>
    </p:spTree>
    <p:extLst>
      <p:ext uri="{BB962C8B-B14F-4D97-AF65-F5344CB8AC3E}">
        <p14:creationId xmlns:p14="http://schemas.microsoft.com/office/powerpoint/2010/main" xmlns="" val="313731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Sažetak</a:t>
            </a:r>
            <a:endParaRPr lang="sl-SI" dirty="0"/>
          </a:p>
        </p:txBody>
      </p:sp>
      <p:sp>
        <p:nvSpPr>
          <p:cNvPr id="3" name="Ograda številke diapoz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2</a:t>
            </a:fld>
            <a:endParaRPr lang="sl-SI"/>
          </a:p>
        </p:txBody>
      </p:sp>
      <p:graphicFrame>
        <p:nvGraphicFramePr>
          <p:cNvPr id="14" name="Ograda vsebine 13"/>
          <p:cNvGraphicFramePr>
            <a:graphicFrameLocks noGrp="1"/>
          </p:cNvGraphicFramePr>
          <p:nvPr>
            <p:ph idx="1"/>
          </p:nvPr>
        </p:nvGraphicFramePr>
        <p:xfrm>
          <a:off x="809961" y="1600200"/>
          <a:ext cx="7524077" cy="4525962"/>
        </p:xfrm>
        <a:graphic>
          <a:graphicData uri="http://schemas.openxmlformats.org/drawingml/2006/table">
            <a:tbl>
              <a:tblPr/>
              <a:tblGrid>
                <a:gridCol w="1149105"/>
                <a:gridCol w="1149105"/>
                <a:gridCol w="1288169"/>
                <a:gridCol w="1346722"/>
                <a:gridCol w="1295488"/>
                <a:gridCol w="1295488"/>
              </a:tblGrid>
              <a:tr h="120923"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PODRUČJE/PERIOD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tačka 0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Period pre finansijske krize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Period posle finansijske krize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Danas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Sutra?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</a:tr>
              <a:tr h="230329"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Privreda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 niža inflacija i kamatne stope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- </a:t>
                      </a:r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ulazak u EU (2004), uvođenje eura (2007)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smanjenje privrednih aktivnosti i GDP, porast stope nezaposlenosti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oporavak privrede, visok porast BDP, pad nivoa nezaposlenosti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sledeća finansijska kriza?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9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atraktivna ulaganja u vrednosne papire i zajedničke fondove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porast privrede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12092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rekordni SBI 20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230329">
                <a:tc rowSpan="5">
                  <a:txBody>
                    <a:bodyPr/>
                    <a:lstStyle/>
                    <a:p>
                      <a:pPr algn="just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Sektor osiguranja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brz porast (život)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povečana konkurencija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negativan uticaj na životno osiguranje (pre svega unit - linked)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rast premije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konsolidacija tržišta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549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vi-VN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konkurencija između nekoliko domaćih osiguravajučih kompanija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ulazak na tržišta JV Evrope (ex YU)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značajno smanjenje profita (blizu 0)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višak zdravog kapitala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pl-PL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veliko opterečenje na području zakonodavstva za manje kompanije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3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mali broj stranih igrača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A+S=AS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izlazak sa JI tržišta (osim Sava, Triglav)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M&amp;A (Zavarovalnica Sava); 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digitalizacija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3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l-SI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58" marR="5758" marT="575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it-IT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skupe pripreme na Solventnost 2;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usporedbeni indikatori sa EU još uvek veoma loši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pritisak na troškove i cene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92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brz oporavak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93"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Produkti/Trendovi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osiguranje odgovornosti za motorna vozila (deregulisano u 1999)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eksplozija prodaje na području unit - linked osiguranja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 svega obavezno osiguranje (osiguranje odgovornosti za motorna vozila)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vi-VN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još uvek prevlađuje osiguranje motornih vozila, udeo ostalih se povećava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-novi produkti (tehnološki napredak)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5493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dobrovoljno dopunsko penzijsko osiguranje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dobrovoljno dopunsko penzijsko osiguranje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životna riziko osiguranja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ostala zdravstvena osiguranja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fokus na ličnom, "tailor made" osiguranju (zdravlje, životni stil, penzija,…)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08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početak prodaje unit - linked osiguranja 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paket osiguranja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razvitak BA i direktne prodaje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164"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Zakonodavstvo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reforma penzijskog osiguranja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sistem izravnavanja zdravstvenih rizika kod dopunskih zdravstvenih osiguranja (2006)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ništa značajno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Solventnpost 2 (ZZavar-1)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novi IFRS, POG, PRIIPs, IDD,…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3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uvođenje dopunskog zdravstvenog osiguranja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23608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dopuna Zakona o osiguranju (unit-linked)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</a:tr>
              <a:tr h="230329">
                <a:tc rowSpan="5">
                  <a:txBody>
                    <a:bodyPr/>
                    <a:lstStyle/>
                    <a:p>
                      <a:pPr algn="just" fontAlgn="ctr"/>
                      <a:r>
                        <a:rPr lang="sl-SI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Rizici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nezakonita konkurencija preko granice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direktna "over border" konkurencija stranih kompanija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privreda se sporo oporavlja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pl-PL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niske kamatne stope, niski prinosi na tržištima kapitala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regulatorni rizici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03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 devizni kurs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pregrejana tržišta kapitala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ulazak novih, velikih igrača na tržište (na pr. Google)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164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konsolidacija tržišta (oligopol) 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329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ukidanje dopunskog zdravstvenog osiguranja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087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l-SI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l-SI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sl-SI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sl-SI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buduči</a:t>
                      </a:r>
                      <a:r>
                        <a:rPr lang="sl-SI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sl-SI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rizici</a:t>
                      </a:r>
                      <a:r>
                        <a:rPr lang="sl-SI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sl-SI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životna</a:t>
                      </a:r>
                      <a:r>
                        <a:rPr lang="sl-SI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sl-SI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okolina</a:t>
                      </a:r>
                      <a:r>
                        <a:rPr lang="sl-SI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tehnološki, </a:t>
                      </a:r>
                      <a:r>
                        <a:rPr lang="sl-SI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socijalni</a:t>
                      </a:r>
                      <a:r>
                        <a:rPr lang="sl-SI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zdravstveni,…)</a:t>
                      </a:r>
                    </a:p>
                  </a:txBody>
                  <a:tcPr marL="5758" marR="5758" marT="57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18006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Pregled ključnih </a:t>
            </a:r>
            <a:r>
              <a:rPr lang="sl-SI" dirty="0" err="1" smtClean="0"/>
              <a:t>indikatora</a:t>
            </a:r>
            <a:r>
              <a:rPr lang="sl-SI" dirty="0" smtClean="0"/>
              <a:t> </a:t>
            </a:r>
            <a:r>
              <a:rPr lang="sl-SI" dirty="0" err="1" smtClean="0"/>
              <a:t>tržišta</a:t>
            </a:r>
            <a:r>
              <a:rPr lang="sl-SI" dirty="0" smtClean="0"/>
              <a:t> </a:t>
            </a:r>
            <a:r>
              <a:rPr lang="sl-SI" dirty="0" err="1" smtClean="0"/>
              <a:t>osiguranja</a:t>
            </a:r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3" name="Ograda številke diapoz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3</a:t>
            </a:fld>
            <a:endParaRPr lang="sl-SI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265" y="2326481"/>
            <a:ext cx="8187470" cy="307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523958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Tržišni</a:t>
            </a:r>
            <a:r>
              <a:rPr lang="sl-SI" dirty="0" smtClean="0"/>
              <a:t> </a:t>
            </a:r>
            <a:r>
              <a:rPr lang="sl-SI" dirty="0" err="1" smtClean="0"/>
              <a:t>udio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4</a:t>
            </a:fld>
            <a:endParaRPr lang="sl-SI"/>
          </a:p>
        </p:txBody>
      </p:sp>
      <p:sp>
        <p:nvSpPr>
          <p:cNvPr id="6" name="PoljeZBesedilom 5"/>
          <p:cNvSpPr txBox="1"/>
          <p:nvPr/>
        </p:nvSpPr>
        <p:spPr>
          <a:xfrm>
            <a:off x="755576" y="5517232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 smtClean="0"/>
              <a:t>* Zavarovalnica Maribor i </a:t>
            </a:r>
            <a:r>
              <a:rPr lang="sl-SI" sz="1200" dirty="0" err="1" smtClean="0"/>
              <a:t>Tilia</a:t>
            </a:r>
            <a:r>
              <a:rPr lang="sl-SI" sz="1200" dirty="0" smtClean="0"/>
              <a:t> </a:t>
            </a:r>
            <a:r>
              <a:rPr lang="sl-SI" sz="1200" dirty="0" err="1" smtClean="0"/>
              <a:t>zajedno</a:t>
            </a:r>
            <a:r>
              <a:rPr lang="sl-SI" sz="1200" dirty="0" smtClean="0"/>
              <a:t> u 2003</a:t>
            </a:r>
          </a:p>
          <a:p>
            <a:r>
              <a:rPr lang="sl-SI" sz="1200" dirty="0" smtClean="0"/>
              <a:t>** Adriatic i </a:t>
            </a:r>
            <a:r>
              <a:rPr lang="sl-SI" sz="1200" dirty="0" err="1" smtClean="0"/>
              <a:t>Slovenica</a:t>
            </a:r>
            <a:r>
              <a:rPr lang="sl-SI" sz="1200" dirty="0" smtClean="0"/>
              <a:t> </a:t>
            </a:r>
            <a:r>
              <a:rPr lang="sl-SI" sz="1200" dirty="0" err="1" smtClean="0"/>
              <a:t>zajedno</a:t>
            </a:r>
            <a:r>
              <a:rPr lang="sl-SI" sz="1200" dirty="0" smtClean="0"/>
              <a:t> u 2003</a:t>
            </a:r>
          </a:p>
          <a:p>
            <a:r>
              <a:rPr lang="sl-SI" sz="1200" dirty="0" smtClean="0"/>
              <a:t>*** Zavarovalnica Triglav i Triglav zdravstvena </a:t>
            </a:r>
            <a:r>
              <a:rPr lang="sl-SI" sz="1200" dirty="0" err="1" smtClean="0"/>
              <a:t>zajedno</a:t>
            </a:r>
            <a:r>
              <a:rPr lang="sl-SI" sz="1200" dirty="0" smtClean="0"/>
              <a:t> u 2016</a:t>
            </a:r>
            <a:endParaRPr lang="sl-SI" sz="12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9455" y="1700808"/>
            <a:ext cx="6297982" cy="3645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2474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Struktura premije (2016)</a:t>
            </a:r>
            <a:endParaRPr lang="sl-SI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079716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Ograda številke diapoz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32889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err="1" smtClean="0"/>
              <a:t>Međunarodno</a:t>
            </a:r>
            <a:r>
              <a:rPr lang="sl-SI" dirty="0" smtClean="0"/>
              <a:t> </a:t>
            </a:r>
            <a:r>
              <a:rPr lang="sl-SI" dirty="0" err="1" smtClean="0"/>
              <a:t>poređenje</a:t>
            </a:r>
            <a:endParaRPr lang="sl-SI" dirty="0"/>
          </a:p>
        </p:txBody>
      </p:sp>
      <p:sp>
        <p:nvSpPr>
          <p:cNvPr id="3" name="Ograda številke diapoz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6</a:t>
            </a:fld>
            <a:endParaRPr lang="sl-SI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040" y="2561431"/>
            <a:ext cx="8085920" cy="260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00203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Šta</a:t>
            </a:r>
            <a:r>
              <a:rPr lang="sl-SI" dirty="0" smtClean="0"/>
              <a:t> sledi?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err="1" smtClean="0"/>
              <a:t>Izazovi</a:t>
            </a:r>
            <a:r>
              <a:rPr lang="sl-SI" dirty="0" smtClean="0"/>
              <a:t> na </a:t>
            </a:r>
            <a:r>
              <a:rPr lang="sl-SI" dirty="0" err="1" smtClean="0"/>
              <a:t>području</a:t>
            </a:r>
            <a:r>
              <a:rPr lang="sl-SI" dirty="0" smtClean="0"/>
              <a:t> </a:t>
            </a:r>
            <a:r>
              <a:rPr lang="sl-SI" dirty="0" err="1" smtClean="0"/>
              <a:t>regulative</a:t>
            </a:r>
            <a:endParaRPr lang="sl-SI" dirty="0" smtClean="0"/>
          </a:p>
          <a:p>
            <a:r>
              <a:rPr lang="sl-SI" dirty="0"/>
              <a:t>Konsolidacija </a:t>
            </a:r>
            <a:r>
              <a:rPr lang="sl-SI" dirty="0" err="1"/>
              <a:t>tržišta</a:t>
            </a:r>
            <a:r>
              <a:rPr lang="sl-SI" dirty="0"/>
              <a:t> (Oligopol?)</a:t>
            </a:r>
          </a:p>
          <a:p>
            <a:r>
              <a:rPr lang="sl-SI" dirty="0" err="1" smtClean="0"/>
              <a:t>Izazovi</a:t>
            </a:r>
            <a:r>
              <a:rPr lang="sl-SI" dirty="0" smtClean="0"/>
              <a:t> na </a:t>
            </a:r>
            <a:r>
              <a:rPr lang="sl-SI" dirty="0" err="1" smtClean="0"/>
              <a:t>području</a:t>
            </a:r>
            <a:r>
              <a:rPr lang="sl-SI" dirty="0" smtClean="0"/>
              <a:t> </a:t>
            </a:r>
            <a:r>
              <a:rPr lang="sl-SI" dirty="0" err="1" smtClean="0"/>
              <a:t>osiguranja</a:t>
            </a:r>
            <a:r>
              <a:rPr lang="sl-SI" dirty="0" smtClean="0"/>
              <a:t>, </a:t>
            </a:r>
            <a:r>
              <a:rPr lang="sl-SI" dirty="0" err="1" smtClean="0"/>
              <a:t>potaknuti</a:t>
            </a:r>
            <a:r>
              <a:rPr lang="sl-SI" dirty="0" smtClean="0"/>
              <a:t> tehnološkim, </a:t>
            </a:r>
            <a:r>
              <a:rPr lang="sl-SI" dirty="0" err="1" smtClean="0"/>
              <a:t>finansijskim</a:t>
            </a:r>
            <a:r>
              <a:rPr lang="sl-SI" dirty="0" smtClean="0"/>
              <a:t> i </a:t>
            </a:r>
            <a:r>
              <a:rPr lang="sl-SI" dirty="0" err="1" smtClean="0"/>
              <a:t>socijalnim</a:t>
            </a:r>
            <a:r>
              <a:rPr lang="sl-SI" dirty="0" smtClean="0"/>
              <a:t> </a:t>
            </a:r>
            <a:r>
              <a:rPr lang="sl-SI" dirty="0" err="1" smtClean="0"/>
              <a:t>promenama</a:t>
            </a:r>
            <a:r>
              <a:rPr lang="sl-SI" dirty="0" smtClean="0"/>
              <a:t> i </a:t>
            </a:r>
            <a:r>
              <a:rPr lang="sl-SI" dirty="0" err="1" smtClean="0"/>
              <a:t>promenama</a:t>
            </a:r>
            <a:r>
              <a:rPr lang="sl-SI" dirty="0" smtClean="0"/>
              <a:t>  </a:t>
            </a:r>
            <a:r>
              <a:rPr lang="sl-SI" dirty="0" err="1" smtClean="0"/>
              <a:t>životne</a:t>
            </a:r>
            <a:r>
              <a:rPr lang="sl-SI" dirty="0" smtClean="0"/>
              <a:t> sredine</a:t>
            </a:r>
          </a:p>
          <a:p>
            <a:r>
              <a:rPr lang="sl-SI" dirty="0" smtClean="0"/>
              <a:t>Novi produkti (</a:t>
            </a:r>
            <a:r>
              <a:rPr lang="sl-SI" dirty="0" err="1" smtClean="0"/>
              <a:t>Elon</a:t>
            </a:r>
            <a:r>
              <a:rPr lang="sl-SI" dirty="0" smtClean="0"/>
              <a:t> </a:t>
            </a:r>
            <a:r>
              <a:rPr lang="sl-SI" dirty="0" err="1" smtClean="0"/>
              <a:t>Musk</a:t>
            </a:r>
            <a:r>
              <a:rPr lang="sl-SI" dirty="0" smtClean="0"/>
              <a:t>: „</a:t>
            </a:r>
            <a:r>
              <a:rPr lang="sl-SI" dirty="0" err="1" smtClean="0"/>
              <a:t>Kada</a:t>
            </a:r>
            <a:r>
              <a:rPr lang="sl-SI" dirty="0" smtClean="0"/>
              <a:t> </a:t>
            </a:r>
            <a:r>
              <a:rPr lang="sl-SI" dirty="0"/>
              <a:t>trend postane </a:t>
            </a:r>
            <a:r>
              <a:rPr lang="sl-SI" dirty="0" err="1"/>
              <a:t>očigledan</a:t>
            </a:r>
            <a:r>
              <a:rPr lang="sl-SI" dirty="0"/>
              <a:t>, več je (</a:t>
            </a:r>
            <a:r>
              <a:rPr lang="sl-SI" dirty="0" err="1" smtClean="0"/>
              <a:t>pre</a:t>
            </a:r>
            <a:r>
              <a:rPr lang="sl-SI" dirty="0" smtClean="0"/>
              <a:t>)kasno</a:t>
            </a:r>
            <a:r>
              <a:rPr lang="nb-NO" dirty="0" smtClean="0"/>
              <a:t>„</a:t>
            </a:r>
            <a:r>
              <a:rPr lang="sl-SI" dirty="0" smtClean="0"/>
              <a:t>)</a:t>
            </a:r>
          </a:p>
          <a:p>
            <a:endParaRPr lang="sl-SI" dirty="0"/>
          </a:p>
          <a:p>
            <a:pPr marL="0" indent="0" algn="ctr">
              <a:buNone/>
            </a:pPr>
            <a:r>
              <a:rPr lang="sl-SI" sz="6600" dirty="0" smtClean="0"/>
              <a:t>PITANJA?</a:t>
            </a:r>
            <a:endParaRPr lang="sl-SI" sz="6600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92578-20A5-4E24-88CE-988FAFD8D4E5}" type="slidenum">
              <a:rPr lang="sl-SI" smtClean="0"/>
              <a:pPr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52286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323</Words>
  <Application>Microsoft Office PowerPoint</Application>
  <PresentationFormat>On-screen Show (4:3)</PresentationFormat>
  <Paragraphs>118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Officeova tema</vt:lpstr>
      <vt:lpstr>IZAZOVI I PERSPEKTIVE SLOVENAČKOG TRŽIŠTA OSIGURANJA – 15 GODINA KASNIJE</vt:lpstr>
      <vt:lpstr>Sažetak</vt:lpstr>
      <vt:lpstr>Pregled ključnih indikatora tržišta osiguranja </vt:lpstr>
      <vt:lpstr>Tržišni udio</vt:lpstr>
      <vt:lpstr>Struktura premije (2016)</vt:lpstr>
      <vt:lpstr>Međunarodno poređenje</vt:lpstr>
      <vt:lpstr>Šta sledi?</vt:lpstr>
    </vt:vector>
  </TitlesOfParts>
  <Company>Adriatic Slovenica d.d.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AND PROSPECTS FOR SLOVENIAN INSURANCE MARKET – 15 YEARS LATER</dc:title>
  <dc:creator>Andrej Nemec</dc:creator>
  <cp:lastModifiedBy>Kocovic</cp:lastModifiedBy>
  <cp:revision>27</cp:revision>
  <dcterms:created xsi:type="dcterms:W3CDTF">2017-05-09T06:08:59Z</dcterms:created>
  <dcterms:modified xsi:type="dcterms:W3CDTF">2017-05-15T22:17:28Z</dcterms:modified>
</cp:coreProperties>
</file>