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1" r:id="rId4"/>
    <p:sldId id="270" r:id="rId5"/>
    <p:sldId id="272" r:id="rId6"/>
    <p:sldId id="273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sz="1600" b="1" dirty="0" smtClean="0">
                <a:solidFill>
                  <a:schemeClr val="accent5">
                    <a:lumMod val="50000"/>
                  </a:schemeClr>
                </a:solidFill>
              </a:rPr>
              <a:t>Neživotna osiguranja u hiljadama evra</a:t>
            </a:r>
            <a:endParaRPr lang="sr-Cyrl-RS" sz="1600" b="1" dirty="0">
              <a:solidFill>
                <a:schemeClr val="accent5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503866100311451E-2"/>
          <c:y val="8.6072569440158231E-2"/>
          <c:w val="0.92424253825819214"/>
          <c:h val="0.808336796597360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ŽivotNeživotod2005!$J$1</c:f>
              <c:strCache>
                <c:ptCount val="1"/>
                <c:pt idx="0">
                  <c:v>неживот без АО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ŽivotNeživotod2005!$A$2:$A$13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ŽivotNeživotod2005!$J$2:$J$13</c:f>
              <c:numCache>
                <c:formatCode>#,##0</c:formatCode>
                <c:ptCount val="12"/>
                <c:pt idx="0">
                  <c:v>242638.98245614034</c:v>
                </c:pt>
                <c:pt idx="1">
                  <c:v>277038.06329113926</c:v>
                </c:pt>
                <c:pt idx="2">
                  <c:v>321456.92246725614</c:v>
                </c:pt>
                <c:pt idx="3">
                  <c:v>330415.39034548146</c:v>
                </c:pt>
                <c:pt idx="4">
                  <c:v>285995.99744704284</c:v>
                </c:pt>
                <c:pt idx="5">
                  <c:v>268775.55256866943</c:v>
                </c:pt>
                <c:pt idx="6">
                  <c:v>273423.90021492552</c:v>
                </c:pt>
                <c:pt idx="7">
                  <c:v>266237.00846741465</c:v>
                </c:pt>
                <c:pt idx="8">
                  <c:v>265194.05174887762</c:v>
                </c:pt>
                <c:pt idx="9">
                  <c:v>253754.95522010481</c:v>
                </c:pt>
                <c:pt idx="10">
                  <c:v>267657.29559691547</c:v>
                </c:pt>
                <c:pt idx="11">
                  <c:v>289472.86962338921</c:v>
                </c:pt>
              </c:numCache>
            </c:numRef>
          </c:val>
        </c:ser>
        <c:ser>
          <c:idx val="1"/>
          <c:order val="1"/>
          <c:tx>
            <c:strRef>
              <c:f>ŽivotNeživotod2005!$K$1</c:f>
              <c:strCache>
                <c:ptCount val="1"/>
                <c:pt idx="0">
                  <c:v>АО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ŽivotNeživotod2005!$A$2:$A$13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ŽivotNeživotod2005!$K$2:$K$13</c:f>
              <c:numCache>
                <c:formatCode>#,##0</c:formatCode>
                <c:ptCount val="12"/>
                <c:pt idx="0">
                  <c:v>124501.94152046784</c:v>
                </c:pt>
                <c:pt idx="1">
                  <c:v>156925.05063291139</c:v>
                </c:pt>
                <c:pt idx="2">
                  <c:v>181349.97639967591</c:v>
                </c:pt>
                <c:pt idx="3">
                  <c:v>186955.71156081761</c:v>
                </c:pt>
                <c:pt idx="4">
                  <c:v>190112.244599995</c:v>
                </c:pt>
                <c:pt idx="5">
                  <c:v>178324.25576929274</c:v>
                </c:pt>
                <c:pt idx="6">
                  <c:v>178801.70182022516</c:v>
                </c:pt>
                <c:pt idx="7">
                  <c:v>170001.52130307961</c:v>
                </c:pt>
                <c:pt idx="8">
                  <c:v>170736.99801381867</c:v>
                </c:pt>
                <c:pt idx="9">
                  <c:v>187718.94942306564</c:v>
                </c:pt>
                <c:pt idx="10">
                  <c:v>238496.32603528356</c:v>
                </c:pt>
                <c:pt idx="11">
                  <c:v>245143.23455544279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88870600"/>
        <c:axId val="288870992"/>
      </c:barChart>
      <c:catAx>
        <c:axId val="288870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870992"/>
        <c:crosses val="autoZero"/>
        <c:auto val="1"/>
        <c:lblAlgn val="ctr"/>
        <c:lblOffset val="100"/>
        <c:noMultiLvlLbl val="0"/>
      </c:catAx>
      <c:valAx>
        <c:axId val="2888709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8870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863162532307749"/>
          <c:y val="0.94363209148817684"/>
          <c:w val="0.22525929624924221"/>
          <c:h val="4.15829596673580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sz="1600" b="1" dirty="0" smtClean="0">
                <a:solidFill>
                  <a:schemeClr val="accent5">
                    <a:lumMod val="50000"/>
                  </a:schemeClr>
                </a:solidFill>
              </a:rPr>
              <a:t>Tehničke rezerve</a:t>
            </a:r>
            <a:r>
              <a:rPr lang="sr-Latn-RS" sz="1600" b="1" baseline="0" dirty="0" smtClean="0">
                <a:solidFill>
                  <a:schemeClr val="accent5">
                    <a:lumMod val="50000"/>
                  </a:schemeClr>
                </a:solidFill>
              </a:rPr>
              <a:t> u hiljadama evra</a:t>
            </a:r>
            <a:endParaRPr lang="sr-Cyrl-RS" sz="1600" b="1" dirty="0">
              <a:solidFill>
                <a:schemeClr val="accent5">
                  <a:lumMod val="50000"/>
                </a:schemeClr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Tenničke!$G$1</c:f>
              <c:strCache>
                <c:ptCount val="1"/>
                <c:pt idx="0">
                  <c:v>неживот еври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Tenničke!$A$2:$A$13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Tenničke!$G$2:$G$13</c:f>
              <c:numCache>
                <c:formatCode>#,##0</c:formatCode>
                <c:ptCount val="12"/>
                <c:pt idx="0">
                  <c:v>217717.47368421053</c:v>
                </c:pt>
                <c:pt idx="1">
                  <c:v>287307.18987341772</c:v>
                </c:pt>
                <c:pt idx="2">
                  <c:v>372840.19173054741</c:v>
                </c:pt>
                <c:pt idx="3">
                  <c:v>411756.24428618187</c:v>
                </c:pt>
                <c:pt idx="4">
                  <c:v>415652.26595806808</c:v>
                </c:pt>
                <c:pt idx="5">
                  <c:v>403673.7783203884</c:v>
                </c:pt>
                <c:pt idx="6">
                  <c:v>410000.24846881093</c:v>
                </c:pt>
                <c:pt idx="7">
                  <c:v>396267.94456125353</c:v>
                </c:pt>
                <c:pt idx="8">
                  <c:v>396947.61348579626</c:v>
                </c:pt>
                <c:pt idx="9">
                  <c:v>421580.41242312436</c:v>
                </c:pt>
                <c:pt idx="10">
                  <c:v>451806.73391648667</c:v>
                </c:pt>
                <c:pt idx="11">
                  <c:v>478428.27095631976</c:v>
                </c:pt>
              </c:numCache>
            </c:numRef>
          </c:val>
        </c:ser>
        <c:ser>
          <c:idx val="1"/>
          <c:order val="1"/>
          <c:tx>
            <c:strRef>
              <c:f>Tenničke!$H$1</c:f>
              <c:strCache>
                <c:ptCount val="1"/>
                <c:pt idx="0">
                  <c:v>живот еври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Tenničke!$A$2:$A$13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Tenničke!$H$2:$H$13</c:f>
              <c:numCache>
                <c:formatCode>#,##0</c:formatCode>
                <c:ptCount val="12"/>
                <c:pt idx="0">
                  <c:v>46848.304093567254</c:v>
                </c:pt>
                <c:pt idx="1">
                  <c:v>72015.151898734184</c:v>
                </c:pt>
                <c:pt idx="2">
                  <c:v>120470.68132999816</c:v>
                </c:pt>
                <c:pt idx="3">
                  <c:v>158546.93513617228</c:v>
                </c:pt>
                <c:pt idx="4">
                  <c:v>198421.13990372181</c:v>
                </c:pt>
                <c:pt idx="5">
                  <c:v>246511.00208344788</c:v>
                </c:pt>
                <c:pt idx="6">
                  <c:v>297571.5709631702</c:v>
                </c:pt>
                <c:pt idx="7">
                  <c:v>350059.83205869241</c:v>
                </c:pt>
                <c:pt idx="8">
                  <c:v>414201.03086039075</c:v>
                </c:pt>
                <c:pt idx="9">
                  <c:v>477185.64993059594</c:v>
                </c:pt>
                <c:pt idx="10">
                  <c:v>568846.66202402278</c:v>
                </c:pt>
                <c:pt idx="11">
                  <c:v>673828.3890394849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210256"/>
        <c:axId val="71822488"/>
      </c:barChart>
      <c:catAx>
        <c:axId val="15721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822488"/>
        <c:crosses val="autoZero"/>
        <c:auto val="1"/>
        <c:lblAlgn val="ctr"/>
        <c:lblOffset val="100"/>
        <c:noMultiLvlLbl val="0"/>
      </c:catAx>
      <c:valAx>
        <c:axId val="71822488"/>
        <c:scaling>
          <c:orientation val="minMax"/>
          <c:max val="12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21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0.88237</cdr:x>
      <cdr:y>0.04845</cdr:y>
    </cdr:from>
    <cdr:to>
      <cdr:x>1</cdr:x>
      <cdr:y>0.08646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6079765" y="269297"/>
          <a:ext cx="810490" cy="21127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r-Cyrl-RS" sz="1200" b="1" dirty="0">
              <a:solidFill>
                <a:schemeClr val="accent5">
                  <a:lumMod val="50000"/>
                </a:schemeClr>
              </a:solidFill>
            </a:rPr>
            <a:t>1.152.257</a:t>
          </a:r>
          <a:endParaRPr lang="en-US" sz="1200" b="1" dirty="0">
            <a:solidFill>
              <a:schemeClr val="accent5">
                <a:lumMod val="50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9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9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3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4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25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6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3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18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2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875E5-C1E8-46DD-9B10-1CCA48FE04FE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87A20-1BF5-420D-ACA4-0BB01B918B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7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409" y="1236517"/>
            <a:ext cx="11045536" cy="2348345"/>
          </a:xfrm>
        </p:spPr>
        <p:txBody>
          <a:bodyPr>
            <a:normAutofit fontScale="90000"/>
          </a:bodyPr>
          <a:lstStyle/>
          <a:p>
            <a:r>
              <a:rPr lang="sr-Latn-R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Srpsko tržište osiguranja u procesu uvođenja koncepta </a:t>
            </a:r>
            <a: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Solvency 2</a:t>
            </a:r>
            <a:b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Dragica Janković</a:t>
            </a:r>
            <a: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sz="32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R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RS" sz="32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009" y="3584863"/>
            <a:ext cx="10546773" cy="2660073"/>
          </a:xfrm>
        </p:spPr>
        <p:txBody>
          <a:bodyPr>
            <a:normAutofit/>
          </a:bodyPr>
          <a:lstStyle/>
          <a:p>
            <a:endParaRPr lang="sr-Latn-RS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RS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RS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sr-Latn-RS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sr-Latn-RS" dirty="0" smtClean="0">
                <a:solidFill>
                  <a:schemeClr val="accent5">
                    <a:lumMod val="50000"/>
                  </a:schemeClr>
                </a:solidFill>
              </a:rPr>
              <a:t>Zlatibor, maj 2017.</a:t>
            </a:r>
          </a:p>
        </p:txBody>
      </p:sp>
      <p:pic>
        <p:nvPicPr>
          <p:cNvPr id="4" name="Picture 1" descr="Dunav osiguranj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885"/>
          <a:stretch/>
        </p:blipFill>
        <p:spPr bwMode="auto">
          <a:xfrm>
            <a:off x="0" y="203232"/>
            <a:ext cx="2431473" cy="79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310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5" y="365125"/>
            <a:ext cx="11689772" cy="6316230"/>
          </a:xfrm>
        </p:spPr>
        <p:txBody>
          <a:bodyPr>
            <a:normAutofit/>
          </a:bodyPr>
          <a:lstStyle/>
          <a:p>
            <a:r>
              <a:rPr lang="sr-Latn-RS" sz="2400" b="1" dirty="0" smtClean="0">
                <a:solidFill>
                  <a:schemeClr val="accent5">
                    <a:lumMod val="50000"/>
                  </a:schemeClr>
                </a:solidFill>
              </a:rPr>
              <a:t>Šta se dešavalo na srpskom tržištu osiguranja poslednjih godina?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16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116632"/>
            <a:ext cx="8928992" cy="404664"/>
          </a:xfrm>
        </p:spPr>
        <p:txBody>
          <a:bodyPr>
            <a:normAutofit fontScale="90000"/>
          </a:bodyPr>
          <a:lstStyle/>
          <a:p>
            <a:r>
              <a:rPr lang="sr-Cyrl-RS" sz="2400" b="1" dirty="0">
                <a:solidFill>
                  <a:schemeClr val="tx2">
                    <a:lumMod val="75000"/>
                  </a:schemeClr>
                </a:solidFill>
              </a:rPr>
              <a:t>Премија осигурања </a:t>
            </a:r>
            <a:endParaRPr lang="en-US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847529" y="620688"/>
          <a:ext cx="6017353" cy="5976658"/>
        </p:xfrm>
        <a:graphic>
          <a:graphicData uri="http://schemas.openxmlformats.org/drawingml/2006/table">
            <a:tbl>
              <a:tblPr/>
              <a:tblGrid>
                <a:gridCol w="413592"/>
                <a:gridCol w="2822155"/>
                <a:gridCol w="373043"/>
                <a:gridCol w="1630037"/>
                <a:gridCol w="778526"/>
              </a:tblGrid>
              <a:tr h="228025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sr-Cyrl-R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врста осигурања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r-Cyrl-R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Тржиште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02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r-Cyrl-R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раст/пад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од последица незгоде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4.364.554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Добровољно здравствено осигурање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2.229.411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моторних возила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6.916.653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11,04%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шинских возила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117.571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-10,80%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ваздухоплова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123.877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пловних објеката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106.941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19,31%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робе у превозу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636.358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-3,82%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имовине од пожара и др. опас.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5.011.861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-1,16%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Остала осигурања имовине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10.585.927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Осиг. од одгов. због употр.  мот. воз.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30.268.399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Осиг. од одгов. због употр.  ваздух.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100.327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-2,93%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Осиг. од одгов. због употр.  плов. објек.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27.983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од опште одговорности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1.922.783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кредита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850.216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90,85%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јемства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84.626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22,61%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финансијских губитака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742.473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-7,69%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трошк.  правне заштите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6.587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12,56%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помоћи на путовању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1.913.733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r-Cyrl-R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НЕЖИВОТНО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66.010.280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7,23%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r-Cyrl-R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НЕЖИВОТНО без во 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35.741.881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9,79%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Осигурање живота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21.218.226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Допунско осигурање уз осигурање живота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1.290.526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r-Cyrl-R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ЖИВОТНО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23.127.709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19,43%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sr-Cyrl-R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УКУПНО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89.137.989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53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5" y="923036"/>
            <a:ext cx="11937966" cy="407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0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1631504" y="116632"/>
          <a:ext cx="903649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711624" y="5987247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200" b="1" dirty="0">
                <a:solidFill>
                  <a:schemeClr val="accent5">
                    <a:lumMod val="50000"/>
                  </a:schemeClr>
                </a:solidFill>
              </a:rPr>
              <a:t>Однос 2016 и 2005 године</a:t>
            </a:r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неживот без АО: 119,3%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АО	    : 196,9%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укупно неживот: 145,6%</a:t>
            </a:r>
            <a:endParaRPr lang="en-US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44072" y="5987246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200" b="1" dirty="0">
                <a:solidFill>
                  <a:schemeClr val="accent5">
                    <a:lumMod val="50000"/>
                  </a:schemeClr>
                </a:solidFill>
              </a:rPr>
              <a:t>Однос 2016 и 2008 године</a:t>
            </a:r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неживот без АО:    87,6%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АО	    : 131,1%</a:t>
            </a:r>
          </a:p>
          <a:p>
            <a:r>
              <a:rPr lang="sr-Cyrl-RS" sz="1200" dirty="0">
                <a:solidFill>
                  <a:schemeClr val="accent5">
                    <a:lumMod val="50000"/>
                  </a:schemeClr>
                </a:solidFill>
              </a:rPr>
              <a:t>укупно неживот: 103,3%</a:t>
            </a:r>
            <a:endParaRPr lang="en-US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6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3244" y="116633"/>
            <a:ext cx="8704984" cy="5447700"/>
          </a:xfrm>
        </p:spPr>
        <p:txBody>
          <a:bodyPr>
            <a:normAutofit/>
          </a:bodyPr>
          <a:lstStyle/>
          <a:p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>Pozitivan je rast životnih osiguranja.</a:t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>Promena strukture premije od 9,51% životnih osiguranja u 2005. godini do skoro 26% u 2016.</a:t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sr-Latn-RS" sz="18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en-US" sz="1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536" y="1412776"/>
            <a:ext cx="8488692" cy="43204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78628" y="5949280"/>
            <a:ext cx="7229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>
                <a:solidFill>
                  <a:schemeClr val="accent5">
                    <a:lumMod val="50000"/>
                  </a:schemeClr>
                </a:solidFill>
              </a:rPr>
              <a:t>Индекс раста животних осигурања од 2005. до 2016. је 485,4%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2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19" y="1"/>
            <a:ext cx="12011890" cy="1132608"/>
          </a:xfrm>
        </p:spPr>
        <p:txBody>
          <a:bodyPr>
            <a:normAutofit/>
          </a:bodyPr>
          <a:lstStyle/>
          <a:p>
            <a:r>
              <a:rPr lang="sr-Latn-RS" sz="2400" b="1" dirty="0" smtClean="0">
                <a:solidFill>
                  <a:schemeClr val="accent5">
                    <a:lumMod val="50000"/>
                  </a:schemeClr>
                </a:solidFill>
              </a:rPr>
              <a:t>Čeka nas usaglašavanje sa </a:t>
            </a:r>
            <a:r>
              <a:rPr lang="sr-Latn-RS" sz="2400" b="1" dirty="0">
                <a:solidFill>
                  <a:schemeClr val="accent5">
                    <a:lumMod val="50000"/>
                  </a:schemeClr>
                </a:solidFill>
              </a:rPr>
              <a:t>I </a:t>
            </a:r>
            <a:r>
              <a:rPr lang="sr-Latn-RS" sz="2400" b="1" dirty="0" smtClean="0">
                <a:solidFill>
                  <a:schemeClr val="accent5">
                    <a:lumMod val="50000"/>
                  </a:schemeClr>
                </a:solidFill>
              </a:rPr>
              <a:t>stubom - kvantitativnim zahtevima S2 (tehničke rezerve i adekvatnost kapitala), sa mnogo oštrijim regulatronim zahtevima!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8701160"/>
              </p:ext>
            </p:extLst>
          </p:nvPr>
        </p:nvGraphicFramePr>
        <p:xfrm>
          <a:off x="591199" y="1019176"/>
          <a:ext cx="6890255" cy="5558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2"/>
          <p:cNvSpPr txBox="1"/>
          <p:nvPr/>
        </p:nvSpPr>
        <p:spPr>
          <a:xfrm>
            <a:off x="1155140" y="4580659"/>
            <a:ext cx="820847" cy="19050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r-Cyrl-RS" sz="1200" b="1" dirty="0">
                <a:solidFill>
                  <a:schemeClr val="accent5">
                    <a:lumMod val="50000"/>
                  </a:schemeClr>
                </a:solidFill>
              </a:rPr>
              <a:t>264.566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6927" y="2327564"/>
            <a:ext cx="43330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Ukupne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tehničke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rezerve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u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evrima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od 2005. do 2016.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godine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porasle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4,36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puta</a:t>
            </a:r>
            <a:r>
              <a:rPr lang="sr-Latn-RS" dirty="0" smtClean="0">
                <a:solidFill>
                  <a:schemeClr val="accent5">
                    <a:lumMod val="50000"/>
                  </a:schemeClr>
                </a:solidFill>
              </a:rPr>
              <a:t> i to sa 264.566 hiljada evra na 1.152.257 hiljada evra.</a:t>
            </a:r>
          </a:p>
          <a:p>
            <a:endParaRPr lang="sr-Latn-RS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Tehničke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rezerve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neživotnih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osiguranja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porasle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2,20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puta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sr-Latn-RS" dirty="0" smtClean="0">
                <a:solidFill>
                  <a:schemeClr val="accent5">
                    <a:lumMod val="50000"/>
                  </a:schemeClr>
                </a:solidFill>
              </a:rPr>
              <a:t>(sa 217.717 h. evra na 478.428 h.evra), a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životnih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14,38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puta</a:t>
            </a:r>
            <a:r>
              <a:rPr lang="sr-Latn-RS" dirty="0" smtClean="0">
                <a:solidFill>
                  <a:schemeClr val="accent5">
                    <a:lumMod val="50000"/>
                  </a:schemeClr>
                </a:solidFill>
              </a:rPr>
              <a:t> (sa 46.848 na 673.828 hiljada evra)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10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627" y="1794075"/>
            <a:ext cx="3874995" cy="3301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4821382" y="2421082"/>
            <a:ext cx="249381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2000" b="1" dirty="0" smtClean="0">
                <a:solidFill>
                  <a:schemeClr val="accent5">
                    <a:lumMod val="50000"/>
                  </a:schemeClr>
                </a:solidFill>
              </a:rPr>
              <a:t>   HVALA NA PAŽNJI!</a:t>
            </a:r>
            <a:endParaRPr lang="en-US" sz="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88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368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Srpsko tržište osiguranja u procesu uvođenja koncepta Solvency 2  Dragica Janković  </vt:lpstr>
      <vt:lpstr>Šta se dešavalo na srpskom tržištu osiguranja poslednjih godina?</vt:lpstr>
      <vt:lpstr>Премија осигурања </vt:lpstr>
      <vt:lpstr>PowerPoint Presentation</vt:lpstr>
      <vt:lpstr>PowerPoint Presentation</vt:lpstr>
      <vt:lpstr> Pozitivan je rast životnih osiguranja.  Promena strukture premije od 9,51% životnih osiguranja u 2005. godini do skoro 26% u 2016.                </vt:lpstr>
      <vt:lpstr>Čeka nas usaglašavanje sa I stubom - kvantitativnim zahtevima S2 (tehničke rezerve i adekvatnost kapitala), sa mnogo oštrijim regulatronim zahtevima!</vt:lpstr>
      <vt:lpstr>PowerPoint Presentation</vt:lpstr>
    </vt:vector>
  </TitlesOfParts>
  <Company>Dunav Osiguranje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Srpsko tržište osiguranja u procesu uvođenja koncepta Solvency 2</dc:title>
  <dc:creator>Dragica Janković</dc:creator>
  <cp:lastModifiedBy>Dragica Janković</cp:lastModifiedBy>
  <cp:revision>51</cp:revision>
  <cp:lastPrinted>2017-05-18T08:21:40Z</cp:lastPrinted>
  <dcterms:created xsi:type="dcterms:W3CDTF">2017-04-19T14:03:32Z</dcterms:created>
  <dcterms:modified xsi:type="dcterms:W3CDTF">2017-05-18T09:01:24Z</dcterms:modified>
</cp:coreProperties>
</file>