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80" r:id="rId2"/>
  </p:sldMasterIdLst>
  <p:notesMasterIdLst>
    <p:notesMasterId r:id="rId25"/>
  </p:notesMasterIdLst>
  <p:handoutMasterIdLst>
    <p:handoutMasterId r:id="rId26"/>
  </p:handoutMasterIdLst>
  <p:sldIdLst>
    <p:sldId id="367" r:id="rId3"/>
    <p:sldId id="368" r:id="rId4"/>
    <p:sldId id="375" r:id="rId5"/>
    <p:sldId id="379" r:id="rId6"/>
    <p:sldId id="377" r:id="rId7"/>
    <p:sldId id="352" r:id="rId8"/>
    <p:sldId id="356" r:id="rId9"/>
    <p:sldId id="378" r:id="rId10"/>
    <p:sldId id="354" r:id="rId11"/>
    <p:sldId id="357" r:id="rId12"/>
    <p:sldId id="355" r:id="rId13"/>
    <p:sldId id="359" r:id="rId14"/>
    <p:sldId id="370" r:id="rId15"/>
    <p:sldId id="363" r:id="rId16"/>
    <p:sldId id="372" r:id="rId17"/>
    <p:sldId id="361" r:id="rId18"/>
    <p:sldId id="365" r:id="rId19"/>
    <p:sldId id="373" r:id="rId20"/>
    <p:sldId id="380" r:id="rId21"/>
    <p:sldId id="384" r:id="rId22"/>
    <p:sldId id="381" r:id="rId23"/>
    <p:sldId id="317" r:id="rId24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0504" autoAdjust="0"/>
  </p:normalViewPr>
  <p:slideViewPr>
    <p:cSldViewPr>
      <p:cViewPr>
        <p:scale>
          <a:sx n="75" d="100"/>
          <a:sy n="75" d="100"/>
        </p:scale>
        <p:origin x="-121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3108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dPt>
            <c:idx val="0"/>
            <c:spPr>
              <a:solidFill>
                <a:schemeClr val="accent4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cat>
            <c:strRef>
              <c:f>Sheet1!$A$2:$A$4</c:f>
              <c:strCache>
                <c:ptCount val="3"/>
                <c:pt idx="0">
                  <c:v>Rural</c:v>
                </c:pt>
                <c:pt idx="1">
                  <c:v>Suburban</c:v>
                </c:pt>
                <c:pt idx="2">
                  <c:v>Urban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42</c:v>
                </c:pt>
                <c:pt idx="2">
                  <c:v>3</c:v>
                </c:pt>
              </c:numCache>
            </c:numRef>
          </c:val>
        </c:ser>
        <c:dLbls/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Avenir Book" charset="0"/>
              <a:ea typeface="Avenir Book" charset="0"/>
              <a:cs typeface="Avenir Book" charset="0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>
          <a:latin typeface="Avenir Book" charset="0"/>
          <a:ea typeface="Avenir Book" charset="0"/>
          <a:cs typeface="Avenir Book" charset="0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>
        <c:manualLayout>
          <c:layoutTarget val="inner"/>
          <c:xMode val="edge"/>
          <c:yMode val="edge"/>
          <c:x val="6.4679532771638001E-2"/>
          <c:y val="0.23226108993738703"/>
          <c:w val="0.64439081956108724"/>
          <c:h val="0.56117424114409509"/>
        </c:manualLayout>
      </c:layout>
      <c:doughnutChart>
        <c:varyColors val="1"/>
        <c:ser>
          <c:idx val="0"/>
          <c:order val="0"/>
          <c:spPr>
            <a:solidFill>
              <a:schemeClr val="accent4"/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dPt>
            <c:idx val="0"/>
            <c:spPr>
              <a:solidFill>
                <a:srgbClr val="1B6AA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2"/>
            <c:spPr>
              <a:solidFill>
                <a:schemeClr val="accent4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3"/>
            <c:spPr>
              <a:solidFill>
                <a:srgbClr val="F8D35E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cat>
            <c:strRef>
              <c:f>Sheet1!$A$2:$A$5</c:f>
              <c:strCache>
                <c:ptCount val="4"/>
                <c:pt idx="0">
                  <c:v>Major</c:v>
                </c:pt>
                <c:pt idx="1">
                  <c:v>Minor</c:v>
                </c:pt>
                <c:pt idx="2">
                  <c:v>Trunk</c:v>
                </c:pt>
                <c:pt idx="3">
                  <c:v>Local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</c:v>
                </c:pt>
                <c:pt idx="1">
                  <c:v>23</c:v>
                </c:pt>
                <c:pt idx="2">
                  <c:v>40</c:v>
                </c:pt>
                <c:pt idx="3">
                  <c:v>8</c:v>
                </c:pt>
              </c:numCache>
            </c:numRef>
          </c:val>
        </c:ser>
        <c:dLbls/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Avenir Book" charset="0"/>
              <a:ea typeface="Avenir Book" charset="0"/>
              <a:cs typeface="Avenir Book" charset="0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/>
      <c:radarChart>
        <c:radarStyle val="fill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  <a:ln w="9525" cap="flat" cmpd="sng" algn="ctr">
              <a:solidFill>
                <a:schemeClr val="accent1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88900" h="88900"/>
            </a:sp3d>
          </c:spPr>
          <c:cat>
            <c:strRef>
              <c:f>Sheet1!$A$2:$A$6</c:f>
              <c:strCache>
                <c:ptCount val="5"/>
                <c:pt idx="0">
                  <c:v>Consistency</c:v>
                </c:pt>
                <c:pt idx="1">
                  <c:v>Anticipation</c:v>
                </c:pt>
                <c:pt idx="2">
                  <c:v>Calmness</c:v>
                </c:pt>
                <c:pt idx="3">
                  <c:v>Smoothness</c:v>
                </c:pt>
                <c:pt idx="4">
                  <c:v>Pace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73</c:v>
                </c:pt>
                <c:pt idx="1">
                  <c:v>82</c:v>
                </c:pt>
                <c:pt idx="2">
                  <c:v>83</c:v>
                </c:pt>
                <c:pt idx="3">
                  <c:v>78</c:v>
                </c:pt>
                <c:pt idx="4">
                  <c:v>100</c:v>
                </c:pt>
              </c:numCache>
            </c:numRef>
          </c:val>
        </c:ser>
        <c:dLbls/>
        <c:axId val="122974592"/>
        <c:axId val="122976128"/>
      </c:radarChart>
      <c:catAx>
        <c:axId val="1229745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4426F"/>
                </a:solidFill>
                <a:latin typeface="Avenir Book" charset="0"/>
                <a:ea typeface="Avenir Book" charset="0"/>
                <a:cs typeface="Avenir Book" charset="0"/>
              </a:defRPr>
            </a:pPr>
            <a:endParaRPr lang="en-US"/>
          </a:p>
        </c:txPr>
        <c:crossAx val="122976128"/>
        <c:crosses val="autoZero"/>
        <c:auto val="1"/>
        <c:lblAlgn val="ctr"/>
        <c:lblOffset val="100"/>
      </c:catAx>
      <c:valAx>
        <c:axId val="1229761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2297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>
        <c:manualLayout>
          <c:layoutTarget val="inner"/>
          <c:xMode val="edge"/>
          <c:yMode val="edge"/>
          <c:x val="0"/>
          <c:y val="0.24581285205242406"/>
          <c:w val="0.54565761019498316"/>
          <c:h val="0.53034372224052995"/>
        </c:manualLayout>
      </c:layout>
      <c:doughnutChart>
        <c:varyColors val="1"/>
        <c:ser>
          <c:idx val="0"/>
          <c:order val="0"/>
          <c:spPr>
            <a:solidFill>
              <a:schemeClr val="accent4"/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dPt>
            <c:idx val="0"/>
            <c:spPr>
              <a:solidFill>
                <a:schemeClr val="tx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3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4"/>
            <c:spPr>
              <a:solidFill>
                <a:schemeClr val="accent4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cat>
            <c:strRef>
              <c:f>Sheet1!$A$2:$A$6</c:f>
              <c:strCache>
                <c:ptCount val="5"/>
                <c:pt idx="0">
                  <c:v>00:00-6:30</c:v>
                </c:pt>
                <c:pt idx="1">
                  <c:v>6:30-16:00</c:v>
                </c:pt>
                <c:pt idx="2">
                  <c:v>16:00-19:00</c:v>
                </c:pt>
                <c:pt idx="3">
                  <c:v>19:00-00:00</c:v>
                </c:pt>
                <c:pt idx="4">
                  <c:v>Weekend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13</c:v>
                </c:pt>
                <c:pt idx="2">
                  <c:v>2</c:v>
                </c:pt>
                <c:pt idx="3">
                  <c:v>23</c:v>
                </c:pt>
                <c:pt idx="4">
                  <c:v>60</c:v>
                </c:pt>
              </c:numCache>
            </c:numRef>
          </c:val>
        </c:ser>
        <c:dLbls/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695965969262007"/>
          <c:y val="0.28225749485859697"/>
          <c:w val="0.32625249549846214"/>
          <c:h val="0.4428079601869560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Avenir Book" charset="0"/>
              <a:ea typeface="Avenir Book" charset="0"/>
              <a:cs typeface="Avenir Book" charset="0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C2E0F4-3770-4F35-BD87-36AD4C8040AA}" type="doc">
      <dgm:prSet loTypeId="urn:microsoft.com/office/officeart/2008/layout/VerticalCurvedList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64B10AC-5457-414D-B1AC-95216D131FE9}">
      <dgm:prSet phldrT="[Text]" custT="1"/>
      <dgm:spPr>
        <a:xfrm>
          <a:off x="334608" y="180504"/>
          <a:ext cx="8171200" cy="591020"/>
        </a:xfrm>
        <a:prstGeom prst="rect">
          <a:avLst/>
        </a:prstGeom>
        <a:gradFill rotWithShape="0">
          <a:gsLst>
            <a:gs pos="0">
              <a:sysClr val="window" lastClr="FFFFFF">
                <a:lumMod val="5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GB" sz="2000" b="1" dirty="0" smtClean="0">
              <a:solidFill>
                <a:schemeClr val="tx1"/>
              </a:solidFill>
              <a:sym typeface="Arial"/>
            </a:rPr>
            <a:t>Customers</a:t>
          </a:r>
          <a:r>
            <a:rPr lang="en-GB" sz="1400" b="1" dirty="0" smtClean="0">
              <a:solidFill>
                <a:schemeClr val="bg1"/>
              </a:solidFill>
              <a:sym typeface="Arial"/>
            </a:rPr>
            <a:t> </a:t>
          </a:r>
          <a:endParaRPr lang="en-US" sz="14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5DD5E76-D0EF-4DE5-A6FC-592197F6A267}" type="parTrans" cxnId="{B60E6CD1-3091-4F22-9B3D-6EE2C1C3F631}">
      <dgm:prSet/>
      <dgm:spPr/>
      <dgm:t>
        <a:bodyPr/>
        <a:lstStyle/>
        <a:p>
          <a:endParaRPr lang="en-US" sz="1300" b="1"/>
        </a:p>
      </dgm:t>
    </dgm:pt>
    <dgm:pt modelId="{EED37F49-3360-4ABF-9159-41CBF6B21A32}" type="sibTrans" cxnId="{B60E6CD1-3091-4F22-9B3D-6EE2C1C3F631}">
      <dgm:prSet/>
      <dgm:spPr>
        <a:xfrm>
          <a:off x="-2689173" y="-414772"/>
          <a:ext cx="3209620" cy="3209620"/>
        </a:xfrm>
        <a:prstGeom prst="blockArc">
          <a:avLst>
            <a:gd name="adj1" fmla="val 18900000"/>
            <a:gd name="adj2" fmla="val 2700000"/>
            <a:gd name="adj3" fmla="val 673"/>
          </a:avLst>
        </a:prstGeom>
        <a:noFill/>
        <a:ln w="25400" cap="flat" cmpd="sng" algn="ctr">
          <a:solidFill>
            <a:srgbClr val="C0504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 sz="1300" b="1"/>
        </a:p>
      </dgm:t>
    </dgm:pt>
    <dgm:pt modelId="{5A4D439A-57E2-4564-8FE3-FECB2015764E}">
      <dgm:prSet phldrT="[Text]" custT="1"/>
      <dgm:spPr>
        <a:xfrm>
          <a:off x="507640" y="847725"/>
          <a:ext cx="7998169" cy="684623"/>
        </a:xfrm>
        <a:prstGeom prst="rect">
          <a:avLst/>
        </a:prstGeom>
        <a:gradFill rotWithShape="0">
          <a:gsLst>
            <a:gs pos="0">
              <a:sysClr val="window" lastClr="FFFFFF">
                <a:lumMod val="5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GB" sz="2000" b="1" dirty="0" smtClean="0">
              <a:solidFill>
                <a:schemeClr val="tx1"/>
              </a:solidFill>
              <a:sym typeface="Arial"/>
            </a:rPr>
            <a:t>Distribution network</a:t>
          </a:r>
          <a:endParaRPr lang="en-US" sz="2000" b="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7E3B3F8-3F0C-46A8-AB37-509C1AF959C4}" type="parTrans" cxnId="{92E7092B-AF92-4CAC-A18C-0065EBCF3415}">
      <dgm:prSet/>
      <dgm:spPr/>
      <dgm:t>
        <a:bodyPr/>
        <a:lstStyle/>
        <a:p>
          <a:endParaRPr lang="en-US" sz="1300" b="1"/>
        </a:p>
      </dgm:t>
    </dgm:pt>
    <dgm:pt modelId="{391C57E2-753F-4018-B392-19F5CF31E383}" type="sibTrans" cxnId="{92E7092B-AF92-4CAC-A18C-0065EBCF3415}">
      <dgm:prSet/>
      <dgm:spPr/>
      <dgm:t>
        <a:bodyPr/>
        <a:lstStyle/>
        <a:p>
          <a:endParaRPr lang="en-US" sz="1300" b="1"/>
        </a:p>
      </dgm:t>
    </dgm:pt>
    <dgm:pt modelId="{B9E92DBE-251F-4338-A4BF-829E1BF37348}">
      <dgm:prSet custT="1"/>
      <dgm:spPr>
        <a:xfrm>
          <a:off x="334608" y="1609725"/>
          <a:ext cx="8171200" cy="588668"/>
        </a:xfrm>
        <a:prstGeom prst="rect">
          <a:avLst/>
        </a:prstGeom>
        <a:gradFill rotWithShape="0">
          <a:gsLst>
            <a:gs pos="0">
              <a:sysClr val="window" lastClr="FFFFFF">
                <a:lumMod val="5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GB" sz="2000" b="1" dirty="0" smtClean="0">
              <a:solidFill>
                <a:schemeClr val="tx1"/>
              </a:solidFill>
              <a:sym typeface="Arial"/>
            </a:rPr>
            <a:t>Insurer</a:t>
          </a:r>
          <a:endParaRPr lang="en-US" sz="2000" b="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71DE93A-7E38-4F4B-8394-23EA16A30399}" type="parTrans" cxnId="{17E1B42F-4F4C-43C0-AB2A-4D4BA5FDE85C}">
      <dgm:prSet/>
      <dgm:spPr/>
      <dgm:t>
        <a:bodyPr/>
        <a:lstStyle/>
        <a:p>
          <a:endParaRPr lang="en-US" sz="1300" b="1"/>
        </a:p>
      </dgm:t>
    </dgm:pt>
    <dgm:pt modelId="{6295E6BC-8480-4E9B-B2F1-640AEA739F4D}" type="sibTrans" cxnId="{17E1B42F-4F4C-43C0-AB2A-4D4BA5FDE85C}">
      <dgm:prSet/>
      <dgm:spPr/>
      <dgm:t>
        <a:bodyPr/>
        <a:lstStyle/>
        <a:p>
          <a:endParaRPr lang="en-US" sz="1300" b="1"/>
        </a:p>
      </dgm:t>
    </dgm:pt>
    <dgm:pt modelId="{6FFFF43F-78A0-421F-B3DB-BB5F852649D5}">
      <dgm:prSet custT="1"/>
      <dgm:spPr>
        <a:xfrm>
          <a:off x="334608" y="1609725"/>
          <a:ext cx="8171200" cy="588668"/>
        </a:xfrm>
        <a:gradFill rotWithShape="0">
          <a:gsLst>
            <a:gs pos="0">
              <a:sysClr val="window" lastClr="FFFFFF">
                <a:lumMod val="5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GB" sz="2000" b="1" dirty="0" smtClean="0">
              <a:solidFill>
                <a:schemeClr val="tx1"/>
              </a:solidFill>
              <a:sym typeface="Arial"/>
            </a:rPr>
            <a:t>Society</a:t>
          </a:r>
          <a:endParaRPr lang="en-US" sz="2000" b="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1D29C10-AD65-4C00-9F6D-21E21F219D77}" type="parTrans" cxnId="{4251276C-6FFD-41B9-A2A3-653EE818D3CF}">
      <dgm:prSet/>
      <dgm:spPr/>
      <dgm:t>
        <a:bodyPr/>
        <a:lstStyle/>
        <a:p>
          <a:endParaRPr lang="en-US"/>
        </a:p>
      </dgm:t>
    </dgm:pt>
    <dgm:pt modelId="{32E89736-AEF1-45EC-AC6D-EF7AB96B954D}" type="sibTrans" cxnId="{4251276C-6FFD-41B9-A2A3-653EE818D3CF}">
      <dgm:prSet/>
      <dgm:spPr/>
      <dgm:t>
        <a:bodyPr/>
        <a:lstStyle/>
        <a:p>
          <a:endParaRPr lang="en-US"/>
        </a:p>
      </dgm:t>
    </dgm:pt>
    <dgm:pt modelId="{2A5AD734-D3AE-468A-AF72-7F0B1075CCDC}" type="pres">
      <dgm:prSet presAssocID="{71C2E0F4-3770-4F35-BD87-36AD4C8040A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7A9950D-1D90-495C-8CE6-C113E4135455}" type="pres">
      <dgm:prSet presAssocID="{71C2E0F4-3770-4F35-BD87-36AD4C8040AA}" presName="Name1" presStyleCnt="0"/>
      <dgm:spPr/>
      <dgm:t>
        <a:bodyPr/>
        <a:lstStyle/>
        <a:p>
          <a:endParaRPr lang="en-US"/>
        </a:p>
      </dgm:t>
    </dgm:pt>
    <dgm:pt modelId="{78A359B4-0A63-4535-97E4-4CB0B98F16D2}" type="pres">
      <dgm:prSet presAssocID="{71C2E0F4-3770-4F35-BD87-36AD4C8040AA}" presName="cycle" presStyleCnt="0"/>
      <dgm:spPr/>
      <dgm:t>
        <a:bodyPr/>
        <a:lstStyle/>
        <a:p>
          <a:endParaRPr lang="en-US"/>
        </a:p>
      </dgm:t>
    </dgm:pt>
    <dgm:pt modelId="{3E3A531F-DB52-4CE8-ABBF-8A241C019D3B}" type="pres">
      <dgm:prSet presAssocID="{71C2E0F4-3770-4F35-BD87-36AD4C8040AA}" presName="srcNode" presStyleLbl="node1" presStyleIdx="0" presStyleCnt="4"/>
      <dgm:spPr/>
      <dgm:t>
        <a:bodyPr/>
        <a:lstStyle/>
        <a:p>
          <a:endParaRPr lang="en-US"/>
        </a:p>
      </dgm:t>
    </dgm:pt>
    <dgm:pt modelId="{863D63BF-7897-4D66-AB4B-DD670C502325}" type="pres">
      <dgm:prSet presAssocID="{71C2E0F4-3770-4F35-BD87-36AD4C8040AA}" presName="conn" presStyleLbl="parChTrans1D2" presStyleIdx="0" presStyleCnt="1"/>
      <dgm:spPr/>
      <dgm:t>
        <a:bodyPr/>
        <a:lstStyle/>
        <a:p>
          <a:endParaRPr lang="en-US"/>
        </a:p>
      </dgm:t>
    </dgm:pt>
    <dgm:pt modelId="{C9E52E42-435E-4269-8EB9-F27DB4298F47}" type="pres">
      <dgm:prSet presAssocID="{71C2E0F4-3770-4F35-BD87-36AD4C8040AA}" presName="extraNode" presStyleLbl="node1" presStyleIdx="0" presStyleCnt="4"/>
      <dgm:spPr/>
      <dgm:t>
        <a:bodyPr/>
        <a:lstStyle/>
        <a:p>
          <a:endParaRPr lang="en-US"/>
        </a:p>
      </dgm:t>
    </dgm:pt>
    <dgm:pt modelId="{A2929B59-5B2E-44EC-9DA3-F55720CE8C9B}" type="pres">
      <dgm:prSet presAssocID="{71C2E0F4-3770-4F35-BD87-36AD4C8040AA}" presName="dstNode" presStyleLbl="node1" presStyleIdx="0" presStyleCnt="4"/>
      <dgm:spPr/>
      <dgm:t>
        <a:bodyPr/>
        <a:lstStyle/>
        <a:p>
          <a:endParaRPr lang="en-US"/>
        </a:p>
      </dgm:t>
    </dgm:pt>
    <dgm:pt modelId="{C2770B15-BAF3-40BE-8332-25189D715B6E}" type="pres">
      <dgm:prSet presAssocID="{D64B10AC-5457-414D-B1AC-95216D131FE9}" presName="text_1" presStyleLbl="node1" presStyleIdx="0" presStyleCnt="4" custScaleY="124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813C1-CCCA-44D9-929A-F3E421AE2631}" type="pres">
      <dgm:prSet presAssocID="{D64B10AC-5457-414D-B1AC-95216D131FE9}" presName="accent_1" presStyleCnt="0"/>
      <dgm:spPr/>
      <dgm:t>
        <a:bodyPr/>
        <a:lstStyle/>
        <a:p>
          <a:endParaRPr lang="en-US"/>
        </a:p>
      </dgm:t>
    </dgm:pt>
    <dgm:pt modelId="{87DA681C-012E-49AD-AB65-9D3A39CCA90B}" type="pres">
      <dgm:prSet presAssocID="{D64B10AC-5457-414D-B1AC-95216D131FE9}" presName="accentRepeatNode" presStyleLbl="solidFgAcc1" presStyleIdx="0" presStyleCnt="4"/>
      <dgm:spPr>
        <a:xfrm>
          <a:off x="37099" y="178505"/>
          <a:ext cx="595018" cy="59501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ysClr val="window" lastClr="FFFFFF"/>
          </a:contourClr>
        </a:sp3d>
      </dgm:spPr>
      <dgm:t>
        <a:bodyPr/>
        <a:lstStyle/>
        <a:p>
          <a:endParaRPr lang="en-US"/>
        </a:p>
      </dgm:t>
    </dgm:pt>
    <dgm:pt modelId="{723A2949-F866-4A40-ABE4-09BCFF107FD4}" type="pres">
      <dgm:prSet presAssocID="{5A4D439A-57E2-4564-8FE3-FECB2015764E}" presName="text_2" presStyleLbl="node1" presStyleIdx="1" presStyleCnt="4" custScaleY="143824" custLinFactNeighborX="-168" custLinFactNeighborY="-1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5069F-41EE-465E-9CC0-522E4049D68C}" type="pres">
      <dgm:prSet presAssocID="{5A4D439A-57E2-4564-8FE3-FECB2015764E}" presName="accent_2" presStyleCnt="0"/>
      <dgm:spPr/>
      <dgm:t>
        <a:bodyPr/>
        <a:lstStyle/>
        <a:p>
          <a:endParaRPr lang="en-US"/>
        </a:p>
      </dgm:t>
    </dgm:pt>
    <dgm:pt modelId="{4074AD36-7DC8-4763-AC0F-8F3B93F3105E}" type="pres">
      <dgm:prSet presAssocID="{5A4D439A-57E2-4564-8FE3-FECB2015764E}" presName="accentRepeatNode" presStyleLbl="solidFgAcc1" presStyleIdx="1" presStyleCnt="4"/>
      <dgm:spPr>
        <a:xfrm>
          <a:off x="210130" y="892528"/>
          <a:ext cx="595018" cy="59501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ysClr val="window" lastClr="FFFFFF"/>
          </a:contourClr>
        </a:sp3d>
      </dgm:spPr>
      <dgm:t>
        <a:bodyPr/>
        <a:lstStyle/>
        <a:p>
          <a:endParaRPr lang="en-US"/>
        </a:p>
      </dgm:t>
    </dgm:pt>
    <dgm:pt modelId="{D3E9ADD6-F802-4692-860F-39BE33B06323}" type="pres">
      <dgm:prSet presAssocID="{B9E92DBE-251F-4338-A4BF-829E1BF37348}" presName="text_3" presStyleLbl="node1" presStyleIdx="2" presStyleCnt="4" custScaleY="123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2B5FD-06EB-468E-A11B-585A97F89101}" type="pres">
      <dgm:prSet presAssocID="{B9E92DBE-251F-4338-A4BF-829E1BF37348}" presName="accent_3" presStyleCnt="0"/>
      <dgm:spPr/>
      <dgm:t>
        <a:bodyPr/>
        <a:lstStyle/>
        <a:p>
          <a:endParaRPr lang="en-US"/>
        </a:p>
      </dgm:t>
    </dgm:pt>
    <dgm:pt modelId="{9365A0C8-8FBD-4871-9935-FB3BE340A6E0}" type="pres">
      <dgm:prSet presAssocID="{B9E92DBE-251F-4338-A4BF-829E1BF37348}" presName="accentRepeatNode" presStyleLbl="solidFgAcc1" presStyleIdx="2" presStyleCnt="4"/>
      <dgm:spPr>
        <a:xfrm>
          <a:off x="37099" y="1606550"/>
          <a:ext cx="595018" cy="59501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ysClr val="window" lastClr="FFFFFF"/>
          </a:contourClr>
        </a:sp3d>
      </dgm:spPr>
      <dgm:t>
        <a:bodyPr/>
        <a:lstStyle/>
        <a:p>
          <a:endParaRPr lang="en-US"/>
        </a:p>
      </dgm:t>
    </dgm:pt>
    <dgm:pt modelId="{D5096276-8E49-4EDC-A350-9D7625A3CDBC}" type="pres">
      <dgm:prSet presAssocID="{6FFFF43F-78A0-421F-B3DB-BB5F852649D5}" presName="text_4" presStyleLbl="node1" presStyleIdx="3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06B9E1D-87A1-4E30-AADC-1F3C9F2D78C1}" type="pres">
      <dgm:prSet presAssocID="{6FFFF43F-78A0-421F-B3DB-BB5F852649D5}" presName="accent_4" presStyleCnt="0"/>
      <dgm:spPr/>
    </dgm:pt>
    <dgm:pt modelId="{E228F34B-AF53-4A8F-AEEE-8015EF24465A}" type="pres">
      <dgm:prSet presAssocID="{6FFFF43F-78A0-421F-B3DB-BB5F852649D5}" presName="accentRepeatNode" presStyleLbl="solidFgAcc1" presStyleIdx="3" presStyleCnt="4"/>
      <dgm:spPr/>
    </dgm:pt>
  </dgm:ptLst>
  <dgm:cxnLst>
    <dgm:cxn modelId="{EB034D8F-FB46-45B7-A0AA-0E73CD9F85FF}" type="presOf" srcId="{EED37F49-3360-4ABF-9159-41CBF6B21A32}" destId="{863D63BF-7897-4D66-AB4B-DD670C502325}" srcOrd="0" destOrd="0" presId="urn:microsoft.com/office/officeart/2008/layout/VerticalCurvedList"/>
    <dgm:cxn modelId="{234426BE-8763-4CA5-B78F-104640D9B72C}" type="presOf" srcId="{6FFFF43F-78A0-421F-B3DB-BB5F852649D5}" destId="{D5096276-8E49-4EDC-A350-9D7625A3CDBC}" srcOrd="0" destOrd="0" presId="urn:microsoft.com/office/officeart/2008/layout/VerticalCurvedList"/>
    <dgm:cxn modelId="{A892BF5B-6698-45C5-B43C-C95E7D958E97}" type="presOf" srcId="{71C2E0F4-3770-4F35-BD87-36AD4C8040AA}" destId="{2A5AD734-D3AE-468A-AF72-7F0B1075CCDC}" srcOrd="0" destOrd="0" presId="urn:microsoft.com/office/officeart/2008/layout/VerticalCurvedList"/>
    <dgm:cxn modelId="{4251276C-6FFD-41B9-A2A3-653EE818D3CF}" srcId="{71C2E0F4-3770-4F35-BD87-36AD4C8040AA}" destId="{6FFFF43F-78A0-421F-B3DB-BB5F852649D5}" srcOrd="3" destOrd="0" parTransId="{F1D29C10-AD65-4C00-9F6D-21E21F219D77}" sibTransId="{32E89736-AEF1-45EC-AC6D-EF7AB96B954D}"/>
    <dgm:cxn modelId="{816C2AE2-5BEB-47A0-BE24-715B2D59581B}" type="presOf" srcId="{5A4D439A-57E2-4564-8FE3-FECB2015764E}" destId="{723A2949-F866-4A40-ABE4-09BCFF107FD4}" srcOrd="0" destOrd="0" presId="urn:microsoft.com/office/officeart/2008/layout/VerticalCurvedList"/>
    <dgm:cxn modelId="{B60E6CD1-3091-4F22-9B3D-6EE2C1C3F631}" srcId="{71C2E0F4-3770-4F35-BD87-36AD4C8040AA}" destId="{D64B10AC-5457-414D-B1AC-95216D131FE9}" srcOrd="0" destOrd="0" parTransId="{D5DD5E76-D0EF-4DE5-A6FC-592197F6A267}" sibTransId="{EED37F49-3360-4ABF-9159-41CBF6B21A32}"/>
    <dgm:cxn modelId="{A4114F77-9968-48EB-A92F-0318717199F8}" type="presOf" srcId="{D64B10AC-5457-414D-B1AC-95216D131FE9}" destId="{C2770B15-BAF3-40BE-8332-25189D715B6E}" srcOrd="0" destOrd="0" presId="urn:microsoft.com/office/officeart/2008/layout/VerticalCurvedList"/>
    <dgm:cxn modelId="{92E7092B-AF92-4CAC-A18C-0065EBCF3415}" srcId="{71C2E0F4-3770-4F35-BD87-36AD4C8040AA}" destId="{5A4D439A-57E2-4564-8FE3-FECB2015764E}" srcOrd="1" destOrd="0" parTransId="{77E3B3F8-3F0C-46A8-AB37-509C1AF959C4}" sibTransId="{391C57E2-753F-4018-B392-19F5CF31E383}"/>
    <dgm:cxn modelId="{17E1B42F-4F4C-43C0-AB2A-4D4BA5FDE85C}" srcId="{71C2E0F4-3770-4F35-BD87-36AD4C8040AA}" destId="{B9E92DBE-251F-4338-A4BF-829E1BF37348}" srcOrd="2" destOrd="0" parTransId="{171DE93A-7E38-4F4B-8394-23EA16A30399}" sibTransId="{6295E6BC-8480-4E9B-B2F1-640AEA739F4D}"/>
    <dgm:cxn modelId="{6D3DF215-7A2E-4D2E-AE76-D70B3C700546}" type="presOf" srcId="{B9E92DBE-251F-4338-A4BF-829E1BF37348}" destId="{D3E9ADD6-F802-4692-860F-39BE33B06323}" srcOrd="0" destOrd="0" presId="urn:microsoft.com/office/officeart/2008/layout/VerticalCurvedList"/>
    <dgm:cxn modelId="{83EFB458-5EC0-426F-9955-790D06F32F77}" type="presParOf" srcId="{2A5AD734-D3AE-468A-AF72-7F0B1075CCDC}" destId="{67A9950D-1D90-495C-8CE6-C113E4135455}" srcOrd="0" destOrd="0" presId="urn:microsoft.com/office/officeart/2008/layout/VerticalCurvedList"/>
    <dgm:cxn modelId="{01E139A0-5985-4DF7-93EB-F6DDFAC7E81D}" type="presParOf" srcId="{67A9950D-1D90-495C-8CE6-C113E4135455}" destId="{78A359B4-0A63-4535-97E4-4CB0B98F16D2}" srcOrd="0" destOrd="0" presId="urn:microsoft.com/office/officeart/2008/layout/VerticalCurvedList"/>
    <dgm:cxn modelId="{88346117-53D1-4806-AB6D-D8A0F18F9837}" type="presParOf" srcId="{78A359B4-0A63-4535-97E4-4CB0B98F16D2}" destId="{3E3A531F-DB52-4CE8-ABBF-8A241C019D3B}" srcOrd="0" destOrd="0" presId="urn:microsoft.com/office/officeart/2008/layout/VerticalCurvedList"/>
    <dgm:cxn modelId="{E45652B3-D772-45D3-A96B-755B1C54B13D}" type="presParOf" srcId="{78A359B4-0A63-4535-97E4-4CB0B98F16D2}" destId="{863D63BF-7897-4D66-AB4B-DD670C502325}" srcOrd="1" destOrd="0" presId="urn:microsoft.com/office/officeart/2008/layout/VerticalCurvedList"/>
    <dgm:cxn modelId="{D1B04C46-8358-49A7-9A9D-26868BCB2BB2}" type="presParOf" srcId="{78A359B4-0A63-4535-97E4-4CB0B98F16D2}" destId="{C9E52E42-435E-4269-8EB9-F27DB4298F47}" srcOrd="2" destOrd="0" presId="urn:microsoft.com/office/officeart/2008/layout/VerticalCurvedList"/>
    <dgm:cxn modelId="{04CAFF41-4ED5-45EB-B7B9-138CC7E9DC06}" type="presParOf" srcId="{78A359B4-0A63-4535-97E4-4CB0B98F16D2}" destId="{A2929B59-5B2E-44EC-9DA3-F55720CE8C9B}" srcOrd="3" destOrd="0" presId="urn:microsoft.com/office/officeart/2008/layout/VerticalCurvedList"/>
    <dgm:cxn modelId="{C53E8197-882C-49C0-A245-0911C1C849A3}" type="presParOf" srcId="{67A9950D-1D90-495C-8CE6-C113E4135455}" destId="{C2770B15-BAF3-40BE-8332-25189D715B6E}" srcOrd="1" destOrd="0" presId="urn:microsoft.com/office/officeart/2008/layout/VerticalCurvedList"/>
    <dgm:cxn modelId="{8AABE146-FC79-479A-BD4E-423395E9E0FF}" type="presParOf" srcId="{67A9950D-1D90-495C-8CE6-C113E4135455}" destId="{6C5813C1-CCCA-44D9-929A-F3E421AE2631}" srcOrd="2" destOrd="0" presId="urn:microsoft.com/office/officeart/2008/layout/VerticalCurvedList"/>
    <dgm:cxn modelId="{6803F469-944B-44F1-8DA4-27809E50C66C}" type="presParOf" srcId="{6C5813C1-CCCA-44D9-929A-F3E421AE2631}" destId="{87DA681C-012E-49AD-AB65-9D3A39CCA90B}" srcOrd="0" destOrd="0" presId="urn:microsoft.com/office/officeart/2008/layout/VerticalCurvedList"/>
    <dgm:cxn modelId="{3E2E105B-B8D4-4D25-8B93-9D6CBAC663A6}" type="presParOf" srcId="{67A9950D-1D90-495C-8CE6-C113E4135455}" destId="{723A2949-F866-4A40-ABE4-09BCFF107FD4}" srcOrd="3" destOrd="0" presId="urn:microsoft.com/office/officeart/2008/layout/VerticalCurvedList"/>
    <dgm:cxn modelId="{9AF51CC3-D11A-4BFB-BD4F-544692FFB0EA}" type="presParOf" srcId="{67A9950D-1D90-495C-8CE6-C113E4135455}" destId="{5105069F-41EE-465E-9CC0-522E4049D68C}" srcOrd="4" destOrd="0" presId="urn:microsoft.com/office/officeart/2008/layout/VerticalCurvedList"/>
    <dgm:cxn modelId="{7CB6630A-8411-4DAD-8666-C4A015593068}" type="presParOf" srcId="{5105069F-41EE-465E-9CC0-522E4049D68C}" destId="{4074AD36-7DC8-4763-AC0F-8F3B93F3105E}" srcOrd="0" destOrd="0" presId="urn:microsoft.com/office/officeart/2008/layout/VerticalCurvedList"/>
    <dgm:cxn modelId="{9F0AF98E-5C58-47FC-8D53-AD77ACBB8956}" type="presParOf" srcId="{67A9950D-1D90-495C-8CE6-C113E4135455}" destId="{D3E9ADD6-F802-4692-860F-39BE33B06323}" srcOrd="5" destOrd="0" presId="urn:microsoft.com/office/officeart/2008/layout/VerticalCurvedList"/>
    <dgm:cxn modelId="{B6599E4E-2DC8-482C-9880-546006078AD0}" type="presParOf" srcId="{67A9950D-1D90-495C-8CE6-C113E4135455}" destId="{5A22B5FD-06EB-468E-A11B-585A97F89101}" srcOrd="6" destOrd="0" presId="urn:microsoft.com/office/officeart/2008/layout/VerticalCurvedList"/>
    <dgm:cxn modelId="{90B9ACCC-0860-4FD6-A3D7-EDBB25DFEE67}" type="presParOf" srcId="{5A22B5FD-06EB-468E-A11B-585A97F89101}" destId="{9365A0C8-8FBD-4871-9935-FB3BE340A6E0}" srcOrd="0" destOrd="0" presId="urn:microsoft.com/office/officeart/2008/layout/VerticalCurvedList"/>
    <dgm:cxn modelId="{F30ACDBD-8382-4854-91EC-63AA54979D80}" type="presParOf" srcId="{67A9950D-1D90-495C-8CE6-C113E4135455}" destId="{D5096276-8E49-4EDC-A350-9D7625A3CDBC}" srcOrd="7" destOrd="0" presId="urn:microsoft.com/office/officeart/2008/layout/VerticalCurvedList"/>
    <dgm:cxn modelId="{2D0602D4-FDCD-4BDD-936D-D360520BF880}" type="presParOf" srcId="{67A9950D-1D90-495C-8CE6-C113E4135455}" destId="{306B9E1D-87A1-4E30-AADC-1F3C9F2D78C1}" srcOrd="8" destOrd="0" presId="urn:microsoft.com/office/officeart/2008/layout/VerticalCurvedList"/>
    <dgm:cxn modelId="{7BF10AB2-8507-45DD-BECD-EF33CA9EC290}" type="presParOf" srcId="{306B9E1D-87A1-4E30-AADC-1F3C9F2D78C1}" destId="{E228F34B-AF53-4A8F-AEEE-8015EF24465A}" srcOrd="0" destOrd="0" presId="urn:microsoft.com/office/officeart/2008/layout/VerticalCurvedList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8067CB-01E6-AD4B-8B96-909CD2385443}" type="doc">
      <dgm:prSet loTypeId="urn:microsoft.com/office/officeart/2005/8/layout/radial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379005-0A90-7245-BA3F-76834811C3E1}">
      <dgm:prSet phldrT="[Text]"/>
      <dgm:spPr>
        <a:solidFill>
          <a:srgbClr val="14426F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dirty="0" smtClean="0">
              <a:solidFill>
                <a:srgbClr val="14426F"/>
              </a:solidFill>
              <a:latin typeface="Avenir Book" charset="0"/>
              <a:ea typeface="Avenir Book" charset="0"/>
              <a:cs typeface="Avenir Book" charset="0"/>
            </a:rPr>
            <a:t>MyDrive</a:t>
          </a:r>
          <a:endParaRPr lang="en-US" dirty="0">
            <a:solidFill>
              <a:srgbClr val="14426F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2DA59600-8DD9-9D41-8B55-21DB14E81402}" type="parTrans" cxnId="{A3693AC0-42D2-DE4A-9783-3AD7366EBE24}">
      <dgm:prSet/>
      <dgm:spPr/>
      <dgm:t>
        <a:bodyPr/>
        <a:lstStyle/>
        <a:p>
          <a:endParaRPr lang="en-US"/>
        </a:p>
      </dgm:t>
    </dgm:pt>
    <dgm:pt modelId="{8651EDA4-03D4-214A-B12A-A410B9570635}" type="sibTrans" cxnId="{A3693AC0-42D2-DE4A-9783-3AD7366EBE24}">
      <dgm:prSet/>
      <dgm:spPr/>
      <dgm:t>
        <a:bodyPr/>
        <a:lstStyle/>
        <a:p>
          <a:endParaRPr lang="en-US"/>
        </a:p>
      </dgm:t>
    </dgm:pt>
    <dgm:pt modelId="{D0CAC8B8-9E0C-6040-A567-5FDC218CD82E}">
      <dgm:prSet phldrT="[Text]"/>
      <dgm:spPr>
        <a:solidFill>
          <a:srgbClr val="14426F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dirty="0" smtClean="0">
              <a:latin typeface="Avenir Book" charset="0"/>
              <a:ea typeface="Avenir Book" charset="0"/>
              <a:cs typeface="Avenir Book" charset="0"/>
            </a:rPr>
            <a:t>Cognitive psychology</a:t>
          </a:r>
          <a:endParaRPr lang="en-US" dirty="0">
            <a:latin typeface="Avenir Book" charset="0"/>
            <a:ea typeface="Avenir Book" charset="0"/>
            <a:cs typeface="Avenir Book" charset="0"/>
          </a:endParaRPr>
        </a:p>
      </dgm:t>
    </dgm:pt>
    <dgm:pt modelId="{81E4D7D0-B1E0-B647-8E28-CE23B3F90538}" type="parTrans" cxnId="{FD7EDD96-A3F4-7D48-AC16-E8CBCE4FE7DB}">
      <dgm:prSet/>
      <dgm:spPr/>
      <dgm:t>
        <a:bodyPr/>
        <a:lstStyle/>
        <a:p>
          <a:endParaRPr lang="en-US"/>
        </a:p>
      </dgm:t>
    </dgm:pt>
    <dgm:pt modelId="{6B939582-1AB6-C44D-8CA5-F6FFFADA59B2}" type="sibTrans" cxnId="{FD7EDD96-A3F4-7D48-AC16-E8CBCE4FE7DB}">
      <dgm:prSet/>
      <dgm:spPr/>
      <dgm:t>
        <a:bodyPr/>
        <a:lstStyle/>
        <a:p>
          <a:endParaRPr lang="en-US"/>
        </a:p>
      </dgm:t>
    </dgm:pt>
    <dgm:pt modelId="{F77A3579-D2ED-DB4B-9FFC-632CEAD33F85}">
      <dgm:prSet phldrT="[Text]"/>
      <dgm:spPr>
        <a:solidFill>
          <a:srgbClr val="14426F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dirty="0" smtClean="0">
              <a:latin typeface="Avenir Book" charset="0"/>
              <a:ea typeface="Avenir Book" charset="0"/>
              <a:cs typeface="Avenir Book" charset="0"/>
            </a:rPr>
            <a:t>Psychology of individual differences</a:t>
          </a:r>
          <a:endParaRPr lang="en-US" dirty="0">
            <a:latin typeface="Avenir Book" charset="0"/>
            <a:ea typeface="Avenir Book" charset="0"/>
            <a:cs typeface="Avenir Book" charset="0"/>
          </a:endParaRPr>
        </a:p>
      </dgm:t>
    </dgm:pt>
    <dgm:pt modelId="{4C0B35ED-1E9D-824D-9A8B-A04CC2DB835B}" type="parTrans" cxnId="{BA5DEE1F-AB08-F746-BF9E-112ABFC7AF6C}">
      <dgm:prSet/>
      <dgm:spPr/>
      <dgm:t>
        <a:bodyPr/>
        <a:lstStyle/>
        <a:p>
          <a:endParaRPr lang="en-US"/>
        </a:p>
      </dgm:t>
    </dgm:pt>
    <dgm:pt modelId="{8437AA02-BCF3-E746-A4DE-F2DBF960E70B}" type="sibTrans" cxnId="{BA5DEE1F-AB08-F746-BF9E-112ABFC7AF6C}">
      <dgm:prSet/>
      <dgm:spPr/>
      <dgm:t>
        <a:bodyPr/>
        <a:lstStyle/>
        <a:p>
          <a:endParaRPr lang="en-US"/>
        </a:p>
      </dgm:t>
    </dgm:pt>
    <dgm:pt modelId="{B8215C2F-3F34-C94E-8739-FCDF61B3E702}">
      <dgm:prSet phldrT="[Text]"/>
      <dgm:spPr>
        <a:solidFill>
          <a:srgbClr val="14426F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dirty="0" smtClean="0">
              <a:latin typeface="Avenir Book" charset="0"/>
              <a:ea typeface="Avenir Book" charset="0"/>
              <a:cs typeface="Avenir Book" charset="0"/>
            </a:rPr>
            <a:t>Driving safety &amp; best practice</a:t>
          </a:r>
          <a:endParaRPr lang="en-US" dirty="0">
            <a:latin typeface="Avenir Book" charset="0"/>
            <a:ea typeface="Avenir Book" charset="0"/>
            <a:cs typeface="Avenir Book" charset="0"/>
          </a:endParaRPr>
        </a:p>
      </dgm:t>
    </dgm:pt>
    <dgm:pt modelId="{B042BE23-588B-EB42-A02A-8EF73581BEEE}" type="parTrans" cxnId="{FC22AD89-5B1D-9943-A2F3-E1C181831171}">
      <dgm:prSet/>
      <dgm:spPr/>
      <dgm:t>
        <a:bodyPr/>
        <a:lstStyle/>
        <a:p>
          <a:endParaRPr lang="en-US"/>
        </a:p>
      </dgm:t>
    </dgm:pt>
    <dgm:pt modelId="{1DAEBE4D-E2D0-374D-8E5C-9ED800E49B34}" type="sibTrans" cxnId="{FC22AD89-5B1D-9943-A2F3-E1C181831171}">
      <dgm:prSet/>
      <dgm:spPr/>
      <dgm:t>
        <a:bodyPr/>
        <a:lstStyle/>
        <a:p>
          <a:endParaRPr lang="en-US"/>
        </a:p>
      </dgm:t>
    </dgm:pt>
    <dgm:pt modelId="{353253D9-D773-114A-81C0-296FFA4F0C3B}">
      <dgm:prSet phldrT="[Text]"/>
      <dgm:spPr/>
      <dgm:t>
        <a:bodyPr/>
        <a:lstStyle/>
        <a:p>
          <a:endParaRPr lang="en-US" dirty="0"/>
        </a:p>
      </dgm:t>
    </dgm:pt>
    <dgm:pt modelId="{BEC12B59-E283-3E4D-810B-77C5A0A3885C}" type="parTrans" cxnId="{0BBEFB13-043D-A340-A04A-0D6B3A4744ED}">
      <dgm:prSet/>
      <dgm:spPr/>
      <dgm:t>
        <a:bodyPr/>
        <a:lstStyle/>
        <a:p>
          <a:endParaRPr lang="en-US"/>
        </a:p>
      </dgm:t>
    </dgm:pt>
    <dgm:pt modelId="{E5C068DD-1320-F543-BB90-77EB31ED8379}" type="sibTrans" cxnId="{0BBEFB13-043D-A340-A04A-0D6B3A4744ED}">
      <dgm:prSet/>
      <dgm:spPr/>
      <dgm:t>
        <a:bodyPr/>
        <a:lstStyle/>
        <a:p>
          <a:endParaRPr lang="en-US"/>
        </a:p>
      </dgm:t>
    </dgm:pt>
    <dgm:pt modelId="{B3BB8463-005D-B044-AB37-689481AE6CCD}" type="pres">
      <dgm:prSet presAssocID="{458067CB-01E6-AD4B-8B96-909CD238544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070D94-565B-D640-AEE8-E980657DB010}" type="pres">
      <dgm:prSet presAssocID="{9F379005-0A90-7245-BA3F-76834811C3E1}" presName="centerShape" presStyleLbl="node0" presStyleIdx="0" presStyleCnt="1"/>
      <dgm:spPr/>
      <dgm:t>
        <a:bodyPr/>
        <a:lstStyle/>
        <a:p>
          <a:endParaRPr lang="en-US"/>
        </a:p>
      </dgm:t>
    </dgm:pt>
    <dgm:pt modelId="{19DF9B72-0A59-084D-8992-32859F32A473}" type="pres">
      <dgm:prSet presAssocID="{D0CAC8B8-9E0C-6040-A567-5FDC218CD82E}" presName="node" presStyleLbl="node1" presStyleIdx="0" presStyleCnt="3" custScaleX="119742" custScaleY="1197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A13B9-A8EA-1048-8A6E-1F4965F83602}" type="pres">
      <dgm:prSet presAssocID="{D0CAC8B8-9E0C-6040-A567-5FDC218CD82E}" presName="dummy" presStyleCnt="0"/>
      <dgm:spPr/>
    </dgm:pt>
    <dgm:pt modelId="{58E546D3-42F9-5848-8759-6CD56C0C337B}" type="pres">
      <dgm:prSet presAssocID="{6B939582-1AB6-C44D-8CA5-F6FFFADA59B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9557A8E-1026-7D43-8566-47715169053F}" type="pres">
      <dgm:prSet presAssocID="{F77A3579-D2ED-DB4B-9FFC-632CEAD33F85}" presName="node" presStyleLbl="node1" presStyleIdx="1" presStyleCnt="3" custScaleX="119742" custScaleY="1197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758EB-CCA6-AC49-ADED-7A50F3F1FF1F}" type="pres">
      <dgm:prSet presAssocID="{F77A3579-D2ED-DB4B-9FFC-632CEAD33F85}" presName="dummy" presStyleCnt="0"/>
      <dgm:spPr/>
    </dgm:pt>
    <dgm:pt modelId="{C46CB7A8-5606-9140-A08B-7B66772D647D}" type="pres">
      <dgm:prSet presAssocID="{8437AA02-BCF3-E746-A4DE-F2DBF960E70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819210C-13F3-8B46-B7F5-E989517F9728}" type="pres">
      <dgm:prSet presAssocID="{B8215C2F-3F34-C94E-8739-FCDF61B3E702}" presName="node" presStyleLbl="node1" presStyleIdx="2" presStyleCnt="3" custScaleX="119742" custScaleY="1197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924C7-5B3F-9742-83A8-B06AF47BE54E}" type="pres">
      <dgm:prSet presAssocID="{B8215C2F-3F34-C94E-8739-FCDF61B3E702}" presName="dummy" presStyleCnt="0"/>
      <dgm:spPr/>
    </dgm:pt>
    <dgm:pt modelId="{FF753E47-3E3D-BD48-AA94-6F16774435EB}" type="pres">
      <dgm:prSet presAssocID="{1DAEBE4D-E2D0-374D-8E5C-9ED800E49B34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541A8FD-D687-444B-B6A7-26BDE5AF9705}" type="presOf" srcId="{B8215C2F-3F34-C94E-8739-FCDF61B3E702}" destId="{8819210C-13F3-8B46-B7F5-E989517F9728}" srcOrd="0" destOrd="0" presId="urn:microsoft.com/office/officeart/2005/8/layout/radial6"/>
    <dgm:cxn modelId="{E22B9F34-4D2E-46C3-9324-B53BCA73D4A0}" type="presOf" srcId="{1DAEBE4D-E2D0-374D-8E5C-9ED800E49B34}" destId="{FF753E47-3E3D-BD48-AA94-6F16774435EB}" srcOrd="0" destOrd="0" presId="urn:microsoft.com/office/officeart/2005/8/layout/radial6"/>
    <dgm:cxn modelId="{BA5DEE1F-AB08-F746-BF9E-112ABFC7AF6C}" srcId="{9F379005-0A90-7245-BA3F-76834811C3E1}" destId="{F77A3579-D2ED-DB4B-9FFC-632CEAD33F85}" srcOrd="1" destOrd="0" parTransId="{4C0B35ED-1E9D-824D-9A8B-A04CC2DB835B}" sibTransId="{8437AA02-BCF3-E746-A4DE-F2DBF960E70B}"/>
    <dgm:cxn modelId="{32D7DB56-F280-4358-9134-089900E05347}" type="presOf" srcId="{9F379005-0A90-7245-BA3F-76834811C3E1}" destId="{D8070D94-565B-D640-AEE8-E980657DB010}" srcOrd="0" destOrd="0" presId="urn:microsoft.com/office/officeart/2005/8/layout/radial6"/>
    <dgm:cxn modelId="{5E3E2781-3B94-42BD-AA85-4FA9DE87417B}" type="presOf" srcId="{6B939582-1AB6-C44D-8CA5-F6FFFADA59B2}" destId="{58E546D3-42F9-5848-8759-6CD56C0C337B}" srcOrd="0" destOrd="0" presId="urn:microsoft.com/office/officeart/2005/8/layout/radial6"/>
    <dgm:cxn modelId="{A3693AC0-42D2-DE4A-9783-3AD7366EBE24}" srcId="{458067CB-01E6-AD4B-8B96-909CD2385443}" destId="{9F379005-0A90-7245-BA3F-76834811C3E1}" srcOrd="0" destOrd="0" parTransId="{2DA59600-8DD9-9D41-8B55-21DB14E81402}" sibTransId="{8651EDA4-03D4-214A-B12A-A410B9570635}"/>
    <dgm:cxn modelId="{AB00C110-9A49-46F2-BD93-3487A131AEDC}" type="presOf" srcId="{F77A3579-D2ED-DB4B-9FFC-632CEAD33F85}" destId="{69557A8E-1026-7D43-8566-47715169053F}" srcOrd="0" destOrd="0" presId="urn:microsoft.com/office/officeart/2005/8/layout/radial6"/>
    <dgm:cxn modelId="{FC22AD89-5B1D-9943-A2F3-E1C181831171}" srcId="{9F379005-0A90-7245-BA3F-76834811C3E1}" destId="{B8215C2F-3F34-C94E-8739-FCDF61B3E702}" srcOrd="2" destOrd="0" parTransId="{B042BE23-588B-EB42-A02A-8EF73581BEEE}" sibTransId="{1DAEBE4D-E2D0-374D-8E5C-9ED800E49B34}"/>
    <dgm:cxn modelId="{FD7EDD96-A3F4-7D48-AC16-E8CBCE4FE7DB}" srcId="{9F379005-0A90-7245-BA3F-76834811C3E1}" destId="{D0CAC8B8-9E0C-6040-A567-5FDC218CD82E}" srcOrd="0" destOrd="0" parTransId="{81E4D7D0-B1E0-B647-8E28-CE23B3F90538}" sibTransId="{6B939582-1AB6-C44D-8CA5-F6FFFADA59B2}"/>
    <dgm:cxn modelId="{82D775B1-8675-460F-8277-2799D3A9F892}" type="presOf" srcId="{8437AA02-BCF3-E746-A4DE-F2DBF960E70B}" destId="{C46CB7A8-5606-9140-A08B-7B66772D647D}" srcOrd="0" destOrd="0" presId="urn:microsoft.com/office/officeart/2005/8/layout/radial6"/>
    <dgm:cxn modelId="{921DA7D5-F319-47BA-8895-8A4022E9F94F}" type="presOf" srcId="{458067CB-01E6-AD4B-8B96-909CD2385443}" destId="{B3BB8463-005D-B044-AB37-689481AE6CCD}" srcOrd="0" destOrd="0" presId="urn:microsoft.com/office/officeart/2005/8/layout/radial6"/>
    <dgm:cxn modelId="{0BBEFB13-043D-A340-A04A-0D6B3A4744ED}" srcId="{458067CB-01E6-AD4B-8B96-909CD2385443}" destId="{353253D9-D773-114A-81C0-296FFA4F0C3B}" srcOrd="1" destOrd="0" parTransId="{BEC12B59-E283-3E4D-810B-77C5A0A3885C}" sibTransId="{E5C068DD-1320-F543-BB90-77EB31ED8379}"/>
    <dgm:cxn modelId="{D9FD697E-ECFD-4A54-AC8C-9045893610DC}" type="presOf" srcId="{D0CAC8B8-9E0C-6040-A567-5FDC218CD82E}" destId="{19DF9B72-0A59-084D-8992-32859F32A473}" srcOrd="0" destOrd="0" presId="urn:microsoft.com/office/officeart/2005/8/layout/radial6"/>
    <dgm:cxn modelId="{E796FD31-1CAA-4405-B7E3-9E4EC81B4265}" type="presParOf" srcId="{B3BB8463-005D-B044-AB37-689481AE6CCD}" destId="{D8070D94-565B-D640-AEE8-E980657DB010}" srcOrd="0" destOrd="0" presId="urn:microsoft.com/office/officeart/2005/8/layout/radial6"/>
    <dgm:cxn modelId="{93455091-1B36-437D-A6C6-F577E174D8E1}" type="presParOf" srcId="{B3BB8463-005D-B044-AB37-689481AE6CCD}" destId="{19DF9B72-0A59-084D-8992-32859F32A473}" srcOrd="1" destOrd="0" presId="urn:microsoft.com/office/officeart/2005/8/layout/radial6"/>
    <dgm:cxn modelId="{CBA163B5-0ED7-4F75-B36B-8DBC2E706B94}" type="presParOf" srcId="{B3BB8463-005D-B044-AB37-689481AE6CCD}" destId="{139A13B9-A8EA-1048-8A6E-1F4965F83602}" srcOrd="2" destOrd="0" presId="urn:microsoft.com/office/officeart/2005/8/layout/radial6"/>
    <dgm:cxn modelId="{A218687F-E370-4A45-AD59-D5AC316E2BC8}" type="presParOf" srcId="{B3BB8463-005D-B044-AB37-689481AE6CCD}" destId="{58E546D3-42F9-5848-8759-6CD56C0C337B}" srcOrd="3" destOrd="0" presId="urn:microsoft.com/office/officeart/2005/8/layout/radial6"/>
    <dgm:cxn modelId="{688FF140-1233-48AB-BC29-D60E52423F3B}" type="presParOf" srcId="{B3BB8463-005D-B044-AB37-689481AE6CCD}" destId="{69557A8E-1026-7D43-8566-47715169053F}" srcOrd="4" destOrd="0" presId="urn:microsoft.com/office/officeart/2005/8/layout/radial6"/>
    <dgm:cxn modelId="{7A65F32F-2052-4835-AAE8-BD5589D0DBCE}" type="presParOf" srcId="{B3BB8463-005D-B044-AB37-689481AE6CCD}" destId="{B2A758EB-CCA6-AC49-ADED-7A50F3F1FF1F}" srcOrd="5" destOrd="0" presId="urn:microsoft.com/office/officeart/2005/8/layout/radial6"/>
    <dgm:cxn modelId="{3B6C5E48-65B7-4C65-92B3-F5094FEA1224}" type="presParOf" srcId="{B3BB8463-005D-B044-AB37-689481AE6CCD}" destId="{C46CB7A8-5606-9140-A08B-7B66772D647D}" srcOrd="6" destOrd="0" presId="urn:microsoft.com/office/officeart/2005/8/layout/radial6"/>
    <dgm:cxn modelId="{6E4B642A-4082-4A27-9DC9-B26B9AA52EEC}" type="presParOf" srcId="{B3BB8463-005D-B044-AB37-689481AE6CCD}" destId="{8819210C-13F3-8B46-B7F5-E989517F9728}" srcOrd="7" destOrd="0" presId="urn:microsoft.com/office/officeart/2005/8/layout/radial6"/>
    <dgm:cxn modelId="{AF7D41E8-2653-496D-9572-0C4A04617EBA}" type="presParOf" srcId="{B3BB8463-005D-B044-AB37-689481AE6CCD}" destId="{99F924C7-5B3F-9742-83A8-B06AF47BE54E}" srcOrd="8" destOrd="0" presId="urn:microsoft.com/office/officeart/2005/8/layout/radial6"/>
    <dgm:cxn modelId="{C1BF9913-F2DE-4AD9-949C-9EE4B616D643}" type="presParOf" srcId="{B3BB8463-005D-B044-AB37-689481AE6CCD}" destId="{FF753E47-3E3D-BD48-AA94-6F16774435EB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3D63BF-7897-4D66-AB4B-DD670C502325}">
      <dsp:nvSpPr>
        <dsp:cNvPr id="0" name=""/>
        <dsp:cNvSpPr/>
      </dsp:nvSpPr>
      <dsp:spPr>
        <a:xfrm>
          <a:off x="-5047449" y="-773293"/>
          <a:ext cx="6011082" cy="6011082"/>
        </a:xfrm>
        <a:prstGeom prst="blockArc">
          <a:avLst>
            <a:gd name="adj1" fmla="val 18900000"/>
            <a:gd name="adj2" fmla="val 2700000"/>
            <a:gd name="adj3" fmla="val 673"/>
          </a:avLst>
        </a:prstGeom>
        <a:noFill/>
        <a:ln w="25400" cap="flat" cmpd="sng" algn="ctr">
          <a:solidFill>
            <a:srgbClr val="C0504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770B15-BAF3-40BE-8332-25189D715B6E}">
      <dsp:nvSpPr>
        <dsp:cNvPr id="0" name=""/>
        <dsp:cNvSpPr/>
      </dsp:nvSpPr>
      <dsp:spPr>
        <a:xfrm>
          <a:off x="504586" y="260262"/>
          <a:ext cx="4015347" cy="852753"/>
        </a:xfrm>
        <a:prstGeom prst="rect">
          <a:avLst/>
        </a:prstGeom>
        <a:gradFill rotWithShape="0">
          <a:gsLst>
            <a:gs pos="0">
              <a:sysClr val="window" lastClr="FFFFFF">
                <a:lumMod val="5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516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  <a:sym typeface="Arial"/>
            </a:rPr>
            <a:t>Customers</a:t>
          </a:r>
          <a:r>
            <a:rPr lang="en-GB" sz="1400" b="1" kern="1200" dirty="0" smtClean="0">
              <a:solidFill>
                <a:schemeClr val="bg1"/>
              </a:solidFill>
              <a:sym typeface="Arial"/>
            </a:rPr>
            <a:t> </a:t>
          </a:r>
          <a:endParaRPr lang="en-US" sz="14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04586" y="260262"/>
        <a:ext cx="4015347" cy="852753"/>
      </dsp:txXfrm>
    </dsp:sp>
    <dsp:sp modelId="{87DA681C-012E-49AD-AB65-9D3A39CCA90B}">
      <dsp:nvSpPr>
        <dsp:cNvPr id="0" name=""/>
        <dsp:cNvSpPr/>
      </dsp:nvSpPr>
      <dsp:spPr>
        <a:xfrm>
          <a:off x="75324" y="257378"/>
          <a:ext cx="858522" cy="858522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3A2949-F866-4A40-ABE4-09BCFF107FD4}">
      <dsp:nvSpPr>
        <dsp:cNvPr id="0" name=""/>
        <dsp:cNvSpPr/>
      </dsp:nvSpPr>
      <dsp:spPr>
        <a:xfrm>
          <a:off x="892270" y="1216238"/>
          <a:ext cx="3621579" cy="987809"/>
        </a:xfrm>
        <a:prstGeom prst="rect">
          <a:avLst/>
        </a:prstGeom>
        <a:gradFill rotWithShape="0">
          <a:gsLst>
            <a:gs pos="0">
              <a:sysClr val="window" lastClr="FFFFFF">
                <a:lumMod val="5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516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  <a:sym typeface="Arial"/>
            </a:rPr>
            <a:t>Distribution network</a:t>
          </a:r>
          <a:endParaRPr lang="en-US" sz="2000" b="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892270" y="1216238"/>
        <a:ext cx="3621579" cy="987809"/>
      </dsp:txXfrm>
    </dsp:sp>
    <dsp:sp modelId="{4074AD36-7DC8-4763-AC0F-8F3B93F3105E}">
      <dsp:nvSpPr>
        <dsp:cNvPr id="0" name=""/>
        <dsp:cNvSpPr/>
      </dsp:nvSpPr>
      <dsp:spPr>
        <a:xfrm>
          <a:off x="469093" y="1287783"/>
          <a:ext cx="858522" cy="858522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E9ADD6-F802-4692-860F-39BE33B06323}">
      <dsp:nvSpPr>
        <dsp:cNvPr id="0" name=""/>
        <dsp:cNvSpPr/>
      </dsp:nvSpPr>
      <dsp:spPr>
        <a:xfrm>
          <a:off x="898354" y="2322770"/>
          <a:ext cx="3621579" cy="849360"/>
        </a:xfrm>
        <a:prstGeom prst="rect">
          <a:avLst/>
        </a:prstGeom>
        <a:gradFill rotWithShape="0">
          <a:gsLst>
            <a:gs pos="0">
              <a:sysClr val="window" lastClr="FFFFFF">
                <a:lumMod val="5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516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  <a:sym typeface="Arial"/>
            </a:rPr>
            <a:t>Insurer</a:t>
          </a:r>
          <a:endParaRPr lang="en-US" sz="2000" b="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898354" y="2322770"/>
        <a:ext cx="3621579" cy="849360"/>
      </dsp:txXfrm>
    </dsp:sp>
    <dsp:sp modelId="{9365A0C8-8FBD-4871-9935-FB3BE340A6E0}">
      <dsp:nvSpPr>
        <dsp:cNvPr id="0" name=""/>
        <dsp:cNvSpPr/>
      </dsp:nvSpPr>
      <dsp:spPr>
        <a:xfrm>
          <a:off x="469093" y="2318189"/>
          <a:ext cx="858522" cy="858522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096276-8E49-4EDC-A350-9D7625A3CDBC}">
      <dsp:nvSpPr>
        <dsp:cNvPr id="0" name=""/>
        <dsp:cNvSpPr/>
      </dsp:nvSpPr>
      <dsp:spPr>
        <a:xfrm>
          <a:off x="504586" y="3434447"/>
          <a:ext cx="4015347" cy="686818"/>
        </a:xfrm>
        <a:prstGeom prst="rect">
          <a:avLst/>
        </a:prstGeom>
        <a:gradFill rotWithShape="0">
          <a:gsLst>
            <a:gs pos="0">
              <a:sysClr val="window" lastClr="FFFFFF">
                <a:lumMod val="5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516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  <a:sym typeface="Arial"/>
            </a:rPr>
            <a:t>Society</a:t>
          </a:r>
          <a:endParaRPr lang="en-US" sz="2000" b="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04586" y="3434447"/>
        <a:ext cx="4015347" cy="686818"/>
      </dsp:txXfrm>
    </dsp:sp>
    <dsp:sp modelId="{E228F34B-AF53-4A8F-AEEE-8015EF24465A}">
      <dsp:nvSpPr>
        <dsp:cNvPr id="0" name=""/>
        <dsp:cNvSpPr/>
      </dsp:nvSpPr>
      <dsp:spPr>
        <a:xfrm>
          <a:off x="75324" y="3348595"/>
          <a:ext cx="858522" cy="8585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753E47-3E3D-BD48-AA94-6F16774435EB}">
      <dsp:nvSpPr>
        <dsp:cNvPr id="0" name=""/>
        <dsp:cNvSpPr/>
      </dsp:nvSpPr>
      <dsp:spPr>
        <a:xfrm>
          <a:off x="1138883" y="463603"/>
          <a:ext cx="2796861" cy="2796861"/>
        </a:xfrm>
        <a:prstGeom prst="blockArc">
          <a:avLst>
            <a:gd name="adj1" fmla="val 9000000"/>
            <a:gd name="adj2" fmla="val 16200000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6CB7A8-5606-9140-A08B-7B66772D647D}">
      <dsp:nvSpPr>
        <dsp:cNvPr id="0" name=""/>
        <dsp:cNvSpPr/>
      </dsp:nvSpPr>
      <dsp:spPr>
        <a:xfrm>
          <a:off x="1138883" y="463603"/>
          <a:ext cx="2796861" cy="2796861"/>
        </a:xfrm>
        <a:prstGeom prst="blockArc">
          <a:avLst>
            <a:gd name="adj1" fmla="val 1800000"/>
            <a:gd name="adj2" fmla="val 9000000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E546D3-42F9-5848-8759-6CD56C0C337B}">
      <dsp:nvSpPr>
        <dsp:cNvPr id="0" name=""/>
        <dsp:cNvSpPr/>
      </dsp:nvSpPr>
      <dsp:spPr>
        <a:xfrm>
          <a:off x="1138883" y="463603"/>
          <a:ext cx="2796861" cy="2796861"/>
        </a:xfrm>
        <a:prstGeom prst="blockArc">
          <a:avLst>
            <a:gd name="adj1" fmla="val 16200000"/>
            <a:gd name="adj2" fmla="val 1800000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070D94-565B-D640-AEE8-E980657DB010}">
      <dsp:nvSpPr>
        <dsp:cNvPr id="0" name=""/>
        <dsp:cNvSpPr/>
      </dsp:nvSpPr>
      <dsp:spPr>
        <a:xfrm>
          <a:off x="1893074" y="1217794"/>
          <a:ext cx="1288479" cy="1288479"/>
        </a:xfrm>
        <a:prstGeom prst="ellipse">
          <a:avLst/>
        </a:prstGeom>
        <a:solidFill>
          <a:srgbClr val="14426F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14426F"/>
              </a:solidFill>
              <a:latin typeface="Avenir Book" charset="0"/>
              <a:ea typeface="Avenir Book" charset="0"/>
              <a:cs typeface="Avenir Book" charset="0"/>
            </a:rPr>
            <a:t>MyDrive</a:t>
          </a:r>
          <a:endParaRPr lang="en-US" sz="1800" kern="1200" dirty="0">
            <a:solidFill>
              <a:srgbClr val="14426F"/>
            </a:solidFill>
            <a:latin typeface="Avenir Book" charset="0"/>
            <a:ea typeface="Avenir Book" charset="0"/>
            <a:cs typeface="Avenir Book" charset="0"/>
          </a:endParaRPr>
        </a:p>
      </dsp:txBody>
      <dsp:txXfrm>
        <a:off x="1893074" y="1217794"/>
        <a:ext cx="1288479" cy="1288479"/>
      </dsp:txXfrm>
    </dsp:sp>
    <dsp:sp modelId="{19DF9B72-0A59-084D-8992-32859F32A473}">
      <dsp:nvSpPr>
        <dsp:cNvPr id="0" name=""/>
        <dsp:cNvSpPr/>
      </dsp:nvSpPr>
      <dsp:spPr>
        <a:xfrm>
          <a:off x="1997315" y="-43929"/>
          <a:ext cx="1079996" cy="1080005"/>
        </a:xfrm>
        <a:prstGeom prst="ellipse">
          <a:avLst/>
        </a:prstGeom>
        <a:solidFill>
          <a:srgbClr val="14426F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venir Book" charset="0"/>
              <a:ea typeface="Avenir Book" charset="0"/>
              <a:cs typeface="Avenir Book" charset="0"/>
            </a:rPr>
            <a:t>Cognitive psychology</a:t>
          </a:r>
          <a:endParaRPr lang="en-US" sz="1100" kern="1200" dirty="0">
            <a:latin typeface="Avenir Book" charset="0"/>
            <a:ea typeface="Avenir Book" charset="0"/>
            <a:cs typeface="Avenir Book" charset="0"/>
          </a:endParaRPr>
        </a:p>
      </dsp:txBody>
      <dsp:txXfrm>
        <a:off x="1997315" y="-43929"/>
        <a:ext cx="1079996" cy="1080005"/>
      </dsp:txXfrm>
    </dsp:sp>
    <dsp:sp modelId="{69557A8E-1026-7D43-8566-47715169053F}">
      <dsp:nvSpPr>
        <dsp:cNvPr id="0" name=""/>
        <dsp:cNvSpPr/>
      </dsp:nvSpPr>
      <dsp:spPr>
        <a:xfrm>
          <a:off x="3180273" y="2005012"/>
          <a:ext cx="1079996" cy="1080005"/>
        </a:xfrm>
        <a:prstGeom prst="ellipse">
          <a:avLst/>
        </a:prstGeom>
        <a:solidFill>
          <a:srgbClr val="14426F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venir Book" charset="0"/>
              <a:ea typeface="Avenir Book" charset="0"/>
              <a:cs typeface="Avenir Book" charset="0"/>
            </a:rPr>
            <a:t>Psychology of individual differences</a:t>
          </a:r>
          <a:endParaRPr lang="en-US" sz="1100" kern="1200" dirty="0">
            <a:latin typeface="Avenir Book" charset="0"/>
            <a:ea typeface="Avenir Book" charset="0"/>
            <a:cs typeface="Avenir Book" charset="0"/>
          </a:endParaRPr>
        </a:p>
      </dsp:txBody>
      <dsp:txXfrm>
        <a:off x="3180273" y="2005012"/>
        <a:ext cx="1079996" cy="1080005"/>
      </dsp:txXfrm>
    </dsp:sp>
    <dsp:sp modelId="{8819210C-13F3-8B46-B7F5-E989517F9728}">
      <dsp:nvSpPr>
        <dsp:cNvPr id="0" name=""/>
        <dsp:cNvSpPr/>
      </dsp:nvSpPr>
      <dsp:spPr>
        <a:xfrm>
          <a:off x="814358" y="2005012"/>
          <a:ext cx="1079996" cy="1080005"/>
        </a:xfrm>
        <a:prstGeom prst="ellipse">
          <a:avLst/>
        </a:prstGeom>
        <a:solidFill>
          <a:srgbClr val="14426F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venir Book" charset="0"/>
              <a:ea typeface="Avenir Book" charset="0"/>
              <a:cs typeface="Avenir Book" charset="0"/>
            </a:rPr>
            <a:t>Driving safety &amp; best practice</a:t>
          </a:r>
          <a:endParaRPr lang="en-US" sz="1100" kern="1200" dirty="0">
            <a:latin typeface="Avenir Book" charset="0"/>
            <a:ea typeface="Avenir Book" charset="0"/>
            <a:cs typeface="Avenir Book" charset="0"/>
          </a:endParaRPr>
        </a:p>
      </dsp:txBody>
      <dsp:txXfrm>
        <a:off x="814358" y="2005012"/>
        <a:ext cx="1079996" cy="1080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0.02806</cdr:x>
      <cdr:y>0.4689</cdr:y>
    </cdr:from>
    <cdr:to>
      <cdr:x>0.63655</cdr:x>
      <cdr:y>0.56323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342" y="1620704"/>
          <a:ext cx="1915407" cy="326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dirty="0" smtClean="0">
              <a:solidFill>
                <a:srgbClr val="14426F"/>
              </a:solidFill>
              <a:latin typeface="Avenir Book" charset="0"/>
              <a:ea typeface="Avenir Book" charset="0"/>
              <a:cs typeface="Avenir Book" charset="0"/>
            </a:rPr>
            <a:t>Road Settings</a:t>
          </a:r>
          <a:endParaRPr lang="en-US" sz="1200" dirty="0">
            <a:solidFill>
              <a:srgbClr val="14426F"/>
            </a:solidFill>
            <a:latin typeface="Avenir Book" charset="0"/>
            <a:ea typeface="Avenir Book" charset="0"/>
            <a:cs typeface="Avenir Book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0.04934</cdr:x>
      <cdr:y>0.46964</cdr:y>
    </cdr:from>
    <cdr:to>
      <cdr:x>0.73356</cdr:x>
      <cdr:y>0.56267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9843" y="1530946"/>
          <a:ext cx="1939424" cy="303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dirty="0" smtClean="0">
              <a:solidFill>
                <a:srgbClr val="14426F"/>
              </a:solidFill>
              <a:latin typeface="Avenir Book" charset="0"/>
              <a:ea typeface="Avenir Book" charset="0"/>
              <a:cs typeface="Avenir Book" charset="0"/>
            </a:rPr>
            <a:t>Road Type</a:t>
          </a:r>
          <a:endParaRPr lang="en-US" sz="1200" dirty="0">
            <a:solidFill>
              <a:srgbClr val="14426F"/>
            </a:solidFill>
            <a:latin typeface="Avenir Book" charset="0"/>
            <a:ea typeface="Avenir Book" charset="0"/>
            <a:cs typeface="Avenir Book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0.46812</cdr:y>
    </cdr:from>
    <cdr:to>
      <cdr:x>0.53576</cdr:x>
      <cdr:y>0.5745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623625"/>
          <a:ext cx="1806084" cy="3689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dirty="0" smtClean="0">
              <a:solidFill>
                <a:srgbClr val="14426F"/>
              </a:solidFill>
              <a:latin typeface="Avenir Book" charset="0"/>
              <a:ea typeface="Avenir Book" charset="0"/>
              <a:cs typeface="Avenir Book" charset="0"/>
            </a:rPr>
            <a:t>Time of Day</a:t>
          </a:r>
          <a:endParaRPr lang="en-US" sz="1200" dirty="0">
            <a:solidFill>
              <a:srgbClr val="14426F"/>
            </a:solidFill>
            <a:latin typeface="Avenir Book" charset="0"/>
            <a:ea typeface="Avenir Book" charset="0"/>
            <a:cs typeface="Avenir Book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1200"/>
            </a:lvl1pPr>
          </a:lstStyle>
          <a:p>
            <a:fld id="{34AB3BEE-6A59-439F-9AF5-6D1CB5B0A3B5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>
              <a:defRPr sz="1200"/>
            </a:lvl1pPr>
          </a:lstStyle>
          <a:p>
            <a:fld id="{C8830FE9-7889-41E8-A275-CF80D6E2F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1120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1200"/>
            </a:lvl1pPr>
          </a:lstStyle>
          <a:p>
            <a:fld id="{AE8E3ADF-0DB4-49FF-8432-9D0346FD20AD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7" tIns="45683" rIns="91367" bIns="456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67" tIns="45683" rIns="91367" bIns="456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>
              <a:defRPr sz="1200"/>
            </a:lvl1pPr>
          </a:lstStyle>
          <a:p>
            <a:fld id="{948AF40D-000C-47B1-83C2-62FE18956B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5891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31261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AF40D-000C-47B1-83C2-62FE18956B8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04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AF40D-000C-47B1-83C2-62FE18956B8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04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AF40D-000C-47B1-83C2-62FE18956B8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04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AF40D-000C-47B1-83C2-62FE18956B8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04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AF40D-000C-47B1-83C2-62FE18956B8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04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AF40D-000C-47B1-83C2-62FE18956B8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04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AF40D-000C-47B1-83C2-62FE18956B8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04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AF40D-000C-47B1-83C2-62FE18956B8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04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AF40D-000C-47B1-83C2-62FE18956B8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04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31261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312616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AF40D-000C-47B1-83C2-62FE18956B8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04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AF40D-000C-47B1-83C2-62FE18956B8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04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AF40D-000C-47B1-83C2-62FE18956B8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1152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AF40D-000C-47B1-83C2-62FE18956B8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04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AF40D-000C-47B1-83C2-62FE18956B8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04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AF40D-000C-47B1-83C2-62FE18956B8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04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AF40D-000C-47B1-83C2-62FE18956B8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04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AF40D-000C-47B1-83C2-62FE18956B8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04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AF40D-000C-47B1-83C2-62FE18956B8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04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AF40D-000C-47B1-83C2-62FE18956B8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04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.emf"/><Relationship Id="rId7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Presentation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Presentation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381328"/>
            <a:ext cx="3053040" cy="192956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5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6338689" y="511079"/>
            <a:ext cx="2387600" cy="3556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Department</a:t>
            </a:r>
            <a:r>
              <a:rPr lang="it-IT" dirty="0" smtClean="0"/>
              <a:t> </a:t>
            </a:r>
            <a:r>
              <a:rPr lang="it-IT" dirty="0" err="1" smtClean="0"/>
              <a:t>Name</a:t>
            </a:r>
            <a:endParaRPr lang="it-IT" dirty="0" smtClean="0"/>
          </a:p>
        </p:txBody>
      </p:sp>
      <p:sp>
        <p:nvSpPr>
          <p:cNvPr id="16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6338689" y="1096050"/>
            <a:ext cx="2387600" cy="355600"/>
          </a:xfrm>
        </p:spPr>
        <p:txBody>
          <a:bodyPr/>
          <a:lstStyle>
            <a:lvl1pPr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err="1" smtClean="0"/>
              <a:t>Insert</a:t>
            </a:r>
            <a:r>
              <a:rPr lang="it-IT" dirty="0" smtClean="0"/>
              <a:t> Country </a:t>
            </a:r>
            <a:r>
              <a:rPr lang="it-IT" dirty="0" err="1" smtClean="0"/>
              <a:t>Name</a:t>
            </a:r>
            <a:endParaRPr lang="it-IT" dirty="0" smtClean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/>
          <a:srcRect r="21050"/>
          <a:stretch/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pic>
        <p:nvPicPr>
          <p:cNvPr id="19" name="Immagine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7300" y="287166"/>
            <a:ext cx="864000" cy="70343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t-IT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994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ble + Text Big bulle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/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20" name="Segnaposto tabella 4"/>
          <p:cNvSpPr>
            <a:spLocks noGrp="1"/>
          </p:cNvSpPr>
          <p:nvPr>
            <p:ph type="tbl" sz="quarter" idx="19"/>
          </p:nvPr>
        </p:nvSpPr>
        <p:spPr>
          <a:xfrm>
            <a:off x="347663" y="1682750"/>
            <a:ext cx="8386762" cy="29765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16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4763496"/>
            <a:ext cx="8391525" cy="1302390"/>
          </a:xfrm>
        </p:spPr>
        <p:txBody>
          <a:bodyPr wrap="square"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410400" indent="-194400">
              <a:lnSpc>
                <a:spcPts val="1600"/>
              </a:lnSpc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sz="1000" baseline="0"/>
            </a:lvl2pPr>
            <a:lvl3pPr marL="410400" indent="-194400">
              <a:buClr>
                <a:schemeClr val="tx1"/>
              </a:buClr>
              <a:buFont typeface="Lucida Grande"/>
              <a:buChar char="-"/>
              <a:defRPr sz="1000"/>
            </a:lvl3pPr>
            <a:lvl4pPr marL="410400" indent="-194400">
              <a:defRPr sz="1000"/>
            </a:lvl4pPr>
            <a:lvl5pPr marL="410400" indent="-194400">
              <a:buClr>
                <a:schemeClr val="tx1"/>
              </a:buClr>
              <a:buFont typeface="Wingdings" charset="2"/>
              <a:buChar char="Ø"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911283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harts + Tables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/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8" name="Segnaposto grafico 17"/>
          <p:cNvSpPr>
            <a:spLocks noGrp="1"/>
          </p:cNvSpPr>
          <p:nvPr>
            <p:ph type="chart" sz="quarter" idx="17"/>
          </p:nvPr>
        </p:nvSpPr>
        <p:spPr>
          <a:xfrm>
            <a:off x="4613300" y="1698839"/>
            <a:ext cx="4126071" cy="210127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it-IT"/>
          </a:p>
        </p:txBody>
      </p:sp>
      <p:sp>
        <p:nvSpPr>
          <p:cNvPr id="24" name="Segnaposto tabella 2"/>
          <p:cNvSpPr>
            <a:spLocks noGrp="1"/>
          </p:cNvSpPr>
          <p:nvPr>
            <p:ph type="tbl" sz="quarter" idx="21"/>
          </p:nvPr>
        </p:nvSpPr>
        <p:spPr>
          <a:xfrm>
            <a:off x="4613301" y="4066642"/>
            <a:ext cx="4120686" cy="201694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t-IT"/>
          </a:p>
        </p:txBody>
      </p:sp>
      <p:sp>
        <p:nvSpPr>
          <p:cNvPr id="25" name="Segnaposto grafico 17"/>
          <p:cNvSpPr>
            <a:spLocks noGrp="1"/>
          </p:cNvSpPr>
          <p:nvPr>
            <p:ph type="chart" sz="quarter" idx="22"/>
          </p:nvPr>
        </p:nvSpPr>
        <p:spPr>
          <a:xfrm>
            <a:off x="347300" y="1698839"/>
            <a:ext cx="4126071" cy="210127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it-IT"/>
          </a:p>
        </p:txBody>
      </p:sp>
      <p:sp>
        <p:nvSpPr>
          <p:cNvPr id="26" name="Segnaposto tabella 2"/>
          <p:cNvSpPr>
            <a:spLocks noGrp="1"/>
          </p:cNvSpPr>
          <p:nvPr>
            <p:ph type="tbl" sz="quarter" idx="23"/>
          </p:nvPr>
        </p:nvSpPr>
        <p:spPr>
          <a:xfrm>
            <a:off x="347301" y="4066642"/>
            <a:ext cx="4120686" cy="201694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7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733061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/>
            <a:endParaRPr lang="it-IT" dirty="0">
              <a:solidFill>
                <a:srgbClr val="BD2027"/>
              </a:solidFill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2" name="Freccia destra 1"/>
          <p:cNvSpPr/>
          <p:nvPr userDrawn="1"/>
        </p:nvSpPr>
        <p:spPr>
          <a:xfrm flipV="1">
            <a:off x="347301" y="3728136"/>
            <a:ext cx="8392070" cy="235526"/>
          </a:xfrm>
          <a:prstGeom prst="rightArrow">
            <a:avLst>
              <a:gd name="adj1" fmla="val 50000"/>
              <a:gd name="adj2" fmla="val 15130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161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347300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 userDrawn="1"/>
        </p:nvCxnSpPr>
        <p:spPr>
          <a:xfrm flipV="1">
            <a:off x="1047724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51630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32" name="Connettore 1 31"/>
          <p:cNvCxnSpPr/>
          <p:nvPr userDrawn="1"/>
        </p:nvCxnSpPr>
        <p:spPr>
          <a:xfrm>
            <a:off x="117044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 userDrawn="1"/>
        </p:nvCxnSpPr>
        <p:spPr>
          <a:xfrm flipV="1">
            <a:off x="187086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Segnaposto tes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306144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35" name="Connettore 1 34"/>
          <p:cNvCxnSpPr/>
          <p:nvPr userDrawn="1"/>
        </p:nvCxnSpPr>
        <p:spPr>
          <a:xfrm>
            <a:off x="1960283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 userDrawn="1"/>
        </p:nvCxnSpPr>
        <p:spPr>
          <a:xfrm flipV="1">
            <a:off x="2660707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egnaposto testo 3"/>
          <p:cNvSpPr>
            <a:spLocks noGrp="1"/>
          </p:cNvSpPr>
          <p:nvPr>
            <p:ph type="body" sz="quarter" idx="17" hasCustomPrompt="1"/>
          </p:nvPr>
        </p:nvSpPr>
        <p:spPr>
          <a:xfrm>
            <a:off x="314036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41" name="Connettore 1 40"/>
          <p:cNvCxnSpPr/>
          <p:nvPr userDrawn="1"/>
        </p:nvCxnSpPr>
        <p:spPr>
          <a:xfrm>
            <a:off x="279450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 userDrawn="1"/>
        </p:nvCxnSpPr>
        <p:spPr>
          <a:xfrm flipV="1">
            <a:off x="349492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egnaposto testo 3"/>
          <p:cNvSpPr>
            <a:spLocks noGrp="1"/>
          </p:cNvSpPr>
          <p:nvPr>
            <p:ph type="body" sz="quarter" idx="18" hasCustomPrompt="1"/>
          </p:nvPr>
        </p:nvSpPr>
        <p:spPr>
          <a:xfrm>
            <a:off x="3921076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44" name="Connettore 1 43"/>
          <p:cNvCxnSpPr/>
          <p:nvPr userDrawn="1"/>
        </p:nvCxnSpPr>
        <p:spPr>
          <a:xfrm>
            <a:off x="3575215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 userDrawn="1"/>
        </p:nvCxnSpPr>
        <p:spPr>
          <a:xfrm flipV="1">
            <a:off x="4275639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Segnaposto testo 3"/>
          <p:cNvSpPr>
            <a:spLocks noGrp="1"/>
          </p:cNvSpPr>
          <p:nvPr>
            <p:ph type="body" sz="quarter" idx="19" hasCustomPrompt="1"/>
          </p:nvPr>
        </p:nvSpPr>
        <p:spPr>
          <a:xfrm>
            <a:off x="476442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47" name="Connettore 1 46"/>
          <p:cNvCxnSpPr/>
          <p:nvPr userDrawn="1"/>
        </p:nvCxnSpPr>
        <p:spPr>
          <a:xfrm>
            <a:off x="441856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 userDrawn="1"/>
        </p:nvCxnSpPr>
        <p:spPr>
          <a:xfrm flipV="1">
            <a:off x="511898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Segnaposto tes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373091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50" name="Connettore 1 49"/>
          <p:cNvCxnSpPr/>
          <p:nvPr userDrawn="1"/>
        </p:nvCxnSpPr>
        <p:spPr>
          <a:xfrm>
            <a:off x="6027230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 userDrawn="1"/>
        </p:nvCxnSpPr>
        <p:spPr>
          <a:xfrm flipV="1">
            <a:off x="6727654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Segnaposto tes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557715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53" name="Connettore 1 52"/>
          <p:cNvCxnSpPr/>
          <p:nvPr userDrawn="1"/>
        </p:nvCxnSpPr>
        <p:spPr>
          <a:xfrm>
            <a:off x="5211854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 userDrawn="1"/>
        </p:nvCxnSpPr>
        <p:spPr>
          <a:xfrm flipV="1">
            <a:off x="5912278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Segnaposto testo 3"/>
          <p:cNvSpPr>
            <a:spLocks noGrp="1"/>
          </p:cNvSpPr>
          <p:nvPr>
            <p:ph type="body" sz="quarter" idx="22" hasCustomPrompt="1"/>
          </p:nvPr>
        </p:nvSpPr>
        <p:spPr>
          <a:xfrm>
            <a:off x="7166350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56" name="Connettore 1 55"/>
          <p:cNvCxnSpPr/>
          <p:nvPr userDrawn="1"/>
        </p:nvCxnSpPr>
        <p:spPr>
          <a:xfrm>
            <a:off x="6820489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 userDrawn="1"/>
        </p:nvCxnSpPr>
        <p:spPr>
          <a:xfrm flipV="1">
            <a:off x="7520913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Segnaposto testo 59"/>
          <p:cNvSpPr>
            <a:spLocks noGrp="1"/>
          </p:cNvSpPr>
          <p:nvPr>
            <p:ph type="body" sz="quarter" idx="23"/>
          </p:nvPr>
        </p:nvSpPr>
        <p:spPr>
          <a:xfrm>
            <a:off x="347663" y="166254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61" name="Segnaposto testo 59"/>
          <p:cNvSpPr>
            <a:spLocks noGrp="1"/>
          </p:cNvSpPr>
          <p:nvPr>
            <p:ph type="body" sz="quarter" idx="24"/>
          </p:nvPr>
        </p:nvSpPr>
        <p:spPr>
          <a:xfrm>
            <a:off x="1972526" y="166254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62" name="Segnaposto testo 59"/>
          <p:cNvSpPr>
            <a:spLocks noGrp="1"/>
          </p:cNvSpPr>
          <p:nvPr>
            <p:ph type="body" sz="quarter" idx="25"/>
          </p:nvPr>
        </p:nvSpPr>
        <p:spPr>
          <a:xfrm>
            <a:off x="3575215" y="166254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63" name="Segnaposto testo 59"/>
          <p:cNvSpPr>
            <a:spLocks noGrp="1"/>
          </p:cNvSpPr>
          <p:nvPr>
            <p:ph type="body" sz="quarter" idx="26"/>
          </p:nvPr>
        </p:nvSpPr>
        <p:spPr>
          <a:xfrm>
            <a:off x="5222869" y="166254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4" name="Segnaposto testo 59"/>
          <p:cNvSpPr>
            <a:spLocks noGrp="1"/>
          </p:cNvSpPr>
          <p:nvPr>
            <p:ph type="body" sz="quarter" idx="27"/>
          </p:nvPr>
        </p:nvSpPr>
        <p:spPr>
          <a:xfrm>
            <a:off x="6844542" y="166254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70" name="Segnaposto testo 59"/>
          <p:cNvSpPr>
            <a:spLocks noGrp="1"/>
          </p:cNvSpPr>
          <p:nvPr>
            <p:ph type="body" sz="quarter" idx="29"/>
          </p:nvPr>
        </p:nvSpPr>
        <p:spPr>
          <a:xfrm>
            <a:off x="1172318" y="463357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71" name="Segnaposto testo 59"/>
          <p:cNvSpPr>
            <a:spLocks noGrp="1"/>
          </p:cNvSpPr>
          <p:nvPr>
            <p:ph type="body" sz="quarter" idx="30"/>
          </p:nvPr>
        </p:nvSpPr>
        <p:spPr>
          <a:xfrm>
            <a:off x="2794962" y="463357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72" name="Segnaposto testo 59"/>
          <p:cNvSpPr>
            <a:spLocks noGrp="1"/>
          </p:cNvSpPr>
          <p:nvPr>
            <p:ph type="body" sz="quarter" idx="31"/>
          </p:nvPr>
        </p:nvSpPr>
        <p:spPr>
          <a:xfrm>
            <a:off x="4430806" y="463357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3" name="Segnaposto testo 59"/>
          <p:cNvSpPr>
            <a:spLocks noGrp="1"/>
          </p:cNvSpPr>
          <p:nvPr>
            <p:ph type="body" sz="quarter" idx="32"/>
          </p:nvPr>
        </p:nvSpPr>
        <p:spPr>
          <a:xfrm>
            <a:off x="6027689" y="463357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06375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/>
            <a:endParaRPr lang="it-IT" dirty="0">
              <a:solidFill>
                <a:srgbClr val="BD2027"/>
              </a:solidFill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273772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/>
            <a:endParaRPr lang="it-IT" dirty="0">
              <a:solidFill>
                <a:srgbClr val="BD2027"/>
              </a:solidFill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10" name="Segnaposto testo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01683" y="1682750"/>
            <a:ext cx="4132303" cy="4378325"/>
          </a:xfrm>
        </p:spPr>
        <p:txBody>
          <a:bodyPr tIns="46800"/>
          <a:lstStyle>
            <a:lvl1pPr>
              <a:lnSpc>
                <a:spcPts val="2600"/>
              </a:lnSpc>
              <a:spcBef>
                <a:spcPts val="0"/>
              </a:spcBef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sit</a:t>
            </a:r>
            <a:r>
              <a:rPr lang="it-IT" dirty="0" smtClean="0"/>
              <a:t> </a:t>
            </a:r>
            <a:r>
              <a:rPr lang="it-IT" dirty="0" err="1" smtClean="0"/>
              <a:t>amet</a:t>
            </a:r>
            <a:r>
              <a:rPr lang="it-IT" dirty="0" smtClean="0"/>
              <a:t> bla bla bla bla bla bla bla bla </a:t>
            </a:r>
          </a:p>
        </p:txBody>
      </p:sp>
      <p:sp>
        <p:nvSpPr>
          <p:cNvPr id="11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7300" y="1682750"/>
            <a:ext cx="4132303" cy="4378325"/>
          </a:xfrm>
        </p:spPr>
        <p:txBody>
          <a:bodyPr tIns="50400"/>
          <a:lstStyle>
            <a:lvl1pPr>
              <a:lnSpc>
                <a:spcPts val="3800"/>
              </a:lnSpc>
              <a:defRPr sz="3600" b="1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Sit</a:t>
            </a:r>
            <a:r>
              <a:rPr lang="it-IT" dirty="0" smtClean="0"/>
              <a:t> 79% </a:t>
            </a:r>
            <a:r>
              <a:rPr lang="it-IT" dirty="0" err="1" smtClean="0"/>
              <a:t>Sit</a:t>
            </a:r>
            <a:r>
              <a:rPr lang="it-IT" dirty="0" smtClean="0"/>
              <a:t> </a:t>
            </a:r>
            <a:r>
              <a:rPr lang="it-IT" dirty="0" err="1" smtClean="0"/>
              <a:t>Amet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2194859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am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/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4" name="object 3"/>
          <p:cNvSpPr txBox="1"/>
          <p:nvPr userDrawn="1"/>
        </p:nvSpPr>
        <p:spPr>
          <a:xfrm>
            <a:off x="357774" y="716294"/>
            <a:ext cx="1335610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ct val="95825"/>
              </a:lnSpc>
              <a:spcBef>
                <a:spcPts val="10"/>
              </a:spcBef>
            </a:pPr>
            <a:r>
              <a:rPr lang="it-IT" sz="2000" dirty="0">
                <a:solidFill>
                  <a:srgbClr val="BD2027"/>
                </a:solidFill>
                <a:latin typeface="Arial"/>
                <a:cs typeface="Arial"/>
              </a:rPr>
              <a:t>Team</a:t>
            </a:r>
            <a:endParaRPr sz="2000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Segnaposto testo 5"/>
          <p:cNvSpPr>
            <a:spLocks noGrp="1"/>
          </p:cNvSpPr>
          <p:nvPr>
            <p:ph type="body" sz="quarter" idx="14" hasCustomPrompt="1"/>
          </p:nvPr>
        </p:nvSpPr>
        <p:spPr>
          <a:xfrm>
            <a:off x="347300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18" name="Segnaposto testo 5"/>
          <p:cNvSpPr>
            <a:spLocks noGrp="1"/>
          </p:cNvSpPr>
          <p:nvPr>
            <p:ph type="body" sz="quarter" idx="16" hasCustomPrompt="1"/>
          </p:nvPr>
        </p:nvSpPr>
        <p:spPr>
          <a:xfrm>
            <a:off x="347300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19" name="Segnaposto testo 5"/>
          <p:cNvSpPr>
            <a:spLocks noGrp="1"/>
          </p:cNvSpPr>
          <p:nvPr>
            <p:ph type="body" sz="quarter" idx="17" hasCustomPrompt="1"/>
          </p:nvPr>
        </p:nvSpPr>
        <p:spPr>
          <a:xfrm>
            <a:off x="347663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0" name="Segnaposto testo 5"/>
          <p:cNvSpPr>
            <a:spLocks noGrp="1"/>
          </p:cNvSpPr>
          <p:nvPr>
            <p:ph type="body" sz="quarter" idx="18" hasCustomPrompt="1"/>
          </p:nvPr>
        </p:nvSpPr>
        <p:spPr>
          <a:xfrm>
            <a:off x="347300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sp>
        <p:nvSpPr>
          <p:cNvPr id="21" name="Segnaposto testo 5"/>
          <p:cNvSpPr>
            <a:spLocks noGrp="1"/>
          </p:cNvSpPr>
          <p:nvPr>
            <p:ph type="body" sz="quarter" idx="19" hasCustomPrompt="1"/>
          </p:nvPr>
        </p:nvSpPr>
        <p:spPr>
          <a:xfrm>
            <a:off x="347300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22" name="Segnaposto testo 5"/>
          <p:cNvSpPr>
            <a:spLocks noGrp="1"/>
          </p:cNvSpPr>
          <p:nvPr>
            <p:ph type="body" sz="quarter" idx="20" hasCustomPrompt="1"/>
          </p:nvPr>
        </p:nvSpPr>
        <p:spPr>
          <a:xfrm>
            <a:off x="347300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23" name="Segnaposto testo 5"/>
          <p:cNvSpPr>
            <a:spLocks noGrp="1"/>
          </p:cNvSpPr>
          <p:nvPr>
            <p:ph type="body" sz="quarter" idx="21" hasCustomPrompt="1"/>
          </p:nvPr>
        </p:nvSpPr>
        <p:spPr>
          <a:xfrm>
            <a:off x="347663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4" name="Segnaposto testo 5"/>
          <p:cNvSpPr>
            <a:spLocks noGrp="1"/>
          </p:cNvSpPr>
          <p:nvPr>
            <p:ph type="body" sz="quarter" idx="22" hasCustomPrompt="1"/>
          </p:nvPr>
        </p:nvSpPr>
        <p:spPr>
          <a:xfrm>
            <a:off x="347300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sp>
        <p:nvSpPr>
          <p:cNvPr id="25" name="Segnaposto testo 5"/>
          <p:cNvSpPr>
            <a:spLocks noGrp="1"/>
          </p:cNvSpPr>
          <p:nvPr>
            <p:ph type="body" sz="quarter" idx="23" hasCustomPrompt="1"/>
          </p:nvPr>
        </p:nvSpPr>
        <p:spPr>
          <a:xfrm>
            <a:off x="347300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26" name="Segnaposto testo 5"/>
          <p:cNvSpPr>
            <a:spLocks noGrp="1"/>
          </p:cNvSpPr>
          <p:nvPr>
            <p:ph type="body" sz="quarter" idx="24" hasCustomPrompt="1"/>
          </p:nvPr>
        </p:nvSpPr>
        <p:spPr>
          <a:xfrm>
            <a:off x="347300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27" name="Segnaposto testo 5"/>
          <p:cNvSpPr>
            <a:spLocks noGrp="1"/>
          </p:cNvSpPr>
          <p:nvPr>
            <p:ph type="body" sz="quarter" idx="25" hasCustomPrompt="1"/>
          </p:nvPr>
        </p:nvSpPr>
        <p:spPr>
          <a:xfrm>
            <a:off x="347663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8" name="Segnaposto testo 5"/>
          <p:cNvSpPr>
            <a:spLocks noGrp="1"/>
          </p:cNvSpPr>
          <p:nvPr>
            <p:ph type="body" sz="quarter" idx="26" hasCustomPrompt="1"/>
          </p:nvPr>
        </p:nvSpPr>
        <p:spPr>
          <a:xfrm>
            <a:off x="347300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sp>
        <p:nvSpPr>
          <p:cNvPr id="29" name="Segnaposto testo 5"/>
          <p:cNvSpPr>
            <a:spLocks noGrp="1"/>
          </p:cNvSpPr>
          <p:nvPr>
            <p:ph type="body" sz="quarter" idx="27" hasCustomPrompt="1"/>
          </p:nvPr>
        </p:nvSpPr>
        <p:spPr>
          <a:xfrm>
            <a:off x="347300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30" name="Segnaposto testo 5"/>
          <p:cNvSpPr>
            <a:spLocks noGrp="1"/>
          </p:cNvSpPr>
          <p:nvPr>
            <p:ph type="body" sz="quarter" idx="28" hasCustomPrompt="1"/>
          </p:nvPr>
        </p:nvSpPr>
        <p:spPr>
          <a:xfrm>
            <a:off x="347300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31" name="Segnaposto testo 5"/>
          <p:cNvSpPr>
            <a:spLocks noGrp="1"/>
          </p:cNvSpPr>
          <p:nvPr>
            <p:ph type="body" sz="quarter" idx="29" hasCustomPrompt="1"/>
          </p:nvPr>
        </p:nvSpPr>
        <p:spPr>
          <a:xfrm>
            <a:off x="347663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32" name="Segnaposto testo 5"/>
          <p:cNvSpPr>
            <a:spLocks noGrp="1"/>
          </p:cNvSpPr>
          <p:nvPr>
            <p:ph type="body" sz="quarter" idx="30" hasCustomPrompt="1"/>
          </p:nvPr>
        </p:nvSpPr>
        <p:spPr>
          <a:xfrm>
            <a:off x="347300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sp>
        <p:nvSpPr>
          <p:cNvPr id="33" name="Segnaposto testo 5"/>
          <p:cNvSpPr>
            <a:spLocks noGrp="1"/>
          </p:cNvSpPr>
          <p:nvPr>
            <p:ph type="body" sz="quarter" idx="31" hasCustomPrompt="1"/>
          </p:nvPr>
        </p:nvSpPr>
        <p:spPr>
          <a:xfrm>
            <a:off x="347300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34" name="Segnaposto testo 5"/>
          <p:cNvSpPr>
            <a:spLocks noGrp="1"/>
          </p:cNvSpPr>
          <p:nvPr>
            <p:ph type="body" sz="quarter" idx="32" hasCustomPrompt="1"/>
          </p:nvPr>
        </p:nvSpPr>
        <p:spPr>
          <a:xfrm>
            <a:off x="347300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35" name="Segnaposto testo 5"/>
          <p:cNvSpPr>
            <a:spLocks noGrp="1"/>
          </p:cNvSpPr>
          <p:nvPr>
            <p:ph type="body" sz="quarter" idx="33" hasCustomPrompt="1"/>
          </p:nvPr>
        </p:nvSpPr>
        <p:spPr>
          <a:xfrm>
            <a:off x="347663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36" name="Segnaposto testo 5"/>
          <p:cNvSpPr>
            <a:spLocks noGrp="1"/>
          </p:cNvSpPr>
          <p:nvPr>
            <p:ph type="body" sz="quarter" idx="34" hasCustomPrompt="1"/>
          </p:nvPr>
        </p:nvSpPr>
        <p:spPr>
          <a:xfrm>
            <a:off x="347300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sp>
        <p:nvSpPr>
          <p:cNvPr id="37" name="Segnaposto testo 5"/>
          <p:cNvSpPr>
            <a:spLocks noGrp="1"/>
          </p:cNvSpPr>
          <p:nvPr>
            <p:ph type="body" sz="quarter" idx="35" hasCustomPrompt="1"/>
          </p:nvPr>
        </p:nvSpPr>
        <p:spPr>
          <a:xfrm>
            <a:off x="4615095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38" name="Segnaposto testo 5"/>
          <p:cNvSpPr>
            <a:spLocks noGrp="1"/>
          </p:cNvSpPr>
          <p:nvPr>
            <p:ph type="body" sz="quarter" idx="36" hasCustomPrompt="1"/>
          </p:nvPr>
        </p:nvSpPr>
        <p:spPr>
          <a:xfrm>
            <a:off x="4615095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39" name="Segnaposto testo 5"/>
          <p:cNvSpPr>
            <a:spLocks noGrp="1"/>
          </p:cNvSpPr>
          <p:nvPr>
            <p:ph type="body" sz="quarter" idx="37" hasCustomPrompt="1"/>
          </p:nvPr>
        </p:nvSpPr>
        <p:spPr>
          <a:xfrm>
            <a:off x="4615458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0" name="Segnaposto testo 5"/>
          <p:cNvSpPr>
            <a:spLocks noGrp="1"/>
          </p:cNvSpPr>
          <p:nvPr>
            <p:ph type="body" sz="quarter" idx="38" hasCustomPrompt="1"/>
          </p:nvPr>
        </p:nvSpPr>
        <p:spPr>
          <a:xfrm>
            <a:off x="4615095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sp>
        <p:nvSpPr>
          <p:cNvPr id="41" name="Segnaposto testo 5"/>
          <p:cNvSpPr>
            <a:spLocks noGrp="1"/>
          </p:cNvSpPr>
          <p:nvPr>
            <p:ph type="body" sz="quarter" idx="39" hasCustomPrompt="1"/>
          </p:nvPr>
        </p:nvSpPr>
        <p:spPr>
          <a:xfrm>
            <a:off x="4615095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42" name="Segnaposto testo 5"/>
          <p:cNvSpPr>
            <a:spLocks noGrp="1"/>
          </p:cNvSpPr>
          <p:nvPr>
            <p:ph type="body" sz="quarter" idx="40" hasCustomPrompt="1"/>
          </p:nvPr>
        </p:nvSpPr>
        <p:spPr>
          <a:xfrm>
            <a:off x="4615095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43" name="Segnaposto testo 5"/>
          <p:cNvSpPr>
            <a:spLocks noGrp="1"/>
          </p:cNvSpPr>
          <p:nvPr>
            <p:ph type="body" sz="quarter" idx="41" hasCustomPrompt="1"/>
          </p:nvPr>
        </p:nvSpPr>
        <p:spPr>
          <a:xfrm>
            <a:off x="4615458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4" name="Segnaposto testo 5"/>
          <p:cNvSpPr>
            <a:spLocks noGrp="1"/>
          </p:cNvSpPr>
          <p:nvPr>
            <p:ph type="body" sz="quarter" idx="42" hasCustomPrompt="1"/>
          </p:nvPr>
        </p:nvSpPr>
        <p:spPr>
          <a:xfrm>
            <a:off x="4615095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sp>
        <p:nvSpPr>
          <p:cNvPr id="45" name="Segnaposto testo 5"/>
          <p:cNvSpPr>
            <a:spLocks noGrp="1"/>
          </p:cNvSpPr>
          <p:nvPr>
            <p:ph type="body" sz="quarter" idx="43" hasCustomPrompt="1"/>
          </p:nvPr>
        </p:nvSpPr>
        <p:spPr>
          <a:xfrm>
            <a:off x="4615095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46" name="Segnaposto testo 5"/>
          <p:cNvSpPr>
            <a:spLocks noGrp="1"/>
          </p:cNvSpPr>
          <p:nvPr>
            <p:ph type="body" sz="quarter" idx="44" hasCustomPrompt="1"/>
          </p:nvPr>
        </p:nvSpPr>
        <p:spPr>
          <a:xfrm>
            <a:off x="4615095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47" name="Segnaposto testo 5"/>
          <p:cNvSpPr>
            <a:spLocks noGrp="1"/>
          </p:cNvSpPr>
          <p:nvPr>
            <p:ph type="body" sz="quarter" idx="45" hasCustomPrompt="1"/>
          </p:nvPr>
        </p:nvSpPr>
        <p:spPr>
          <a:xfrm>
            <a:off x="4615458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8" name="Segnaposto testo 5"/>
          <p:cNvSpPr>
            <a:spLocks noGrp="1"/>
          </p:cNvSpPr>
          <p:nvPr>
            <p:ph type="body" sz="quarter" idx="46" hasCustomPrompt="1"/>
          </p:nvPr>
        </p:nvSpPr>
        <p:spPr>
          <a:xfrm>
            <a:off x="4615095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sp>
        <p:nvSpPr>
          <p:cNvPr id="49" name="Segnaposto testo 5"/>
          <p:cNvSpPr>
            <a:spLocks noGrp="1"/>
          </p:cNvSpPr>
          <p:nvPr>
            <p:ph type="body" sz="quarter" idx="47" hasCustomPrompt="1"/>
          </p:nvPr>
        </p:nvSpPr>
        <p:spPr>
          <a:xfrm>
            <a:off x="4615095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50" name="Segnaposto testo 5"/>
          <p:cNvSpPr>
            <a:spLocks noGrp="1"/>
          </p:cNvSpPr>
          <p:nvPr>
            <p:ph type="body" sz="quarter" idx="48" hasCustomPrompt="1"/>
          </p:nvPr>
        </p:nvSpPr>
        <p:spPr>
          <a:xfrm>
            <a:off x="4615095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51" name="Segnaposto testo 5"/>
          <p:cNvSpPr>
            <a:spLocks noGrp="1"/>
          </p:cNvSpPr>
          <p:nvPr>
            <p:ph type="body" sz="quarter" idx="49" hasCustomPrompt="1"/>
          </p:nvPr>
        </p:nvSpPr>
        <p:spPr>
          <a:xfrm>
            <a:off x="4615458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52" name="Segnaposto testo 5"/>
          <p:cNvSpPr>
            <a:spLocks noGrp="1"/>
          </p:cNvSpPr>
          <p:nvPr>
            <p:ph type="body" sz="quarter" idx="50" hasCustomPrompt="1"/>
          </p:nvPr>
        </p:nvSpPr>
        <p:spPr>
          <a:xfrm>
            <a:off x="4615095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sp>
        <p:nvSpPr>
          <p:cNvPr id="53" name="Segnaposto testo 5"/>
          <p:cNvSpPr>
            <a:spLocks noGrp="1"/>
          </p:cNvSpPr>
          <p:nvPr>
            <p:ph type="body" sz="quarter" idx="51" hasCustomPrompt="1"/>
          </p:nvPr>
        </p:nvSpPr>
        <p:spPr>
          <a:xfrm>
            <a:off x="4615095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54" name="Segnaposto testo 5"/>
          <p:cNvSpPr>
            <a:spLocks noGrp="1"/>
          </p:cNvSpPr>
          <p:nvPr>
            <p:ph type="body" sz="quarter" idx="52" hasCustomPrompt="1"/>
          </p:nvPr>
        </p:nvSpPr>
        <p:spPr>
          <a:xfrm>
            <a:off x="4615095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55" name="Segnaposto testo 5"/>
          <p:cNvSpPr>
            <a:spLocks noGrp="1"/>
          </p:cNvSpPr>
          <p:nvPr>
            <p:ph type="body" sz="quarter" idx="53" hasCustomPrompt="1"/>
          </p:nvPr>
        </p:nvSpPr>
        <p:spPr>
          <a:xfrm>
            <a:off x="4615458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56" name="Segnaposto testo 5"/>
          <p:cNvSpPr>
            <a:spLocks noGrp="1"/>
          </p:cNvSpPr>
          <p:nvPr>
            <p:ph type="body" sz="quarter" idx="54" hasCustomPrompt="1"/>
          </p:nvPr>
        </p:nvSpPr>
        <p:spPr>
          <a:xfrm>
            <a:off x="4615095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1314061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/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object 3"/>
          <p:cNvSpPr txBox="1"/>
          <p:nvPr userDrawn="1"/>
        </p:nvSpPr>
        <p:spPr>
          <a:xfrm>
            <a:off x="357774" y="716294"/>
            <a:ext cx="2613256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ct val="95825"/>
              </a:lnSpc>
              <a:spcBef>
                <a:spcPts val="10"/>
              </a:spcBef>
            </a:pPr>
            <a:r>
              <a:rPr lang="it-IT" sz="2000" dirty="0" err="1">
                <a:solidFill>
                  <a:srgbClr val="BD2027"/>
                </a:solidFill>
                <a:latin typeface="Arial"/>
                <a:cs typeface="Arial"/>
              </a:rPr>
              <a:t>Next</a:t>
            </a:r>
            <a:r>
              <a:rPr lang="it-IT" sz="2000" dirty="0">
                <a:solidFill>
                  <a:srgbClr val="BD2027"/>
                </a:solidFill>
                <a:latin typeface="Arial"/>
                <a:cs typeface="Arial"/>
              </a:rPr>
              <a:t> </a:t>
            </a:r>
            <a:r>
              <a:rPr lang="it-IT" sz="2000" dirty="0" err="1">
                <a:solidFill>
                  <a:srgbClr val="BD2027"/>
                </a:solidFill>
                <a:latin typeface="Arial"/>
                <a:cs typeface="Arial"/>
              </a:rPr>
              <a:t>steps</a:t>
            </a:r>
            <a:endParaRPr sz="2000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1" name="Picture 16"/>
          <p:cNvPicPr>
            <a:picLocks noChangeAspect="1"/>
          </p:cNvPicPr>
          <p:nvPr userDrawn="1"/>
        </p:nvPicPr>
        <p:blipFill rotWithShape="1">
          <a:blip r:embed="rId3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89" name="Segnaposto testo 54"/>
          <p:cNvSpPr>
            <a:spLocks noGrp="1"/>
          </p:cNvSpPr>
          <p:nvPr>
            <p:ph type="body" sz="quarter" idx="43" hasCustomPrompt="1"/>
          </p:nvPr>
        </p:nvSpPr>
        <p:spPr>
          <a:xfrm>
            <a:off x="358143" y="1223964"/>
            <a:ext cx="4117610" cy="169334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90" name="Segnaposto testo 54"/>
          <p:cNvSpPr>
            <a:spLocks noGrp="1"/>
          </p:cNvSpPr>
          <p:nvPr>
            <p:ph type="body" sz="quarter" idx="44" hasCustomPrompt="1"/>
          </p:nvPr>
        </p:nvSpPr>
        <p:spPr>
          <a:xfrm>
            <a:off x="358144" y="1400995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91" name="Segnaposto testo 54"/>
          <p:cNvSpPr>
            <a:spLocks noGrp="1"/>
          </p:cNvSpPr>
          <p:nvPr>
            <p:ph type="body" sz="quarter" idx="45" hasCustomPrompt="1"/>
          </p:nvPr>
        </p:nvSpPr>
        <p:spPr>
          <a:xfrm>
            <a:off x="358106" y="1939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92" name="Segnaposto testo 54"/>
          <p:cNvSpPr>
            <a:spLocks noGrp="1"/>
          </p:cNvSpPr>
          <p:nvPr>
            <p:ph type="body" sz="quarter" idx="46" hasCustomPrompt="1"/>
          </p:nvPr>
        </p:nvSpPr>
        <p:spPr>
          <a:xfrm>
            <a:off x="358144" y="2093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3" name="Segnaposto testo 54"/>
          <p:cNvSpPr>
            <a:spLocks noGrp="1"/>
          </p:cNvSpPr>
          <p:nvPr>
            <p:ph type="body" sz="quarter" idx="47" hasCustomPrompt="1"/>
          </p:nvPr>
        </p:nvSpPr>
        <p:spPr>
          <a:xfrm>
            <a:off x="358106" y="2632510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04" name="Segnaposto testo 54"/>
          <p:cNvSpPr>
            <a:spLocks noGrp="1"/>
          </p:cNvSpPr>
          <p:nvPr>
            <p:ph type="body" sz="quarter" idx="48" hasCustomPrompt="1"/>
          </p:nvPr>
        </p:nvSpPr>
        <p:spPr>
          <a:xfrm>
            <a:off x="358144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5" name="Segnaposto testo 54"/>
          <p:cNvSpPr>
            <a:spLocks noGrp="1"/>
          </p:cNvSpPr>
          <p:nvPr>
            <p:ph type="body" sz="quarter" idx="49" hasCustomPrompt="1"/>
          </p:nvPr>
        </p:nvSpPr>
        <p:spPr>
          <a:xfrm>
            <a:off x="358106" y="3332934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06" name="Segnaposto testo 54"/>
          <p:cNvSpPr>
            <a:spLocks noGrp="1"/>
          </p:cNvSpPr>
          <p:nvPr>
            <p:ph type="body" sz="quarter" idx="50" hasCustomPrompt="1"/>
          </p:nvPr>
        </p:nvSpPr>
        <p:spPr>
          <a:xfrm>
            <a:off x="358144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7" name="Segnaposto testo 54"/>
          <p:cNvSpPr>
            <a:spLocks noGrp="1"/>
          </p:cNvSpPr>
          <p:nvPr>
            <p:ph type="body" sz="quarter" idx="51" hasCustomPrompt="1"/>
          </p:nvPr>
        </p:nvSpPr>
        <p:spPr>
          <a:xfrm>
            <a:off x="358106" y="4033358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08" name="Segnaposto testo 54"/>
          <p:cNvSpPr>
            <a:spLocks noGrp="1"/>
          </p:cNvSpPr>
          <p:nvPr>
            <p:ph type="body" sz="quarter" idx="52" hasCustomPrompt="1"/>
          </p:nvPr>
        </p:nvSpPr>
        <p:spPr>
          <a:xfrm>
            <a:off x="358144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9" name="Segnaposto testo 54"/>
          <p:cNvSpPr>
            <a:spLocks noGrp="1"/>
          </p:cNvSpPr>
          <p:nvPr>
            <p:ph type="body" sz="quarter" idx="53" hasCustomPrompt="1"/>
          </p:nvPr>
        </p:nvSpPr>
        <p:spPr>
          <a:xfrm>
            <a:off x="358106" y="4733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10" name="Segnaposto testo 54"/>
          <p:cNvSpPr>
            <a:spLocks noGrp="1"/>
          </p:cNvSpPr>
          <p:nvPr>
            <p:ph type="body" sz="quarter" idx="54" hasCustomPrompt="1"/>
          </p:nvPr>
        </p:nvSpPr>
        <p:spPr>
          <a:xfrm>
            <a:off x="358144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1" name="Segnaposto testo 54"/>
          <p:cNvSpPr>
            <a:spLocks noGrp="1"/>
          </p:cNvSpPr>
          <p:nvPr>
            <p:ph type="body" sz="quarter" idx="55" hasCustomPrompt="1"/>
          </p:nvPr>
        </p:nvSpPr>
        <p:spPr>
          <a:xfrm>
            <a:off x="358106" y="541881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12" name="Segnaposto testo 54"/>
          <p:cNvSpPr>
            <a:spLocks noGrp="1"/>
          </p:cNvSpPr>
          <p:nvPr>
            <p:ph type="body" sz="quarter" idx="56" hasCustomPrompt="1"/>
          </p:nvPr>
        </p:nvSpPr>
        <p:spPr>
          <a:xfrm>
            <a:off x="358144" y="5572753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3" name="Segnaposto testo 54"/>
          <p:cNvSpPr>
            <a:spLocks noGrp="1"/>
          </p:cNvSpPr>
          <p:nvPr>
            <p:ph type="body" sz="quarter" idx="57" hasCustomPrompt="1"/>
          </p:nvPr>
        </p:nvSpPr>
        <p:spPr>
          <a:xfrm>
            <a:off x="4613299" y="1223964"/>
            <a:ext cx="4117610" cy="169334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14" name="Segnaposto testo 54"/>
          <p:cNvSpPr>
            <a:spLocks noGrp="1"/>
          </p:cNvSpPr>
          <p:nvPr>
            <p:ph type="body" sz="quarter" idx="58" hasCustomPrompt="1"/>
          </p:nvPr>
        </p:nvSpPr>
        <p:spPr>
          <a:xfrm>
            <a:off x="4613300" y="1400995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5" name="Segnaposto testo 54"/>
          <p:cNvSpPr>
            <a:spLocks noGrp="1"/>
          </p:cNvSpPr>
          <p:nvPr>
            <p:ph type="body" sz="quarter" idx="59" hasCustomPrompt="1"/>
          </p:nvPr>
        </p:nvSpPr>
        <p:spPr>
          <a:xfrm>
            <a:off x="4613262" y="1939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16" name="Segnaposto testo 54"/>
          <p:cNvSpPr>
            <a:spLocks noGrp="1"/>
          </p:cNvSpPr>
          <p:nvPr>
            <p:ph type="body" sz="quarter" idx="60" hasCustomPrompt="1"/>
          </p:nvPr>
        </p:nvSpPr>
        <p:spPr>
          <a:xfrm>
            <a:off x="4613300" y="2093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7" name="Segnaposto testo 54"/>
          <p:cNvSpPr>
            <a:spLocks noGrp="1"/>
          </p:cNvSpPr>
          <p:nvPr>
            <p:ph type="body" sz="quarter" idx="61" hasCustomPrompt="1"/>
          </p:nvPr>
        </p:nvSpPr>
        <p:spPr>
          <a:xfrm>
            <a:off x="4613262" y="2632510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18" name="Segnaposto testo 54"/>
          <p:cNvSpPr>
            <a:spLocks noGrp="1"/>
          </p:cNvSpPr>
          <p:nvPr>
            <p:ph type="body" sz="quarter" idx="62" hasCustomPrompt="1"/>
          </p:nvPr>
        </p:nvSpPr>
        <p:spPr>
          <a:xfrm>
            <a:off x="4613300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9" name="Segnaposto testo 54"/>
          <p:cNvSpPr>
            <a:spLocks noGrp="1"/>
          </p:cNvSpPr>
          <p:nvPr>
            <p:ph type="body" sz="quarter" idx="63" hasCustomPrompt="1"/>
          </p:nvPr>
        </p:nvSpPr>
        <p:spPr>
          <a:xfrm>
            <a:off x="4613262" y="3332934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20" name="Segnaposto testo 54"/>
          <p:cNvSpPr>
            <a:spLocks noGrp="1"/>
          </p:cNvSpPr>
          <p:nvPr>
            <p:ph type="body" sz="quarter" idx="64" hasCustomPrompt="1"/>
          </p:nvPr>
        </p:nvSpPr>
        <p:spPr>
          <a:xfrm>
            <a:off x="4613300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1" name="Segnaposto testo 54"/>
          <p:cNvSpPr>
            <a:spLocks noGrp="1"/>
          </p:cNvSpPr>
          <p:nvPr>
            <p:ph type="body" sz="quarter" idx="65" hasCustomPrompt="1"/>
          </p:nvPr>
        </p:nvSpPr>
        <p:spPr>
          <a:xfrm>
            <a:off x="4613262" y="4033358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22" name="Segnaposto testo 54"/>
          <p:cNvSpPr>
            <a:spLocks noGrp="1"/>
          </p:cNvSpPr>
          <p:nvPr>
            <p:ph type="body" sz="quarter" idx="66" hasCustomPrompt="1"/>
          </p:nvPr>
        </p:nvSpPr>
        <p:spPr>
          <a:xfrm>
            <a:off x="4613300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3" name="Segnaposto testo 54"/>
          <p:cNvSpPr>
            <a:spLocks noGrp="1"/>
          </p:cNvSpPr>
          <p:nvPr>
            <p:ph type="body" sz="quarter" idx="67" hasCustomPrompt="1"/>
          </p:nvPr>
        </p:nvSpPr>
        <p:spPr>
          <a:xfrm>
            <a:off x="4613262" y="4733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24" name="Segnaposto testo 54"/>
          <p:cNvSpPr>
            <a:spLocks noGrp="1"/>
          </p:cNvSpPr>
          <p:nvPr>
            <p:ph type="body" sz="quarter" idx="68" hasCustomPrompt="1"/>
          </p:nvPr>
        </p:nvSpPr>
        <p:spPr>
          <a:xfrm>
            <a:off x="4613300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5" name="Segnaposto testo 54"/>
          <p:cNvSpPr>
            <a:spLocks noGrp="1"/>
          </p:cNvSpPr>
          <p:nvPr>
            <p:ph type="body" sz="quarter" idx="69" hasCustomPrompt="1"/>
          </p:nvPr>
        </p:nvSpPr>
        <p:spPr>
          <a:xfrm>
            <a:off x="4613262" y="541881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26" name="Segnaposto testo 54"/>
          <p:cNvSpPr>
            <a:spLocks noGrp="1"/>
          </p:cNvSpPr>
          <p:nvPr>
            <p:ph type="body" sz="quarter" idx="70" hasCustomPrompt="1"/>
          </p:nvPr>
        </p:nvSpPr>
        <p:spPr>
          <a:xfrm>
            <a:off x="4613300" y="5572753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783196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hart + Numeric Highlight: 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/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7" name="Segnaposto grafico 20"/>
          <p:cNvSpPr>
            <a:spLocks noGrp="1"/>
          </p:cNvSpPr>
          <p:nvPr>
            <p:ph type="chart" sz="quarter" idx="17"/>
          </p:nvPr>
        </p:nvSpPr>
        <p:spPr>
          <a:xfrm>
            <a:off x="347300" y="1682750"/>
            <a:ext cx="4125913" cy="437832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it-IT" dirty="0"/>
          </a:p>
        </p:txBody>
      </p:sp>
      <p:sp>
        <p:nvSpPr>
          <p:cNvPr id="20" name="Segnaposto testo 2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1682750"/>
            <a:ext cx="3976334" cy="1525588"/>
          </a:xfrm>
        </p:spPr>
        <p:txBody>
          <a:bodyPr numCol="1" spcCol="144000"/>
          <a:lstStyle>
            <a:lvl1pPr>
              <a:lnSpc>
                <a:spcPts val="6300"/>
              </a:lnSpc>
              <a:spcAft>
                <a:spcPts val="1800"/>
              </a:spcAft>
              <a:defRPr sz="7200" b="1" i="0" baseline="0">
                <a:solidFill>
                  <a:srgbClr val="BD0D22"/>
                </a:solidFill>
              </a:defRPr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it-IT" dirty="0" smtClean="0"/>
              <a:t>000,1%</a:t>
            </a:r>
          </a:p>
        </p:txBody>
      </p:sp>
      <p:sp>
        <p:nvSpPr>
          <p:cNvPr id="21" name="Segnaposto testo 2"/>
          <p:cNvSpPr>
            <a:spLocks noGrp="1"/>
          </p:cNvSpPr>
          <p:nvPr>
            <p:ph type="body" sz="quarter" idx="18" hasCustomPrompt="1"/>
          </p:nvPr>
        </p:nvSpPr>
        <p:spPr>
          <a:xfrm>
            <a:off x="4648200" y="3367465"/>
            <a:ext cx="3962400" cy="2693610"/>
          </a:xfrm>
        </p:spPr>
        <p:txBody>
          <a:bodyPr/>
          <a:lstStyle>
            <a:lvl1pPr>
              <a:defRPr b="1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it-IT" dirty="0" smtClean="0"/>
              <a:t>Testo</a:t>
            </a:r>
          </a:p>
        </p:txBody>
      </p:sp>
      <p:pic>
        <p:nvPicPr>
          <p:cNvPr id="23" name="Immagine 2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3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6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5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111574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200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it-IT" dirty="0">
              <a:solidFill>
                <a:srgbClr val="BD2027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/>
          <a:srcRect r="21050"/>
          <a:stretch/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pic>
        <p:nvPicPr>
          <p:cNvPr id="19" name="Immagine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7300" y="287166"/>
            <a:ext cx="864000" cy="703434"/>
          </a:xfrm>
          <a:prstGeom prst="rect">
            <a:avLst/>
          </a:prstGeom>
        </p:spPr>
      </p:pic>
      <p:sp>
        <p:nvSpPr>
          <p:cNvPr id="11" name="CasellaDiTesto 10"/>
          <p:cNvSpPr txBox="1"/>
          <p:nvPr userDrawn="1"/>
        </p:nvSpPr>
        <p:spPr>
          <a:xfrm>
            <a:off x="347301" y="3031067"/>
            <a:ext cx="8399832" cy="5078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57200"/>
            <a:r>
              <a:rPr lang="it-IT" sz="3300" b="1" dirty="0" err="1">
                <a:solidFill>
                  <a:srgbClr val="BD2027"/>
                </a:solidFill>
              </a:rPr>
              <a:t>Thank</a:t>
            </a:r>
            <a:r>
              <a:rPr lang="it-IT" sz="3300" b="1" dirty="0">
                <a:solidFill>
                  <a:srgbClr val="BD2027"/>
                </a:solidFill>
              </a:rPr>
              <a:t> </a:t>
            </a:r>
            <a:r>
              <a:rPr lang="it-IT" sz="3300" b="1" dirty="0" err="1">
                <a:solidFill>
                  <a:srgbClr val="BD2027"/>
                </a:solidFill>
              </a:rPr>
              <a:t>You</a:t>
            </a:r>
            <a:r>
              <a:rPr lang="it-IT" sz="3300" b="1" dirty="0">
                <a:solidFill>
                  <a:srgbClr val="BD2027"/>
                </a:solidFill>
              </a:rPr>
              <a:t>.</a:t>
            </a:r>
          </a:p>
        </p:txBody>
      </p:sp>
      <p:sp>
        <p:nvSpPr>
          <p:cNvPr id="12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347300" y="5351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17" name="CasellaDiTesto 16"/>
          <p:cNvSpPr txBox="1"/>
          <p:nvPr userDrawn="1"/>
        </p:nvSpPr>
        <p:spPr>
          <a:xfrm>
            <a:off x="347301" y="4645123"/>
            <a:ext cx="4580465" cy="152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57200"/>
            <a:r>
              <a:rPr lang="it-IT" sz="1000" b="1" dirty="0" err="1">
                <a:solidFill>
                  <a:srgbClr val="BD2027"/>
                </a:solidFill>
              </a:rPr>
              <a:t>Contacts</a:t>
            </a:r>
            <a:r>
              <a:rPr lang="it-IT" sz="1000" b="1" dirty="0">
                <a:solidFill>
                  <a:srgbClr val="BD2027"/>
                </a:solidFill>
              </a:rPr>
              <a:t>:</a:t>
            </a:r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347300" y="5605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r>
              <a:rPr lang="it-IT" dirty="0" smtClean="0"/>
              <a:t> +39 / Fax </a:t>
            </a:r>
            <a:r>
              <a:rPr lang="it-IT" dirty="0" err="1" smtClean="0"/>
              <a:t>Number</a:t>
            </a:r>
            <a:r>
              <a:rPr lang="it-IT" dirty="0" smtClean="0"/>
              <a:t> +39 </a:t>
            </a:r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5859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Website</a:t>
            </a:r>
          </a:p>
        </p:txBody>
      </p:sp>
      <p:sp>
        <p:nvSpPr>
          <p:cNvPr id="22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347300" y="5097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23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347300" y="4838077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err="1" smtClean="0"/>
              <a:t>Department</a:t>
            </a:r>
            <a:endParaRPr lang="it-IT" dirty="0" smtClean="0"/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639955" y="5681830"/>
            <a:ext cx="307952" cy="30795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002932" y="5681830"/>
            <a:ext cx="307952" cy="30795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348557" y="5681830"/>
            <a:ext cx="307952" cy="30795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709906" y="5681830"/>
            <a:ext cx="307952" cy="30795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8426307" y="5681830"/>
            <a:ext cx="307952" cy="30795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071255" y="5681830"/>
            <a:ext cx="307952" cy="30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393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a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/>
            <a:endParaRPr lang="it-IT" dirty="0">
              <a:solidFill>
                <a:srgbClr val="BD2027"/>
              </a:solidFill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sp>
        <p:nvSpPr>
          <p:cNvPr id="10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smtClean="0"/>
              <a:t>Back-Up</a:t>
            </a:r>
            <a:endParaRPr lang="it-IT" dirty="0"/>
          </a:p>
        </p:txBody>
      </p:sp>
      <p:sp>
        <p:nvSpPr>
          <p:cNvPr id="1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Back-Up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2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Back-Up Title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</a:p>
        </p:txBody>
      </p:sp>
    </p:spTree>
    <p:extLst>
      <p:ext uri="{BB962C8B-B14F-4D97-AF65-F5344CB8AC3E}">
        <p14:creationId xmlns:p14="http://schemas.microsoft.com/office/powerpoint/2010/main" xmlns="" val="243829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Section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/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Title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6288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0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Presentation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Presentation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4" name="CasellaDiTesto 13"/>
          <p:cNvSpPr txBox="1"/>
          <p:nvPr userDrawn="1"/>
        </p:nvSpPr>
        <p:spPr>
          <a:xfrm>
            <a:off x="6337919" y="217482"/>
            <a:ext cx="1428323" cy="2070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it-IT" sz="1200" b="1" dirty="0" smtClean="0">
                <a:solidFill>
                  <a:schemeClr val="tx2"/>
                </a:solidFill>
              </a:rPr>
              <a:t>Country:</a:t>
            </a:r>
            <a:endParaRPr lang="it-IT" sz="1200" b="1" dirty="0">
              <a:solidFill>
                <a:schemeClr val="tx2"/>
              </a:solidFill>
            </a:endParaRPr>
          </a:p>
        </p:txBody>
      </p:sp>
      <p:sp>
        <p:nvSpPr>
          <p:cNvPr id="16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6337919" y="530313"/>
            <a:ext cx="2387600" cy="355600"/>
          </a:xfrm>
        </p:spPr>
        <p:txBody>
          <a:bodyPr/>
          <a:lstStyle>
            <a:lvl1pPr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err="1" smtClean="0"/>
              <a:t>Insert</a:t>
            </a:r>
            <a:r>
              <a:rPr lang="it-IT" dirty="0" smtClean="0"/>
              <a:t> Country </a:t>
            </a:r>
            <a:r>
              <a:rPr lang="it-IT" dirty="0" err="1" smtClean="0"/>
              <a:t>Name</a:t>
            </a:r>
            <a:endParaRPr lang="it-IT" dirty="0" smtClean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/>
          <a:srcRect r="21050"/>
          <a:stretch/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pic>
        <p:nvPicPr>
          <p:cNvPr id="19" name="Immagine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7300" y="287166"/>
            <a:ext cx="864000" cy="70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685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CD5B-8D0A-49D5-8BE6-D5B422505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7714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CD5B-8D0A-49D5-8BE6-D5B422505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8509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CD5B-8D0A-49D5-8BE6-D5B422505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7193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CD5B-8D0A-49D5-8BE6-D5B422505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1341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CD5B-8D0A-49D5-8BE6-D5B422505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6556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CD5B-8D0A-49D5-8BE6-D5B422505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90944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CD5B-8D0A-49D5-8BE6-D5B422505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913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CD5B-8D0A-49D5-8BE6-D5B422505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1764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CD5B-8D0A-49D5-8BE6-D5B422505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261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4" name="object 3"/>
          <p:cNvSpPr txBox="1"/>
          <p:nvPr userDrawn="1"/>
        </p:nvSpPr>
        <p:spPr>
          <a:xfrm>
            <a:off x="357774" y="716294"/>
            <a:ext cx="1335610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ct val="95825"/>
              </a:lnSpc>
              <a:spcBef>
                <a:spcPts val="10"/>
              </a:spcBef>
            </a:pPr>
            <a:r>
              <a:rPr lang="it-IT" sz="2000" dirty="0">
                <a:solidFill>
                  <a:srgbClr val="BD2027"/>
                </a:solidFill>
                <a:latin typeface="Arial"/>
                <a:cs typeface="Arial"/>
              </a:rPr>
              <a:t>Agenda</a:t>
            </a:r>
            <a:endParaRPr sz="2000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57188" y="1224439"/>
            <a:ext cx="8382000" cy="4861256"/>
          </a:xfrm>
        </p:spPr>
        <p:txBody>
          <a:bodyPr bIns="0" numCol="2" spcCol="216000">
            <a:noAutofit/>
          </a:bodyPr>
          <a:lstStyle>
            <a:lvl1pPr marL="171450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200" b="1" i="0" baseline="0"/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200" baseline="0"/>
            </a:lvl2pPr>
            <a:lvl3pPr marL="5400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200" baseline="0"/>
            </a:lvl3pPr>
            <a:lvl4pPr marL="7344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200" baseline="0"/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defRPr sz="12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5856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CD5B-8D0A-49D5-8BE6-D5B422505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1915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CD5B-8D0A-49D5-8BE6-D5B422505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783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4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5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6" name="Segnaposto contenuto 2"/>
          <p:cNvSpPr>
            <a:spLocks noGrp="1"/>
          </p:cNvSpPr>
          <p:nvPr>
            <p:ph sz="quarter" idx="15"/>
          </p:nvPr>
        </p:nvSpPr>
        <p:spPr>
          <a:xfrm>
            <a:off x="347663" y="1682750"/>
            <a:ext cx="8391525" cy="437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87887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2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20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8391525" cy="4378325"/>
          </a:xfrm>
        </p:spPr>
        <p:txBody>
          <a:bodyPr numCol="2" spcCol="180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83002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8391525" cy="4378325"/>
          </a:xfrm>
        </p:spPr>
        <p:txBody>
          <a:bodyPr wrap="square"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0" indent="-180000">
              <a:lnSpc>
                <a:spcPts val="1600"/>
              </a:lnSpc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000" baseline="0"/>
            </a:lvl2pPr>
            <a:lvl3pPr marL="0" indent="-180000">
              <a:buFont typeface="Arial"/>
              <a:buChar char="•"/>
              <a:defRPr sz="1000"/>
            </a:lvl3pPr>
            <a:lvl4pPr marL="0" indent="-180000">
              <a:defRPr sz="1000"/>
            </a:lvl4pPr>
            <a:lvl5pPr marL="0" indent="-180000">
              <a:buFont typeface="Arial"/>
              <a:buChar char="•"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2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467208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tem +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347663" y="4758685"/>
            <a:ext cx="8391525" cy="1302390"/>
          </a:xfrm>
        </p:spPr>
        <p:txBody>
          <a:bodyPr wrap="square"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4" name="Rettangolo 3"/>
          <p:cNvSpPr/>
          <p:nvPr userDrawn="1"/>
        </p:nvSpPr>
        <p:spPr>
          <a:xfrm>
            <a:off x="347300" y="4758685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white"/>
              </a:solidFill>
            </a:endParaRPr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17" name="Segnaposto contenuto 4"/>
          <p:cNvSpPr>
            <a:spLocks noGrp="1"/>
          </p:cNvSpPr>
          <p:nvPr>
            <p:ph sz="quarter" idx="21"/>
          </p:nvPr>
        </p:nvSpPr>
        <p:spPr>
          <a:xfrm>
            <a:off x="347663" y="1682750"/>
            <a:ext cx="8391525" cy="2976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26342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 1 + Ite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/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20"/>
          </p:nvPr>
        </p:nvSpPr>
        <p:spPr>
          <a:xfrm>
            <a:off x="347663" y="1682750"/>
            <a:ext cx="8391525" cy="1302390"/>
          </a:xfrm>
        </p:spPr>
        <p:txBody>
          <a:bodyPr wrap="square"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21" name="Rettangolo 20"/>
          <p:cNvSpPr/>
          <p:nvPr userDrawn="1"/>
        </p:nvSpPr>
        <p:spPr>
          <a:xfrm>
            <a:off x="347300" y="1682750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white"/>
              </a:solidFill>
            </a:endParaRPr>
          </a:p>
        </p:txBody>
      </p:sp>
      <p:pic>
        <p:nvPicPr>
          <p:cNvPr id="24" name="Immagine 2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3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20" name="Segnaposto contenuto 2"/>
          <p:cNvSpPr>
            <a:spLocks noGrp="1"/>
          </p:cNvSpPr>
          <p:nvPr>
            <p:ph sz="quarter" idx="22"/>
          </p:nvPr>
        </p:nvSpPr>
        <p:spPr>
          <a:xfrm>
            <a:off x="347663" y="3084513"/>
            <a:ext cx="8391525" cy="2976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67914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 + Item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680151" y="6459984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/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4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4132303" cy="437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9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3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15" name="Segnaposto contenuto 2"/>
          <p:cNvSpPr>
            <a:spLocks noGrp="1"/>
          </p:cNvSpPr>
          <p:nvPr>
            <p:ph sz="quarter" idx="17"/>
          </p:nvPr>
        </p:nvSpPr>
        <p:spPr>
          <a:xfrm>
            <a:off x="4613275" y="1682750"/>
            <a:ext cx="4125913" cy="437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04684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080001" y="6356350"/>
            <a:ext cx="1320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/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66544" y="6356350"/>
            <a:ext cx="420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/>
            <a:fld id="{C465A074-71B0-1C47-A455-7677837C124E}" type="slidenum">
              <a:rPr lang="it-IT" smtClean="0">
                <a:solidFill>
                  <a:prstClr val="white">
                    <a:lumMod val="50000"/>
                  </a:prstClr>
                </a:solidFill>
              </a:rPr>
              <a:pPr defTabSz="457200"/>
              <a:t>‹#›</a:t>
            </a:fld>
            <a:endParaRPr lang="it-IT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65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92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200"/>
        </a:lnSpc>
        <a:spcBef>
          <a:spcPts val="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Clr>
          <a:schemeClr val="tx2"/>
        </a:buClr>
        <a:buFont typeface="Wingdings" charset="2"/>
        <a:buChar char="§"/>
        <a:defRPr sz="1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Lucida Grande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44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108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Wingdings" charset="2"/>
        <a:buChar char="Ø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9CD5B-8D0A-49D5-8BE6-D5B422505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253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tiff"/><Relationship Id="rId3" Type="http://schemas.openxmlformats.org/officeDocument/2006/relationships/image" Target="../media/image44.tiff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3.pn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jpeg"/><Relationship Id="rId5" Type="http://schemas.microsoft.com/office/2007/relationships/hdphoto" Target="../media/hdphoto4.wdp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microsoft.com/office/2007/relationships/hdphoto" Target="../media/hdphoto7.wdp"/><Relationship Id="rId4" Type="http://schemas.openxmlformats.org/officeDocument/2006/relationships/image" Target="../media/image7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21.wav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1.wav"/><Relationship Id="rId4" Type="http://schemas.openxmlformats.org/officeDocument/2006/relationships/image" Target="../media/image7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7.png"/><Relationship Id="rId5" Type="http://schemas.openxmlformats.org/officeDocument/2006/relationships/diagramQuickStyle" Target="../diagrams/quickStyle1.xml"/><Relationship Id="rId10" Type="http://schemas.microsoft.com/office/2007/relationships/hdphoto" Target="../media/hdphoto2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18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564904"/>
            <a:ext cx="9396535" cy="445882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Segnaposto tes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r-Latn-RS" dirty="0" smtClean="0"/>
              <a:t>Serbia</a:t>
            </a:r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5932714" y="163287"/>
            <a:ext cx="2801272" cy="490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72517" y="343617"/>
            <a:ext cx="2311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b="1" dirty="0" smtClean="0">
                <a:solidFill>
                  <a:schemeClr val="tx2"/>
                </a:solidFill>
                <a:latin typeface="Arial"/>
                <a:ea typeface="+mj-ea"/>
                <a:cs typeface="+mj-cs"/>
              </a:rPr>
              <a:t>Presenter:</a:t>
            </a:r>
            <a:endParaRPr lang="en-US" sz="1400" b="1" dirty="0">
              <a:solidFill>
                <a:schemeClr val="tx2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2517" y="661896"/>
            <a:ext cx="343338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</a:rPr>
              <a:t>Bo</a:t>
            </a:r>
            <a:r>
              <a:rPr lang="sr-Latn-RS" sz="1300" b="1" dirty="0" smtClean="0">
                <a:solidFill>
                  <a:schemeClr val="bg1">
                    <a:lumMod val="50000"/>
                  </a:schemeClr>
                </a:solidFill>
              </a:rPr>
              <a:t>ško Petrović</a:t>
            </a:r>
          </a:p>
          <a:p>
            <a:r>
              <a:rPr lang="sr-Latn-RS" sz="1200" b="1" dirty="0">
                <a:solidFill>
                  <a:schemeClr val="bg1">
                    <a:lumMod val="50000"/>
                  </a:schemeClr>
                </a:solidFill>
              </a:rPr>
              <a:t>Generalni direktor</a:t>
            </a:r>
          </a:p>
          <a:p>
            <a:r>
              <a:rPr lang="sr-Latn-RS" sz="1200" b="1" dirty="0" smtClean="0">
                <a:solidFill>
                  <a:schemeClr val="bg1">
                    <a:lumMod val="50000"/>
                  </a:schemeClr>
                </a:solidFill>
              </a:rPr>
              <a:t>GENERALI REOSIGURANjE SRBIJA </a:t>
            </a:r>
            <a:r>
              <a:rPr lang="sr-Latn-RS" sz="1200" b="1" dirty="0">
                <a:solidFill>
                  <a:schemeClr val="bg1">
                    <a:lumMod val="50000"/>
                  </a:schemeClr>
                </a:solidFill>
              </a:rPr>
              <a:t>a.d.o</a:t>
            </a:r>
            <a:r>
              <a:rPr lang="sr-Latn-RS" sz="1200" b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0072" y="2996952"/>
            <a:ext cx="7354296" cy="864096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/>
          <a:p>
            <a:pPr marL="182563">
              <a:spcBef>
                <a:spcPct val="0"/>
              </a:spcBef>
            </a:pPr>
            <a:r>
              <a:rPr lang="en-US" sz="2000" b="1" dirty="0">
                <a:solidFill>
                  <a:schemeClr val="bg1"/>
                </a:solidFill>
              </a:rPr>
              <a:t>Challenges in the development of the reinsurance </a:t>
            </a:r>
            <a:r>
              <a:rPr lang="en-US" sz="2000" b="1" dirty="0" smtClean="0">
                <a:solidFill>
                  <a:schemeClr val="bg1"/>
                </a:solidFill>
              </a:rPr>
              <a:t>market</a:t>
            </a:r>
          </a:p>
          <a:p>
            <a:pPr marL="182563">
              <a:spcBef>
                <a:spcPct val="0"/>
              </a:spcBef>
            </a:pPr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CHALLENGES AND PROSPECTS FOR DEVELOPMENT OF INSURANCE MARKET -</a:t>
            </a:r>
          </a:p>
          <a:p>
            <a:pPr marL="182563">
              <a:spcBef>
                <a:spcPct val="0"/>
              </a:spcBef>
            </a:pPr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15 YEARS LATER</a:t>
            </a:r>
            <a:endParaRPr lang="en-US" sz="1200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41488" y="6211669"/>
            <a:ext cx="2864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XV </a:t>
            </a:r>
            <a:r>
              <a:rPr lang="en-US" sz="1200" b="1" dirty="0" smtClean="0">
                <a:solidFill>
                  <a:schemeClr val="bg1"/>
                </a:solidFill>
              </a:rPr>
              <a:t>INTERNATIONAL SYMPOSIUM</a:t>
            </a:r>
            <a:r>
              <a:rPr lang="en-US" sz="1200" b="1" dirty="0">
                <a:solidFill>
                  <a:schemeClr val="bg1"/>
                </a:solidFill>
              </a:rPr>
              <a:t/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sr-Latn-RS" sz="1200" b="1" dirty="0" smtClean="0">
                <a:solidFill>
                  <a:schemeClr val="bg1"/>
                </a:solidFill>
              </a:rPr>
              <a:t>Zlatibor</a:t>
            </a:r>
            <a:r>
              <a:rPr lang="sr-Latn-RS" sz="1200" b="1" dirty="0">
                <a:solidFill>
                  <a:schemeClr val="bg1"/>
                </a:solidFill>
              </a:rPr>
              <a:t>, 1</a:t>
            </a:r>
            <a:r>
              <a:rPr lang="en-US" sz="1200" b="1" dirty="0">
                <a:solidFill>
                  <a:schemeClr val="bg1"/>
                </a:solidFill>
              </a:rPr>
              <a:t>8</a:t>
            </a:r>
            <a:r>
              <a:rPr lang="sr-Latn-RS" sz="1200" b="1" dirty="0">
                <a:solidFill>
                  <a:schemeClr val="bg1"/>
                </a:solidFill>
              </a:rPr>
              <a:t>-2</a:t>
            </a:r>
            <a:r>
              <a:rPr lang="en-US" sz="1200" b="1" dirty="0">
                <a:solidFill>
                  <a:schemeClr val="bg1"/>
                </a:solidFill>
              </a:rPr>
              <a:t>1</a:t>
            </a:r>
            <a:r>
              <a:rPr lang="sr-Latn-RS" sz="1200" b="1" dirty="0">
                <a:solidFill>
                  <a:schemeClr val="bg1"/>
                </a:solidFill>
              </a:rPr>
              <a:t>. maj 201</a:t>
            </a:r>
            <a:r>
              <a:rPr lang="en-US" sz="1200" b="1" dirty="0">
                <a:solidFill>
                  <a:schemeClr val="bg1"/>
                </a:solidFill>
              </a:rPr>
              <a:t>7</a:t>
            </a:r>
            <a:r>
              <a:rPr lang="sr-Latn-RS" sz="1200" b="1" dirty="0">
                <a:solidFill>
                  <a:schemeClr val="bg1"/>
                </a:solidFill>
              </a:rPr>
              <a:t>.</a:t>
            </a:r>
          </a:p>
          <a:p>
            <a:pPr algn="r"/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1912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>
                <a:latin typeface="+mj-lt"/>
              </a:rPr>
              <a:t>MyDrive</a:t>
            </a:r>
            <a:r>
              <a:rPr lang="en-US" b="1" dirty="0">
                <a:latin typeface="+mj-lt"/>
              </a:rPr>
              <a:t> Telematics Platform</a:t>
            </a:r>
          </a:p>
        </p:txBody>
      </p:sp>
      <p:sp>
        <p:nvSpPr>
          <p:cNvPr id="4" name="Rectangle 3"/>
          <p:cNvSpPr/>
          <p:nvPr/>
        </p:nvSpPr>
        <p:spPr>
          <a:xfrm>
            <a:off x="3252121" y="3032949"/>
            <a:ext cx="1756613" cy="1097360"/>
          </a:xfrm>
          <a:prstGeom prst="rect">
            <a:avLst/>
          </a:prstGeom>
          <a:solidFill>
            <a:srgbClr val="14426F"/>
          </a:solidFill>
          <a:ln w="3175" cmpd="sng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  <a:latin typeface="+mj-lt"/>
              <a:ea typeface="Avenir Book" charset="0"/>
              <a:cs typeface="Avenir Book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97048" y="3038458"/>
            <a:ext cx="1756613" cy="1097360"/>
          </a:xfrm>
          <a:prstGeom prst="rect">
            <a:avLst/>
          </a:prstGeom>
          <a:solidFill>
            <a:srgbClr val="14426F"/>
          </a:solidFill>
          <a:ln w="3175" cmpd="sng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  <a:latin typeface="+mj-lt"/>
              <a:ea typeface="Avenir Book" charset="0"/>
              <a:cs typeface="Avenir Book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4438" y="3032949"/>
            <a:ext cx="1756613" cy="1097360"/>
          </a:xfrm>
          <a:prstGeom prst="rect">
            <a:avLst/>
          </a:prstGeom>
          <a:solidFill>
            <a:srgbClr val="14426F"/>
          </a:solidFill>
          <a:ln w="3175" cmpd="sng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  <a:latin typeface="+mj-lt"/>
              <a:ea typeface="Avenir Book" charset="0"/>
              <a:cs typeface="Avenir Book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83429" y="2299520"/>
            <a:ext cx="1304555" cy="613401"/>
          </a:xfrm>
          <a:prstGeom prst="rect">
            <a:avLst/>
          </a:prstGeom>
          <a:solidFill>
            <a:srgbClr val="14426F"/>
          </a:solidFill>
          <a:ln w="3175" cmpd="sng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  <a:latin typeface="+mj-lt"/>
              <a:ea typeface="Avenir Book" charset="0"/>
              <a:cs typeface="Avenir Book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8671" y="3032950"/>
            <a:ext cx="987017" cy="1114835"/>
          </a:xfrm>
          <a:prstGeom prst="rect">
            <a:avLst/>
          </a:prstGeom>
          <a:solidFill>
            <a:srgbClr val="14426F"/>
          </a:solidFill>
          <a:ln w="3175" cmpd="sng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  <a:latin typeface="+mj-lt"/>
              <a:ea typeface="Avenir Book" charset="0"/>
              <a:cs typeface="Avenir Boo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1849" y="3107280"/>
            <a:ext cx="13586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rPr>
              <a:t>Data Management </a:t>
            </a:r>
            <a:endParaRPr lang="en-US" sz="1100" dirty="0" smtClean="0">
              <a:solidFill>
                <a:schemeClr val="bg1"/>
              </a:solidFill>
              <a:latin typeface="+mj-lt"/>
              <a:ea typeface="Avenir Book" charset="0"/>
              <a:cs typeface="Avenir Book" charset="0"/>
            </a:endParaRPr>
          </a:p>
          <a:p>
            <a:pPr algn="ctr"/>
            <a:r>
              <a:rPr lang="en-US" sz="1100" dirty="0" smtClean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rPr>
              <a:t>&amp; </a:t>
            </a:r>
            <a:r>
              <a:rPr lang="en-US" sz="1100" dirty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rPr>
              <a:t>Storage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1152" y="3092627"/>
            <a:ext cx="11420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rPr>
              <a:t>Device Management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19872" y="2369370"/>
            <a:ext cx="13231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rPr>
              <a:t>Off-line </a:t>
            </a:r>
            <a:endParaRPr lang="en-US" sz="1100" dirty="0" smtClean="0">
              <a:solidFill>
                <a:schemeClr val="bg1"/>
              </a:solidFill>
              <a:latin typeface="+mj-lt"/>
              <a:ea typeface="Avenir Book" charset="0"/>
              <a:cs typeface="Avenir Book" charset="0"/>
            </a:endParaRPr>
          </a:p>
          <a:p>
            <a:pPr algn="ctr"/>
            <a:r>
              <a:rPr lang="en-US" sz="1100" dirty="0" smtClean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rPr>
              <a:t>Analysis</a:t>
            </a:r>
            <a:endParaRPr lang="en-US" sz="1100" dirty="0">
              <a:solidFill>
                <a:schemeClr val="bg1"/>
              </a:solidFill>
              <a:latin typeface="+mj-lt"/>
              <a:ea typeface="Avenir Book" charset="0"/>
              <a:cs typeface="Avenir Book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9884" y="3113525"/>
            <a:ext cx="11887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rPr>
              <a:t>Driver Scoring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86349" y="3092626"/>
            <a:ext cx="787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rPr>
              <a:t>Insurer’s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rPr>
              <a:t>Portal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008" y="4279710"/>
            <a:ext cx="1712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6406F"/>
                </a:solidFill>
                <a:latin typeface="+mj-lt"/>
                <a:ea typeface="Avenir Book" charset="0"/>
                <a:cs typeface="Avenir Book" charset="0"/>
              </a:rPr>
              <a:t>Multiple App Fleets in multiple territories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634496" y="4171079"/>
            <a:ext cx="3397" cy="352334"/>
          </a:xfrm>
          <a:prstGeom prst="straightConnector1">
            <a:avLst/>
          </a:prstGeom>
          <a:ln w="6350"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2"/>
          </p:cNvCxnSpPr>
          <p:nvPr/>
        </p:nvCxnSpPr>
        <p:spPr>
          <a:xfrm flipV="1">
            <a:off x="4135706" y="2912921"/>
            <a:ext cx="1" cy="144808"/>
          </a:xfrm>
          <a:prstGeom prst="straightConnector1">
            <a:avLst/>
          </a:prstGeom>
          <a:ln w="6350"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0456" y="1194818"/>
            <a:ext cx="87100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Avenir Book" charset="0"/>
                <a:cs typeface="Avenir Book" charset="0"/>
              </a:rPr>
              <a:t>MyDrive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Avenir Book" charset="0"/>
                <a:cs typeface="Avenir Book" charset="0"/>
              </a:rPr>
              <a:t>has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Avenir Book" charset="0"/>
                <a:cs typeface="Avenir Book" charset="0"/>
              </a:rPr>
              <a:t>a telematics platform that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Avenir Book" charset="0"/>
                <a:cs typeface="Avenir Book" charset="0"/>
              </a:rPr>
              <a:t>can deliver an end-to-end Usage Based Insurance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Avenir Book" charset="0"/>
                <a:cs typeface="Avenir Book" charset="0"/>
              </a:rPr>
              <a:t>programme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Avenir Book" charset="0"/>
                <a:cs typeface="Avenir Book" charset="0"/>
              </a:rPr>
              <a:t>.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Avenir Book" charset="0"/>
                <a:cs typeface="Avenir Book" charset="0"/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Avenir Book" charset="0"/>
                <a:cs typeface="Avenir Book" charset="0"/>
              </a:rPr>
              <a:t>We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Avenir Book" charset="0"/>
                <a:cs typeface="Avenir Book" charset="0"/>
              </a:rPr>
              <a:t>support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Avenir Book" charset="0"/>
                <a:cs typeface="Avenir Book" charset="0"/>
              </a:rPr>
              <a:t>multiple App fleets in multiple territories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Avenir Book" charset="0"/>
                <a:cs typeface="Avenir Book" charset="0"/>
              </a:rPr>
              <a:t>, as well as devices managed by 3</a:t>
            </a:r>
            <a:r>
              <a:rPr lang="en-US" sz="1400" baseline="30000" dirty="0">
                <a:solidFill>
                  <a:schemeClr val="bg1">
                    <a:lumMod val="50000"/>
                  </a:schemeClr>
                </a:solidFill>
                <a:latin typeface="+mj-lt"/>
                <a:ea typeface="Avenir Book" charset="0"/>
                <a:cs typeface="Avenir Book" charset="0"/>
              </a:rPr>
              <a:t>rd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Avenir Book" charset="0"/>
                <a:cs typeface="Avenir Book" charset="0"/>
              </a:rPr>
              <a:t> parties.</a:t>
            </a:r>
          </a:p>
          <a:p>
            <a:pPr>
              <a:buClr>
                <a:srgbClr val="0070C0"/>
              </a:buClr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  <a:ea typeface="Avenir Book" charset="0"/>
              <a:cs typeface="Avenir Book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63000" y="4542965"/>
            <a:ext cx="486662" cy="364507"/>
          </a:xfrm>
          <a:prstGeom prst="rect">
            <a:avLst/>
          </a:prstGeom>
          <a:solidFill>
            <a:srgbClr val="0070C0"/>
          </a:solidFill>
          <a:ln w="3175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+mj-lt"/>
              <a:ea typeface="Avenir Book" charset="0"/>
              <a:cs typeface="Avenir Book" charset="0"/>
            </a:endParaRPr>
          </a:p>
        </p:txBody>
      </p:sp>
      <p:sp>
        <p:nvSpPr>
          <p:cNvPr id="19" name="Rectangle 18"/>
          <p:cNvSpPr/>
          <p:nvPr/>
        </p:nvSpPr>
        <p:spPr>
          <a:xfrm rot="5400000">
            <a:off x="4391618" y="5118626"/>
            <a:ext cx="199943" cy="39175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+mj-lt"/>
              <a:ea typeface="Avenir Book" charset="0"/>
              <a:cs typeface="Avenir Book" charset="0"/>
            </a:endParaRPr>
          </a:p>
        </p:txBody>
      </p:sp>
      <p:sp>
        <p:nvSpPr>
          <p:cNvPr id="20" name="Rectangle 19"/>
          <p:cNvSpPr/>
          <p:nvPr/>
        </p:nvSpPr>
        <p:spPr>
          <a:xfrm rot="5400000">
            <a:off x="4450721" y="5018922"/>
            <a:ext cx="199943" cy="39175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+mj-lt"/>
              <a:ea typeface="Avenir Book" charset="0"/>
              <a:cs typeface="Avenir Book" charset="0"/>
            </a:endParaRPr>
          </a:p>
        </p:txBody>
      </p:sp>
      <p:sp>
        <p:nvSpPr>
          <p:cNvPr id="21" name="Rectangle 20"/>
          <p:cNvSpPr/>
          <p:nvPr/>
        </p:nvSpPr>
        <p:spPr>
          <a:xfrm rot="5400000">
            <a:off x="4505918" y="4911183"/>
            <a:ext cx="199943" cy="39175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+mj-lt"/>
              <a:ea typeface="Avenir Book" charset="0"/>
              <a:cs typeface="Avenir Book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44674" y="4551475"/>
            <a:ext cx="21784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6406F"/>
                </a:solidFill>
                <a:latin typeface="+mj-lt"/>
                <a:ea typeface="Avenir Book" charset="0"/>
                <a:cs typeface="Avenir Book" charset="0"/>
              </a:rPr>
              <a:t>3</a:t>
            </a:r>
            <a:r>
              <a:rPr lang="en-US" sz="1100" b="1" baseline="30000" dirty="0">
                <a:solidFill>
                  <a:srgbClr val="06406F"/>
                </a:solidFill>
                <a:latin typeface="+mj-lt"/>
                <a:ea typeface="Avenir Book" charset="0"/>
                <a:cs typeface="Avenir Book" charset="0"/>
              </a:rPr>
              <a:t>rd</a:t>
            </a:r>
            <a:r>
              <a:rPr lang="en-US" sz="1100" b="1" dirty="0">
                <a:solidFill>
                  <a:srgbClr val="06406F"/>
                </a:solidFill>
                <a:latin typeface="+mj-lt"/>
                <a:ea typeface="Avenir Book" charset="0"/>
                <a:cs typeface="Avenir Book" charset="0"/>
              </a:rPr>
              <a:t> Party Management layers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72946" y="5033103"/>
            <a:ext cx="31719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6406F"/>
                </a:solidFill>
                <a:latin typeface="+mj-lt"/>
                <a:ea typeface="Avenir Book" charset="0"/>
                <a:cs typeface="Avenir Book" charset="0"/>
              </a:rPr>
              <a:t>OBD &amp; OBU Fleets managed by 3</a:t>
            </a:r>
            <a:r>
              <a:rPr lang="en-US" sz="1100" b="1" baseline="30000" dirty="0">
                <a:solidFill>
                  <a:srgbClr val="06406F"/>
                </a:solidFill>
                <a:latin typeface="+mj-lt"/>
                <a:ea typeface="Avenir Book" charset="0"/>
                <a:cs typeface="Avenir Book" charset="0"/>
              </a:rPr>
              <a:t>rd</a:t>
            </a:r>
            <a:r>
              <a:rPr lang="en-US" sz="1100" b="1" dirty="0">
                <a:solidFill>
                  <a:srgbClr val="06406F"/>
                </a:solidFill>
                <a:latin typeface="+mj-lt"/>
                <a:ea typeface="Avenir Book" charset="0"/>
                <a:cs typeface="Avenir Book" charset="0"/>
              </a:rPr>
              <a:t> parties</a:t>
            </a:r>
          </a:p>
        </p:txBody>
      </p:sp>
      <p:cxnSp>
        <p:nvCxnSpPr>
          <p:cNvPr id="24" name="Straight Arrow Connector 23"/>
          <p:cNvCxnSpPr>
            <a:stCxn id="21" idx="1"/>
            <a:endCxn id="18" idx="2"/>
          </p:cNvCxnSpPr>
          <p:nvPr/>
        </p:nvCxnSpPr>
        <p:spPr>
          <a:xfrm flipV="1">
            <a:off x="4605889" y="4907472"/>
            <a:ext cx="442" cy="99615"/>
          </a:xfrm>
          <a:prstGeom prst="straightConnector1">
            <a:avLst/>
          </a:prstGeom>
          <a:ln w="6350"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503260" y="4548218"/>
            <a:ext cx="486662" cy="364507"/>
          </a:xfrm>
          <a:prstGeom prst="rect">
            <a:avLst/>
          </a:prstGeom>
          <a:solidFill>
            <a:srgbClr val="0070C0"/>
          </a:solidFill>
          <a:ln w="3175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+mj-lt"/>
              <a:ea typeface="Avenir Book" charset="0"/>
              <a:cs typeface="Avenir Book" charset="0"/>
            </a:endParaRPr>
          </a:p>
        </p:txBody>
      </p:sp>
      <p:sp>
        <p:nvSpPr>
          <p:cNvPr id="26" name="Rectangle 25"/>
          <p:cNvSpPr/>
          <p:nvPr/>
        </p:nvSpPr>
        <p:spPr>
          <a:xfrm rot="5400000">
            <a:off x="3528497" y="5191341"/>
            <a:ext cx="199941" cy="25682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+mj-lt"/>
              <a:ea typeface="Avenir Book" charset="0"/>
              <a:cs typeface="Avenir Book" charset="0"/>
            </a:endParaRPr>
          </a:p>
        </p:txBody>
      </p:sp>
      <p:sp>
        <p:nvSpPr>
          <p:cNvPr id="27" name="Rectangle 26"/>
          <p:cNvSpPr/>
          <p:nvPr/>
        </p:nvSpPr>
        <p:spPr>
          <a:xfrm rot="5400000">
            <a:off x="3587600" y="5091638"/>
            <a:ext cx="199941" cy="25682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+mj-lt"/>
                <a:ea typeface="Avenir Book" charset="0"/>
                <a:cs typeface="Avenir Book" charset="0"/>
              </a:rPr>
              <a:t>  </a:t>
            </a:r>
            <a:endParaRPr lang="en-US" sz="1100" dirty="0">
              <a:latin typeface="+mj-lt"/>
              <a:ea typeface="Avenir Book" charset="0"/>
              <a:cs typeface="Avenir Book" charset="0"/>
            </a:endParaRPr>
          </a:p>
        </p:txBody>
      </p:sp>
      <p:sp>
        <p:nvSpPr>
          <p:cNvPr id="28" name="Rectangle 27"/>
          <p:cNvSpPr/>
          <p:nvPr/>
        </p:nvSpPr>
        <p:spPr>
          <a:xfrm rot="5400000">
            <a:off x="3642797" y="4983898"/>
            <a:ext cx="199941" cy="25682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+mj-lt"/>
                <a:ea typeface="Avenir Book" charset="0"/>
                <a:cs typeface="Avenir Book" charset="0"/>
              </a:rPr>
              <a:t> </a:t>
            </a:r>
            <a:endParaRPr lang="en-US" sz="1100" dirty="0">
              <a:latin typeface="+mj-lt"/>
              <a:ea typeface="Avenir Book" charset="0"/>
              <a:cs typeface="Avenir Book" charset="0"/>
            </a:endParaRPr>
          </a:p>
        </p:txBody>
      </p:sp>
      <p:cxnSp>
        <p:nvCxnSpPr>
          <p:cNvPr id="29" name="Straight Arrow Connector 28"/>
          <p:cNvCxnSpPr>
            <a:stCxn id="28" idx="1"/>
            <a:endCxn id="25" idx="2"/>
          </p:cNvCxnSpPr>
          <p:nvPr/>
        </p:nvCxnSpPr>
        <p:spPr>
          <a:xfrm flipV="1">
            <a:off x="3742768" y="4912725"/>
            <a:ext cx="3823" cy="99614"/>
          </a:xfrm>
          <a:prstGeom prst="straightConnector1">
            <a:avLst/>
          </a:prstGeom>
          <a:ln w="6350"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743416" y="4171079"/>
            <a:ext cx="0" cy="28498"/>
          </a:xfrm>
          <a:prstGeom prst="straightConnector1">
            <a:avLst/>
          </a:prstGeom>
          <a:ln w="6350"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742767" y="4148304"/>
            <a:ext cx="0" cy="403171"/>
          </a:xfrm>
          <a:prstGeom prst="straightConnector1">
            <a:avLst/>
          </a:prstGeom>
          <a:ln w="6350"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/>
          <a:srcRect l="26744" t="9026" r="26744" b="7918"/>
          <a:stretch/>
        </p:blipFill>
        <p:spPr>
          <a:xfrm>
            <a:off x="642416" y="2557220"/>
            <a:ext cx="357150" cy="63776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/>
          <a:srcRect l="26744" t="9026" r="26744" b="7918"/>
          <a:stretch/>
        </p:blipFill>
        <p:spPr>
          <a:xfrm>
            <a:off x="1002940" y="2855028"/>
            <a:ext cx="382271" cy="57097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 cstate="print"/>
          <a:srcRect l="26744" t="9026" r="26744" b="7918"/>
          <a:stretch/>
        </p:blipFill>
        <p:spPr>
          <a:xfrm>
            <a:off x="635058" y="3231173"/>
            <a:ext cx="357150" cy="63776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 cstate="print"/>
          <a:srcRect l="26744" t="9026" r="26744" b="7918"/>
          <a:stretch/>
        </p:blipFill>
        <p:spPr>
          <a:xfrm>
            <a:off x="1014642" y="3462184"/>
            <a:ext cx="357150" cy="63776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2508" y="3644398"/>
            <a:ext cx="600472" cy="3821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9317" y="3515356"/>
            <a:ext cx="464173" cy="464173"/>
          </a:xfrm>
          <a:prstGeom prst="rect">
            <a:avLst/>
          </a:prstGeom>
        </p:spPr>
      </p:pic>
      <p:pic>
        <p:nvPicPr>
          <p:cNvPr id="38" name="Picture 37" descr="AWS-Cloud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8777" y="3435634"/>
            <a:ext cx="662997" cy="66299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24269" y="3590367"/>
            <a:ext cx="476620" cy="476620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>
          <a:xfrm flipV="1">
            <a:off x="2955320" y="3591623"/>
            <a:ext cx="288000" cy="1"/>
          </a:xfrm>
          <a:prstGeom prst="straightConnector1">
            <a:avLst/>
          </a:prstGeom>
          <a:ln w="6350"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10</a:t>
            </a:fld>
            <a:endParaRPr lang="it-IT" dirty="0">
              <a:solidFill>
                <a:srgbClr val="BD2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4352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What is Data Science?</a:t>
            </a:r>
          </a:p>
        </p:txBody>
      </p:sp>
      <p:sp>
        <p:nvSpPr>
          <p:cNvPr id="5" name="Rectangle 4"/>
          <p:cNvSpPr/>
          <p:nvPr/>
        </p:nvSpPr>
        <p:spPr>
          <a:xfrm flipH="1">
            <a:off x="0" y="0"/>
            <a:ext cx="9144000" cy="3909053"/>
          </a:xfrm>
          <a:prstGeom prst="rect">
            <a:avLst/>
          </a:prstGeom>
          <a:solidFill>
            <a:srgbClr val="144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57570" y="1307592"/>
            <a:ext cx="4511777" cy="1723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Calibri" pitchFamily="34" charset="0"/>
              <a:buChar char="↘"/>
            </a:pPr>
            <a:r>
              <a:rPr lang="en-US" sz="1300" dirty="0" smtClean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rPr>
              <a:t>Automatic trip recording</a:t>
            </a:r>
          </a:p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Calibri" pitchFamily="34" charset="0"/>
              <a:buChar char="↘"/>
            </a:pPr>
            <a:r>
              <a:rPr lang="en-US" sz="1300" dirty="0" smtClean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rPr>
              <a:t>Driver score</a:t>
            </a:r>
          </a:p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Calibri" pitchFamily="34" charset="0"/>
              <a:buChar char="↘"/>
            </a:pPr>
            <a:r>
              <a:rPr lang="en-US" sz="1300" dirty="0" smtClean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rPr>
              <a:t>Educational driving feedback</a:t>
            </a:r>
          </a:p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Calibri" pitchFamily="34" charset="0"/>
              <a:buChar char="↘"/>
            </a:pPr>
            <a:r>
              <a:rPr lang="en-US" sz="1300" dirty="0" smtClean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rPr>
              <a:t>Trip summaries and progress</a:t>
            </a:r>
          </a:p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Calibri" pitchFamily="34" charset="0"/>
              <a:buChar char="↘"/>
            </a:pPr>
            <a:r>
              <a:rPr lang="en-US" sz="1300" dirty="0" smtClean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rPr>
              <a:t>Accident checklist</a:t>
            </a:r>
          </a:p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Calibri" pitchFamily="34" charset="0"/>
              <a:buChar char="↘"/>
            </a:pPr>
            <a:r>
              <a:rPr lang="en-GB" sz="1300" dirty="0" smtClean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rPr>
              <a:t>Configurable</a:t>
            </a:r>
            <a:r>
              <a:rPr lang="en-US" sz="1300" dirty="0" smtClean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rPr>
              <a:t> App for Android and iOS</a:t>
            </a:r>
          </a:p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Calibri" pitchFamily="34" charset="0"/>
              <a:buChar char="↘"/>
            </a:pPr>
            <a:endParaRPr lang="en-US" sz="1100" dirty="0" smtClean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75856" y="4335301"/>
            <a:ext cx="1362774" cy="1368152"/>
            <a:chOff x="3171954" y="3363389"/>
            <a:chExt cx="1362774" cy="1365757"/>
          </a:xfrm>
        </p:grpSpPr>
        <p:grpSp>
          <p:nvGrpSpPr>
            <p:cNvPr id="8" name="Group 7"/>
            <p:cNvGrpSpPr/>
            <p:nvPr/>
          </p:nvGrpSpPr>
          <p:grpSpPr>
            <a:xfrm>
              <a:off x="3559771" y="3363389"/>
              <a:ext cx="587140" cy="587140"/>
              <a:chOff x="3707904" y="1338582"/>
              <a:chExt cx="587140" cy="587140"/>
            </a:xfrm>
            <a:solidFill>
              <a:schemeClr val="accent2"/>
            </a:solidFill>
          </p:grpSpPr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3869342" y="1489799"/>
                <a:ext cx="232459" cy="261709"/>
              </a:xfrm>
              <a:custGeom>
                <a:avLst/>
                <a:gdLst>
                  <a:gd name="T0" fmla="*/ 300 w 320"/>
                  <a:gd name="T1" fmla="*/ 0 h 360"/>
                  <a:gd name="T2" fmla="*/ 256 w 320"/>
                  <a:gd name="T3" fmla="*/ 0 h 360"/>
                  <a:gd name="T4" fmla="*/ 240 w 320"/>
                  <a:gd name="T5" fmla="*/ 20 h 360"/>
                  <a:gd name="T6" fmla="*/ 240 w 320"/>
                  <a:gd name="T7" fmla="*/ 360 h 360"/>
                  <a:gd name="T8" fmla="*/ 320 w 320"/>
                  <a:gd name="T9" fmla="*/ 360 h 360"/>
                  <a:gd name="T10" fmla="*/ 320 w 320"/>
                  <a:gd name="T11" fmla="*/ 20 h 360"/>
                  <a:gd name="T12" fmla="*/ 300 w 320"/>
                  <a:gd name="T13" fmla="*/ 0 h 360"/>
                  <a:gd name="T14" fmla="*/ 180 w 320"/>
                  <a:gd name="T15" fmla="*/ 120 h 360"/>
                  <a:gd name="T16" fmla="*/ 136 w 320"/>
                  <a:gd name="T17" fmla="*/ 120 h 360"/>
                  <a:gd name="T18" fmla="*/ 120 w 320"/>
                  <a:gd name="T19" fmla="*/ 140 h 360"/>
                  <a:gd name="T20" fmla="*/ 120 w 320"/>
                  <a:gd name="T21" fmla="*/ 360 h 360"/>
                  <a:gd name="T22" fmla="*/ 200 w 320"/>
                  <a:gd name="T23" fmla="*/ 360 h 360"/>
                  <a:gd name="T24" fmla="*/ 200 w 320"/>
                  <a:gd name="T25" fmla="*/ 140 h 360"/>
                  <a:gd name="T26" fmla="*/ 180 w 320"/>
                  <a:gd name="T27" fmla="*/ 120 h 360"/>
                  <a:gd name="T28" fmla="*/ 60 w 320"/>
                  <a:gd name="T29" fmla="*/ 240 h 360"/>
                  <a:gd name="T30" fmla="*/ 16 w 320"/>
                  <a:gd name="T31" fmla="*/ 240 h 360"/>
                  <a:gd name="T32" fmla="*/ 0 w 320"/>
                  <a:gd name="T33" fmla="*/ 260 h 360"/>
                  <a:gd name="T34" fmla="*/ 0 w 320"/>
                  <a:gd name="T35" fmla="*/ 360 h 360"/>
                  <a:gd name="T36" fmla="*/ 80 w 320"/>
                  <a:gd name="T37" fmla="*/ 360 h 360"/>
                  <a:gd name="T38" fmla="*/ 80 w 320"/>
                  <a:gd name="T39" fmla="*/ 260 h 360"/>
                  <a:gd name="T40" fmla="*/ 60 w 320"/>
                  <a:gd name="T41" fmla="*/ 24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0" h="360">
                    <a:moveTo>
                      <a:pt x="300" y="0"/>
                    </a:moveTo>
                    <a:cubicBezTo>
                      <a:pt x="256" y="0"/>
                      <a:pt x="256" y="0"/>
                      <a:pt x="256" y="0"/>
                    </a:cubicBezTo>
                    <a:cubicBezTo>
                      <a:pt x="245" y="0"/>
                      <a:pt x="240" y="9"/>
                      <a:pt x="240" y="20"/>
                    </a:cubicBezTo>
                    <a:cubicBezTo>
                      <a:pt x="240" y="360"/>
                      <a:pt x="240" y="360"/>
                      <a:pt x="240" y="360"/>
                    </a:cubicBezTo>
                    <a:cubicBezTo>
                      <a:pt x="320" y="360"/>
                      <a:pt x="320" y="360"/>
                      <a:pt x="320" y="360"/>
                    </a:cubicBezTo>
                    <a:cubicBezTo>
                      <a:pt x="320" y="20"/>
                      <a:pt x="320" y="20"/>
                      <a:pt x="320" y="20"/>
                    </a:cubicBezTo>
                    <a:cubicBezTo>
                      <a:pt x="320" y="9"/>
                      <a:pt x="311" y="0"/>
                      <a:pt x="300" y="0"/>
                    </a:cubicBezTo>
                    <a:close/>
                    <a:moveTo>
                      <a:pt x="180" y="120"/>
                    </a:moveTo>
                    <a:cubicBezTo>
                      <a:pt x="136" y="120"/>
                      <a:pt x="136" y="120"/>
                      <a:pt x="136" y="120"/>
                    </a:cubicBezTo>
                    <a:cubicBezTo>
                      <a:pt x="125" y="120"/>
                      <a:pt x="120" y="129"/>
                      <a:pt x="120" y="140"/>
                    </a:cubicBezTo>
                    <a:cubicBezTo>
                      <a:pt x="120" y="360"/>
                      <a:pt x="120" y="360"/>
                      <a:pt x="120" y="360"/>
                    </a:cubicBezTo>
                    <a:cubicBezTo>
                      <a:pt x="200" y="360"/>
                      <a:pt x="200" y="360"/>
                      <a:pt x="200" y="360"/>
                    </a:cubicBezTo>
                    <a:cubicBezTo>
                      <a:pt x="200" y="140"/>
                      <a:pt x="200" y="140"/>
                      <a:pt x="200" y="140"/>
                    </a:cubicBezTo>
                    <a:cubicBezTo>
                      <a:pt x="200" y="129"/>
                      <a:pt x="191" y="120"/>
                      <a:pt x="180" y="120"/>
                    </a:cubicBezTo>
                    <a:close/>
                    <a:moveTo>
                      <a:pt x="60" y="240"/>
                    </a:moveTo>
                    <a:cubicBezTo>
                      <a:pt x="16" y="240"/>
                      <a:pt x="16" y="240"/>
                      <a:pt x="16" y="240"/>
                    </a:cubicBezTo>
                    <a:cubicBezTo>
                      <a:pt x="5" y="240"/>
                      <a:pt x="0" y="249"/>
                      <a:pt x="0" y="260"/>
                    </a:cubicBezTo>
                    <a:cubicBezTo>
                      <a:pt x="0" y="360"/>
                      <a:pt x="0" y="360"/>
                      <a:pt x="0" y="360"/>
                    </a:cubicBezTo>
                    <a:cubicBezTo>
                      <a:pt x="80" y="360"/>
                      <a:pt x="80" y="360"/>
                      <a:pt x="80" y="360"/>
                    </a:cubicBezTo>
                    <a:cubicBezTo>
                      <a:pt x="80" y="260"/>
                      <a:pt x="80" y="260"/>
                      <a:pt x="80" y="260"/>
                    </a:cubicBezTo>
                    <a:cubicBezTo>
                      <a:pt x="80" y="249"/>
                      <a:pt x="71" y="240"/>
                      <a:pt x="60" y="24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>
                  <a:latin typeface="+mj-lt"/>
                  <a:ea typeface="Avenir Book" charset="0"/>
                  <a:cs typeface="Avenir Book" charset="0"/>
                </a:endParaRPr>
              </a:p>
            </p:txBody>
          </p:sp>
          <p:sp>
            <p:nvSpPr>
              <p:cNvPr id="11" name="Freeform 23"/>
              <p:cNvSpPr>
                <a:spLocks noEditPoints="1"/>
              </p:cNvSpPr>
              <p:nvPr/>
            </p:nvSpPr>
            <p:spPr bwMode="auto">
              <a:xfrm>
                <a:off x="3707904" y="1338582"/>
                <a:ext cx="587140" cy="587140"/>
              </a:xfrm>
              <a:custGeom>
                <a:avLst/>
                <a:gdLst>
                  <a:gd name="T0" fmla="*/ 192 w 384"/>
                  <a:gd name="T1" fmla="*/ 0 h 384"/>
                  <a:gd name="T2" fmla="*/ 0 w 384"/>
                  <a:gd name="T3" fmla="*/ 192 h 384"/>
                  <a:gd name="T4" fmla="*/ 192 w 384"/>
                  <a:gd name="T5" fmla="*/ 384 h 384"/>
                  <a:gd name="T6" fmla="*/ 384 w 384"/>
                  <a:gd name="T7" fmla="*/ 192 h 384"/>
                  <a:gd name="T8" fmla="*/ 192 w 384"/>
                  <a:gd name="T9" fmla="*/ 0 h 384"/>
                  <a:gd name="T10" fmla="*/ 192 w 384"/>
                  <a:gd name="T11" fmla="*/ 349 h 384"/>
                  <a:gd name="T12" fmla="*/ 35 w 384"/>
                  <a:gd name="T13" fmla="*/ 192 h 384"/>
                  <a:gd name="T14" fmla="*/ 192 w 384"/>
                  <a:gd name="T15" fmla="*/ 35 h 384"/>
                  <a:gd name="T16" fmla="*/ 349 w 384"/>
                  <a:gd name="T17" fmla="*/ 192 h 384"/>
                  <a:gd name="T18" fmla="*/ 192 w 384"/>
                  <a:gd name="T19" fmla="*/ 34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4">
                    <a:moveTo>
                      <a:pt x="192" y="0"/>
                    </a:moveTo>
                    <a:cubicBezTo>
                      <a:pt x="86" y="0"/>
                      <a:pt x="0" y="86"/>
                      <a:pt x="0" y="192"/>
                    </a:cubicBezTo>
                    <a:cubicBezTo>
                      <a:pt x="0" y="298"/>
                      <a:pt x="86" y="384"/>
                      <a:pt x="192" y="384"/>
                    </a:cubicBezTo>
                    <a:cubicBezTo>
                      <a:pt x="298" y="384"/>
                      <a:pt x="384" y="298"/>
                      <a:pt x="384" y="192"/>
                    </a:cubicBezTo>
                    <a:cubicBezTo>
                      <a:pt x="384" y="86"/>
                      <a:pt x="298" y="0"/>
                      <a:pt x="192" y="0"/>
                    </a:cubicBezTo>
                    <a:close/>
                    <a:moveTo>
                      <a:pt x="192" y="349"/>
                    </a:moveTo>
                    <a:cubicBezTo>
                      <a:pt x="105" y="349"/>
                      <a:pt x="35" y="278"/>
                      <a:pt x="35" y="192"/>
                    </a:cubicBezTo>
                    <a:cubicBezTo>
                      <a:pt x="35" y="105"/>
                      <a:pt x="105" y="35"/>
                      <a:pt x="192" y="35"/>
                    </a:cubicBezTo>
                    <a:cubicBezTo>
                      <a:pt x="278" y="35"/>
                      <a:pt x="349" y="105"/>
                      <a:pt x="349" y="192"/>
                    </a:cubicBezTo>
                    <a:cubicBezTo>
                      <a:pt x="349" y="278"/>
                      <a:pt x="278" y="349"/>
                      <a:pt x="192" y="34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>
                  <a:latin typeface="+mj-lt"/>
                  <a:ea typeface="Avenir Book" charset="0"/>
                  <a:cs typeface="Avenir Book" charset="0"/>
                </a:endParaRPr>
              </a:p>
            </p:txBody>
          </p:sp>
        </p:grp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3171954" y="3951275"/>
              <a:ext cx="1362774" cy="77787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1300" b="1" dirty="0" smtClean="0">
                  <a:latin typeface="+mj-lt"/>
                  <a:ea typeface="Avenir Book" charset="0"/>
                  <a:cs typeface="Avenir Book" charset="0"/>
                </a:rPr>
                <a:t>Analytics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97250" y="4349195"/>
            <a:ext cx="1362774" cy="1131585"/>
            <a:chOff x="4616231" y="3372697"/>
            <a:chExt cx="1362774" cy="1129605"/>
          </a:xfrm>
        </p:grpSpPr>
        <p:grpSp>
          <p:nvGrpSpPr>
            <p:cNvPr id="13" name="Group 12"/>
            <p:cNvGrpSpPr/>
            <p:nvPr/>
          </p:nvGrpSpPr>
          <p:grpSpPr>
            <a:xfrm>
              <a:off x="5004048" y="3372697"/>
              <a:ext cx="587140" cy="587140"/>
              <a:chOff x="5607375" y="3562825"/>
              <a:chExt cx="587140" cy="587140"/>
            </a:xfrm>
          </p:grpSpPr>
          <p:sp>
            <p:nvSpPr>
              <p:cNvPr id="15" name="Freeform 15"/>
              <p:cNvSpPr>
                <a:spLocks noEditPoints="1"/>
              </p:cNvSpPr>
              <p:nvPr/>
            </p:nvSpPr>
            <p:spPr bwMode="auto">
              <a:xfrm>
                <a:off x="5746497" y="3702123"/>
                <a:ext cx="308897" cy="308544"/>
              </a:xfrm>
              <a:custGeom>
                <a:avLst/>
                <a:gdLst>
                  <a:gd name="T0" fmla="*/ 183 w 371"/>
                  <a:gd name="T1" fmla="*/ 1 h 370"/>
                  <a:gd name="T2" fmla="*/ 2 w 371"/>
                  <a:gd name="T3" fmla="*/ 187 h 370"/>
                  <a:gd name="T4" fmla="*/ 188 w 371"/>
                  <a:gd name="T5" fmla="*/ 369 h 370"/>
                  <a:gd name="T6" fmla="*/ 370 w 371"/>
                  <a:gd name="T7" fmla="*/ 182 h 370"/>
                  <a:gd name="T8" fmla="*/ 183 w 371"/>
                  <a:gd name="T9" fmla="*/ 1 h 370"/>
                  <a:gd name="T10" fmla="*/ 184 w 371"/>
                  <a:gd name="T11" fmla="*/ 25 h 370"/>
                  <a:gd name="T12" fmla="*/ 260 w 371"/>
                  <a:gd name="T13" fmla="*/ 43 h 370"/>
                  <a:gd name="T14" fmla="*/ 235 w 371"/>
                  <a:gd name="T15" fmla="*/ 84 h 370"/>
                  <a:gd name="T16" fmla="*/ 186 w 371"/>
                  <a:gd name="T17" fmla="*/ 73 h 370"/>
                  <a:gd name="T18" fmla="*/ 137 w 371"/>
                  <a:gd name="T19" fmla="*/ 84 h 370"/>
                  <a:gd name="T20" fmla="*/ 112 w 371"/>
                  <a:gd name="T21" fmla="*/ 43 h 370"/>
                  <a:gd name="T22" fmla="*/ 184 w 371"/>
                  <a:gd name="T23" fmla="*/ 25 h 370"/>
                  <a:gd name="T24" fmla="*/ 85 w 371"/>
                  <a:gd name="T25" fmla="*/ 234 h 370"/>
                  <a:gd name="T26" fmla="*/ 44 w 371"/>
                  <a:gd name="T27" fmla="*/ 259 h 370"/>
                  <a:gd name="T28" fmla="*/ 26 w 371"/>
                  <a:gd name="T29" fmla="*/ 187 h 370"/>
                  <a:gd name="T30" fmla="*/ 44 w 371"/>
                  <a:gd name="T31" fmla="*/ 111 h 370"/>
                  <a:gd name="T32" fmla="*/ 85 w 371"/>
                  <a:gd name="T33" fmla="*/ 136 h 370"/>
                  <a:gd name="T34" fmla="*/ 74 w 371"/>
                  <a:gd name="T35" fmla="*/ 185 h 370"/>
                  <a:gd name="T36" fmla="*/ 85 w 371"/>
                  <a:gd name="T37" fmla="*/ 234 h 370"/>
                  <a:gd name="T38" fmla="*/ 188 w 371"/>
                  <a:gd name="T39" fmla="*/ 345 h 370"/>
                  <a:gd name="T40" fmla="*/ 112 w 371"/>
                  <a:gd name="T41" fmla="*/ 327 h 370"/>
                  <a:gd name="T42" fmla="*/ 137 w 371"/>
                  <a:gd name="T43" fmla="*/ 286 h 370"/>
                  <a:gd name="T44" fmla="*/ 186 w 371"/>
                  <a:gd name="T45" fmla="*/ 297 h 370"/>
                  <a:gd name="T46" fmla="*/ 235 w 371"/>
                  <a:gd name="T47" fmla="*/ 286 h 370"/>
                  <a:gd name="T48" fmla="*/ 260 w 371"/>
                  <a:gd name="T49" fmla="*/ 327 h 370"/>
                  <a:gd name="T50" fmla="*/ 188 w 371"/>
                  <a:gd name="T51" fmla="*/ 345 h 370"/>
                  <a:gd name="T52" fmla="*/ 186 w 371"/>
                  <a:gd name="T53" fmla="*/ 273 h 370"/>
                  <a:gd name="T54" fmla="*/ 98 w 371"/>
                  <a:gd name="T55" fmla="*/ 185 h 370"/>
                  <a:gd name="T56" fmla="*/ 186 w 371"/>
                  <a:gd name="T57" fmla="*/ 97 h 370"/>
                  <a:gd name="T58" fmla="*/ 274 w 371"/>
                  <a:gd name="T59" fmla="*/ 185 h 370"/>
                  <a:gd name="T60" fmla="*/ 186 w 371"/>
                  <a:gd name="T61" fmla="*/ 273 h 370"/>
                  <a:gd name="T62" fmla="*/ 286 w 371"/>
                  <a:gd name="T63" fmla="*/ 234 h 370"/>
                  <a:gd name="T64" fmla="*/ 298 w 371"/>
                  <a:gd name="T65" fmla="*/ 185 h 370"/>
                  <a:gd name="T66" fmla="*/ 286 w 371"/>
                  <a:gd name="T67" fmla="*/ 136 h 370"/>
                  <a:gd name="T68" fmla="*/ 328 w 371"/>
                  <a:gd name="T69" fmla="*/ 111 h 370"/>
                  <a:gd name="T70" fmla="*/ 346 w 371"/>
                  <a:gd name="T71" fmla="*/ 183 h 370"/>
                  <a:gd name="T72" fmla="*/ 328 w 371"/>
                  <a:gd name="T73" fmla="*/ 259 h 370"/>
                  <a:gd name="T74" fmla="*/ 286 w 371"/>
                  <a:gd name="T75" fmla="*/ 234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1" h="370">
                    <a:moveTo>
                      <a:pt x="183" y="1"/>
                    </a:moveTo>
                    <a:cubicBezTo>
                      <a:pt x="82" y="2"/>
                      <a:pt x="0" y="86"/>
                      <a:pt x="2" y="187"/>
                    </a:cubicBezTo>
                    <a:cubicBezTo>
                      <a:pt x="3" y="289"/>
                      <a:pt x="87" y="370"/>
                      <a:pt x="188" y="369"/>
                    </a:cubicBezTo>
                    <a:cubicBezTo>
                      <a:pt x="290" y="368"/>
                      <a:pt x="371" y="284"/>
                      <a:pt x="370" y="182"/>
                    </a:cubicBezTo>
                    <a:cubicBezTo>
                      <a:pt x="368" y="81"/>
                      <a:pt x="285" y="0"/>
                      <a:pt x="183" y="1"/>
                    </a:cubicBezTo>
                    <a:close/>
                    <a:moveTo>
                      <a:pt x="184" y="25"/>
                    </a:moveTo>
                    <a:cubicBezTo>
                      <a:pt x="211" y="25"/>
                      <a:pt x="237" y="31"/>
                      <a:pt x="260" y="43"/>
                    </a:cubicBezTo>
                    <a:cubicBezTo>
                      <a:pt x="235" y="84"/>
                      <a:pt x="235" y="84"/>
                      <a:pt x="235" y="84"/>
                    </a:cubicBezTo>
                    <a:cubicBezTo>
                      <a:pt x="220" y="77"/>
                      <a:pt x="203" y="73"/>
                      <a:pt x="186" y="73"/>
                    </a:cubicBezTo>
                    <a:cubicBezTo>
                      <a:pt x="168" y="73"/>
                      <a:pt x="151" y="77"/>
                      <a:pt x="137" y="84"/>
                    </a:cubicBezTo>
                    <a:cubicBezTo>
                      <a:pt x="112" y="43"/>
                      <a:pt x="112" y="43"/>
                      <a:pt x="112" y="43"/>
                    </a:cubicBezTo>
                    <a:cubicBezTo>
                      <a:pt x="133" y="32"/>
                      <a:pt x="158" y="25"/>
                      <a:pt x="184" y="25"/>
                    </a:cubicBezTo>
                    <a:close/>
                    <a:moveTo>
                      <a:pt x="85" y="234"/>
                    </a:moveTo>
                    <a:cubicBezTo>
                      <a:pt x="44" y="259"/>
                      <a:pt x="44" y="259"/>
                      <a:pt x="44" y="259"/>
                    </a:cubicBezTo>
                    <a:cubicBezTo>
                      <a:pt x="33" y="237"/>
                      <a:pt x="26" y="213"/>
                      <a:pt x="26" y="187"/>
                    </a:cubicBezTo>
                    <a:cubicBezTo>
                      <a:pt x="25" y="160"/>
                      <a:pt x="32" y="134"/>
                      <a:pt x="44" y="111"/>
                    </a:cubicBezTo>
                    <a:cubicBezTo>
                      <a:pt x="85" y="136"/>
                      <a:pt x="85" y="136"/>
                      <a:pt x="85" y="136"/>
                    </a:cubicBezTo>
                    <a:cubicBezTo>
                      <a:pt x="78" y="151"/>
                      <a:pt x="74" y="167"/>
                      <a:pt x="74" y="185"/>
                    </a:cubicBezTo>
                    <a:cubicBezTo>
                      <a:pt x="74" y="203"/>
                      <a:pt x="78" y="219"/>
                      <a:pt x="85" y="234"/>
                    </a:cubicBezTo>
                    <a:close/>
                    <a:moveTo>
                      <a:pt x="188" y="345"/>
                    </a:moveTo>
                    <a:cubicBezTo>
                      <a:pt x="161" y="345"/>
                      <a:pt x="135" y="339"/>
                      <a:pt x="112" y="327"/>
                    </a:cubicBezTo>
                    <a:cubicBezTo>
                      <a:pt x="137" y="286"/>
                      <a:pt x="137" y="286"/>
                      <a:pt x="137" y="286"/>
                    </a:cubicBezTo>
                    <a:cubicBezTo>
                      <a:pt x="151" y="293"/>
                      <a:pt x="168" y="297"/>
                      <a:pt x="186" y="297"/>
                    </a:cubicBezTo>
                    <a:cubicBezTo>
                      <a:pt x="203" y="297"/>
                      <a:pt x="220" y="293"/>
                      <a:pt x="235" y="286"/>
                    </a:cubicBezTo>
                    <a:cubicBezTo>
                      <a:pt x="260" y="327"/>
                      <a:pt x="260" y="327"/>
                      <a:pt x="260" y="327"/>
                    </a:cubicBezTo>
                    <a:cubicBezTo>
                      <a:pt x="238" y="338"/>
                      <a:pt x="214" y="345"/>
                      <a:pt x="188" y="345"/>
                    </a:cubicBezTo>
                    <a:close/>
                    <a:moveTo>
                      <a:pt x="186" y="273"/>
                    </a:moveTo>
                    <a:cubicBezTo>
                      <a:pt x="137" y="273"/>
                      <a:pt x="98" y="233"/>
                      <a:pt x="98" y="185"/>
                    </a:cubicBezTo>
                    <a:cubicBezTo>
                      <a:pt x="98" y="136"/>
                      <a:pt x="137" y="97"/>
                      <a:pt x="186" y="97"/>
                    </a:cubicBezTo>
                    <a:cubicBezTo>
                      <a:pt x="234" y="97"/>
                      <a:pt x="274" y="136"/>
                      <a:pt x="274" y="185"/>
                    </a:cubicBezTo>
                    <a:cubicBezTo>
                      <a:pt x="274" y="233"/>
                      <a:pt x="234" y="273"/>
                      <a:pt x="186" y="273"/>
                    </a:cubicBezTo>
                    <a:close/>
                    <a:moveTo>
                      <a:pt x="286" y="234"/>
                    </a:moveTo>
                    <a:cubicBezTo>
                      <a:pt x="294" y="219"/>
                      <a:pt x="298" y="203"/>
                      <a:pt x="298" y="185"/>
                    </a:cubicBezTo>
                    <a:cubicBezTo>
                      <a:pt x="298" y="167"/>
                      <a:pt x="294" y="151"/>
                      <a:pt x="286" y="136"/>
                    </a:cubicBezTo>
                    <a:cubicBezTo>
                      <a:pt x="328" y="111"/>
                      <a:pt x="328" y="111"/>
                      <a:pt x="328" y="111"/>
                    </a:cubicBezTo>
                    <a:cubicBezTo>
                      <a:pt x="339" y="133"/>
                      <a:pt x="345" y="157"/>
                      <a:pt x="346" y="183"/>
                    </a:cubicBezTo>
                    <a:cubicBezTo>
                      <a:pt x="346" y="210"/>
                      <a:pt x="340" y="236"/>
                      <a:pt x="328" y="259"/>
                    </a:cubicBezTo>
                    <a:lnTo>
                      <a:pt x="286" y="23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>
                  <a:latin typeface="+mj-lt"/>
                  <a:ea typeface="Avenir Book" charset="0"/>
                  <a:cs typeface="Avenir Book" charset="0"/>
                </a:endParaRPr>
              </a:p>
            </p:txBody>
          </p:sp>
          <p:sp>
            <p:nvSpPr>
              <p:cNvPr id="16" name="Freeform 23"/>
              <p:cNvSpPr>
                <a:spLocks noEditPoints="1"/>
              </p:cNvSpPr>
              <p:nvPr/>
            </p:nvSpPr>
            <p:spPr bwMode="auto">
              <a:xfrm>
                <a:off x="5607375" y="3562825"/>
                <a:ext cx="587140" cy="587140"/>
              </a:xfrm>
              <a:custGeom>
                <a:avLst/>
                <a:gdLst>
                  <a:gd name="T0" fmla="*/ 192 w 384"/>
                  <a:gd name="T1" fmla="*/ 0 h 384"/>
                  <a:gd name="T2" fmla="*/ 0 w 384"/>
                  <a:gd name="T3" fmla="*/ 192 h 384"/>
                  <a:gd name="T4" fmla="*/ 192 w 384"/>
                  <a:gd name="T5" fmla="*/ 384 h 384"/>
                  <a:gd name="T6" fmla="*/ 384 w 384"/>
                  <a:gd name="T7" fmla="*/ 192 h 384"/>
                  <a:gd name="T8" fmla="*/ 192 w 384"/>
                  <a:gd name="T9" fmla="*/ 0 h 384"/>
                  <a:gd name="T10" fmla="*/ 192 w 384"/>
                  <a:gd name="T11" fmla="*/ 349 h 384"/>
                  <a:gd name="T12" fmla="*/ 35 w 384"/>
                  <a:gd name="T13" fmla="*/ 192 h 384"/>
                  <a:gd name="T14" fmla="*/ 192 w 384"/>
                  <a:gd name="T15" fmla="*/ 35 h 384"/>
                  <a:gd name="T16" fmla="*/ 349 w 384"/>
                  <a:gd name="T17" fmla="*/ 192 h 384"/>
                  <a:gd name="T18" fmla="*/ 192 w 384"/>
                  <a:gd name="T19" fmla="*/ 34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4">
                    <a:moveTo>
                      <a:pt x="192" y="0"/>
                    </a:moveTo>
                    <a:cubicBezTo>
                      <a:pt x="86" y="0"/>
                      <a:pt x="0" y="86"/>
                      <a:pt x="0" y="192"/>
                    </a:cubicBezTo>
                    <a:cubicBezTo>
                      <a:pt x="0" y="298"/>
                      <a:pt x="86" y="384"/>
                      <a:pt x="192" y="384"/>
                    </a:cubicBezTo>
                    <a:cubicBezTo>
                      <a:pt x="298" y="384"/>
                      <a:pt x="384" y="298"/>
                      <a:pt x="384" y="192"/>
                    </a:cubicBezTo>
                    <a:cubicBezTo>
                      <a:pt x="384" y="86"/>
                      <a:pt x="298" y="0"/>
                      <a:pt x="192" y="0"/>
                    </a:cubicBezTo>
                    <a:close/>
                    <a:moveTo>
                      <a:pt x="192" y="349"/>
                    </a:moveTo>
                    <a:cubicBezTo>
                      <a:pt x="105" y="349"/>
                      <a:pt x="35" y="278"/>
                      <a:pt x="35" y="192"/>
                    </a:cubicBezTo>
                    <a:cubicBezTo>
                      <a:pt x="35" y="105"/>
                      <a:pt x="105" y="35"/>
                      <a:pt x="192" y="35"/>
                    </a:cubicBezTo>
                    <a:cubicBezTo>
                      <a:pt x="278" y="35"/>
                      <a:pt x="349" y="105"/>
                      <a:pt x="349" y="192"/>
                    </a:cubicBezTo>
                    <a:cubicBezTo>
                      <a:pt x="349" y="278"/>
                      <a:pt x="278" y="349"/>
                      <a:pt x="192" y="34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>
                  <a:latin typeface="+mj-lt"/>
                  <a:ea typeface="Avenir Book" charset="0"/>
                  <a:cs typeface="Avenir Book" charset="0"/>
                </a:endParaRPr>
              </a:p>
            </p:txBody>
          </p:sp>
        </p:grp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4616231" y="3951275"/>
              <a:ext cx="1362774" cy="55102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1300" b="1" dirty="0" smtClean="0">
                  <a:latin typeface="+mj-lt"/>
                  <a:ea typeface="Avenir Book" charset="0"/>
                  <a:cs typeface="Avenir Book" charset="0"/>
                </a:rPr>
                <a:t>Support</a:t>
              </a:r>
            </a:p>
            <a:p>
              <a:pPr marL="0" indent="0" algn="ctr">
                <a:buFont typeface="Arial" pitchFamily="34" charset="0"/>
                <a:buNone/>
              </a:pPr>
              <a:r>
                <a:rPr lang="en-US" sz="1300" dirty="0" smtClean="0">
                  <a:latin typeface="+mj-lt"/>
                  <a:ea typeface="Avenir Book" charset="0"/>
                  <a:cs typeface="Avenir Book" charset="0"/>
                </a:rPr>
                <a:t>.</a:t>
              </a:r>
              <a:endParaRPr lang="en-US" sz="1300" dirty="0">
                <a:latin typeface="+mj-lt"/>
                <a:ea typeface="Avenir Book" charset="0"/>
                <a:cs typeface="Avenir Book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23035" y="4346691"/>
            <a:ext cx="1440534" cy="1131585"/>
            <a:chOff x="6045315" y="3372697"/>
            <a:chExt cx="1440534" cy="1129605"/>
          </a:xfrm>
        </p:grpSpPr>
        <p:grpSp>
          <p:nvGrpSpPr>
            <p:cNvPr id="18" name="Group 17"/>
            <p:cNvGrpSpPr/>
            <p:nvPr/>
          </p:nvGrpSpPr>
          <p:grpSpPr>
            <a:xfrm>
              <a:off x="6433132" y="3372697"/>
              <a:ext cx="587140" cy="587140"/>
              <a:chOff x="6665323" y="3562825"/>
              <a:chExt cx="587140" cy="587140"/>
            </a:xfrm>
          </p:grpSpPr>
          <p:sp>
            <p:nvSpPr>
              <p:cNvPr id="20" name="Freeform 19"/>
              <p:cNvSpPr>
                <a:spLocks noEditPoints="1"/>
              </p:cNvSpPr>
              <p:nvPr/>
            </p:nvSpPr>
            <p:spPr bwMode="auto">
              <a:xfrm>
                <a:off x="6808144" y="3735126"/>
                <a:ext cx="301499" cy="242538"/>
              </a:xfrm>
              <a:custGeom>
                <a:avLst/>
                <a:gdLst>
                  <a:gd name="T0" fmla="*/ 393 w 400"/>
                  <a:gd name="T1" fmla="*/ 61 h 322"/>
                  <a:gd name="T2" fmla="*/ 300 w 400"/>
                  <a:gd name="T3" fmla="*/ 3 h 322"/>
                  <a:gd name="T4" fmla="*/ 286 w 400"/>
                  <a:gd name="T5" fmla="*/ 3 h 322"/>
                  <a:gd name="T6" fmla="*/ 200 w 400"/>
                  <a:gd name="T7" fmla="*/ 57 h 322"/>
                  <a:gd name="T8" fmla="*/ 113 w 400"/>
                  <a:gd name="T9" fmla="*/ 3 h 322"/>
                  <a:gd name="T10" fmla="*/ 100 w 400"/>
                  <a:gd name="T11" fmla="*/ 3 h 322"/>
                  <a:gd name="T12" fmla="*/ 6 w 400"/>
                  <a:gd name="T13" fmla="*/ 61 h 322"/>
                  <a:gd name="T14" fmla="*/ 0 w 400"/>
                  <a:gd name="T15" fmla="*/ 73 h 322"/>
                  <a:gd name="T16" fmla="*/ 0 w 400"/>
                  <a:gd name="T17" fmla="*/ 307 h 322"/>
                  <a:gd name="T18" fmla="*/ 6 w 400"/>
                  <a:gd name="T19" fmla="*/ 319 h 322"/>
                  <a:gd name="T20" fmla="*/ 20 w 400"/>
                  <a:gd name="T21" fmla="*/ 319 h 322"/>
                  <a:gd name="T22" fmla="*/ 106 w 400"/>
                  <a:gd name="T23" fmla="*/ 265 h 322"/>
                  <a:gd name="T24" fmla="*/ 193 w 400"/>
                  <a:gd name="T25" fmla="*/ 319 h 322"/>
                  <a:gd name="T26" fmla="*/ 207 w 400"/>
                  <a:gd name="T27" fmla="*/ 319 h 322"/>
                  <a:gd name="T28" fmla="*/ 293 w 400"/>
                  <a:gd name="T29" fmla="*/ 265 h 322"/>
                  <a:gd name="T30" fmla="*/ 380 w 400"/>
                  <a:gd name="T31" fmla="*/ 319 h 322"/>
                  <a:gd name="T32" fmla="*/ 387 w 400"/>
                  <a:gd name="T33" fmla="*/ 321 h 322"/>
                  <a:gd name="T34" fmla="*/ 393 w 400"/>
                  <a:gd name="T35" fmla="*/ 319 h 322"/>
                  <a:gd name="T36" fmla="*/ 400 w 400"/>
                  <a:gd name="T37" fmla="*/ 307 h 322"/>
                  <a:gd name="T38" fmla="*/ 400 w 400"/>
                  <a:gd name="T39" fmla="*/ 73 h 322"/>
                  <a:gd name="T40" fmla="*/ 393 w 400"/>
                  <a:gd name="T41" fmla="*/ 61 h 322"/>
                  <a:gd name="T42" fmla="*/ 93 w 400"/>
                  <a:gd name="T43" fmla="*/ 241 h 322"/>
                  <a:gd name="T44" fmla="*/ 26 w 400"/>
                  <a:gd name="T45" fmla="*/ 283 h 322"/>
                  <a:gd name="T46" fmla="*/ 26 w 400"/>
                  <a:gd name="T47" fmla="*/ 81 h 322"/>
                  <a:gd name="T48" fmla="*/ 93 w 400"/>
                  <a:gd name="T49" fmla="*/ 39 h 322"/>
                  <a:gd name="T50" fmla="*/ 93 w 400"/>
                  <a:gd name="T51" fmla="*/ 241 h 322"/>
                  <a:gd name="T52" fmla="*/ 187 w 400"/>
                  <a:gd name="T53" fmla="*/ 283 h 322"/>
                  <a:gd name="T54" fmla="*/ 119 w 400"/>
                  <a:gd name="T55" fmla="*/ 241 h 322"/>
                  <a:gd name="T56" fmla="*/ 119 w 400"/>
                  <a:gd name="T57" fmla="*/ 39 h 322"/>
                  <a:gd name="T58" fmla="*/ 187 w 400"/>
                  <a:gd name="T59" fmla="*/ 81 h 322"/>
                  <a:gd name="T60" fmla="*/ 187 w 400"/>
                  <a:gd name="T61" fmla="*/ 283 h 322"/>
                  <a:gd name="T62" fmla="*/ 280 w 400"/>
                  <a:gd name="T63" fmla="*/ 241 h 322"/>
                  <a:gd name="T64" fmla="*/ 213 w 400"/>
                  <a:gd name="T65" fmla="*/ 283 h 322"/>
                  <a:gd name="T66" fmla="*/ 213 w 400"/>
                  <a:gd name="T67" fmla="*/ 81 h 322"/>
                  <a:gd name="T68" fmla="*/ 280 w 400"/>
                  <a:gd name="T69" fmla="*/ 39 h 322"/>
                  <a:gd name="T70" fmla="*/ 280 w 400"/>
                  <a:gd name="T71" fmla="*/ 241 h 322"/>
                  <a:gd name="T72" fmla="*/ 374 w 400"/>
                  <a:gd name="T73" fmla="*/ 283 h 322"/>
                  <a:gd name="T74" fmla="*/ 306 w 400"/>
                  <a:gd name="T75" fmla="*/ 241 h 322"/>
                  <a:gd name="T76" fmla="*/ 306 w 400"/>
                  <a:gd name="T77" fmla="*/ 39 h 322"/>
                  <a:gd name="T78" fmla="*/ 374 w 400"/>
                  <a:gd name="T79" fmla="*/ 81 h 322"/>
                  <a:gd name="T80" fmla="*/ 374 w 400"/>
                  <a:gd name="T81" fmla="*/ 283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00" h="322">
                    <a:moveTo>
                      <a:pt x="393" y="61"/>
                    </a:moveTo>
                    <a:cubicBezTo>
                      <a:pt x="300" y="3"/>
                      <a:pt x="300" y="3"/>
                      <a:pt x="300" y="3"/>
                    </a:cubicBezTo>
                    <a:cubicBezTo>
                      <a:pt x="296" y="0"/>
                      <a:pt x="291" y="0"/>
                      <a:pt x="286" y="3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09" y="0"/>
                      <a:pt x="104" y="0"/>
                      <a:pt x="100" y="3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2" y="64"/>
                      <a:pt x="0" y="68"/>
                      <a:pt x="0" y="73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0" y="312"/>
                      <a:pt x="2" y="317"/>
                      <a:pt x="6" y="319"/>
                    </a:cubicBezTo>
                    <a:cubicBezTo>
                      <a:pt x="11" y="322"/>
                      <a:pt x="16" y="321"/>
                      <a:pt x="20" y="319"/>
                    </a:cubicBezTo>
                    <a:cubicBezTo>
                      <a:pt x="106" y="265"/>
                      <a:pt x="106" y="265"/>
                      <a:pt x="106" y="265"/>
                    </a:cubicBezTo>
                    <a:cubicBezTo>
                      <a:pt x="193" y="319"/>
                      <a:pt x="193" y="319"/>
                      <a:pt x="193" y="319"/>
                    </a:cubicBezTo>
                    <a:cubicBezTo>
                      <a:pt x="197" y="322"/>
                      <a:pt x="202" y="322"/>
                      <a:pt x="207" y="319"/>
                    </a:cubicBezTo>
                    <a:cubicBezTo>
                      <a:pt x="293" y="265"/>
                      <a:pt x="293" y="265"/>
                      <a:pt x="293" y="265"/>
                    </a:cubicBezTo>
                    <a:cubicBezTo>
                      <a:pt x="380" y="319"/>
                      <a:pt x="380" y="319"/>
                      <a:pt x="380" y="319"/>
                    </a:cubicBezTo>
                    <a:cubicBezTo>
                      <a:pt x="382" y="320"/>
                      <a:pt x="384" y="321"/>
                      <a:pt x="387" y="321"/>
                    </a:cubicBezTo>
                    <a:cubicBezTo>
                      <a:pt x="389" y="321"/>
                      <a:pt x="391" y="320"/>
                      <a:pt x="393" y="319"/>
                    </a:cubicBezTo>
                    <a:cubicBezTo>
                      <a:pt x="397" y="317"/>
                      <a:pt x="400" y="312"/>
                      <a:pt x="400" y="307"/>
                    </a:cubicBezTo>
                    <a:cubicBezTo>
                      <a:pt x="400" y="73"/>
                      <a:pt x="400" y="73"/>
                      <a:pt x="400" y="73"/>
                    </a:cubicBezTo>
                    <a:cubicBezTo>
                      <a:pt x="400" y="68"/>
                      <a:pt x="397" y="64"/>
                      <a:pt x="393" y="61"/>
                    </a:cubicBezTo>
                    <a:close/>
                    <a:moveTo>
                      <a:pt x="93" y="241"/>
                    </a:moveTo>
                    <a:cubicBezTo>
                      <a:pt x="26" y="283"/>
                      <a:pt x="26" y="283"/>
                      <a:pt x="26" y="283"/>
                    </a:cubicBezTo>
                    <a:cubicBezTo>
                      <a:pt x="26" y="81"/>
                      <a:pt x="26" y="81"/>
                      <a:pt x="26" y="81"/>
                    </a:cubicBezTo>
                    <a:cubicBezTo>
                      <a:pt x="93" y="39"/>
                      <a:pt x="93" y="39"/>
                      <a:pt x="93" y="39"/>
                    </a:cubicBezTo>
                    <a:lnTo>
                      <a:pt x="93" y="241"/>
                    </a:lnTo>
                    <a:close/>
                    <a:moveTo>
                      <a:pt x="187" y="283"/>
                    </a:moveTo>
                    <a:cubicBezTo>
                      <a:pt x="119" y="241"/>
                      <a:pt x="119" y="241"/>
                      <a:pt x="119" y="241"/>
                    </a:cubicBezTo>
                    <a:cubicBezTo>
                      <a:pt x="119" y="39"/>
                      <a:pt x="119" y="39"/>
                      <a:pt x="119" y="39"/>
                    </a:cubicBezTo>
                    <a:cubicBezTo>
                      <a:pt x="187" y="81"/>
                      <a:pt x="187" y="81"/>
                      <a:pt x="187" y="81"/>
                    </a:cubicBezTo>
                    <a:lnTo>
                      <a:pt x="187" y="283"/>
                    </a:lnTo>
                    <a:close/>
                    <a:moveTo>
                      <a:pt x="280" y="241"/>
                    </a:moveTo>
                    <a:cubicBezTo>
                      <a:pt x="213" y="283"/>
                      <a:pt x="213" y="283"/>
                      <a:pt x="213" y="283"/>
                    </a:cubicBezTo>
                    <a:cubicBezTo>
                      <a:pt x="213" y="81"/>
                      <a:pt x="213" y="81"/>
                      <a:pt x="213" y="81"/>
                    </a:cubicBezTo>
                    <a:cubicBezTo>
                      <a:pt x="280" y="39"/>
                      <a:pt x="280" y="39"/>
                      <a:pt x="280" y="39"/>
                    </a:cubicBezTo>
                    <a:lnTo>
                      <a:pt x="280" y="241"/>
                    </a:lnTo>
                    <a:close/>
                    <a:moveTo>
                      <a:pt x="374" y="283"/>
                    </a:moveTo>
                    <a:cubicBezTo>
                      <a:pt x="306" y="241"/>
                      <a:pt x="306" y="241"/>
                      <a:pt x="306" y="241"/>
                    </a:cubicBezTo>
                    <a:cubicBezTo>
                      <a:pt x="306" y="39"/>
                      <a:pt x="306" y="39"/>
                      <a:pt x="306" y="39"/>
                    </a:cubicBezTo>
                    <a:cubicBezTo>
                      <a:pt x="374" y="81"/>
                      <a:pt x="374" y="81"/>
                      <a:pt x="374" y="81"/>
                    </a:cubicBezTo>
                    <a:lnTo>
                      <a:pt x="374" y="283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>
                  <a:latin typeface="+mj-lt"/>
                  <a:ea typeface="Avenir Book" charset="0"/>
                  <a:cs typeface="Avenir Book" charset="0"/>
                </a:endParaRPr>
              </a:p>
            </p:txBody>
          </p:sp>
          <p:sp>
            <p:nvSpPr>
              <p:cNvPr id="21" name="Freeform 23"/>
              <p:cNvSpPr>
                <a:spLocks noEditPoints="1"/>
              </p:cNvSpPr>
              <p:nvPr/>
            </p:nvSpPr>
            <p:spPr bwMode="auto">
              <a:xfrm>
                <a:off x="6665323" y="3562825"/>
                <a:ext cx="587140" cy="587140"/>
              </a:xfrm>
              <a:custGeom>
                <a:avLst/>
                <a:gdLst>
                  <a:gd name="T0" fmla="*/ 192 w 384"/>
                  <a:gd name="T1" fmla="*/ 0 h 384"/>
                  <a:gd name="T2" fmla="*/ 0 w 384"/>
                  <a:gd name="T3" fmla="*/ 192 h 384"/>
                  <a:gd name="T4" fmla="*/ 192 w 384"/>
                  <a:gd name="T5" fmla="*/ 384 h 384"/>
                  <a:gd name="T6" fmla="*/ 384 w 384"/>
                  <a:gd name="T7" fmla="*/ 192 h 384"/>
                  <a:gd name="T8" fmla="*/ 192 w 384"/>
                  <a:gd name="T9" fmla="*/ 0 h 384"/>
                  <a:gd name="T10" fmla="*/ 192 w 384"/>
                  <a:gd name="T11" fmla="*/ 349 h 384"/>
                  <a:gd name="T12" fmla="*/ 35 w 384"/>
                  <a:gd name="T13" fmla="*/ 192 h 384"/>
                  <a:gd name="T14" fmla="*/ 192 w 384"/>
                  <a:gd name="T15" fmla="*/ 35 h 384"/>
                  <a:gd name="T16" fmla="*/ 349 w 384"/>
                  <a:gd name="T17" fmla="*/ 192 h 384"/>
                  <a:gd name="T18" fmla="*/ 192 w 384"/>
                  <a:gd name="T19" fmla="*/ 34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4">
                    <a:moveTo>
                      <a:pt x="192" y="0"/>
                    </a:moveTo>
                    <a:cubicBezTo>
                      <a:pt x="86" y="0"/>
                      <a:pt x="0" y="86"/>
                      <a:pt x="0" y="192"/>
                    </a:cubicBezTo>
                    <a:cubicBezTo>
                      <a:pt x="0" y="298"/>
                      <a:pt x="86" y="384"/>
                      <a:pt x="192" y="384"/>
                    </a:cubicBezTo>
                    <a:cubicBezTo>
                      <a:pt x="298" y="384"/>
                      <a:pt x="384" y="298"/>
                      <a:pt x="384" y="192"/>
                    </a:cubicBezTo>
                    <a:cubicBezTo>
                      <a:pt x="384" y="86"/>
                      <a:pt x="298" y="0"/>
                      <a:pt x="192" y="0"/>
                    </a:cubicBezTo>
                    <a:close/>
                    <a:moveTo>
                      <a:pt x="192" y="349"/>
                    </a:moveTo>
                    <a:cubicBezTo>
                      <a:pt x="105" y="349"/>
                      <a:pt x="35" y="278"/>
                      <a:pt x="35" y="192"/>
                    </a:cubicBezTo>
                    <a:cubicBezTo>
                      <a:pt x="35" y="105"/>
                      <a:pt x="105" y="35"/>
                      <a:pt x="192" y="35"/>
                    </a:cubicBezTo>
                    <a:cubicBezTo>
                      <a:pt x="278" y="35"/>
                      <a:pt x="349" y="105"/>
                      <a:pt x="349" y="192"/>
                    </a:cubicBezTo>
                    <a:cubicBezTo>
                      <a:pt x="349" y="278"/>
                      <a:pt x="278" y="349"/>
                      <a:pt x="192" y="34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>
                  <a:latin typeface="+mj-lt"/>
                  <a:ea typeface="Avenir Book" charset="0"/>
                  <a:cs typeface="Avenir Book" charset="0"/>
                </a:endParaRPr>
              </a:p>
            </p:txBody>
          </p:sp>
        </p:grp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6045315" y="3951275"/>
              <a:ext cx="1440534" cy="55102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1300" b="1" dirty="0" smtClean="0">
                  <a:latin typeface="+mj-lt"/>
                  <a:ea typeface="Avenir Book" charset="0"/>
                  <a:cs typeface="Avenir Book" charset="0"/>
                </a:rPr>
                <a:t>Driver Education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963569" y="4349849"/>
            <a:ext cx="1362774" cy="1128427"/>
            <a:chOff x="7424543" y="3375849"/>
            <a:chExt cx="1362774" cy="1126453"/>
          </a:xfrm>
        </p:grpSpPr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7812360" y="3375849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>
                <a:latin typeface="+mj-lt"/>
                <a:ea typeface="Avenir Book" charset="0"/>
                <a:cs typeface="Avenir Book" charset="0"/>
              </a:endParaRPr>
            </a:p>
          </p:txBody>
        </p:sp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7424543" y="3951275"/>
              <a:ext cx="1362774" cy="55102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endParaRPr lang="en-US" sz="1300" dirty="0">
                <a:latin typeface="+mj-lt"/>
                <a:ea typeface="Avenir Book" charset="0"/>
                <a:cs typeface="Avenir Book" charset="0"/>
              </a:endParaRPr>
            </a:p>
          </p:txBody>
        </p:sp>
      </p:grpSp>
      <p:sp>
        <p:nvSpPr>
          <p:cNvPr id="26" name="Title 2"/>
          <p:cNvSpPr txBox="1">
            <a:spLocks/>
          </p:cNvSpPr>
          <p:nvPr/>
        </p:nvSpPr>
        <p:spPr bwMode="auto">
          <a:xfrm>
            <a:off x="146050" y="174625"/>
            <a:ext cx="7861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399CC"/>
              </a:buClr>
              <a:buFont typeface="Arial" charset="0"/>
              <a:buChar char="•"/>
              <a:defRPr sz="2000">
                <a:solidFill>
                  <a:srgbClr val="06406F"/>
                </a:solidFill>
                <a:latin typeface="Avenir Book" charset="0"/>
                <a:ea typeface="ＭＳ Ｐゴシック" charset="-128"/>
                <a:cs typeface="Avenir Book" charset="0"/>
              </a:defRPr>
            </a:lvl1pPr>
            <a:lvl2pPr marL="742950" indent="-285750">
              <a:spcBef>
                <a:spcPct val="20000"/>
              </a:spcBef>
              <a:buClr>
                <a:srgbClr val="3399CC"/>
              </a:buClr>
              <a:buFont typeface="Arial" charset="0"/>
              <a:buChar char="•"/>
              <a:defRPr sz="2000">
                <a:solidFill>
                  <a:srgbClr val="06406F"/>
                </a:solidFill>
                <a:latin typeface="Avenir Book" charset="0"/>
                <a:ea typeface="ＭＳ Ｐゴシック" charset="-128"/>
                <a:cs typeface="Avenir Book" charset="0"/>
              </a:defRPr>
            </a:lvl2pPr>
            <a:lvl3pPr marL="1143000" indent="-228600">
              <a:spcBef>
                <a:spcPct val="20000"/>
              </a:spcBef>
              <a:buClr>
                <a:srgbClr val="3399CC"/>
              </a:buClr>
              <a:buFont typeface="Arial" charset="0"/>
              <a:buChar char="•"/>
              <a:defRPr sz="2000">
                <a:solidFill>
                  <a:srgbClr val="06406F"/>
                </a:solidFill>
                <a:latin typeface="Avenir Book" charset="0"/>
                <a:ea typeface="ＭＳ Ｐゴシック" charset="-128"/>
                <a:cs typeface="Avenir Book" charset="0"/>
              </a:defRPr>
            </a:lvl3pPr>
            <a:lvl4pPr marL="1600200" indent="-228600">
              <a:spcBef>
                <a:spcPct val="20000"/>
              </a:spcBef>
              <a:buClr>
                <a:srgbClr val="3399CC"/>
              </a:buClr>
              <a:buFont typeface="Arial" charset="0"/>
              <a:buChar char="•"/>
              <a:defRPr sz="2000">
                <a:solidFill>
                  <a:srgbClr val="06406F"/>
                </a:solidFill>
                <a:latin typeface="Avenir Book" charset="0"/>
                <a:ea typeface="ＭＳ Ｐゴシック" charset="-128"/>
                <a:cs typeface="Avenir Book" charset="0"/>
              </a:defRPr>
            </a:lvl4pPr>
            <a:lvl5pPr marL="2057400" indent="-228600">
              <a:spcBef>
                <a:spcPct val="20000"/>
              </a:spcBef>
              <a:buClr>
                <a:srgbClr val="3399CC"/>
              </a:buClr>
              <a:buFont typeface="Arial" charset="0"/>
              <a:buChar char="•"/>
              <a:defRPr sz="2000">
                <a:solidFill>
                  <a:srgbClr val="06406F"/>
                </a:solidFill>
                <a:latin typeface="Avenir Book" charset="0"/>
                <a:ea typeface="ＭＳ Ｐゴシック" charset="-128"/>
                <a:cs typeface="Avenir Book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charset="0"/>
              <a:buChar char="•"/>
              <a:defRPr sz="2000">
                <a:solidFill>
                  <a:srgbClr val="06406F"/>
                </a:solidFill>
                <a:latin typeface="Avenir Book" charset="0"/>
                <a:ea typeface="ＭＳ Ｐゴシック" charset="-128"/>
                <a:cs typeface="Avenir Book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charset="0"/>
              <a:buChar char="•"/>
              <a:defRPr sz="2000">
                <a:solidFill>
                  <a:srgbClr val="06406F"/>
                </a:solidFill>
                <a:latin typeface="Avenir Book" charset="0"/>
                <a:ea typeface="ＭＳ Ｐゴシック" charset="-128"/>
                <a:cs typeface="Avenir Book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charset="0"/>
              <a:buChar char="•"/>
              <a:defRPr sz="2000">
                <a:solidFill>
                  <a:srgbClr val="06406F"/>
                </a:solidFill>
                <a:latin typeface="Avenir Book" charset="0"/>
                <a:ea typeface="ＭＳ Ｐゴシック" charset="-128"/>
                <a:cs typeface="Avenir Book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charset="0"/>
              <a:buChar char="•"/>
              <a:defRPr sz="2000">
                <a:solidFill>
                  <a:srgbClr val="06406F"/>
                </a:solidFill>
                <a:latin typeface="Avenir Book" charset="0"/>
                <a:ea typeface="ＭＳ Ｐゴシック" charset="-128"/>
                <a:cs typeface="Avenir Book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+mj-lt"/>
              </a:rPr>
              <a:t>The MyDrive Application</a:t>
            </a:r>
            <a:endParaRPr lang="en-US" altLang="en-US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02" y="936105"/>
            <a:ext cx="3074504" cy="494116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1385" y="5703453"/>
            <a:ext cx="1844469" cy="529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3842" y="5703453"/>
            <a:ext cx="1910485" cy="529600"/>
          </a:xfrm>
          <a:prstGeom prst="rect">
            <a:avLst/>
          </a:prstGeom>
        </p:spPr>
      </p:pic>
      <p:sp>
        <p:nvSpPr>
          <p:cNvPr id="30" name="Content Placeholder 2"/>
          <p:cNvSpPr txBox="1">
            <a:spLocks/>
          </p:cNvSpPr>
          <p:nvPr/>
        </p:nvSpPr>
        <p:spPr>
          <a:xfrm>
            <a:off x="5929060" y="4931292"/>
            <a:ext cx="1440534" cy="551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300" b="1" dirty="0" err="1" smtClean="0">
                <a:latin typeface="+mj-lt"/>
                <a:ea typeface="Avenir Book" charset="0"/>
                <a:cs typeface="Avenir Book" charset="0"/>
              </a:rPr>
              <a:t>Autostart</a:t>
            </a:r>
            <a:endParaRPr lang="en-US" sz="1300" b="1" dirty="0" smtClean="0">
              <a:latin typeface="+mj-lt"/>
              <a:ea typeface="Avenir Book" charset="0"/>
              <a:cs typeface="Avenir Book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4936" y="4463356"/>
            <a:ext cx="360040" cy="3600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5259" y="41851"/>
            <a:ext cx="1697890" cy="78364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11</a:t>
            </a:fld>
            <a:endParaRPr lang="it-IT" dirty="0">
              <a:solidFill>
                <a:srgbClr val="BD2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0296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3299829426"/>
              </p:ext>
            </p:extLst>
          </p:nvPr>
        </p:nvGraphicFramePr>
        <p:xfrm>
          <a:off x="201491" y="321444"/>
          <a:ext cx="3147804" cy="3456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>
                <a:latin typeface="+mj-lt"/>
              </a:rPr>
              <a:t>MyDrive</a:t>
            </a:r>
            <a:r>
              <a:rPr lang="en-US" b="1" dirty="0">
                <a:latin typeface="+mj-lt"/>
              </a:rPr>
              <a:t> Profiler Output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6728" y="188640"/>
            <a:ext cx="7073584" cy="4900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0" i="0" kern="1200" baseline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</a:lstStyle>
          <a:p>
            <a:endParaRPr lang="en-US" sz="2400" b="1" dirty="0">
              <a:latin typeface="+mj-lt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478959290"/>
              </p:ext>
            </p:extLst>
          </p:nvPr>
        </p:nvGraphicFramePr>
        <p:xfrm>
          <a:off x="3189252" y="406338"/>
          <a:ext cx="2834504" cy="3259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2001285688"/>
              </p:ext>
            </p:extLst>
          </p:nvPr>
        </p:nvGraphicFramePr>
        <p:xfrm>
          <a:off x="-417454" y="3523184"/>
          <a:ext cx="427213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978651036"/>
              </p:ext>
            </p:extLst>
          </p:nvPr>
        </p:nvGraphicFramePr>
        <p:xfrm>
          <a:off x="6076374" y="309414"/>
          <a:ext cx="3371070" cy="3468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7493" y="3306734"/>
            <a:ext cx="4892553" cy="332811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3851920" y="3499126"/>
            <a:ext cx="2300" cy="27400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12</a:t>
            </a:fld>
            <a:endParaRPr lang="it-IT" dirty="0">
              <a:solidFill>
                <a:srgbClr val="BD2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893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3" y="255494"/>
            <a:ext cx="8136426" cy="651795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Digital journey…</a:t>
            </a:r>
            <a:endParaRPr lang="en-US" b="1" dirty="0"/>
          </a:p>
        </p:txBody>
      </p:sp>
      <p:cxnSp>
        <p:nvCxnSpPr>
          <p:cNvPr id="36" name="Connettore 1 20"/>
          <p:cNvCxnSpPr/>
          <p:nvPr/>
        </p:nvCxnSpPr>
        <p:spPr>
          <a:xfrm>
            <a:off x="1016386" y="2622695"/>
            <a:ext cx="1415923" cy="2390765"/>
          </a:xfrm>
          <a:prstGeom prst="line">
            <a:avLst/>
          </a:prstGeom>
          <a:ln w="9525">
            <a:solidFill>
              <a:schemeClr val="accent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Segnaposto testo 1"/>
          <p:cNvSpPr txBox="1">
            <a:spLocks/>
          </p:cNvSpPr>
          <p:nvPr/>
        </p:nvSpPr>
        <p:spPr bwMode="auto">
          <a:xfrm>
            <a:off x="1433489" y="2301925"/>
            <a:ext cx="59582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spcCol="216000" anchor="t" anchorCtr="0" compatLnSpc="1">
            <a:prstTxWarp prst="textNoShape">
              <a:avLst/>
            </a:prstTxWarp>
            <a:spAutoFit/>
          </a:bodyPr>
          <a:lstStyle>
            <a:lvl1pPr marL="171450" indent="-171450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200" b="1" i="0" kern="1200" baseline="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1pPr>
            <a:lvl2pPr marL="358775" indent="-179388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2pPr>
            <a:lvl3pPr marL="540000" indent="-180000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3pPr>
            <a:lvl4pPr marL="734400" indent="-180000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4pPr>
            <a:lvl5pPr marL="909638" indent="-179388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Ø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sz="1400" dirty="0">
                <a:solidFill>
                  <a:schemeClr val="tx2"/>
                </a:solidFill>
              </a:rPr>
              <a:t>Motor</a:t>
            </a:r>
          </a:p>
        </p:txBody>
      </p:sp>
      <p:sp>
        <p:nvSpPr>
          <p:cNvPr id="39" name="Segnaposto testo 1"/>
          <p:cNvSpPr txBox="1">
            <a:spLocks/>
          </p:cNvSpPr>
          <p:nvPr/>
        </p:nvSpPr>
        <p:spPr bwMode="auto">
          <a:xfrm>
            <a:off x="2105955" y="3502337"/>
            <a:ext cx="59582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spcCol="216000" anchor="t" anchorCtr="0" compatLnSpc="1">
            <a:prstTxWarp prst="textNoShape">
              <a:avLst/>
            </a:prstTxWarp>
            <a:spAutoFit/>
          </a:bodyPr>
          <a:lstStyle>
            <a:lvl1pPr marL="171450" indent="-171450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200" b="1" i="0" kern="1200" baseline="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1pPr>
            <a:lvl2pPr marL="358775" indent="-179388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2pPr>
            <a:lvl3pPr marL="540000" indent="-180000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3pPr>
            <a:lvl4pPr marL="734400" indent="-180000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4pPr>
            <a:lvl5pPr marL="909638" indent="-179388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Ø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sz="1400" dirty="0" smtClean="0">
                <a:solidFill>
                  <a:srgbClr val="BD2027"/>
                </a:solidFill>
              </a:rPr>
              <a:t>Home</a:t>
            </a:r>
            <a:endParaRPr lang="en-US" sz="1400" dirty="0">
              <a:solidFill>
                <a:srgbClr val="BD2027"/>
              </a:solidFill>
            </a:endParaRPr>
          </a:p>
        </p:txBody>
      </p:sp>
      <p:sp>
        <p:nvSpPr>
          <p:cNvPr id="40" name="Segnaposto testo 1"/>
          <p:cNvSpPr txBox="1">
            <a:spLocks/>
          </p:cNvSpPr>
          <p:nvPr/>
        </p:nvSpPr>
        <p:spPr bwMode="auto">
          <a:xfrm>
            <a:off x="2855509" y="4751518"/>
            <a:ext cx="59582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spcCol="216000" anchor="t" anchorCtr="0" compatLnSpc="1">
            <a:prstTxWarp prst="textNoShape">
              <a:avLst/>
            </a:prstTxWarp>
            <a:spAutoFit/>
          </a:bodyPr>
          <a:lstStyle>
            <a:lvl1pPr marL="171450" indent="-171450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200" b="1" i="0" kern="1200" baseline="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1pPr>
            <a:lvl2pPr marL="358775" indent="-179388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2pPr>
            <a:lvl3pPr marL="540000" indent="-180000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3pPr>
            <a:lvl4pPr marL="734400" indent="-180000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4pPr>
            <a:lvl5pPr marL="909638" indent="-179388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Ø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sz="1400" dirty="0" smtClean="0">
                <a:solidFill>
                  <a:srgbClr val="BD2027"/>
                </a:solidFill>
              </a:rPr>
              <a:t>Health</a:t>
            </a:r>
            <a:endParaRPr lang="en-US" sz="1400" dirty="0">
              <a:solidFill>
                <a:srgbClr val="BD2027"/>
              </a:solidFill>
            </a:endParaRPr>
          </a:p>
        </p:txBody>
      </p:sp>
      <p:sp>
        <p:nvSpPr>
          <p:cNvPr id="41" name="Ovale 13"/>
          <p:cNvSpPr/>
          <p:nvPr/>
        </p:nvSpPr>
        <p:spPr>
          <a:xfrm flipH="1">
            <a:off x="821950" y="2294015"/>
            <a:ext cx="516887" cy="657360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16"/>
          <p:cNvSpPr/>
          <p:nvPr/>
        </p:nvSpPr>
        <p:spPr>
          <a:xfrm flipH="1">
            <a:off x="2173865" y="4684780"/>
            <a:ext cx="516887" cy="657360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17"/>
          <p:cNvSpPr/>
          <p:nvPr/>
        </p:nvSpPr>
        <p:spPr>
          <a:xfrm flipH="1">
            <a:off x="1488485" y="3520907"/>
            <a:ext cx="516887" cy="657360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 11"/>
          <p:cNvSpPr/>
          <p:nvPr/>
        </p:nvSpPr>
        <p:spPr>
          <a:xfrm>
            <a:off x="467544" y="2905077"/>
            <a:ext cx="2748005" cy="1656184"/>
          </a:xfrm>
          <a:prstGeom prst="ellipse">
            <a:avLst/>
          </a:prstGeom>
          <a:noFill/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egnaposto testo 1"/>
          <p:cNvSpPr txBox="1">
            <a:spLocks/>
          </p:cNvSpPr>
          <p:nvPr/>
        </p:nvSpPr>
        <p:spPr>
          <a:xfrm>
            <a:off x="3131840" y="1994148"/>
            <a:ext cx="4368394" cy="307777"/>
          </a:xfrm>
          <a:prstGeom prst="rect">
            <a:avLst/>
          </a:prstGeom>
        </p:spPr>
        <p:txBody>
          <a:bodyPr vert="horz" wrap="square" lIns="0" tIns="0" rIns="0" bIns="0" numCol="1" rtlCol="0" anchor="t">
            <a:spAutoFit/>
          </a:bodyPr>
          <a:lstStyle>
            <a:lvl1pPr marL="0" indent="0" algn="l" defTabSz="457200" rtl="0" eaLnBrk="1" latinLnBrk="0" hangingPunct="1">
              <a:lnSpc>
                <a:spcPts val="700"/>
              </a:lnSpc>
              <a:spcBef>
                <a:spcPts val="0"/>
              </a:spcBef>
              <a:buFontTx/>
              <a:buNone/>
              <a:defRPr sz="7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4400" indent="-180000" algn="l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0800" indent="-180000" algn="l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0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Journey to a connected customer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Picture 1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5971" y="1994148"/>
            <a:ext cx="2540132" cy="327313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13</a:t>
            </a:fld>
            <a:endParaRPr lang="it-IT" dirty="0">
              <a:solidFill>
                <a:srgbClr val="BD2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1541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6" descr="finger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37" b="14629"/>
          <a:stretch/>
        </p:blipFill>
        <p:spPr>
          <a:xfrm>
            <a:off x="2266950" y="5997"/>
            <a:ext cx="6562603" cy="634647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Pentagono 2"/>
          <p:cNvSpPr/>
          <p:nvPr/>
        </p:nvSpPr>
        <p:spPr>
          <a:xfrm>
            <a:off x="355600" y="1553633"/>
            <a:ext cx="1790700" cy="4470400"/>
          </a:xfrm>
          <a:prstGeom prst="homePlate">
            <a:avLst>
              <a:gd name="adj" fmla="val 23204"/>
            </a:avLst>
          </a:prstGeom>
          <a:solidFill>
            <a:schemeClr val="tx2">
              <a:lumMod val="75000"/>
              <a:alpha val="48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  <a:latin typeface="Arial"/>
                <a:ea typeface="Arial Unicode MS"/>
                <a:cs typeface="Arial"/>
              </a:rPr>
              <a:t>Three things to make a house smart: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>
                <a:solidFill>
                  <a:schemeClr val="tx1"/>
                </a:solidFill>
                <a:latin typeface="Arial"/>
                <a:ea typeface="Arial Unicode MS"/>
                <a:cs typeface="Arial"/>
              </a:rPr>
              <a:t>Sensors / actuators enabling home automation and services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>
                <a:solidFill>
                  <a:schemeClr val="tx1"/>
                </a:solidFill>
                <a:latin typeface="Arial"/>
                <a:ea typeface="Arial Unicode MS"/>
                <a:cs typeface="Arial"/>
              </a:rPr>
              <a:t>Connectivity (e.g. wire, cable, wireless,..)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>
                <a:solidFill>
                  <a:schemeClr val="tx1"/>
                </a:solidFill>
                <a:latin typeface="Arial"/>
                <a:ea typeface="Arial Unicode MS"/>
                <a:cs typeface="Arial"/>
              </a:rPr>
              <a:t>Capability to send and receive data and to make use of them</a:t>
            </a:r>
          </a:p>
        </p:txBody>
      </p:sp>
      <p:sp>
        <p:nvSpPr>
          <p:cNvPr id="10" name="Rechteck 22"/>
          <p:cNvSpPr/>
          <p:nvPr/>
        </p:nvSpPr>
        <p:spPr>
          <a:xfrm>
            <a:off x="3346450" y="1782233"/>
            <a:ext cx="1800000" cy="12000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72000" tIns="72000" rIns="720000" bIns="72000" anchor="ctr" anchorCtr="0">
            <a:noAutofit/>
          </a:bodyPr>
          <a:lstStyle/>
          <a:p>
            <a:pPr algn="r" hangingPunct="0"/>
            <a:r>
              <a:rPr lang="en-GB" sz="1400" b="1" kern="0" dirty="0" smtClean="0">
                <a:solidFill>
                  <a:schemeClr val="tx2"/>
                </a:solidFill>
                <a:sym typeface="Arial"/>
              </a:rPr>
              <a:t>Security</a:t>
            </a:r>
          </a:p>
          <a:p>
            <a:pPr algn="r" hangingPunct="0"/>
            <a:r>
              <a:rPr lang="en-GB" sz="8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Arial"/>
              </a:rPr>
              <a:t>Motion detection</a:t>
            </a:r>
          </a:p>
          <a:p>
            <a:pPr algn="r" hangingPunct="0"/>
            <a:r>
              <a:rPr lang="en-GB" sz="8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Arial"/>
              </a:rPr>
              <a:t>Intrusion remote monitoring</a:t>
            </a:r>
            <a:endParaRPr lang="en-GB" sz="800" kern="0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</p:txBody>
      </p:sp>
      <p:sp>
        <p:nvSpPr>
          <p:cNvPr id="11" name="Rechteck 22"/>
          <p:cNvSpPr/>
          <p:nvPr/>
        </p:nvSpPr>
        <p:spPr>
          <a:xfrm>
            <a:off x="2806700" y="3179233"/>
            <a:ext cx="1800000" cy="12000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72000" tIns="72000" rIns="720000" bIns="72000" anchor="ctr" anchorCtr="0">
            <a:noAutofit/>
          </a:bodyPr>
          <a:lstStyle/>
          <a:p>
            <a:pPr algn="r" hangingPunct="0"/>
            <a:r>
              <a:rPr lang="en-GB" sz="1400" b="1" kern="0" dirty="0" smtClean="0">
                <a:solidFill>
                  <a:schemeClr val="tx2"/>
                </a:solidFill>
                <a:sym typeface="Arial"/>
              </a:rPr>
              <a:t>Health</a:t>
            </a:r>
          </a:p>
          <a:p>
            <a:pPr algn="r" hangingPunct="0"/>
            <a:r>
              <a:rPr lang="en-GB" sz="8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Arial"/>
              </a:rPr>
              <a:t>Panic button</a:t>
            </a:r>
          </a:p>
          <a:p>
            <a:pPr algn="r" hangingPunct="0"/>
            <a:r>
              <a:rPr lang="en-GB" sz="8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Arial"/>
              </a:rPr>
              <a:t>Fall detection</a:t>
            </a:r>
          </a:p>
          <a:p>
            <a:pPr algn="r" hangingPunct="0"/>
            <a:r>
              <a:rPr lang="en-GB" sz="8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Arial"/>
              </a:rPr>
              <a:t>Vitals monitoring</a:t>
            </a:r>
            <a:endParaRPr lang="en-GB" sz="800" kern="0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</p:txBody>
      </p:sp>
      <p:sp>
        <p:nvSpPr>
          <p:cNvPr id="12" name="Rechteck 22"/>
          <p:cNvSpPr/>
          <p:nvPr/>
        </p:nvSpPr>
        <p:spPr>
          <a:xfrm>
            <a:off x="2266950" y="4583252"/>
            <a:ext cx="1800000" cy="12000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72000" tIns="72000" rIns="720000" bIns="72000" anchor="ctr" anchorCtr="0">
            <a:noAutofit/>
          </a:bodyPr>
          <a:lstStyle/>
          <a:p>
            <a:pPr algn="r" hangingPunct="0"/>
            <a:r>
              <a:rPr lang="en-GB" sz="1400" b="1" kern="0" dirty="0" smtClean="0">
                <a:solidFill>
                  <a:schemeClr val="tx2"/>
                </a:solidFill>
                <a:sym typeface="Arial"/>
              </a:rPr>
              <a:t>Multimedia</a:t>
            </a:r>
          </a:p>
          <a:p>
            <a:pPr algn="r" hangingPunct="0"/>
            <a:r>
              <a:rPr lang="en-GB" sz="8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Arial"/>
              </a:rPr>
              <a:t>Dock Station</a:t>
            </a:r>
          </a:p>
          <a:p>
            <a:pPr algn="r" hangingPunct="0"/>
            <a:r>
              <a:rPr lang="en-GB" sz="8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Arial"/>
              </a:rPr>
              <a:t>Music storage</a:t>
            </a:r>
          </a:p>
          <a:p>
            <a:pPr algn="r" hangingPunct="0"/>
            <a:r>
              <a:rPr lang="en-GB" sz="8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Arial"/>
              </a:rPr>
              <a:t>Audio/video streaming</a:t>
            </a:r>
            <a:endParaRPr lang="en-GB" sz="800" kern="0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</p:txBody>
      </p:sp>
      <p:sp>
        <p:nvSpPr>
          <p:cNvPr id="13" name="Rechteck 22"/>
          <p:cNvSpPr/>
          <p:nvPr/>
        </p:nvSpPr>
        <p:spPr>
          <a:xfrm>
            <a:off x="5867150" y="1782233"/>
            <a:ext cx="1800000" cy="12000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720000" tIns="72000" rIns="72000" bIns="72000" anchor="ctr" anchorCtr="0">
            <a:noAutofit/>
          </a:bodyPr>
          <a:lstStyle/>
          <a:p>
            <a:pPr hangingPunct="0"/>
            <a:r>
              <a:rPr lang="en-GB" sz="1400" b="1" kern="0" dirty="0" smtClean="0">
                <a:solidFill>
                  <a:schemeClr val="tx2"/>
                </a:solidFill>
                <a:sym typeface="Arial"/>
              </a:rPr>
              <a:t>Safety</a:t>
            </a:r>
          </a:p>
          <a:p>
            <a:pPr hangingPunct="0"/>
            <a:r>
              <a:rPr lang="en-GB" sz="8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Arial"/>
              </a:rPr>
              <a:t>Fire detection</a:t>
            </a:r>
          </a:p>
          <a:p>
            <a:pPr hangingPunct="0"/>
            <a:r>
              <a:rPr lang="en-GB" sz="8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Arial"/>
              </a:rPr>
              <a:t>Water leakage</a:t>
            </a:r>
          </a:p>
          <a:p>
            <a:pPr hangingPunct="0"/>
            <a:r>
              <a:rPr lang="en-GB" sz="8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Arial"/>
              </a:rPr>
              <a:t>Carbon monoxide</a:t>
            </a:r>
            <a:endParaRPr lang="en-GB" sz="800" kern="0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</p:txBody>
      </p:sp>
      <p:sp>
        <p:nvSpPr>
          <p:cNvPr id="14" name="Rechteck 22"/>
          <p:cNvSpPr/>
          <p:nvPr/>
        </p:nvSpPr>
        <p:spPr>
          <a:xfrm>
            <a:off x="6368550" y="3179233"/>
            <a:ext cx="1800000" cy="12000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720000" tIns="72000" rIns="72000" bIns="72000" anchor="ctr" anchorCtr="0">
            <a:noAutofit/>
          </a:bodyPr>
          <a:lstStyle/>
          <a:p>
            <a:pPr hangingPunct="0"/>
            <a:r>
              <a:rPr lang="en-GB" sz="1400" b="1" kern="0" dirty="0" smtClean="0">
                <a:solidFill>
                  <a:schemeClr val="tx2"/>
                </a:solidFill>
                <a:sym typeface="Arial"/>
              </a:rPr>
              <a:t>Energy</a:t>
            </a:r>
          </a:p>
          <a:p>
            <a:pPr hangingPunct="0"/>
            <a:r>
              <a:rPr lang="en-GB" sz="8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Arial"/>
              </a:rPr>
              <a:t>Thermostat control</a:t>
            </a:r>
          </a:p>
          <a:p>
            <a:pPr hangingPunct="0"/>
            <a:r>
              <a:rPr lang="en-GB" sz="8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Arial"/>
              </a:rPr>
              <a:t>Electricity, Water, </a:t>
            </a:r>
          </a:p>
          <a:p>
            <a:pPr hangingPunct="0"/>
            <a:r>
              <a:rPr lang="en-GB" sz="8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Arial"/>
              </a:rPr>
              <a:t>Gas monitoring</a:t>
            </a:r>
            <a:endParaRPr lang="en-GB" sz="800" kern="0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</p:txBody>
      </p:sp>
      <p:sp>
        <p:nvSpPr>
          <p:cNvPr id="15" name="Rechteck 22"/>
          <p:cNvSpPr/>
          <p:nvPr/>
        </p:nvSpPr>
        <p:spPr>
          <a:xfrm>
            <a:off x="6971800" y="4583252"/>
            <a:ext cx="1800000" cy="12000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720000" tIns="72000" rIns="72000" bIns="72000" anchor="ctr" anchorCtr="0">
            <a:noAutofit/>
          </a:bodyPr>
          <a:lstStyle/>
          <a:p>
            <a:pPr hangingPunct="0"/>
            <a:r>
              <a:rPr lang="en-GB" sz="1400" b="1" kern="0" dirty="0" smtClean="0">
                <a:solidFill>
                  <a:schemeClr val="tx2"/>
                </a:solidFill>
                <a:sym typeface="Arial"/>
              </a:rPr>
              <a:t>Comfort</a:t>
            </a:r>
          </a:p>
          <a:p>
            <a:pPr hangingPunct="0"/>
            <a:r>
              <a:rPr lang="en-GB" sz="8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Arial"/>
              </a:rPr>
              <a:t>Lightings</a:t>
            </a:r>
          </a:p>
          <a:p>
            <a:pPr hangingPunct="0"/>
            <a:r>
              <a:rPr lang="en-GB" sz="8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Arial"/>
              </a:rPr>
              <a:t>Openings</a:t>
            </a:r>
          </a:p>
          <a:p>
            <a:pPr hangingPunct="0"/>
            <a:r>
              <a:rPr lang="en-GB" sz="8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Arial"/>
              </a:rPr>
              <a:t>Motorizations</a:t>
            </a:r>
            <a:endParaRPr lang="en-GB" sz="800" kern="0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</p:txBody>
      </p:sp>
      <p:pic>
        <p:nvPicPr>
          <p:cNvPr id="16" name="Immagine 7" descr="1.28 Fir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146" y="1896533"/>
            <a:ext cx="711200" cy="948267"/>
          </a:xfrm>
          <a:prstGeom prst="rect">
            <a:avLst/>
          </a:prstGeom>
        </p:spPr>
      </p:pic>
      <p:pic>
        <p:nvPicPr>
          <p:cNvPr id="17" name="Immagine 8" descr="2.2 Checkup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9408" y="3336206"/>
            <a:ext cx="710692" cy="947589"/>
          </a:xfrm>
          <a:prstGeom prst="rect">
            <a:avLst/>
          </a:prstGeom>
        </p:spPr>
      </p:pic>
      <p:pic>
        <p:nvPicPr>
          <p:cNvPr id="18" name="Immagine 11" descr="7.16 Net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8454" y="4766733"/>
            <a:ext cx="647700" cy="863600"/>
          </a:xfrm>
          <a:prstGeom prst="rect">
            <a:avLst/>
          </a:prstGeom>
        </p:spPr>
      </p:pic>
      <p:pic>
        <p:nvPicPr>
          <p:cNvPr id="19" name="Immagine 13" descr="5.31 Key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5508" y="1930739"/>
            <a:ext cx="710692" cy="947589"/>
          </a:xfrm>
          <a:prstGeom prst="rect">
            <a:avLst/>
          </a:prstGeom>
        </p:spPr>
      </p:pic>
      <p:pic>
        <p:nvPicPr>
          <p:cNvPr id="20" name="Immagine 14" descr="icon_lamp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7794" y="4800600"/>
            <a:ext cx="344596" cy="786384"/>
          </a:xfrm>
          <a:prstGeom prst="rect">
            <a:avLst/>
          </a:prstGeom>
        </p:spPr>
      </p:pic>
      <p:pic>
        <p:nvPicPr>
          <p:cNvPr id="21" name="Immagine 15" descr="icon_energy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508" y="3459333"/>
            <a:ext cx="494792" cy="7934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Home - More and more a “Smart home”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14</a:t>
            </a:fld>
            <a:endParaRPr lang="it-IT" dirty="0">
              <a:solidFill>
                <a:srgbClr val="BD2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6358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3" y="255494"/>
            <a:ext cx="8136426" cy="63470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Digital journey…</a:t>
            </a:r>
            <a:endParaRPr lang="en-US" b="1" dirty="0"/>
          </a:p>
        </p:txBody>
      </p:sp>
      <p:cxnSp>
        <p:nvCxnSpPr>
          <p:cNvPr id="36" name="Connettore 1 20"/>
          <p:cNvCxnSpPr/>
          <p:nvPr/>
        </p:nvCxnSpPr>
        <p:spPr>
          <a:xfrm>
            <a:off x="1016386" y="2622695"/>
            <a:ext cx="1415923" cy="2390765"/>
          </a:xfrm>
          <a:prstGeom prst="line">
            <a:avLst/>
          </a:prstGeom>
          <a:ln w="9525">
            <a:solidFill>
              <a:schemeClr val="accent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Segnaposto testo 1"/>
          <p:cNvSpPr>
            <a:spLocks noGrp="1"/>
          </p:cNvSpPr>
          <p:nvPr>
            <p:ph type="body" sz="quarter" idx="13"/>
          </p:nvPr>
        </p:nvSpPr>
        <p:spPr>
          <a:xfrm>
            <a:off x="3131840" y="1994148"/>
            <a:ext cx="4368394" cy="307777"/>
          </a:xfrm>
        </p:spPr>
        <p:txBody>
          <a:bodyPr wrap="square" numCol="1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Journey to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connected customer</a:t>
            </a:r>
          </a:p>
        </p:txBody>
      </p:sp>
      <p:sp>
        <p:nvSpPr>
          <p:cNvPr id="38" name="Segnaposto testo 1"/>
          <p:cNvSpPr txBox="1">
            <a:spLocks/>
          </p:cNvSpPr>
          <p:nvPr/>
        </p:nvSpPr>
        <p:spPr bwMode="auto">
          <a:xfrm>
            <a:off x="1433489" y="2301925"/>
            <a:ext cx="59582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spcCol="216000" anchor="t" anchorCtr="0" compatLnSpc="1">
            <a:prstTxWarp prst="textNoShape">
              <a:avLst/>
            </a:prstTxWarp>
            <a:spAutoFit/>
          </a:bodyPr>
          <a:lstStyle>
            <a:lvl1pPr marL="171450" indent="-171450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200" b="1" i="0" kern="1200" baseline="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1pPr>
            <a:lvl2pPr marL="358775" indent="-179388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2pPr>
            <a:lvl3pPr marL="540000" indent="-180000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3pPr>
            <a:lvl4pPr marL="734400" indent="-180000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4pPr>
            <a:lvl5pPr marL="909638" indent="-179388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Ø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sz="1400" dirty="0">
                <a:solidFill>
                  <a:schemeClr val="tx2"/>
                </a:solidFill>
              </a:rPr>
              <a:t>Motor</a:t>
            </a:r>
          </a:p>
        </p:txBody>
      </p:sp>
      <p:sp>
        <p:nvSpPr>
          <p:cNvPr id="39" name="Segnaposto testo 1"/>
          <p:cNvSpPr txBox="1">
            <a:spLocks/>
          </p:cNvSpPr>
          <p:nvPr/>
        </p:nvSpPr>
        <p:spPr bwMode="auto">
          <a:xfrm>
            <a:off x="2105955" y="3502337"/>
            <a:ext cx="59582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spcCol="216000" anchor="t" anchorCtr="0" compatLnSpc="1">
            <a:prstTxWarp prst="textNoShape">
              <a:avLst/>
            </a:prstTxWarp>
            <a:spAutoFit/>
          </a:bodyPr>
          <a:lstStyle>
            <a:lvl1pPr marL="171450" indent="-171450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200" b="1" i="0" kern="1200" baseline="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1pPr>
            <a:lvl2pPr marL="358775" indent="-179388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2pPr>
            <a:lvl3pPr marL="540000" indent="-180000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3pPr>
            <a:lvl4pPr marL="734400" indent="-180000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4pPr>
            <a:lvl5pPr marL="909638" indent="-179388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Ø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sz="1400" dirty="0" smtClean="0">
                <a:solidFill>
                  <a:srgbClr val="BD2027"/>
                </a:solidFill>
              </a:rPr>
              <a:t>Home</a:t>
            </a:r>
            <a:endParaRPr lang="en-US" sz="1400" dirty="0">
              <a:solidFill>
                <a:srgbClr val="BD2027"/>
              </a:solidFill>
            </a:endParaRPr>
          </a:p>
        </p:txBody>
      </p:sp>
      <p:sp>
        <p:nvSpPr>
          <p:cNvPr id="40" name="Segnaposto testo 1"/>
          <p:cNvSpPr txBox="1">
            <a:spLocks/>
          </p:cNvSpPr>
          <p:nvPr/>
        </p:nvSpPr>
        <p:spPr bwMode="auto">
          <a:xfrm>
            <a:off x="2855509" y="4751518"/>
            <a:ext cx="59582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spcCol="216000" anchor="t" anchorCtr="0" compatLnSpc="1">
            <a:prstTxWarp prst="textNoShape">
              <a:avLst/>
            </a:prstTxWarp>
            <a:spAutoFit/>
          </a:bodyPr>
          <a:lstStyle>
            <a:lvl1pPr marL="171450" indent="-171450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200" b="1" i="0" kern="1200" baseline="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1pPr>
            <a:lvl2pPr marL="358775" indent="-179388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2pPr>
            <a:lvl3pPr marL="540000" indent="-180000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3pPr>
            <a:lvl4pPr marL="734400" indent="-180000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4pPr>
            <a:lvl5pPr marL="909638" indent="-179388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Ø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sz="1400" dirty="0" smtClean="0">
                <a:solidFill>
                  <a:srgbClr val="BD2027"/>
                </a:solidFill>
              </a:rPr>
              <a:t>Health</a:t>
            </a:r>
            <a:endParaRPr lang="en-US" sz="1400" dirty="0">
              <a:solidFill>
                <a:srgbClr val="BD2027"/>
              </a:solidFill>
            </a:endParaRPr>
          </a:p>
        </p:txBody>
      </p:sp>
      <p:sp>
        <p:nvSpPr>
          <p:cNvPr id="41" name="Ovale 13"/>
          <p:cNvSpPr/>
          <p:nvPr/>
        </p:nvSpPr>
        <p:spPr>
          <a:xfrm flipH="1">
            <a:off x="821950" y="2294015"/>
            <a:ext cx="516887" cy="657360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16"/>
          <p:cNvSpPr/>
          <p:nvPr/>
        </p:nvSpPr>
        <p:spPr>
          <a:xfrm flipH="1">
            <a:off x="2173865" y="4684780"/>
            <a:ext cx="516887" cy="657360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17"/>
          <p:cNvSpPr/>
          <p:nvPr/>
        </p:nvSpPr>
        <p:spPr>
          <a:xfrm flipH="1">
            <a:off x="1488485" y="3520907"/>
            <a:ext cx="516887" cy="657360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 11"/>
          <p:cNvSpPr/>
          <p:nvPr/>
        </p:nvSpPr>
        <p:spPr>
          <a:xfrm>
            <a:off x="1113443" y="4365104"/>
            <a:ext cx="2748005" cy="1656184"/>
          </a:xfrm>
          <a:prstGeom prst="ellipse">
            <a:avLst/>
          </a:prstGeom>
          <a:noFill/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Image result for wifi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2338" y="2120194"/>
            <a:ext cx="2540132" cy="327313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15</a:t>
            </a:fld>
            <a:endParaRPr lang="it-IT" dirty="0">
              <a:solidFill>
                <a:srgbClr val="BD2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839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861830" y="5043557"/>
            <a:ext cx="5873729" cy="1314757"/>
            <a:chOff x="1312122" y="4832400"/>
            <a:chExt cx="7157073" cy="1500744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2122" y="4989020"/>
              <a:ext cx="1969205" cy="1325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650778" flipV="1">
              <a:off x="1856266" y="4935698"/>
              <a:ext cx="1342047" cy="100002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87988" y="4832400"/>
              <a:ext cx="1673564" cy="150074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98919" y="4935540"/>
              <a:ext cx="2070276" cy="1393374"/>
            </a:xfrm>
            <a:prstGeom prst="rect">
              <a:avLst/>
            </a:prstGeom>
          </p:spPr>
        </p:pic>
      </p:grp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Health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</a:rPr>
              <a:t>The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Vitality Wellness Program</a:t>
            </a:r>
          </a:p>
        </p:txBody>
      </p:sp>
      <p:sp>
        <p:nvSpPr>
          <p:cNvPr id="4" name="Rechteck 22"/>
          <p:cNvSpPr/>
          <p:nvPr/>
        </p:nvSpPr>
        <p:spPr>
          <a:xfrm>
            <a:off x="251520" y="1575488"/>
            <a:ext cx="3089204" cy="123634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2000" tIns="72000" rIns="360000" bIns="72000" anchor="ctr" anchorCtr="0">
            <a:noAutofit/>
          </a:bodyPr>
          <a:lstStyle/>
          <a:p>
            <a:pPr algn="ctr" hangingPunct="0"/>
            <a:r>
              <a:rPr lang="en-GB" sz="1400" b="1" kern="0" dirty="0" smtClean="0">
                <a:solidFill>
                  <a:srgbClr val="FFFFFF"/>
                </a:solidFill>
                <a:sym typeface="Arial"/>
              </a:rPr>
              <a:t>Know your health</a:t>
            </a:r>
          </a:p>
          <a:p>
            <a:pPr algn="ctr" hangingPunct="0"/>
            <a:endParaRPr lang="en-GB" sz="800" kern="0" dirty="0" smtClean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  <a:p>
            <a:pPr algn="ctr" hangingPunct="0"/>
            <a:r>
              <a:rPr lang="en-GB" sz="1000" kern="0" dirty="0" smtClean="0">
                <a:solidFill>
                  <a:schemeClr val="bg1"/>
                </a:solidFill>
                <a:sym typeface="Arial"/>
              </a:rPr>
              <a:t>The </a:t>
            </a:r>
            <a:r>
              <a:rPr lang="en-GB" sz="1000" kern="0" dirty="0">
                <a:solidFill>
                  <a:schemeClr val="bg1"/>
                </a:solidFill>
                <a:sym typeface="Arial"/>
              </a:rPr>
              <a:t>customer determines his personal health and fitness level and determines health goal. </a:t>
            </a:r>
          </a:p>
          <a:p>
            <a:pPr algn="ctr" hangingPunct="0"/>
            <a:r>
              <a:rPr lang="en-GB" sz="1000" kern="0" dirty="0">
                <a:solidFill>
                  <a:schemeClr val="bg1"/>
                </a:solidFill>
                <a:sym typeface="Arial"/>
              </a:rPr>
              <a:t>Users can choose out of a wide range of activities to do something for their health.</a:t>
            </a:r>
          </a:p>
        </p:txBody>
      </p:sp>
      <p:sp>
        <p:nvSpPr>
          <p:cNvPr id="5" name="Rechteck 22"/>
          <p:cNvSpPr/>
          <p:nvPr/>
        </p:nvSpPr>
        <p:spPr>
          <a:xfrm>
            <a:off x="5619653" y="1547665"/>
            <a:ext cx="3260567" cy="12363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360000" tIns="72000" rIns="72000" bIns="72000" anchor="ctr" anchorCtr="0">
            <a:noAutofit/>
          </a:bodyPr>
          <a:lstStyle/>
          <a:p>
            <a:pPr algn="ctr" hangingPunct="0"/>
            <a:r>
              <a:rPr lang="en-GB" sz="1400" b="1" kern="0" dirty="0" smtClean="0">
                <a:solidFill>
                  <a:schemeClr val="bg1"/>
                </a:solidFill>
                <a:sym typeface="Arial"/>
              </a:rPr>
              <a:t>Improve your health</a:t>
            </a:r>
            <a:endParaRPr lang="en-GB" sz="800" kern="0" dirty="0" smtClean="0">
              <a:solidFill>
                <a:schemeClr val="bg1"/>
              </a:solidFill>
              <a:sym typeface="Arial"/>
            </a:endParaRPr>
          </a:p>
          <a:p>
            <a:pPr algn="ctr" hangingPunct="0"/>
            <a:endParaRPr lang="en-GB" sz="800" kern="0" dirty="0" smtClean="0">
              <a:solidFill>
                <a:schemeClr val="bg1"/>
              </a:solidFill>
              <a:sym typeface="Arial"/>
            </a:endParaRPr>
          </a:p>
          <a:p>
            <a:pPr algn="ctr" hangingPunct="0"/>
            <a:r>
              <a:rPr lang="en-GB" sz="1000" kern="0" dirty="0" smtClean="0">
                <a:solidFill>
                  <a:schemeClr val="bg1"/>
                </a:solidFill>
                <a:sym typeface="Arial"/>
              </a:rPr>
              <a:t>The </a:t>
            </a:r>
            <a:r>
              <a:rPr lang="en-GB" sz="1000" kern="0" dirty="0">
                <a:solidFill>
                  <a:schemeClr val="bg1"/>
                </a:solidFill>
                <a:sym typeface="Arial"/>
              </a:rPr>
              <a:t>customer works towards his personal target</a:t>
            </a:r>
            <a:r>
              <a:rPr lang="en-GB" sz="1000" kern="0" dirty="0" smtClean="0">
                <a:solidFill>
                  <a:schemeClr val="bg1"/>
                </a:solidFill>
                <a:sym typeface="Arial"/>
              </a:rPr>
              <a:t>.</a:t>
            </a:r>
            <a:endParaRPr lang="en-GB" sz="1000" kern="0" dirty="0">
              <a:solidFill>
                <a:schemeClr val="bg1"/>
              </a:solidFill>
              <a:sym typeface="Arial"/>
            </a:endParaRPr>
          </a:p>
          <a:p>
            <a:pPr algn="ctr" hangingPunct="0"/>
            <a:r>
              <a:rPr lang="en-GB" sz="1000" kern="0" dirty="0">
                <a:solidFill>
                  <a:schemeClr val="bg1"/>
                </a:solidFill>
                <a:sym typeface="Arial"/>
              </a:rPr>
              <a:t>An attractive network of partners support them.  </a:t>
            </a:r>
          </a:p>
          <a:p>
            <a:pPr algn="ctr" hangingPunct="0"/>
            <a:r>
              <a:rPr lang="en-GB" sz="1000" kern="0" dirty="0">
                <a:solidFill>
                  <a:schemeClr val="bg1"/>
                </a:solidFill>
                <a:sym typeface="Arial"/>
              </a:rPr>
              <a:t>Customers earn points and reach a Vitality status by engaging in activities and reaching their target</a:t>
            </a:r>
            <a:r>
              <a:rPr lang="en-GB" sz="900" kern="0" dirty="0">
                <a:solidFill>
                  <a:schemeClr val="bg1"/>
                </a:solidFill>
                <a:sym typeface="Arial"/>
              </a:rPr>
              <a:t>s</a:t>
            </a:r>
            <a:r>
              <a:rPr lang="en-GB" sz="800" kern="0" dirty="0">
                <a:solidFill>
                  <a:schemeClr val="bg1"/>
                </a:solidFill>
                <a:sym typeface="Arial"/>
              </a:rPr>
              <a:t>. </a:t>
            </a:r>
          </a:p>
        </p:txBody>
      </p:sp>
      <p:sp>
        <p:nvSpPr>
          <p:cNvPr id="6" name="Rechteck 22"/>
          <p:cNvSpPr/>
          <p:nvPr/>
        </p:nvSpPr>
        <p:spPr>
          <a:xfrm>
            <a:off x="2669881" y="3350872"/>
            <a:ext cx="3630311" cy="117730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2000" tIns="72000" rIns="72000" bIns="72000" anchor="b" anchorCtr="0">
            <a:noAutofit/>
          </a:bodyPr>
          <a:lstStyle/>
          <a:p>
            <a:pPr algn="ctr" hangingPunct="0"/>
            <a:r>
              <a:rPr lang="en-GB" sz="1400" b="1" kern="0" dirty="0" smtClean="0">
                <a:solidFill>
                  <a:srgbClr val="FFFFFF"/>
                </a:solidFill>
                <a:sym typeface="Arial"/>
              </a:rPr>
              <a:t>Enjoy the rewards</a:t>
            </a:r>
          </a:p>
          <a:p>
            <a:pPr algn="ctr" hangingPunct="0"/>
            <a:endParaRPr lang="en-GB" sz="800" kern="0" dirty="0" smtClean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  <a:p>
            <a:pPr algn="ctr" hangingPunct="0"/>
            <a:r>
              <a:rPr lang="en-GB" sz="1000" kern="0" dirty="0">
                <a:solidFill>
                  <a:schemeClr val="bg1"/>
                </a:solidFill>
                <a:sym typeface="Arial"/>
              </a:rPr>
              <a:t>Customers are rewarded for their activities according to the Vitality status, benefitting from discounts at reward partners and a lower insurance premium.</a:t>
            </a:r>
          </a:p>
        </p:txBody>
      </p:sp>
      <p:grpSp>
        <p:nvGrpSpPr>
          <p:cNvPr id="7" name="Gruppo 7"/>
          <p:cNvGrpSpPr/>
          <p:nvPr/>
        </p:nvGrpSpPr>
        <p:grpSpPr>
          <a:xfrm>
            <a:off x="3109107" y="830944"/>
            <a:ext cx="2754134" cy="2807638"/>
            <a:chOff x="3258702" y="864750"/>
            <a:chExt cx="2576434" cy="2576434"/>
          </a:xfrm>
        </p:grpSpPr>
        <p:sp>
          <p:nvSpPr>
            <p:cNvPr id="8" name="Ovale 36"/>
            <p:cNvSpPr/>
            <p:nvPr/>
          </p:nvSpPr>
          <p:spPr>
            <a:xfrm rot="2700000">
              <a:off x="3258702" y="864750"/>
              <a:ext cx="2576434" cy="2576434"/>
            </a:xfrm>
            <a:prstGeom prst="ellipse">
              <a:avLst/>
            </a:prstGeom>
            <a:solidFill>
              <a:schemeClr val="bg1"/>
            </a:solidFill>
            <a:ln w="19050" cmpd="sng">
              <a:noFill/>
              <a:prstDash val="solid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alpha val="50000"/>
                <a:hueOff val="-1072"/>
                <a:satOff val="1620"/>
                <a:lumOff val="45098"/>
                <a:alphaOff val="0"/>
              </a:schemeClr>
            </a:effectRef>
            <a:fontRef idx="minor">
              <a:schemeClr val="tx1"/>
            </a:fontRef>
          </p:style>
        </p:sp>
        <p:pic>
          <p:nvPicPr>
            <p:cNvPr id="9" name="Picture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1050" y="911225"/>
              <a:ext cx="2476500" cy="24765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Ovale 40"/>
          <p:cNvSpPr/>
          <p:nvPr/>
        </p:nvSpPr>
        <p:spPr>
          <a:xfrm>
            <a:off x="3314502" y="3462569"/>
            <a:ext cx="326864" cy="435819"/>
          </a:xfrm>
          <a:prstGeom prst="ellipse">
            <a:avLst/>
          </a:prstGeom>
          <a:solidFill>
            <a:schemeClr val="accent3"/>
          </a:solidFill>
          <a:ln w="19050" cmpd="sng">
            <a:solidFill>
              <a:srgbClr val="FFFFFF"/>
            </a:solidFill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dirty="0"/>
          </a:p>
        </p:txBody>
      </p:sp>
      <p:sp>
        <p:nvSpPr>
          <p:cNvPr id="11" name="Ovale 41"/>
          <p:cNvSpPr/>
          <p:nvPr/>
        </p:nvSpPr>
        <p:spPr>
          <a:xfrm>
            <a:off x="3303988" y="3490821"/>
            <a:ext cx="326864" cy="435819"/>
          </a:xfrm>
          <a:prstGeom prst="ellipse">
            <a:avLst/>
          </a:prstGeom>
          <a:noFill/>
          <a:ln w="12700" cmpd="sng"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/>
              <a:t>3</a:t>
            </a:r>
            <a:endParaRPr lang="it-IT" sz="1400" b="1" dirty="0"/>
          </a:p>
        </p:txBody>
      </p:sp>
      <p:sp>
        <p:nvSpPr>
          <p:cNvPr id="12" name="Ovale 43"/>
          <p:cNvSpPr/>
          <p:nvPr/>
        </p:nvSpPr>
        <p:spPr>
          <a:xfrm>
            <a:off x="1919543" y="1288653"/>
            <a:ext cx="326864" cy="435819"/>
          </a:xfrm>
          <a:prstGeom prst="ellipse">
            <a:avLst/>
          </a:prstGeom>
          <a:solidFill>
            <a:schemeClr val="accent6"/>
          </a:solidFill>
          <a:ln w="19050" cmpd="sng">
            <a:solidFill>
              <a:srgbClr val="FFFFFF"/>
            </a:solidFill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dirty="0"/>
          </a:p>
        </p:txBody>
      </p:sp>
      <p:sp>
        <p:nvSpPr>
          <p:cNvPr id="13" name="Ovale 44"/>
          <p:cNvSpPr/>
          <p:nvPr/>
        </p:nvSpPr>
        <p:spPr>
          <a:xfrm>
            <a:off x="6792721" y="1260831"/>
            <a:ext cx="326864" cy="435819"/>
          </a:xfrm>
          <a:prstGeom prst="ellipse">
            <a:avLst/>
          </a:prstGeom>
          <a:solidFill>
            <a:schemeClr val="tx2"/>
          </a:solidFill>
          <a:ln w="19050" cmpd="sng">
            <a:solidFill>
              <a:srgbClr val="FFFFFF"/>
            </a:solidFill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dirty="0"/>
          </a:p>
        </p:txBody>
      </p:sp>
      <p:sp>
        <p:nvSpPr>
          <p:cNvPr id="14" name="Ovale 45"/>
          <p:cNvSpPr/>
          <p:nvPr/>
        </p:nvSpPr>
        <p:spPr>
          <a:xfrm>
            <a:off x="1919543" y="1288652"/>
            <a:ext cx="326864" cy="435819"/>
          </a:xfrm>
          <a:prstGeom prst="ellipse">
            <a:avLst/>
          </a:prstGeom>
          <a:noFill/>
          <a:ln w="12700" cmpd="sng"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/>
              <a:t>1</a:t>
            </a:r>
            <a:endParaRPr lang="it-IT" sz="1400" b="1" dirty="0"/>
          </a:p>
        </p:txBody>
      </p:sp>
      <p:sp>
        <p:nvSpPr>
          <p:cNvPr id="15" name="Ovale 46"/>
          <p:cNvSpPr/>
          <p:nvPr/>
        </p:nvSpPr>
        <p:spPr>
          <a:xfrm>
            <a:off x="6792721" y="1294522"/>
            <a:ext cx="326864" cy="435819"/>
          </a:xfrm>
          <a:prstGeom prst="ellipse">
            <a:avLst/>
          </a:prstGeom>
          <a:noFill/>
          <a:ln w="12700" cmpd="sng"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/>
              <a:t>2</a:t>
            </a:r>
            <a:endParaRPr lang="it-IT" sz="1400" b="1" dirty="0"/>
          </a:p>
        </p:txBody>
      </p:sp>
      <p:sp>
        <p:nvSpPr>
          <p:cNvPr id="2" name="Rectangle 1"/>
          <p:cNvSpPr/>
          <p:nvPr/>
        </p:nvSpPr>
        <p:spPr>
          <a:xfrm>
            <a:off x="379642" y="4896355"/>
            <a:ext cx="85005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/>
                <a:ea typeface="+mj-ea"/>
                <a:cs typeface="+mj-cs"/>
              </a:rPr>
              <a:t>Vitality addresses three key global trends and allow insurers  to overcome the traditional underwriting</a:t>
            </a:r>
          </a:p>
        </p:txBody>
      </p:sp>
      <p:sp>
        <p:nvSpPr>
          <p:cNvPr id="23" name="Rectangle 6"/>
          <p:cNvSpPr/>
          <p:nvPr/>
        </p:nvSpPr>
        <p:spPr>
          <a:xfrm>
            <a:off x="1339557" y="6307834"/>
            <a:ext cx="2660649" cy="323165"/>
          </a:xfrm>
          <a:prstGeom prst="rect">
            <a:avLst/>
          </a:prstGeom>
          <a:noFill/>
          <a:ln w="3175" cmpd="sng">
            <a:noFill/>
            <a:prstDash val="solid"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alpha val="50000"/>
              <a:hueOff val="-1072"/>
              <a:satOff val="1620"/>
              <a:lumOff val="45098"/>
              <a:alphaOff val="0"/>
            </a:schemeClr>
          </a:effectRef>
          <a:fontRef idx="minor">
            <a:schemeClr val="tx1"/>
          </a:fontRef>
        </p:style>
        <p:txBody>
          <a:bodyPr wrap="square" lIns="0" tIns="0" rIns="0" bIns="0" anchor="t" anchorCtr="0">
            <a:spAutoFit/>
          </a:bodyPr>
          <a:lstStyle/>
          <a:p>
            <a:pPr algn="ctr" hangingPunct="0"/>
            <a:r>
              <a:rPr lang="en-GB" sz="1050" b="1" kern="0" dirty="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Healthcare cost increase </a:t>
            </a:r>
          </a:p>
          <a:p>
            <a:pPr algn="ctr" hangingPunct="0"/>
            <a:r>
              <a:rPr lang="en-GB" sz="1050" b="1" kern="0" dirty="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above inflation rate</a:t>
            </a:r>
            <a:endParaRPr lang="en-GB" sz="1050" b="1" kern="0" dirty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54207" y="6307834"/>
            <a:ext cx="2660649" cy="323165"/>
          </a:xfrm>
          <a:prstGeom prst="rect">
            <a:avLst/>
          </a:prstGeom>
          <a:noFill/>
          <a:ln w="3175" cmpd="sng">
            <a:noFill/>
            <a:prstDash val="solid"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alpha val="50000"/>
              <a:hueOff val="-1072"/>
              <a:satOff val="1620"/>
              <a:lumOff val="45098"/>
              <a:alphaOff val="0"/>
            </a:schemeClr>
          </a:effectRef>
          <a:fontRef idx="minor">
            <a:schemeClr val="tx1"/>
          </a:fontRef>
        </p:style>
        <p:txBody>
          <a:bodyPr wrap="square" lIns="0" tIns="0" rIns="0" bIns="0" anchor="t" anchorCtr="0">
            <a:spAutoFit/>
          </a:bodyPr>
          <a:lstStyle/>
          <a:p>
            <a:pPr algn="ctr" hangingPunct="0"/>
            <a:r>
              <a:rPr lang="en-GB" sz="1050" b="1" kern="0" dirty="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Underconsumption </a:t>
            </a:r>
          </a:p>
          <a:p>
            <a:pPr algn="ctr" hangingPunct="0"/>
            <a:r>
              <a:rPr lang="en-GB" sz="1050" b="1" kern="0" dirty="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of preventive care</a:t>
            </a:r>
            <a:endParaRPr lang="en-GB" sz="1050" b="1" kern="0" dirty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" name="Rectangle 6"/>
          <p:cNvSpPr/>
          <p:nvPr/>
        </p:nvSpPr>
        <p:spPr>
          <a:xfrm>
            <a:off x="5513427" y="6307832"/>
            <a:ext cx="3016252" cy="323165"/>
          </a:xfrm>
          <a:prstGeom prst="rect">
            <a:avLst/>
          </a:prstGeom>
          <a:noFill/>
          <a:ln w="3175" cmpd="sng">
            <a:noFill/>
            <a:prstDash val="solid"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alpha val="50000"/>
              <a:hueOff val="-1072"/>
              <a:satOff val="1620"/>
              <a:lumOff val="45098"/>
              <a:alphaOff val="0"/>
            </a:schemeClr>
          </a:effectRef>
          <a:fontRef idx="minor">
            <a:schemeClr val="tx1"/>
          </a:fontRef>
        </p:style>
        <p:txBody>
          <a:bodyPr wrap="square" lIns="0" tIns="0" rIns="0" bIns="0" anchor="t" anchorCtr="0">
            <a:spAutoFit/>
          </a:bodyPr>
          <a:lstStyle/>
          <a:p>
            <a:pPr algn="ctr" hangingPunct="0"/>
            <a:r>
              <a:rPr lang="en-GB" sz="1050" b="1" kern="0" dirty="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Lifestyle choices cause more</a:t>
            </a:r>
          </a:p>
          <a:p>
            <a:pPr algn="ctr" hangingPunct="0"/>
            <a:r>
              <a:rPr lang="en-GB" sz="1050" b="1" kern="0" dirty="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 than 50% of death worldwide</a:t>
            </a:r>
            <a:endParaRPr lang="en-GB" sz="1050" b="1" kern="0" dirty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16</a:t>
            </a:fld>
            <a:endParaRPr lang="it-IT" dirty="0">
              <a:solidFill>
                <a:srgbClr val="BD2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982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Health - Living the Vitality Program</a:t>
            </a:r>
          </a:p>
        </p:txBody>
      </p:sp>
      <p:sp>
        <p:nvSpPr>
          <p:cNvPr id="4" name="Sottotitolo 2"/>
          <p:cNvSpPr>
            <a:spLocks noGrp="1"/>
          </p:cNvSpPr>
          <p:nvPr>
            <p:ph type="subTitle" idx="1"/>
          </p:nvPr>
        </p:nvSpPr>
        <p:spPr>
          <a:xfrm>
            <a:off x="341556" y="1196752"/>
            <a:ext cx="8386686" cy="468000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6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400" dirty="0"/>
              <a:t>Importantly, the journey to a top status is not dependent on a person’s initial health status</a:t>
            </a:r>
          </a:p>
        </p:txBody>
      </p:sp>
      <p:sp>
        <p:nvSpPr>
          <p:cNvPr id="7" name="Rectangle 6"/>
          <p:cNvSpPr/>
          <p:nvPr/>
        </p:nvSpPr>
        <p:spPr>
          <a:xfrm>
            <a:off x="355601" y="3213100"/>
            <a:ext cx="2038349" cy="369332"/>
          </a:xfrm>
          <a:prstGeom prst="rect">
            <a:avLst/>
          </a:prstGeom>
          <a:noFill/>
          <a:ln w="3175" cmpd="sng">
            <a:noFill/>
            <a:prstDash val="solid"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alpha val="50000"/>
              <a:hueOff val="-1072"/>
              <a:satOff val="1620"/>
              <a:lumOff val="45098"/>
              <a:alphaOff val="0"/>
            </a:schemeClr>
          </a:effectRef>
          <a:fontRef idx="minor">
            <a:schemeClr val="tx1"/>
          </a:fontRef>
        </p:style>
        <p:txBody>
          <a:bodyPr wrap="square" lIns="0" tIns="0" rIns="0" bIns="0" anchor="t" anchorCtr="0">
            <a:spAutoFit/>
          </a:bodyPr>
          <a:lstStyle/>
          <a:p>
            <a:pPr hangingPunct="0"/>
            <a:r>
              <a:rPr lang="en-GB" sz="1200" b="1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Example of a less healthy </a:t>
            </a:r>
            <a:r>
              <a:rPr lang="en-GB" sz="1200" b="1" kern="0" dirty="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person</a:t>
            </a:r>
            <a:endParaRPr lang="en-GB" sz="1200" kern="0" dirty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355601" y="5403903"/>
            <a:ext cx="2038349" cy="369332"/>
          </a:xfrm>
          <a:prstGeom prst="rect">
            <a:avLst/>
          </a:prstGeom>
          <a:noFill/>
          <a:ln w="3175" cmpd="sng">
            <a:noFill/>
            <a:prstDash val="solid"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alpha val="50000"/>
              <a:hueOff val="-1072"/>
              <a:satOff val="1620"/>
              <a:lumOff val="45098"/>
              <a:alphaOff val="0"/>
            </a:schemeClr>
          </a:effectRef>
          <a:fontRef idx="minor">
            <a:schemeClr val="tx1"/>
          </a:fontRef>
        </p:style>
        <p:txBody>
          <a:bodyPr wrap="square" lIns="0" tIns="0" rIns="0" bIns="0" anchor="t" anchorCtr="0">
            <a:spAutoFit/>
          </a:bodyPr>
          <a:lstStyle/>
          <a:p>
            <a:pPr hangingPunct="0"/>
            <a:r>
              <a:rPr lang="en-GB" sz="1200" b="1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Example of a </a:t>
            </a:r>
            <a:r>
              <a:rPr lang="en-GB" sz="1200" b="1" kern="0" dirty="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very </a:t>
            </a:r>
            <a:r>
              <a:rPr lang="en-GB" sz="1200" b="1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healthy </a:t>
            </a:r>
            <a:r>
              <a:rPr lang="en-GB" sz="1200" b="1" kern="0" dirty="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person</a:t>
            </a:r>
            <a:endParaRPr lang="en-GB" sz="1200" kern="0" dirty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" name="Connettore 1 7"/>
          <p:cNvCxnSpPr/>
          <p:nvPr/>
        </p:nvCxnSpPr>
        <p:spPr>
          <a:xfrm>
            <a:off x="361951" y="4123267"/>
            <a:ext cx="8393113" cy="0"/>
          </a:xfrm>
          <a:prstGeom prst="line">
            <a:avLst/>
          </a:prstGeom>
          <a:ln w="9525">
            <a:solidFill>
              <a:schemeClr val="accent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34"/>
          <p:cNvSpPr txBox="1"/>
          <p:nvPr/>
        </p:nvSpPr>
        <p:spPr>
          <a:xfrm rot="2700000">
            <a:off x="2776700" y="2680067"/>
            <a:ext cx="240000" cy="18000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algn="ctr"/>
            <a:endParaRPr lang="en-GB" sz="800" dirty="0"/>
          </a:p>
        </p:txBody>
      </p:sp>
      <p:sp>
        <p:nvSpPr>
          <p:cNvPr id="11" name="CasellaDiTesto 35"/>
          <p:cNvSpPr txBox="1"/>
          <p:nvPr/>
        </p:nvSpPr>
        <p:spPr>
          <a:xfrm rot="2700000">
            <a:off x="4846799" y="4627400"/>
            <a:ext cx="240000" cy="18000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algn="ctr"/>
            <a:endParaRPr lang="en-GB" sz="800" dirty="0"/>
          </a:p>
        </p:txBody>
      </p:sp>
      <p:sp>
        <p:nvSpPr>
          <p:cNvPr id="12" name="CasellaDiTesto 33"/>
          <p:cNvSpPr txBox="1"/>
          <p:nvPr/>
        </p:nvSpPr>
        <p:spPr>
          <a:xfrm>
            <a:off x="4006850" y="4284133"/>
            <a:ext cx="1866900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595959"/>
                </a:solidFill>
              </a:rPr>
              <a:t>Members enjoy bonus points based on their level of fitness</a:t>
            </a:r>
          </a:p>
        </p:txBody>
      </p:sp>
      <p:sp>
        <p:nvSpPr>
          <p:cNvPr id="13" name="CasellaDiTesto 36"/>
          <p:cNvSpPr txBox="1"/>
          <p:nvPr/>
        </p:nvSpPr>
        <p:spPr>
          <a:xfrm rot="2700000">
            <a:off x="6408900" y="2324467"/>
            <a:ext cx="240000" cy="18000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algn="ctr"/>
            <a:endParaRPr lang="en-GB" sz="800" dirty="0"/>
          </a:p>
        </p:txBody>
      </p:sp>
      <p:sp>
        <p:nvSpPr>
          <p:cNvPr id="14" name="CasellaDiTesto 10"/>
          <p:cNvSpPr txBox="1"/>
          <p:nvPr/>
        </p:nvSpPr>
        <p:spPr>
          <a:xfrm>
            <a:off x="4876800" y="1964267"/>
            <a:ext cx="3244850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595959"/>
                </a:solidFill>
              </a:rPr>
              <a:t>Members receive bonus points on completion of goals linked to specific risk factors</a:t>
            </a:r>
          </a:p>
        </p:txBody>
      </p:sp>
      <p:sp>
        <p:nvSpPr>
          <p:cNvPr id="15" name="CasellaDiTesto 31"/>
          <p:cNvSpPr txBox="1"/>
          <p:nvPr/>
        </p:nvSpPr>
        <p:spPr>
          <a:xfrm>
            <a:off x="2571750" y="1964267"/>
            <a:ext cx="1460500" cy="70788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595959"/>
                </a:solidFill>
              </a:rPr>
              <a:t>All members start at the same level each year regardless of health status</a:t>
            </a:r>
            <a:endParaRPr lang="en-GB" sz="1000" dirty="0">
              <a:solidFill>
                <a:srgbClr val="595959"/>
              </a:solidFill>
            </a:endParaRPr>
          </a:p>
        </p:txBody>
      </p:sp>
      <p:sp>
        <p:nvSpPr>
          <p:cNvPr id="16" name="CasellaDiTesto 37"/>
          <p:cNvSpPr txBox="1"/>
          <p:nvPr/>
        </p:nvSpPr>
        <p:spPr>
          <a:xfrm>
            <a:off x="7512050" y="2717800"/>
            <a:ext cx="1219200" cy="85513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Status:</a:t>
            </a:r>
          </a:p>
          <a:p>
            <a:pPr algn="ctr"/>
            <a:r>
              <a:rPr lang="en-GB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GOLD</a:t>
            </a:r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CasellaDiTesto 38"/>
          <p:cNvSpPr txBox="1"/>
          <p:nvPr/>
        </p:nvSpPr>
        <p:spPr>
          <a:xfrm>
            <a:off x="7512050" y="4834467"/>
            <a:ext cx="1219200" cy="85513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Status:</a:t>
            </a:r>
          </a:p>
          <a:p>
            <a:pPr algn="ctr"/>
            <a:r>
              <a:rPr lang="en-GB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GOLD</a:t>
            </a:r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8" name="Immagine 12" descr="icon_fitness.png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444" t="-2662" r="-4291" b="53747"/>
          <a:stretch/>
        </p:blipFill>
        <p:spPr>
          <a:xfrm>
            <a:off x="165101" y="1964267"/>
            <a:ext cx="1027544" cy="1244600"/>
          </a:xfrm>
          <a:prstGeom prst="rect">
            <a:avLst/>
          </a:prstGeom>
        </p:spPr>
      </p:pic>
      <p:pic>
        <p:nvPicPr>
          <p:cNvPr id="19" name="Immagine 42" descr="icon_fitness.png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444" t="52908" r="-4291" b="-1823"/>
          <a:stretch/>
        </p:blipFill>
        <p:spPr>
          <a:xfrm>
            <a:off x="165101" y="4157133"/>
            <a:ext cx="1027544" cy="1244600"/>
          </a:xfrm>
          <a:prstGeom prst="rect">
            <a:avLst/>
          </a:prstGeom>
        </p:spPr>
      </p:pic>
      <p:pic>
        <p:nvPicPr>
          <p:cNvPr id="20" name="Immagine 1" descr="graphic_01.pn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6200" y="2353733"/>
            <a:ext cx="4736592" cy="1930400"/>
          </a:xfrm>
          <a:prstGeom prst="rect">
            <a:avLst/>
          </a:prstGeom>
        </p:spPr>
      </p:pic>
      <p:pic>
        <p:nvPicPr>
          <p:cNvPr id="21" name="Immagine 2" descr="graphic_02.pn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545" b="36000"/>
          <a:stretch/>
        </p:blipFill>
        <p:spPr>
          <a:xfrm>
            <a:off x="2105928" y="4595284"/>
            <a:ext cx="5712995" cy="1151467"/>
          </a:xfrm>
          <a:prstGeom prst="rect">
            <a:avLst/>
          </a:prstGeom>
        </p:spPr>
      </p:pic>
      <p:pic>
        <p:nvPicPr>
          <p:cNvPr id="22" name="Immagine 24" descr="graphic_01.pn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667"/>
          <a:stretch/>
        </p:blipFill>
        <p:spPr>
          <a:xfrm>
            <a:off x="2616200" y="5765800"/>
            <a:ext cx="4736592" cy="64346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17</a:t>
            </a:fld>
            <a:endParaRPr lang="it-IT" dirty="0">
              <a:solidFill>
                <a:srgbClr val="BD2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566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83"/>
          <a:stretch/>
        </p:blipFill>
        <p:spPr>
          <a:xfrm flipH="1">
            <a:off x="0" y="987018"/>
            <a:ext cx="9144000" cy="587098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7637573" cy="557458"/>
          </a:xfrm>
        </p:spPr>
        <p:txBody>
          <a:bodyPr/>
          <a:lstStyle/>
          <a:p>
            <a:r>
              <a:rPr lang="en-US" b="1" dirty="0" smtClean="0"/>
              <a:t>Conclusions: </a:t>
            </a:r>
            <a:br>
              <a:rPr lang="en-US" b="1" dirty="0" smtClean="0"/>
            </a:b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Connecting lives - in the home, on the road and for a healthier life</a:t>
            </a:r>
          </a:p>
        </p:txBody>
      </p:sp>
      <p:sp>
        <p:nvSpPr>
          <p:cNvPr id="4" name="Rectangle 6"/>
          <p:cNvSpPr/>
          <p:nvPr/>
        </p:nvSpPr>
        <p:spPr>
          <a:xfrm>
            <a:off x="323528" y="2024792"/>
            <a:ext cx="5688000" cy="936000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/>
          <a:p>
            <a:pPr marL="182563">
              <a:spcBef>
                <a:spcPct val="0"/>
              </a:spcBef>
            </a:pPr>
            <a:r>
              <a:rPr lang="en-GB" sz="1400" b="1" dirty="0">
                <a:solidFill>
                  <a:schemeClr val="bg1"/>
                </a:solidFill>
                <a:sym typeface="Arial"/>
              </a:rPr>
              <a:t>Technological changes will produce an epochal change in our industry</a:t>
            </a:r>
          </a:p>
        </p:txBody>
      </p:sp>
      <p:sp>
        <p:nvSpPr>
          <p:cNvPr id="5" name="Rectangle 6"/>
          <p:cNvSpPr/>
          <p:nvPr/>
        </p:nvSpPr>
        <p:spPr>
          <a:xfrm>
            <a:off x="323528" y="3157352"/>
            <a:ext cx="5688000" cy="936000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/>
          <a:p>
            <a:pPr marL="182563">
              <a:spcBef>
                <a:spcPct val="0"/>
              </a:spcBef>
            </a:pPr>
            <a:r>
              <a:rPr lang="en-GB" sz="1400" b="1" dirty="0">
                <a:solidFill>
                  <a:schemeClr val="bg1"/>
                </a:solidFill>
                <a:sym typeface="Arial"/>
              </a:rPr>
              <a:t>Connectivity and data are transforming the nature of our relationships with our customers</a:t>
            </a:r>
          </a:p>
        </p:txBody>
      </p:sp>
      <p:sp>
        <p:nvSpPr>
          <p:cNvPr id="6" name="Rectangle 6"/>
          <p:cNvSpPr/>
          <p:nvPr/>
        </p:nvSpPr>
        <p:spPr>
          <a:xfrm>
            <a:off x="323528" y="4261696"/>
            <a:ext cx="5688000" cy="936000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/>
          <a:p>
            <a:pPr marL="182563">
              <a:spcBef>
                <a:spcPct val="0"/>
              </a:spcBef>
            </a:pPr>
            <a:r>
              <a:rPr lang="en-GB" sz="1400" b="1" dirty="0">
                <a:solidFill>
                  <a:schemeClr val="bg1"/>
                </a:solidFill>
                <a:sym typeface="Arial"/>
              </a:rPr>
              <a:t>We have the opportunity for our industry to generate greater value for society through innovation that helps reduce risks through prevention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18</a:t>
            </a:fld>
            <a:endParaRPr lang="it-IT" dirty="0">
              <a:solidFill>
                <a:srgbClr val="BD2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2890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564904"/>
            <a:ext cx="9396535" cy="445882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Segnaposto tes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r-Latn-RS" dirty="0" smtClean="0"/>
              <a:t>Serbia</a:t>
            </a:r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5932714" y="163287"/>
            <a:ext cx="2801272" cy="490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30790" y="2852936"/>
            <a:ext cx="5328592" cy="864096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/>
          <a:p>
            <a:pPr marL="268288" algn="ctr">
              <a:spcBef>
                <a:spcPct val="0"/>
              </a:spcBef>
            </a:pPr>
            <a:r>
              <a:rPr lang="en-US" sz="3600" b="1" dirty="0" smtClean="0">
                <a:solidFill>
                  <a:schemeClr val="bg1"/>
                </a:solidFill>
              </a:rPr>
              <a:t>CYBER RISK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41488" y="6211669"/>
            <a:ext cx="2864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XV </a:t>
            </a:r>
            <a:r>
              <a:rPr lang="en-US" sz="1200" b="1" dirty="0" smtClean="0">
                <a:solidFill>
                  <a:schemeClr val="bg1"/>
                </a:solidFill>
              </a:rPr>
              <a:t>INTERNATIONAL SYMPOSIUM</a:t>
            </a:r>
            <a:r>
              <a:rPr lang="en-US" sz="1200" b="1" dirty="0">
                <a:solidFill>
                  <a:schemeClr val="bg1"/>
                </a:solidFill>
              </a:rPr>
              <a:t/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sr-Latn-RS" sz="1200" b="1" dirty="0" smtClean="0">
                <a:solidFill>
                  <a:schemeClr val="bg1"/>
                </a:solidFill>
              </a:rPr>
              <a:t>Zlatibor</a:t>
            </a:r>
            <a:r>
              <a:rPr lang="sr-Latn-RS" sz="1200" b="1" dirty="0">
                <a:solidFill>
                  <a:schemeClr val="bg1"/>
                </a:solidFill>
              </a:rPr>
              <a:t>, 1</a:t>
            </a:r>
            <a:r>
              <a:rPr lang="en-US" sz="1200" b="1" dirty="0">
                <a:solidFill>
                  <a:schemeClr val="bg1"/>
                </a:solidFill>
              </a:rPr>
              <a:t>8</a:t>
            </a:r>
            <a:r>
              <a:rPr lang="sr-Latn-RS" sz="1200" b="1" dirty="0">
                <a:solidFill>
                  <a:schemeClr val="bg1"/>
                </a:solidFill>
              </a:rPr>
              <a:t>-2</a:t>
            </a:r>
            <a:r>
              <a:rPr lang="en-US" sz="1200" b="1" dirty="0">
                <a:solidFill>
                  <a:schemeClr val="bg1"/>
                </a:solidFill>
              </a:rPr>
              <a:t>1</a:t>
            </a:r>
            <a:r>
              <a:rPr lang="sr-Latn-RS" sz="1200" b="1" dirty="0">
                <a:solidFill>
                  <a:schemeClr val="bg1"/>
                </a:solidFill>
              </a:rPr>
              <a:t>. maj 201</a:t>
            </a:r>
            <a:r>
              <a:rPr lang="en-US" sz="1200" b="1" dirty="0">
                <a:solidFill>
                  <a:schemeClr val="bg1"/>
                </a:solidFill>
              </a:rPr>
              <a:t>7</a:t>
            </a:r>
            <a:r>
              <a:rPr lang="sr-Latn-RS" sz="1200" b="1" dirty="0">
                <a:solidFill>
                  <a:schemeClr val="bg1"/>
                </a:solidFill>
              </a:rPr>
              <a:t>.</a:t>
            </a:r>
          </a:p>
          <a:p>
            <a:pPr algn="r"/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5454547"/>
      </p:ext>
    </p:extLst>
  </p:cSld>
  <p:clrMapOvr>
    <a:masterClrMapping/>
  </p:clrMapOvr>
  <p:transition spd="slow">
    <p:dissolve/>
    <p:sndAc>
      <p:stSnd>
        <p:snd r:embed="rId3" name="176046__fawkes027__chiptune-style-riser-fx-110bpm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564904"/>
            <a:ext cx="9396535" cy="445882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Segnaposto tes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r-Latn-RS" dirty="0" smtClean="0"/>
              <a:t>Serbia</a:t>
            </a:r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5932714" y="163287"/>
            <a:ext cx="2801272" cy="490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72517" y="343617"/>
            <a:ext cx="2311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b="1" dirty="0" smtClean="0">
                <a:solidFill>
                  <a:schemeClr val="tx2"/>
                </a:solidFill>
                <a:latin typeface="Arial"/>
                <a:ea typeface="+mj-ea"/>
                <a:cs typeface="+mj-cs"/>
              </a:rPr>
              <a:t>Presenter:</a:t>
            </a:r>
            <a:endParaRPr lang="en-US" sz="1400" b="1" dirty="0">
              <a:solidFill>
                <a:schemeClr val="tx2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2517" y="661896"/>
            <a:ext cx="343338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</a:rPr>
              <a:t>Bo</a:t>
            </a:r>
            <a:r>
              <a:rPr lang="sr-Latn-RS" sz="1300" b="1" dirty="0" smtClean="0">
                <a:solidFill>
                  <a:schemeClr val="bg1">
                    <a:lumMod val="50000"/>
                  </a:schemeClr>
                </a:solidFill>
              </a:rPr>
              <a:t>ško Petrović</a:t>
            </a:r>
          </a:p>
          <a:p>
            <a:r>
              <a:rPr lang="sr-Latn-RS" sz="1200" b="1" dirty="0">
                <a:solidFill>
                  <a:schemeClr val="bg1">
                    <a:lumMod val="50000"/>
                  </a:schemeClr>
                </a:solidFill>
              </a:rPr>
              <a:t>Generalni direktor</a:t>
            </a:r>
          </a:p>
          <a:p>
            <a:r>
              <a:rPr lang="sr-Latn-RS" sz="1200" b="1" dirty="0" smtClean="0">
                <a:solidFill>
                  <a:schemeClr val="bg1">
                    <a:lumMod val="50000"/>
                  </a:schemeClr>
                </a:solidFill>
              </a:rPr>
              <a:t>GENERALI REOSIGURANjE SRBIJA </a:t>
            </a:r>
            <a:r>
              <a:rPr lang="sr-Latn-RS" sz="1200" b="1" dirty="0">
                <a:solidFill>
                  <a:schemeClr val="bg1">
                    <a:lumMod val="50000"/>
                  </a:schemeClr>
                </a:solidFill>
              </a:rPr>
              <a:t>a.d.o</a:t>
            </a:r>
            <a:r>
              <a:rPr lang="sr-Latn-RS" sz="1200" b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0072" y="2996952"/>
            <a:ext cx="7354296" cy="864096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/>
          <a:p>
            <a:pPr marL="268288">
              <a:spcBef>
                <a:spcPct val="0"/>
              </a:spcBef>
            </a:pPr>
            <a:r>
              <a:rPr lang="en-US" sz="3600" b="1" dirty="0" smtClean="0">
                <a:solidFill>
                  <a:schemeClr val="bg1"/>
                </a:solidFill>
              </a:rPr>
              <a:t>Digitalization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41488" y="6211669"/>
            <a:ext cx="2864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XV </a:t>
            </a:r>
            <a:r>
              <a:rPr lang="en-US" sz="1200" b="1" dirty="0" smtClean="0">
                <a:solidFill>
                  <a:schemeClr val="bg1"/>
                </a:solidFill>
              </a:rPr>
              <a:t>INTERNATIONAL SYMPOSIUM</a:t>
            </a:r>
            <a:r>
              <a:rPr lang="en-US" sz="1200" b="1" dirty="0">
                <a:solidFill>
                  <a:schemeClr val="bg1"/>
                </a:solidFill>
              </a:rPr>
              <a:t/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sr-Latn-RS" sz="1200" b="1" dirty="0" smtClean="0">
                <a:solidFill>
                  <a:schemeClr val="bg1"/>
                </a:solidFill>
              </a:rPr>
              <a:t>Zlatibor</a:t>
            </a:r>
            <a:r>
              <a:rPr lang="sr-Latn-RS" sz="1200" b="1" dirty="0">
                <a:solidFill>
                  <a:schemeClr val="bg1"/>
                </a:solidFill>
              </a:rPr>
              <a:t>, 1</a:t>
            </a:r>
            <a:r>
              <a:rPr lang="en-US" sz="1200" b="1" dirty="0">
                <a:solidFill>
                  <a:schemeClr val="bg1"/>
                </a:solidFill>
              </a:rPr>
              <a:t>8</a:t>
            </a:r>
            <a:r>
              <a:rPr lang="sr-Latn-RS" sz="1200" b="1" dirty="0">
                <a:solidFill>
                  <a:schemeClr val="bg1"/>
                </a:solidFill>
              </a:rPr>
              <a:t>-2</a:t>
            </a:r>
            <a:r>
              <a:rPr lang="en-US" sz="1200" b="1" dirty="0">
                <a:solidFill>
                  <a:schemeClr val="bg1"/>
                </a:solidFill>
              </a:rPr>
              <a:t>1</a:t>
            </a:r>
            <a:r>
              <a:rPr lang="sr-Latn-RS" sz="1200" b="1" dirty="0">
                <a:solidFill>
                  <a:schemeClr val="bg1"/>
                </a:solidFill>
              </a:rPr>
              <a:t>. maj 201</a:t>
            </a:r>
            <a:r>
              <a:rPr lang="en-US" sz="1200" b="1" dirty="0">
                <a:solidFill>
                  <a:schemeClr val="bg1"/>
                </a:solidFill>
              </a:rPr>
              <a:t>7</a:t>
            </a:r>
            <a:r>
              <a:rPr lang="sr-Latn-RS" sz="1200" b="1" dirty="0">
                <a:solidFill>
                  <a:schemeClr val="bg1"/>
                </a:solidFill>
              </a:rPr>
              <a:t>.</a:t>
            </a:r>
          </a:p>
          <a:p>
            <a:pPr algn="r"/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296513"/>
      </p:ext>
    </p:extLst>
  </p:cSld>
  <p:clrMapOvr>
    <a:masterClrMapping/>
  </p:clrMapOvr>
  <p:transition spd="slow">
    <p:dissolve/>
    <p:sndAc>
      <p:stSnd>
        <p:snd r:embed="rId3" name="176046__fawkes027__chiptune-style-riser-fx-110bpm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474" y="908720"/>
            <a:ext cx="9152474" cy="594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WannaCry</a:t>
            </a:r>
            <a:r>
              <a:rPr lang="en-US" dirty="0"/>
              <a:t/>
            </a:r>
            <a:br>
              <a:rPr lang="en-US" dirty="0"/>
            </a:b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</a:rPr>
              <a:t>Global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cyber-threat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23528" y="2078259"/>
            <a:ext cx="8424936" cy="846686"/>
          </a:xfrm>
          <a:prstGeom prst="rect">
            <a:avLst/>
          </a:prstGeom>
          <a:solidFill>
            <a:schemeClr val="tx2">
              <a:lumMod val="75000"/>
              <a:alpha val="48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Arial"/>
                <a:ea typeface="Arial Unicode MS"/>
                <a:cs typeface="Arial"/>
              </a:rPr>
              <a:t>The virus in effect holds the infected computer hostage and demands that the victim pay a ransom in order to regain access to the files on his or her computer.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3528" y="3212976"/>
            <a:ext cx="8424936" cy="1015663"/>
          </a:xfrm>
          <a:prstGeom prst="rect">
            <a:avLst/>
          </a:prstGeom>
          <a:solidFill>
            <a:schemeClr val="tx2">
              <a:lumMod val="75000"/>
              <a:alpha val="48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Arial"/>
                <a:ea typeface="Arial Unicode MS"/>
                <a:cs typeface="Arial"/>
              </a:rPr>
              <a:t>The biggest problem with such </a:t>
            </a:r>
            <a:r>
              <a:rPr lang="en-US" sz="1200" b="1" dirty="0" err="1">
                <a:solidFill>
                  <a:schemeClr val="bg1"/>
                </a:solidFill>
                <a:latin typeface="Arial"/>
                <a:ea typeface="Arial Unicode MS"/>
                <a:cs typeface="Arial"/>
              </a:rPr>
              <a:t>ransomwares</a:t>
            </a:r>
            <a:r>
              <a:rPr lang="en-US" sz="1200" b="1" dirty="0">
                <a:solidFill>
                  <a:schemeClr val="bg1"/>
                </a:solidFill>
                <a:latin typeface="Arial"/>
                <a:ea typeface="Arial Unicode MS"/>
                <a:cs typeface="Arial"/>
              </a:rPr>
              <a:t> is that there is no well-known way to deal with it; even paying the ransom cannot guarantee that the files will be recovered.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4620" y="927032"/>
            <a:ext cx="7024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6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en-US" sz="6600" b="1" cap="all" dirty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3528" y="4595842"/>
            <a:ext cx="8424936" cy="1713478"/>
          </a:xfrm>
          <a:prstGeom prst="rect">
            <a:avLst/>
          </a:prstGeom>
          <a:solidFill>
            <a:schemeClr val="tx1">
              <a:alpha val="48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u="sng" dirty="0">
                <a:solidFill>
                  <a:schemeClr val="bg1"/>
                </a:solidFill>
                <a:latin typeface="Arial"/>
                <a:ea typeface="Arial Unicode MS"/>
                <a:cs typeface="Arial"/>
              </a:rPr>
              <a:t>What is </a:t>
            </a:r>
            <a:r>
              <a:rPr lang="en-US" sz="1200" b="1" u="sng" dirty="0" err="1">
                <a:solidFill>
                  <a:schemeClr val="bg1"/>
                </a:solidFill>
                <a:latin typeface="Arial"/>
                <a:ea typeface="Arial Unicode MS"/>
                <a:cs typeface="Arial"/>
              </a:rPr>
              <a:t>Ransomware</a:t>
            </a:r>
            <a:r>
              <a:rPr lang="en-US" sz="1200" b="1" u="sng" dirty="0">
                <a:solidFill>
                  <a:schemeClr val="bg1"/>
                </a:solidFill>
                <a:latin typeface="Arial"/>
                <a:ea typeface="Arial Unicode MS"/>
                <a:cs typeface="Arial"/>
              </a:rPr>
              <a:t>?</a:t>
            </a:r>
          </a:p>
          <a:p>
            <a:r>
              <a:rPr lang="en-US" sz="1200" i="1" dirty="0">
                <a:solidFill>
                  <a:schemeClr val="bg1"/>
                </a:solidFill>
                <a:latin typeface="Arial"/>
                <a:ea typeface="Arial Unicode MS"/>
                <a:cs typeface="Arial"/>
              </a:rPr>
              <a:t>As the name suggests, it's the blocking or encrypting of one's files and then being asked for a ransom to decrypt those locked files. A new </a:t>
            </a:r>
            <a:r>
              <a:rPr lang="en-US" sz="1200" i="1" dirty="0" err="1">
                <a:solidFill>
                  <a:schemeClr val="bg1"/>
                </a:solidFill>
                <a:latin typeface="Arial"/>
                <a:ea typeface="Arial Unicode MS"/>
                <a:cs typeface="Arial"/>
              </a:rPr>
              <a:t>ransomeware</a:t>
            </a:r>
            <a:r>
              <a:rPr lang="en-US" sz="1200" i="1" dirty="0">
                <a:solidFill>
                  <a:schemeClr val="bg1"/>
                </a:solidFill>
                <a:latin typeface="Arial"/>
                <a:ea typeface="Arial Unicode MS"/>
                <a:cs typeface="Arial"/>
              </a:rPr>
              <a:t> called '</a:t>
            </a:r>
            <a:r>
              <a:rPr lang="en-US" sz="1200" i="1" dirty="0" err="1">
                <a:solidFill>
                  <a:schemeClr val="bg1"/>
                </a:solidFill>
                <a:latin typeface="Arial"/>
                <a:ea typeface="Arial Unicode MS"/>
                <a:cs typeface="Arial"/>
              </a:rPr>
              <a:t>Wannacry</a:t>
            </a:r>
            <a:r>
              <a:rPr lang="en-US" sz="1200" i="1" dirty="0">
                <a:solidFill>
                  <a:schemeClr val="bg1"/>
                </a:solidFill>
                <a:latin typeface="Arial"/>
                <a:ea typeface="Arial Unicode MS"/>
                <a:cs typeface="Arial"/>
              </a:rPr>
              <a:t>' or '</a:t>
            </a:r>
            <a:r>
              <a:rPr lang="en-US" sz="1200" i="1" dirty="0" err="1">
                <a:solidFill>
                  <a:schemeClr val="bg1"/>
                </a:solidFill>
                <a:latin typeface="Arial"/>
                <a:ea typeface="Arial Unicode MS"/>
                <a:cs typeface="Arial"/>
              </a:rPr>
              <a:t>Wannacrypt</a:t>
            </a:r>
            <a:r>
              <a:rPr lang="en-US" sz="1200" i="1" dirty="0">
                <a:solidFill>
                  <a:schemeClr val="bg1"/>
                </a:solidFill>
                <a:latin typeface="Arial"/>
                <a:ea typeface="Arial Unicode MS"/>
                <a:cs typeface="Arial"/>
              </a:rPr>
              <a:t>' has attacked a few big countries and created havoc by targeting sensitive industries like healthcare.  </a:t>
            </a:r>
          </a:p>
          <a:p>
            <a:r>
              <a:rPr lang="en-US" sz="1200" i="1" dirty="0">
                <a:solidFill>
                  <a:schemeClr val="bg1"/>
                </a:solidFill>
                <a:latin typeface="Arial"/>
                <a:ea typeface="Arial Unicode MS"/>
                <a:cs typeface="Arial"/>
              </a:rPr>
              <a:t>The biggest threat with '</a:t>
            </a:r>
            <a:r>
              <a:rPr lang="en-US" sz="1200" i="1" dirty="0" err="1">
                <a:solidFill>
                  <a:schemeClr val="bg1"/>
                </a:solidFill>
                <a:latin typeface="Arial"/>
                <a:ea typeface="Arial Unicode MS"/>
                <a:cs typeface="Arial"/>
              </a:rPr>
              <a:t>Wannacry</a:t>
            </a:r>
            <a:r>
              <a:rPr lang="en-US" sz="1200" i="1" dirty="0">
                <a:solidFill>
                  <a:schemeClr val="bg1"/>
                </a:solidFill>
                <a:latin typeface="Arial"/>
                <a:ea typeface="Arial Unicode MS"/>
                <a:cs typeface="Arial"/>
              </a:rPr>
              <a:t>' is that it's more than just a </a:t>
            </a:r>
            <a:r>
              <a:rPr lang="en-US" sz="1200" i="1" dirty="0" err="1">
                <a:solidFill>
                  <a:schemeClr val="bg1"/>
                </a:solidFill>
                <a:latin typeface="Arial"/>
                <a:ea typeface="Arial Unicode MS"/>
                <a:cs typeface="Arial"/>
              </a:rPr>
              <a:t>ransomware</a:t>
            </a:r>
            <a:r>
              <a:rPr lang="en-US" sz="1200" i="1" dirty="0">
                <a:solidFill>
                  <a:schemeClr val="bg1"/>
                </a:solidFill>
                <a:latin typeface="Arial"/>
                <a:ea typeface="Arial Unicode MS"/>
                <a:cs typeface="Arial"/>
              </a:rPr>
              <a:t>; it can also be classified as a worm. Being a worm, the </a:t>
            </a:r>
            <a:r>
              <a:rPr lang="en-US" sz="1200" i="1" dirty="0" err="1">
                <a:solidFill>
                  <a:schemeClr val="bg1"/>
                </a:solidFill>
                <a:latin typeface="Arial"/>
                <a:ea typeface="Arial Unicode MS"/>
                <a:cs typeface="Arial"/>
              </a:rPr>
              <a:t>ransomware</a:t>
            </a:r>
            <a:r>
              <a:rPr lang="en-US" sz="1200" i="1" dirty="0">
                <a:solidFill>
                  <a:schemeClr val="bg1"/>
                </a:solidFill>
                <a:latin typeface="Arial"/>
                <a:ea typeface="Arial Unicode MS"/>
                <a:cs typeface="Arial"/>
              </a:rPr>
              <a:t> has the ability to spread to different systems running on the same LAN network or even spread through emails.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6375" y="1114425"/>
            <a:ext cx="6191250" cy="462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Front"/>
            <a:lightRig rig="threePt" dir="t"/>
          </a:scene3d>
          <a:sp3d/>
        </p:spPr>
      </p:pic>
    </p:spTree>
    <p:extLst>
      <p:ext uri="{BB962C8B-B14F-4D97-AF65-F5344CB8AC3E}">
        <p14:creationId xmlns:p14="http://schemas.microsoft.com/office/powerpoint/2010/main" xmlns="" val="72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278092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47300" y="332656"/>
            <a:ext cx="2938852" cy="676679"/>
          </a:xfrm>
          <a:solidFill>
            <a:schemeClr val="tx2">
              <a:lumMod val="75000"/>
              <a:alpha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/>
          <a:p>
            <a:pPr marL="268288" defTabSz="914400"/>
            <a:r>
              <a:rPr lang="en-US" sz="2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Cyber 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risk</a:t>
            </a:r>
            <a:br>
              <a:rPr lang="en-US" sz="2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Coverage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21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02960" y="3232067"/>
            <a:ext cx="21820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INSURED PERILS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02960" y="3614088"/>
            <a:ext cx="282157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→"/>
            </a:pPr>
            <a:r>
              <a:rPr lang="en-US" sz="1100" dirty="0">
                <a:latin typeface="+mj-lt"/>
              </a:rPr>
              <a:t>Computer Malicious Act</a:t>
            </a:r>
          </a:p>
          <a:p>
            <a:pPr marL="171450" indent="-171450">
              <a:buFontTx/>
              <a:buChar char="→"/>
            </a:pPr>
            <a:r>
              <a:rPr lang="en-US" sz="1100" dirty="0">
                <a:latin typeface="+mj-lt"/>
              </a:rPr>
              <a:t>Computer Malware</a:t>
            </a:r>
          </a:p>
          <a:p>
            <a:pPr marL="171450" indent="-171450">
              <a:buFontTx/>
              <a:buChar char="→"/>
            </a:pPr>
            <a:r>
              <a:rPr lang="en-US" sz="1100" dirty="0">
                <a:latin typeface="+mj-lt"/>
              </a:rPr>
              <a:t>Human Error</a:t>
            </a:r>
          </a:p>
          <a:p>
            <a:pPr marL="171450" indent="-171450">
              <a:buFontTx/>
              <a:buChar char="→"/>
            </a:pPr>
            <a:r>
              <a:rPr lang="en-US" sz="1100" dirty="0">
                <a:latin typeface="+mj-lt"/>
              </a:rPr>
              <a:t>Theft of </a:t>
            </a:r>
            <a:r>
              <a:rPr lang="en-US" sz="1100" dirty="0" smtClean="0">
                <a:latin typeface="+mj-lt"/>
              </a:rPr>
              <a:t>Data</a:t>
            </a:r>
          </a:p>
          <a:p>
            <a:pPr marL="171450" lvl="0" indent="-171450">
              <a:buFontTx/>
              <a:buChar char="→"/>
            </a:pPr>
            <a:r>
              <a:rPr lang="en-US" sz="1100" dirty="0">
                <a:solidFill>
                  <a:prstClr val="black"/>
                </a:solidFill>
              </a:rPr>
              <a:t>Denial of Service </a:t>
            </a:r>
            <a:r>
              <a:rPr lang="en-US" sz="1100" dirty="0" smtClean="0">
                <a:solidFill>
                  <a:prstClr val="black"/>
                </a:solidFill>
              </a:rPr>
              <a:t>Attack</a:t>
            </a:r>
          </a:p>
          <a:p>
            <a:pPr marL="171450" lvl="0" indent="-171450">
              <a:buFontTx/>
              <a:buChar char="→"/>
            </a:pPr>
            <a:r>
              <a:rPr lang="en-US" sz="1100" dirty="0">
                <a:solidFill>
                  <a:prstClr val="black"/>
                </a:solidFill>
              </a:rPr>
              <a:t>Damage to Third Party Property (Network Security Liability module only)</a:t>
            </a:r>
          </a:p>
          <a:p>
            <a:pPr marL="171450" lvl="0" indent="-171450">
              <a:buFontTx/>
              <a:buChar char="→"/>
            </a:pPr>
            <a:r>
              <a:rPr lang="en-US" sz="1100" dirty="0">
                <a:solidFill>
                  <a:prstClr val="black"/>
                </a:solidFill>
              </a:rPr>
              <a:t>Loss, theft, disclosure of or damage to</a:t>
            </a:r>
            <a:r>
              <a:rPr lang="en-US" sz="1100" dirty="0" smtClean="0">
                <a:solidFill>
                  <a:prstClr val="black"/>
                </a:solidFill>
              </a:rPr>
              <a:t>;</a:t>
            </a:r>
          </a:p>
          <a:p>
            <a:pPr marL="354013" lvl="0" indent="-171450"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prstClr val="black"/>
                </a:solidFill>
              </a:rPr>
              <a:t>Confidential Information</a:t>
            </a:r>
          </a:p>
          <a:p>
            <a:pPr marL="354013" lvl="0" indent="-171450"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prstClr val="black"/>
                </a:solidFill>
              </a:rPr>
              <a:t>Personally Identifiable Information</a:t>
            </a:r>
          </a:p>
          <a:p>
            <a:pPr lvl="0"/>
            <a:endParaRPr lang="en-US" sz="1100" dirty="0">
              <a:solidFill>
                <a:prstClr val="black"/>
              </a:solidFill>
            </a:endParaRPr>
          </a:p>
          <a:p>
            <a:endParaRPr lang="en-US" sz="1100" dirty="0">
              <a:latin typeface="+mj-lt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-25380" y="2780929"/>
            <a:ext cx="9169380" cy="8591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105496" y="2805313"/>
            <a:ext cx="3830" cy="492388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138395" y="2785089"/>
            <a:ext cx="3830" cy="492388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115041" y="3270645"/>
            <a:ext cx="3171111" cy="3000054"/>
            <a:chOff x="115041" y="3270645"/>
            <a:chExt cx="3171111" cy="3000054"/>
          </a:xfrm>
        </p:grpSpPr>
        <p:grpSp>
          <p:nvGrpSpPr>
            <p:cNvPr id="35" name="Group 34"/>
            <p:cNvGrpSpPr/>
            <p:nvPr/>
          </p:nvGrpSpPr>
          <p:grpSpPr>
            <a:xfrm>
              <a:off x="115041" y="3270645"/>
              <a:ext cx="3171111" cy="3000054"/>
              <a:chOff x="2142161" y="983072"/>
              <a:chExt cx="3273472" cy="3000054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2657881" y="983072"/>
                <a:ext cx="1021319" cy="10818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142161" y="2228800"/>
                <a:ext cx="327347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BASIC COVERAGE</a:t>
                </a:r>
              </a:p>
              <a:p>
                <a:pPr marL="171450" lvl="0" indent="-171450">
                  <a:buFont typeface="Wingdings" panose="05000000000000000000" pitchFamily="2" charset="2"/>
                  <a:buChar char="ü"/>
                </a:pPr>
                <a:r>
                  <a:rPr lang="en-US" sz="1100" dirty="0" smtClean="0">
                    <a:solidFill>
                      <a:prstClr val="black"/>
                    </a:solidFill>
                  </a:rPr>
                  <a:t>Loss </a:t>
                </a:r>
                <a:r>
                  <a:rPr lang="en-US" sz="1100" dirty="0">
                    <a:solidFill>
                      <a:prstClr val="black"/>
                    </a:solidFill>
                  </a:rPr>
                  <a:t>or theft of Data (1st Party)</a:t>
                </a:r>
              </a:p>
              <a:p>
                <a:pPr marL="171450" lvl="0" indent="-171450">
                  <a:buFont typeface="Wingdings" panose="05000000000000000000" pitchFamily="2" charset="2"/>
                  <a:buChar char="ü"/>
                </a:pPr>
                <a:r>
                  <a:rPr lang="en-US" sz="1100" dirty="0">
                    <a:solidFill>
                      <a:prstClr val="black"/>
                    </a:solidFill>
                  </a:rPr>
                  <a:t>Confidentiality Breach (3rd Party)</a:t>
                </a:r>
              </a:p>
              <a:p>
                <a:pPr marL="171450" lvl="0" indent="-171450">
                  <a:buFont typeface="Wingdings" panose="05000000000000000000" pitchFamily="2" charset="2"/>
                  <a:buChar char="ü"/>
                </a:pPr>
                <a:r>
                  <a:rPr lang="en-US" sz="1100" dirty="0">
                    <a:solidFill>
                      <a:prstClr val="black"/>
                    </a:solidFill>
                  </a:rPr>
                  <a:t>Privacy Breach incl. Notification (1st Party)</a:t>
                </a:r>
              </a:p>
              <a:p>
                <a:pPr marL="171450" lvl="0" indent="-171450">
                  <a:buFont typeface="Wingdings" panose="05000000000000000000" pitchFamily="2" charset="2"/>
                  <a:buChar char="ü"/>
                </a:pPr>
                <a:r>
                  <a:rPr lang="en-US" sz="1100" dirty="0">
                    <a:solidFill>
                      <a:prstClr val="black"/>
                    </a:solidFill>
                  </a:rPr>
                  <a:t>Privacy Breach (3rd Party)</a:t>
                </a:r>
              </a:p>
              <a:p>
                <a:pPr marL="171450" lvl="0" indent="-171450">
                  <a:buFont typeface="Wingdings" panose="05000000000000000000" pitchFamily="2" charset="2"/>
                  <a:buChar char="ü"/>
                </a:pPr>
                <a:r>
                  <a:rPr lang="en-US" sz="1100" dirty="0">
                    <a:solidFill>
                      <a:prstClr val="black"/>
                    </a:solidFill>
                  </a:rPr>
                  <a:t>PCI DSS (1st Party)</a:t>
                </a:r>
              </a:p>
              <a:p>
                <a:pPr marL="171450" lvl="0" indent="-171450">
                  <a:buFont typeface="Wingdings" panose="05000000000000000000" pitchFamily="2" charset="2"/>
                  <a:buChar char="ü"/>
                </a:pPr>
                <a:r>
                  <a:rPr lang="en-US" sz="1100" dirty="0">
                    <a:solidFill>
                      <a:prstClr val="black"/>
                    </a:solidFill>
                  </a:rPr>
                  <a:t>Network Security Liability (3rd Party)</a:t>
                </a:r>
              </a:p>
              <a:p>
                <a:pPr marL="171450" indent="-171450">
                  <a:buFont typeface="Wingdings" panose="05000000000000000000" pitchFamily="2" charset="2"/>
                  <a:buChar char="ü"/>
                </a:pPr>
                <a:endParaRPr lang="en-US" sz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  <a:p>
                <a:endParaRPr lang="en-US" sz="1600" b="1" dirty="0" smtClean="0"/>
              </a:p>
            </p:txBody>
          </p:sp>
        </p:grp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5065" y="3568934"/>
              <a:ext cx="760862" cy="513582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3147940" y="3258349"/>
            <a:ext cx="3171111" cy="2230613"/>
            <a:chOff x="3147940" y="3258349"/>
            <a:chExt cx="3171111" cy="2230613"/>
          </a:xfrm>
        </p:grpSpPr>
        <p:grpSp>
          <p:nvGrpSpPr>
            <p:cNvPr id="42" name="Group 41"/>
            <p:cNvGrpSpPr/>
            <p:nvPr/>
          </p:nvGrpSpPr>
          <p:grpSpPr>
            <a:xfrm>
              <a:off x="3147940" y="3258349"/>
              <a:ext cx="3171111" cy="2230613"/>
              <a:chOff x="2142161" y="983072"/>
              <a:chExt cx="3273472" cy="2230613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2142161" y="2228800"/>
                <a:ext cx="3273472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MODULAR EXTENSIONS</a:t>
                </a:r>
              </a:p>
              <a:p>
                <a:pPr marL="171450" lvl="0" indent="-171450">
                  <a:buFont typeface="Wingdings" panose="05000000000000000000" pitchFamily="2" charset="2"/>
                  <a:buChar char="ü"/>
                </a:pPr>
                <a:r>
                  <a:rPr lang="en-US" sz="1100" dirty="0">
                    <a:solidFill>
                      <a:prstClr val="black"/>
                    </a:solidFill>
                  </a:rPr>
                  <a:t>Business Interruption (1st Party)</a:t>
                </a:r>
              </a:p>
              <a:p>
                <a:pPr marL="171450" lvl="0" indent="-171450">
                  <a:buFont typeface="Wingdings" panose="05000000000000000000" pitchFamily="2" charset="2"/>
                  <a:buChar char="ü"/>
                </a:pPr>
                <a:r>
                  <a:rPr lang="en-US" sz="1100" dirty="0">
                    <a:solidFill>
                      <a:prstClr val="black"/>
                    </a:solidFill>
                  </a:rPr>
                  <a:t>Cyber Extortion (1st Party)</a:t>
                </a:r>
              </a:p>
              <a:p>
                <a:pPr marL="171450" lvl="0" indent="-171450">
                  <a:buFont typeface="Wingdings" panose="05000000000000000000" pitchFamily="2" charset="2"/>
                  <a:buChar char="ü"/>
                </a:pPr>
                <a:r>
                  <a:rPr lang="en-US" sz="1100" dirty="0">
                    <a:solidFill>
                      <a:prstClr val="black"/>
                    </a:solidFill>
                  </a:rPr>
                  <a:t>Reputational Risk (1st Party)</a:t>
                </a:r>
              </a:p>
              <a:p>
                <a:pPr marL="171450" lvl="0" indent="-171450">
                  <a:buFont typeface="Wingdings" panose="05000000000000000000" pitchFamily="2" charset="2"/>
                  <a:buChar char="ü"/>
                </a:pPr>
                <a:r>
                  <a:rPr lang="en-US" sz="1100" dirty="0">
                    <a:solidFill>
                      <a:prstClr val="black"/>
                    </a:solidFill>
                  </a:rPr>
                  <a:t>Media Liability (3rd Party</a:t>
                </a:r>
                <a:endParaRPr lang="en-US" sz="1600" b="1" dirty="0" smtClean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657881" y="983072"/>
                <a:ext cx="1021319" cy="10818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57964" y="3506801"/>
              <a:ext cx="760862" cy="5135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172909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dissolve/>
        <p:sndAc>
          <p:stSnd>
            <p:snd r:embed="rId6" name="explode.wav"/>
          </p:stSnd>
        </p:sndAc>
      </p:transition>
    </mc:Choice>
    <mc:Fallback>
      <p:transition spd="slow">
        <p:dissolve/>
        <p:sndAc>
          <p:stSnd>
            <p:snd r:embed="rId3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8912" y="3233931"/>
            <a:ext cx="9212200" cy="364502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6900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5400000" scaled="1"/>
            <a:tileRect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C:\Users\mrajkovic\Desktop\Zlatibor aktuari  2017\slike\The-Future-of-Media-in-a-Digital-Worl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2" y="0"/>
            <a:ext cx="9156944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22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2924944"/>
            <a:ext cx="6696744" cy="1080120"/>
          </a:xfrm>
          <a:prstGeom prst="rect">
            <a:avLst/>
          </a:prstGeom>
          <a:solidFill>
            <a:schemeClr val="tx2">
              <a:lumMod val="75000"/>
              <a:alpha val="48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/>
                <a:ea typeface="Arial Unicode MS"/>
                <a:cs typeface="Arial"/>
              </a:rPr>
              <a:t>Thank you for your attention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10984" y="6004944"/>
            <a:ext cx="5162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latin typeface="+mj-lt"/>
              </a:rPr>
              <a:t>Innovation </a:t>
            </a:r>
            <a:r>
              <a:rPr lang="en-US" sz="2400" b="1" dirty="0">
                <a:latin typeface="+mj-lt"/>
              </a:rPr>
              <a:t>is the only way to </a:t>
            </a:r>
            <a:r>
              <a:rPr lang="en-US" sz="2400" b="1" dirty="0" smtClean="0">
                <a:latin typeface="+mj-lt"/>
              </a:rPr>
              <a:t>win!</a:t>
            </a:r>
          </a:p>
          <a:p>
            <a:pPr algn="r"/>
            <a:r>
              <a:rPr lang="en-US" b="1" i="1" dirty="0" smtClean="0">
                <a:latin typeface="+mj-lt"/>
              </a:rPr>
              <a:t>Steve Jobs</a:t>
            </a:r>
            <a:endParaRPr lang="en-US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51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vortex dir="r"/>
        <p:sndAc>
          <p:stSnd>
            <p:snd r:embed="rId5" name="176046__fawkes027__chiptune-style-riser-fx-110bpm.wav"/>
          </p:stSnd>
        </p:sndAc>
      </p:transition>
    </mc:Choice>
    <mc:Fallback>
      <p:transition spd="slow">
        <p:fade/>
        <p:sndAc>
          <p:stSnd>
            <p:snd r:embed="rId3" name="176046__fawkes027__chiptune-style-riser-fx-110bpm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3" y="255494"/>
            <a:ext cx="7789333" cy="63470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…Seismic </a:t>
            </a:r>
            <a:r>
              <a:rPr lang="en-US" b="1" dirty="0"/>
              <a:t>shift happening in the industry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687344"/>
            <a:ext cx="14458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</p:txBody>
      </p:sp>
      <p:sp>
        <p:nvSpPr>
          <p:cNvPr id="29" name="Freccia destra 1"/>
          <p:cNvSpPr/>
          <p:nvPr/>
        </p:nvSpPr>
        <p:spPr>
          <a:xfrm>
            <a:off x="2292350" y="3022600"/>
            <a:ext cx="1397000" cy="1185333"/>
          </a:xfrm>
          <a:prstGeom prst="rightArrow">
            <a:avLst>
              <a:gd name="adj1" fmla="val 74074"/>
              <a:gd name="adj2" fmla="val 50000"/>
            </a:avLst>
          </a:prstGeom>
          <a:solidFill>
            <a:schemeClr val="tx2">
              <a:lumMod val="75000"/>
              <a:alpha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/>
          <a:p>
            <a:pPr marL="268288">
              <a:spcBef>
                <a:spcPct val="0"/>
              </a:spcBef>
            </a:pPr>
            <a:r>
              <a:rPr lang="en-GB" sz="1200" b="1" dirty="0">
                <a:solidFill>
                  <a:schemeClr val="bg1"/>
                </a:solidFill>
              </a:rPr>
              <a:t>New customer </a:t>
            </a:r>
          </a:p>
          <a:p>
            <a:pPr marL="268288">
              <a:spcBef>
                <a:spcPct val="0"/>
              </a:spcBef>
            </a:pPr>
            <a:r>
              <a:rPr lang="en-GB" sz="1200" b="1" dirty="0">
                <a:solidFill>
                  <a:schemeClr val="bg1"/>
                </a:solidFill>
              </a:rPr>
              <a:t>journey</a:t>
            </a:r>
          </a:p>
        </p:txBody>
      </p:sp>
      <p:sp>
        <p:nvSpPr>
          <p:cNvPr id="32" name="Rectangle 4"/>
          <p:cNvSpPr/>
          <p:nvPr/>
        </p:nvSpPr>
        <p:spPr>
          <a:xfrm>
            <a:off x="4006009" y="5010151"/>
            <a:ext cx="1454244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hangingPunct="0">
              <a:lnSpc>
                <a:spcPct val="90000"/>
              </a:lnSpc>
            </a:pPr>
            <a:r>
              <a:rPr lang="en-GB" b="1" kern="0" dirty="0">
                <a:latin typeface="Arial"/>
                <a:cs typeface="Arial"/>
                <a:sym typeface="Arial"/>
              </a:rPr>
              <a:t>Prevention </a:t>
            </a:r>
          </a:p>
          <a:p>
            <a:pPr algn="ctr" defTabSz="457200" hangingPunct="0">
              <a:lnSpc>
                <a:spcPct val="90000"/>
              </a:lnSpc>
            </a:pPr>
            <a:r>
              <a:rPr lang="en-GB" b="1" kern="0" dirty="0" smtClean="0">
                <a:latin typeface="Arial"/>
                <a:cs typeface="Arial"/>
                <a:sym typeface="Arial"/>
              </a:rPr>
              <a:t>&amp;</a:t>
            </a:r>
          </a:p>
          <a:p>
            <a:pPr algn="ctr" defTabSz="457200" hangingPunct="0">
              <a:lnSpc>
                <a:spcPct val="90000"/>
              </a:lnSpc>
            </a:pPr>
            <a:r>
              <a:rPr lang="en-GB" b="1" kern="0" dirty="0" smtClean="0">
                <a:latin typeface="Arial"/>
                <a:cs typeface="Arial"/>
                <a:sym typeface="Arial"/>
              </a:rPr>
              <a:t> </a:t>
            </a:r>
            <a:r>
              <a:rPr lang="en-GB" b="1" kern="0" dirty="0">
                <a:latin typeface="Arial"/>
                <a:cs typeface="Arial"/>
                <a:sym typeface="Arial"/>
              </a:rPr>
              <a:t>Protection </a:t>
            </a:r>
          </a:p>
        </p:txBody>
      </p:sp>
      <p:sp>
        <p:nvSpPr>
          <p:cNvPr id="33" name="Rectangle 6"/>
          <p:cNvSpPr/>
          <p:nvPr/>
        </p:nvSpPr>
        <p:spPr>
          <a:xfrm>
            <a:off x="900380" y="5245600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hangingPunct="0"/>
            <a:r>
              <a:rPr lang="en-GB" b="1" kern="0" dirty="0" smtClean="0">
                <a:latin typeface="Arial"/>
                <a:cs typeface="Arial"/>
                <a:sym typeface="Arial"/>
              </a:rPr>
              <a:t>Mobile</a:t>
            </a:r>
            <a:endParaRPr lang="en-GB" b="1" kern="0" dirty="0">
              <a:latin typeface="Arial"/>
              <a:cs typeface="Arial"/>
              <a:sym typeface="Arial"/>
            </a:endParaRPr>
          </a:p>
        </p:txBody>
      </p:sp>
      <p:sp>
        <p:nvSpPr>
          <p:cNvPr id="35" name="Rechteck 22"/>
          <p:cNvSpPr/>
          <p:nvPr/>
        </p:nvSpPr>
        <p:spPr>
          <a:xfrm>
            <a:off x="287045" y="1340769"/>
            <a:ext cx="2068411" cy="792088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/>
          <a:p>
            <a:pPr marL="268288">
              <a:spcBef>
                <a:spcPct val="0"/>
              </a:spcBef>
            </a:pPr>
            <a:r>
              <a:rPr lang="en-GB" sz="1200" b="1" dirty="0">
                <a:solidFill>
                  <a:schemeClr val="bg1"/>
                </a:solidFill>
                <a:sym typeface="Arial"/>
              </a:rPr>
              <a:t>Active presence </a:t>
            </a:r>
          </a:p>
          <a:p>
            <a:pPr marL="268288">
              <a:spcBef>
                <a:spcPct val="0"/>
              </a:spcBef>
            </a:pPr>
            <a:r>
              <a:rPr lang="en-GB" sz="1200" b="1" dirty="0">
                <a:solidFill>
                  <a:schemeClr val="bg1"/>
                </a:solidFill>
                <a:sym typeface="Arial"/>
              </a:rPr>
              <a:t>in Customers’ life through</a:t>
            </a:r>
          </a:p>
        </p:txBody>
      </p:sp>
      <p:sp>
        <p:nvSpPr>
          <p:cNvPr id="36" name="Rechteck 22"/>
          <p:cNvSpPr/>
          <p:nvPr/>
        </p:nvSpPr>
        <p:spPr>
          <a:xfrm>
            <a:off x="3661216" y="1340769"/>
            <a:ext cx="2033243" cy="792088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/>
          <a:p>
            <a:pPr marL="268288">
              <a:spcBef>
                <a:spcPct val="0"/>
              </a:spcBef>
            </a:pPr>
            <a:r>
              <a:rPr lang="en-GB" sz="1200" b="1" dirty="0">
                <a:solidFill>
                  <a:schemeClr val="bg1"/>
                </a:solidFill>
                <a:sym typeface="Arial"/>
              </a:rPr>
              <a:t>Shift from Coverage to</a:t>
            </a:r>
          </a:p>
        </p:txBody>
      </p:sp>
      <p:sp>
        <p:nvSpPr>
          <p:cNvPr id="37" name="Freccia destra 38"/>
          <p:cNvSpPr/>
          <p:nvPr/>
        </p:nvSpPr>
        <p:spPr>
          <a:xfrm>
            <a:off x="5708650" y="3022600"/>
            <a:ext cx="1193800" cy="1185333"/>
          </a:xfrm>
          <a:prstGeom prst="rightArrow">
            <a:avLst>
              <a:gd name="adj1" fmla="val 74074"/>
              <a:gd name="adj2" fmla="val 50000"/>
            </a:avLst>
          </a:prstGeom>
          <a:solidFill>
            <a:schemeClr val="tx1">
              <a:lumMod val="95000"/>
              <a:lumOff val="5000"/>
              <a:alpha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/>
          <a:p>
            <a:pPr marL="268288">
              <a:spcBef>
                <a:spcPct val="0"/>
              </a:spcBef>
            </a:pP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8" name="Rettangolo 12"/>
          <p:cNvSpPr/>
          <p:nvPr/>
        </p:nvSpPr>
        <p:spPr>
          <a:xfrm>
            <a:off x="6902450" y="2286000"/>
            <a:ext cx="1852613" cy="2554816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/>
          <a:p>
            <a:pPr marL="268288">
              <a:spcBef>
                <a:spcPct val="0"/>
              </a:spcBef>
            </a:pPr>
            <a:endParaRPr lang="en-GB" sz="12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Rechteck 22"/>
          <p:cNvSpPr/>
          <p:nvPr/>
        </p:nvSpPr>
        <p:spPr>
          <a:xfrm>
            <a:off x="7016752" y="2915056"/>
            <a:ext cx="1659704" cy="10002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 hangingPunct="0">
              <a:buFont typeface="Wingdings" panose="05000000000000000000" pitchFamily="2" charset="2"/>
              <a:buChar char="Ø"/>
            </a:pPr>
            <a:r>
              <a:rPr lang="en-GB" sz="1300" b="1" kern="0" dirty="0">
                <a:solidFill>
                  <a:schemeClr val="bg1">
                    <a:lumMod val="95000"/>
                  </a:schemeClr>
                </a:solidFill>
                <a:sym typeface="Arial"/>
              </a:rPr>
              <a:t>From policy </a:t>
            </a:r>
            <a:r>
              <a:rPr lang="en-GB" sz="1300" b="1" kern="0" dirty="0" smtClean="0">
                <a:solidFill>
                  <a:schemeClr val="bg1">
                    <a:lumMod val="95000"/>
                  </a:schemeClr>
                </a:solidFill>
                <a:sym typeface="Arial"/>
              </a:rPr>
              <a:t>to solution</a:t>
            </a:r>
          </a:p>
          <a:p>
            <a:pPr marL="285750" indent="-285750" hangingPunct="0">
              <a:buFont typeface="Wingdings" panose="05000000000000000000" pitchFamily="2" charset="2"/>
              <a:buChar char="Ø"/>
            </a:pPr>
            <a:endParaRPr lang="en-GB" sz="1300" b="1" kern="0" dirty="0" smtClean="0">
              <a:solidFill>
                <a:schemeClr val="bg1">
                  <a:lumMod val="95000"/>
                </a:schemeClr>
              </a:solidFill>
              <a:sym typeface="Arial"/>
            </a:endParaRPr>
          </a:p>
          <a:p>
            <a:pPr marL="285750" indent="-285750" hangingPunct="0">
              <a:buFont typeface="Wingdings" panose="05000000000000000000" pitchFamily="2" charset="2"/>
              <a:buChar char="Ø"/>
            </a:pPr>
            <a:r>
              <a:rPr lang="en-GB" sz="1300" b="1" kern="0" dirty="0" smtClean="0">
                <a:solidFill>
                  <a:schemeClr val="bg1">
                    <a:lumMod val="95000"/>
                  </a:schemeClr>
                </a:solidFill>
                <a:sym typeface="Arial"/>
              </a:rPr>
              <a:t>From </a:t>
            </a:r>
            <a:r>
              <a:rPr lang="en-GB" sz="1300" b="1" kern="0" dirty="0">
                <a:solidFill>
                  <a:schemeClr val="bg1">
                    <a:lumMod val="95000"/>
                  </a:schemeClr>
                </a:solidFill>
                <a:sym typeface="Arial"/>
              </a:rPr>
              <a:t>data </a:t>
            </a:r>
            <a:r>
              <a:rPr lang="en-GB" sz="1300" b="1" kern="0" dirty="0" smtClean="0">
                <a:solidFill>
                  <a:schemeClr val="bg1">
                    <a:lumMod val="95000"/>
                  </a:schemeClr>
                </a:solidFill>
                <a:sym typeface="Arial"/>
              </a:rPr>
              <a:t>to information</a:t>
            </a:r>
            <a:endParaRPr lang="en-GB" sz="1300" b="1" kern="0" dirty="0">
              <a:solidFill>
                <a:schemeClr val="bg1">
                  <a:lumMod val="95000"/>
                </a:schemeClr>
              </a:solidFill>
              <a:sym typeface="Arial"/>
            </a:endParaRPr>
          </a:p>
        </p:txBody>
      </p:sp>
      <p:pic>
        <p:nvPicPr>
          <p:cNvPr id="40" name="Immagine 44" descr="icon_hand_phone.pn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852" y="2772834"/>
            <a:ext cx="1862973" cy="2074333"/>
          </a:xfrm>
          <a:prstGeom prst="rect">
            <a:avLst/>
          </a:prstGeom>
        </p:spPr>
      </p:pic>
      <p:pic>
        <p:nvPicPr>
          <p:cNvPr id="41" name="Immagine 45" descr="icon_hand_cloud.pn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4044" y="2384476"/>
            <a:ext cx="2137156" cy="23796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3350" y="2132857"/>
            <a:ext cx="1949000" cy="37175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703337" y="2132857"/>
            <a:ext cx="1949000" cy="37175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3</a:t>
            </a:fld>
            <a:endParaRPr lang="it-IT" dirty="0">
              <a:solidFill>
                <a:srgbClr val="BD2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728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3" y="255494"/>
            <a:ext cx="8136426" cy="63470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Digital journey…</a:t>
            </a:r>
            <a:endParaRPr lang="en-US" b="1" dirty="0"/>
          </a:p>
        </p:txBody>
      </p:sp>
      <p:cxnSp>
        <p:nvCxnSpPr>
          <p:cNvPr id="36" name="Connettore 1 20"/>
          <p:cNvCxnSpPr/>
          <p:nvPr/>
        </p:nvCxnSpPr>
        <p:spPr>
          <a:xfrm>
            <a:off x="1016386" y="2622695"/>
            <a:ext cx="1415923" cy="2390765"/>
          </a:xfrm>
          <a:prstGeom prst="line">
            <a:avLst/>
          </a:prstGeom>
          <a:ln w="9525">
            <a:solidFill>
              <a:schemeClr val="accent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Segnaposto testo 1"/>
          <p:cNvSpPr>
            <a:spLocks noGrp="1"/>
          </p:cNvSpPr>
          <p:nvPr>
            <p:ph type="body" sz="quarter" idx="13"/>
          </p:nvPr>
        </p:nvSpPr>
        <p:spPr>
          <a:xfrm>
            <a:off x="3131840" y="1994148"/>
            <a:ext cx="4368394" cy="307777"/>
          </a:xfrm>
        </p:spPr>
        <p:txBody>
          <a:bodyPr wrap="square" numCol="1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Journey to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connected customer</a:t>
            </a:r>
          </a:p>
        </p:txBody>
      </p:sp>
      <p:sp>
        <p:nvSpPr>
          <p:cNvPr id="38" name="Segnaposto testo 1"/>
          <p:cNvSpPr txBox="1">
            <a:spLocks/>
          </p:cNvSpPr>
          <p:nvPr/>
        </p:nvSpPr>
        <p:spPr bwMode="auto">
          <a:xfrm>
            <a:off x="1433489" y="2301925"/>
            <a:ext cx="59582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spcCol="216000" anchor="t" anchorCtr="0" compatLnSpc="1">
            <a:prstTxWarp prst="textNoShape">
              <a:avLst/>
            </a:prstTxWarp>
            <a:spAutoFit/>
          </a:bodyPr>
          <a:lstStyle>
            <a:lvl1pPr marL="171450" indent="-171450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200" b="1" i="0" kern="1200" baseline="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1pPr>
            <a:lvl2pPr marL="358775" indent="-179388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2pPr>
            <a:lvl3pPr marL="540000" indent="-180000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3pPr>
            <a:lvl4pPr marL="734400" indent="-180000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4pPr>
            <a:lvl5pPr marL="909638" indent="-179388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Ø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sz="1400" dirty="0">
                <a:solidFill>
                  <a:schemeClr val="tx2"/>
                </a:solidFill>
              </a:rPr>
              <a:t>Motor</a:t>
            </a:r>
          </a:p>
        </p:txBody>
      </p:sp>
      <p:sp>
        <p:nvSpPr>
          <p:cNvPr id="39" name="Segnaposto testo 1"/>
          <p:cNvSpPr txBox="1">
            <a:spLocks/>
          </p:cNvSpPr>
          <p:nvPr/>
        </p:nvSpPr>
        <p:spPr bwMode="auto">
          <a:xfrm>
            <a:off x="2105955" y="3502337"/>
            <a:ext cx="59582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spcCol="216000" anchor="t" anchorCtr="0" compatLnSpc="1">
            <a:prstTxWarp prst="textNoShape">
              <a:avLst/>
            </a:prstTxWarp>
            <a:spAutoFit/>
          </a:bodyPr>
          <a:lstStyle>
            <a:lvl1pPr marL="171450" indent="-171450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200" b="1" i="0" kern="1200" baseline="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1pPr>
            <a:lvl2pPr marL="358775" indent="-179388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2pPr>
            <a:lvl3pPr marL="540000" indent="-180000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3pPr>
            <a:lvl4pPr marL="734400" indent="-180000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4pPr>
            <a:lvl5pPr marL="909638" indent="-179388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Ø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sz="1400" dirty="0" smtClean="0">
                <a:solidFill>
                  <a:srgbClr val="BD2027"/>
                </a:solidFill>
              </a:rPr>
              <a:t>Home</a:t>
            </a:r>
            <a:endParaRPr lang="en-US" sz="1400" dirty="0">
              <a:solidFill>
                <a:srgbClr val="BD2027"/>
              </a:solidFill>
            </a:endParaRPr>
          </a:p>
        </p:txBody>
      </p:sp>
      <p:sp>
        <p:nvSpPr>
          <p:cNvPr id="40" name="Segnaposto testo 1"/>
          <p:cNvSpPr txBox="1">
            <a:spLocks/>
          </p:cNvSpPr>
          <p:nvPr/>
        </p:nvSpPr>
        <p:spPr bwMode="auto">
          <a:xfrm>
            <a:off x="2855509" y="4751518"/>
            <a:ext cx="59582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spcCol="216000" anchor="t" anchorCtr="0" compatLnSpc="1">
            <a:prstTxWarp prst="textNoShape">
              <a:avLst/>
            </a:prstTxWarp>
            <a:spAutoFit/>
          </a:bodyPr>
          <a:lstStyle>
            <a:lvl1pPr marL="171450" indent="-171450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200" b="1" i="0" kern="1200" baseline="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1pPr>
            <a:lvl2pPr marL="358775" indent="-179388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2pPr>
            <a:lvl3pPr marL="540000" indent="-180000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3pPr>
            <a:lvl4pPr marL="734400" indent="-180000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4pPr>
            <a:lvl5pPr marL="909638" indent="-179388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Ø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sz="1400" dirty="0" smtClean="0">
                <a:solidFill>
                  <a:srgbClr val="BD2027"/>
                </a:solidFill>
              </a:rPr>
              <a:t>Health</a:t>
            </a:r>
            <a:endParaRPr lang="en-US" sz="1400" dirty="0">
              <a:solidFill>
                <a:srgbClr val="BD2027"/>
              </a:solidFill>
            </a:endParaRPr>
          </a:p>
        </p:txBody>
      </p:sp>
      <p:sp>
        <p:nvSpPr>
          <p:cNvPr id="41" name="Ovale 13"/>
          <p:cNvSpPr/>
          <p:nvPr/>
        </p:nvSpPr>
        <p:spPr>
          <a:xfrm flipH="1">
            <a:off x="821950" y="2294015"/>
            <a:ext cx="516887" cy="657360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16"/>
          <p:cNvSpPr/>
          <p:nvPr/>
        </p:nvSpPr>
        <p:spPr>
          <a:xfrm flipH="1">
            <a:off x="2173865" y="4684780"/>
            <a:ext cx="516887" cy="657360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17"/>
          <p:cNvSpPr/>
          <p:nvPr/>
        </p:nvSpPr>
        <p:spPr>
          <a:xfrm flipH="1">
            <a:off x="1488485" y="3520907"/>
            <a:ext cx="516887" cy="657360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 11"/>
          <p:cNvSpPr/>
          <p:nvPr/>
        </p:nvSpPr>
        <p:spPr>
          <a:xfrm>
            <a:off x="83061" y="1704665"/>
            <a:ext cx="2748005" cy="1656184"/>
          </a:xfrm>
          <a:prstGeom prst="ellipse">
            <a:avLst/>
          </a:prstGeom>
          <a:noFill/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Image result for wifi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2338" y="2120194"/>
            <a:ext cx="2540132" cy="327313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4</a:t>
            </a:fld>
            <a:endParaRPr lang="it-IT" dirty="0">
              <a:solidFill>
                <a:srgbClr val="BD2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802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56502" y="997213"/>
            <a:ext cx="4127690" cy="5040560"/>
          </a:xfrm>
          <a:prstGeom prst="ellipse">
            <a:avLst/>
          </a:prstGeom>
          <a:noFill/>
          <a:ln w="28575" cmpd="sng">
            <a:prstDash val="lgDashDotDot"/>
            <a:beve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xmlns="" val="2812877605"/>
              </p:ext>
            </p:extLst>
          </p:nvPr>
        </p:nvGraphicFramePr>
        <p:xfrm>
          <a:off x="3779912" y="1285245"/>
          <a:ext cx="458144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7" name="Picture 46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069" y="2260851"/>
            <a:ext cx="1784556" cy="233722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Telematics allows to generate additional value for all stakeholders: customers, distribution network, insurers and society</a:t>
            </a:r>
          </a:p>
        </p:txBody>
      </p:sp>
      <p:pic>
        <p:nvPicPr>
          <p:cNvPr id="39" name="Immagine 11" descr="icon_category.png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887" t="-5192" r="70824" b="-4167"/>
          <a:stretch/>
        </p:blipFill>
        <p:spPr>
          <a:xfrm>
            <a:off x="4064450" y="1723328"/>
            <a:ext cx="504825" cy="537523"/>
          </a:xfrm>
          <a:prstGeom prst="rect">
            <a:avLst/>
          </a:prstGeom>
        </p:spPr>
      </p:pic>
      <p:pic>
        <p:nvPicPr>
          <p:cNvPr id="41" name="Immagine 56" descr="icon_category.pn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815" t="-5192" r="31299" b="-4167"/>
          <a:stretch/>
        </p:blipFill>
        <p:spPr>
          <a:xfrm>
            <a:off x="4344621" y="2658116"/>
            <a:ext cx="639654" cy="62596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9844" y="3702576"/>
            <a:ext cx="675638" cy="611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Immagine 55" descr="icon_category.pn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137" t="-5192" r="-5200" b="-4167"/>
          <a:stretch/>
        </p:blipFill>
        <p:spPr>
          <a:xfrm>
            <a:off x="3992580" y="4725144"/>
            <a:ext cx="718480" cy="5760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5</a:t>
            </a:fld>
            <a:endParaRPr lang="it-IT" dirty="0">
              <a:solidFill>
                <a:srgbClr val="BD2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9617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Digitalization</a:t>
            </a:r>
            <a:endParaRPr lang="en-US" b="1" dirty="0">
              <a:latin typeface="+mj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27394" y="2171175"/>
            <a:ext cx="1967282" cy="719156"/>
            <a:chOff x="330431" y="2876157"/>
            <a:chExt cx="1788438" cy="539367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330431" y="2956827"/>
              <a:ext cx="1788438" cy="45869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dirty="0" smtClean="0">
                  <a:solidFill>
                    <a:srgbClr val="14426F"/>
                  </a:solidFill>
                  <a:latin typeface="+mj-lt"/>
                  <a:ea typeface="Avenir Book" charset="0"/>
                  <a:cs typeface="Avenir Book" charset="0"/>
                </a:rPr>
                <a:t>Data Science &amp;</a:t>
              </a:r>
            </a:p>
            <a:p>
              <a:pPr marL="0" indent="0" algn="ctr">
                <a:buFont typeface="Arial" pitchFamily="34" charset="0"/>
                <a:buNone/>
              </a:pPr>
              <a:r>
                <a:rPr lang="en-US" dirty="0" smtClean="0">
                  <a:solidFill>
                    <a:srgbClr val="14426F"/>
                  </a:solidFill>
                  <a:latin typeface="+mj-lt"/>
                  <a:ea typeface="Avenir Book" charset="0"/>
                  <a:cs typeface="Avenir Book" charset="0"/>
                </a:rPr>
                <a:t>Software Engineering</a:t>
              </a:r>
              <a:endParaRPr lang="en-US" dirty="0">
                <a:solidFill>
                  <a:srgbClr val="14426F"/>
                </a:solidFill>
                <a:latin typeface="+mj-lt"/>
                <a:ea typeface="Avenir Book" charset="0"/>
                <a:cs typeface="Avenir Book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+mj-lt"/>
                  <a:ea typeface="Avenir Book" charset="0"/>
                  <a:cs typeface="Avenir Book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+mj-lt"/>
                  <a:ea typeface="Avenir Book" charset="0"/>
                  <a:cs typeface="Avenir Book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+mj-lt"/>
                  <a:ea typeface="Avenir Book" charset="0"/>
                  <a:cs typeface="Avenir Book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+mj-lt"/>
                  <a:ea typeface="Avenir Book" charset="0"/>
                  <a:cs typeface="Avenir Book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768555" y="2171175"/>
            <a:ext cx="1513188" cy="719156"/>
            <a:chOff x="575409" y="2876157"/>
            <a:chExt cx="1375625" cy="539367"/>
          </a:xfrm>
        </p:grpSpPr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579425" y="2956827"/>
              <a:ext cx="1368815" cy="45869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endParaRPr lang="en-US" sz="1800" dirty="0">
                <a:solidFill>
                  <a:srgbClr val="14426F"/>
                </a:solidFill>
                <a:latin typeface="+mj-lt"/>
                <a:ea typeface="Avenir Book" charset="0"/>
                <a:cs typeface="Avenir Book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+mj-lt"/>
                  <a:ea typeface="Avenir Book" charset="0"/>
                  <a:cs typeface="Avenir Book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+mj-lt"/>
                  <a:ea typeface="Avenir Book" charset="0"/>
                  <a:cs typeface="Avenir Book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+mj-lt"/>
                  <a:ea typeface="Avenir Book" charset="0"/>
                  <a:cs typeface="Avenir Book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+mj-lt"/>
                  <a:ea typeface="Avenir Book" charset="0"/>
                  <a:cs typeface="Avenir Book" charset="0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4840240" y="2171175"/>
            <a:ext cx="1513188" cy="719156"/>
            <a:chOff x="575409" y="2876157"/>
            <a:chExt cx="1375625" cy="539367"/>
          </a:xfrm>
        </p:grpSpPr>
        <p:sp>
          <p:nvSpPr>
            <p:cNvPr id="29" name="Content Placeholder 2"/>
            <p:cNvSpPr txBox="1">
              <a:spLocks/>
            </p:cNvSpPr>
            <p:nvPr/>
          </p:nvSpPr>
          <p:spPr>
            <a:xfrm>
              <a:off x="579425" y="2956827"/>
              <a:ext cx="1368815" cy="45869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GB" dirty="0" smtClean="0">
                  <a:solidFill>
                    <a:srgbClr val="14426F"/>
                  </a:solidFill>
                  <a:latin typeface="+mj-lt"/>
                  <a:ea typeface="Avenir Book" charset="0"/>
                  <a:cs typeface="Avenir Book" charset="0"/>
                </a:rPr>
                <a:t>Behavioural </a:t>
              </a:r>
            </a:p>
            <a:p>
              <a:pPr marL="0" indent="0" algn="ctr">
                <a:buFont typeface="Arial" pitchFamily="34" charset="0"/>
                <a:buNone/>
              </a:pPr>
              <a:r>
                <a:rPr lang="en-GB" dirty="0" smtClean="0">
                  <a:solidFill>
                    <a:srgbClr val="14426F"/>
                  </a:solidFill>
                  <a:latin typeface="+mj-lt"/>
                  <a:ea typeface="Avenir Book" charset="0"/>
                  <a:cs typeface="Avenir Book" charset="0"/>
                </a:rPr>
                <a:t>Profiling</a:t>
              </a:r>
              <a:endParaRPr lang="en-GB" dirty="0">
                <a:solidFill>
                  <a:srgbClr val="14426F"/>
                </a:solidFill>
                <a:latin typeface="+mj-lt"/>
                <a:ea typeface="Avenir Book" charset="0"/>
                <a:cs typeface="Avenir Book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>
                  <a:latin typeface="+mj-lt"/>
                  <a:ea typeface="Avenir Book" charset="0"/>
                  <a:cs typeface="Avenir Book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>
                  <a:latin typeface="+mj-lt"/>
                  <a:ea typeface="Avenir Book" charset="0"/>
                  <a:cs typeface="Avenir Book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>
                  <a:latin typeface="+mj-lt"/>
                  <a:ea typeface="Avenir Book" charset="0"/>
                  <a:cs typeface="Avenir Book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>
                  <a:latin typeface="+mj-lt"/>
                  <a:ea typeface="Avenir Book" charset="0"/>
                  <a:cs typeface="Avenir Book" charset="0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6890886" y="2166011"/>
            <a:ext cx="1975394" cy="1610346"/>
            <a:chOff x="394663" y="2876157"/>
            <a:chExt cx="1795812" cy="1207760"/>
          </a:xfrm>
        </p:grpSpPr>
        <p:sp>
          <p:nvSpPr>
            <p:cNvPr id="42" name="Content Placeholder 2"/>
            <p:cNvSpPr txBox="1">
              <a:spLocks/>
            </p:cNvSpPr>
            <p:nvPr/>
          </p:nvSpPr>
          <p:spPr>
            <a:xfrm>
              <a:off x="435706" y="3496119"/>
              <a:ext cx="1534535" cy="58779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GB" sz="1000" dirty="0">
                <a:solidFill>
                  <a:schemeClr val="tx1">
                    <a:lumMod val="75000"/>
                  </a:schemeClr>
                </a:solidFill>
                <a:latin typeface="+mj-lt"/>
                <a:ea typeface="Avenir Book" charset="0"/>
                <a:cs typeface="Avenir Book" charset="0"/>
              </a:endParaRPr>
            </a:p>
          </p:txBody>
        </p:sp>
        <p:sp>
          <p:nvSpPr>
            <p:cNvPr id="43" name="Content Placeholder 2"/>
            <p:cNvSpPr txBox="1">
              <a:spLocks/>
            </p:cNvSpPr>
            <p:nvPr/>
          </p:nvSpPr>
          <p:spPr>
            <a:xfrm>
              <a:off x="394663" y="2956827"/>
              <a:ext cx="1795812" cy="45869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GB" dirty="0" smtClean="0">
                  <a:solidFill>
                    <a:srgbClr val="14426F"/>
                  </a:solidFill>
                  <a:latin typeface="+mj-lt"/>
                  <a:ea typeface="Avenir Book" charset="0"/>
                  <a:cs typeface="Avenir Book" charset="0"/>
                </a:rPr>
                <a:t>Internet of Things</a:t>
              </a:r>
              <a:endParaRPr lang="en-GB" dirty="0">
                <a:solidFill>
                  <a:srgbClr val="14426F"/>
                </a:solidFill>
                <a:latin typeface="+mj-lt"/>
                <a:ea typeface="Avenir Book" charset="0"/>
                <a:cs typeface="Avenir Book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>
                  <a:latin typeface="+mj-lt"/>
                  <a:ea typeface="Avenir Book" charset="0"/>
                  <a:cs typeface="Avenir Book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>
                  <a:latin typeface="+mj-lt"/>
                  <a:ea typeface="Avenir Book" charset="0"/>
                  <a:cs typeface="Avenir Book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>
                  <a:latin typeface="+mj-lt"/>
                  <a:ea typeface="Avenir Book" charset="0"/>
                  <a:cs typeface="Avenir Book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>
                  <a:latin typeface="+mj-lt"/>
                  <a:ea typeface="Avenir Book" charset="0"/>
                  <a:cs typeface="Avenir Book" charset="0"/>
                </a:endParaRPr>
              </a:p>
            </p:txBody>
          </p:sp>
        </p:grpSp>
      </p:grpSp>
      <p:sp>
        <p:nvSpPr>
          <p:cNvPr id="52" name="Content Placeholder 2"/>
          <p:cNvSpPr txBox="1">
            <a:spLocks/>
          </p:cNvSpPr>
          <p:nvPr/>
        </p:nvSpPr>
        <p:spPr>
          <a:xfrm>
            <a:off x="2584168" y="2301889"/>
            <a:ext cx="1967282" cy="611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rgbClr val="14426F"/>
                </a:solidFill>
                <a:latin typeface="+mj-lt"/>
                <a:ea typeface="Avenir Book" charset="0"/>
                <a:cs typeface="Avenir Book" charset="0"/>
              </a:rPr>
              <a:t>Telematics</a:t>
            </a:r>
            <a:endParaRPr lang="en-US" dirty="0">
              <a:solidFill>
                <a:srgbClr val="14426F"/>
              </a:solidFill>
              <a:latin typeface="+mj-lt"/>
              <a:ea typeface="Avenir Book" charset="0"/>
              <a:cs typeface="Avenir Book" charset="0"/>
            </a:endParaRPr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2703712" y="2882868"/>
            <a:ext cx="1880759" cy="893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+mj-lt"/>
              <a:ea typeface="Avenir Book" charset="0"/>
              <a:cs typeface="Avenir Book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568" y="860506"/>
            <a:ext cx="980728" cy="98247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7703" y="780757"/>
            <a:ext cx="1141976" cy="114197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8110" y="788432"/>
            <a:ext cx="1187102" cy="132023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6918" y="879799"/>
            <a:ext cx="1281252" cy="117875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83690" y="1256146"/>
            <a:ext cx="384805" cy="384805"/>
          </a:xfrm>
          <a:prstGeom prst="rect">
            <a:avLst/>
          </a:prstGeom>
        </p:spPr>
      </p:pic>
      <p:sp>
        <p:nvSpPr>
          <p:cNvPr id="46" name="Title 2"/>
          <p:cNvSpPr txBox="1">
            <a:spLocks/>
          </p:cNvSpPr>
          <p:nvPr/>
        </p:nvSpPr>
        <p:spPr>
          <a:xfrm>
            <a:off x="415326" y="3371458"/>
            <a:ext cx="8386686" cy="5574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0" i="0" kern="1200" baseline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What is Data Science?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 bwMode="auto">
          <a:xfrm>
            <a:off x="292790" y="3776357"/>
            <a:ext cx="412405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Data Science is the art of converting raw data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into actionable insight. </a:t>
            </a:r>
          </a:p>
          <a:p>
            <a:pPr eaLnBrk="1" hangingPunct="1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It helps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organisations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make informed decisions.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3239941" y="3266114"/>
            <a:ext cx="4248156" cy="3512400"/>
            <a:chOff x="880047" y="1324864"/>
            <a:chExt cx="6321283" cy="5655152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9"/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59832" y="1324864"/>
              <a:ext cx="3075937" cy="3075937"/>
            </a:xfrm>
            <a:prstGeom prst="rect">
              <a:avLst/>
            </a:prstGeom>
          </p:spPr>
        </p:pic>
        <p:sp>
          <p:nvSpPr>
            <p:cNvPr id="64" name="Rectangle 63"/>
            <p:cNvSpPr/>
            <p:nvPr/>
          </p:nvSpPr>
          <p:spPr>
            <a:xfrm>
              <a:off x="3817578" y="1489432"/>
              <a:ext cx="1560448" cy="7433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200" b="1" dirty="0">
                  <a:solidFill>
                    <a:schemeClr val="bg1"/>
                  </a:solidFill>
                  <a:latin typeface="Avenir Book" charset="0"/>
                  <a:ea typeface="Avenir Book" charset="0"/>
                  <a:cs typeface="Avenir Book" charset="0"/>
                </a:rPr>
                <a:t>DOMAIN </a:t>
              </a:r>
              <a:endParaRPr lang="en-US" sz="12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endParaRPr>
            </a:p>
            <a:p>
              <a:pPr lvl="0" algn="ctr"/>
              <a:r>
                <a:rPr lang="en-US" sz="1200" b="1" dirty="0" smtClean="0">
                  <a:solidFill>
                    <a:schemeClr val="bg1"/>
                  </a:solidFill>
                  <a:latin typeface="Avenir Book" charset="0"/>
                  <a:ea typeface="Avenir Book" charset="0"/>
                  <a:cs typeface="Avenir Book" charset="0"/>
                </a:rPr>
                <a:t>EXPERTISE</a:t>
              </a:r>
              <a:endParaRPr lang="en-US" sz="12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80047" y="3507245"/>
              <a:ext cx="4457700" cy="2857500"/>
            </a:xfrm>
            <a:prstGeom prst="rect">
              <a:avLst/>
            </a:prstGeom>
            <a:effectLst>
              <a:glow rad="25400">
                <a:schemeClr val="tx1"/>
              </a:glow>
              <a:softEdge rad="63500"/>
            </a:effectLst>
          </p:spPr>
        </p:pic>
        <p:sp>
          <p:nvSpPr>
            <p:cNvPr id="66" name="Rectangle 65"/>
            <p:cNvSpPr/>
            <p:nvPr/>
          </p:nvSpPr>
          <p:spPr>
            <a:xfrm>
              <a:off x="2093839" y="6531712"/>
              <a:ext cx="1931981" cy="4459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200" b="1" dirty="0">
                  <a:latin typeface="Avenir Book" charset="0"/>
                  <a:ea typeface="Avenir Book" charset="0"/>
                  <a:cs typeface="Avenir Book" charset="0"/>
                </a:rPr>
                <a:t>MATHEMATICS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505488" y="6385372"/>
              <a:ext cx="2695842" cy="5946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venir Book" charset="0"/>
                  <a:ea typeface="Avenir Book" charset="0"/>
                  <a:cs typeface="Avenir Book" charset="0"/>
                </a:rPr>
                <a:t>COMPUTER</a:t>
              </a:r>
              <a:r>
                <a:rPr lang="en-US" b="1" dirty="0"/>
                <a:t> </a:t>
              </a:r>
              <a:r>
                <a:rPr lang="en-US" sz="1200" b="1" dirty="0">
                  <a:latin typeface="Avenir Book" charset="0"/>
                  <a:ea typeface="Avenir Book" charset="0"/>
                  <a:cs typeface="Avenir Book" charset="0"/>
                </a:rPr>
                <a:t>SCIENCE</a:t>
              </a: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24563" y="3517877"/>
              <a:ext cx="2846868" cy="2846868"/>
            </a:xfrm>
            <a:prstGeom prst="rect">
              <a:avLst/>
            </a:prstGeom>
            <a:effectLst>
              <a:glow rad="25400">
                <a:schemeClr val="tx1"/>
              </a:glow>
              <a:softEdge rad="63500"/>
            </a:effec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6</a:t>
            </a:fld>
            <a:endParaRPr lang="it-IT" dirty="0">
              <a:solidFill>
                <a:srgbClr val="BD2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41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What is Data Science?</a:t>
            </a:r>
          </a:p>
        </p:txBody>
      </p:sp>
      <p:sp>
        <p:nvSpPr>
          <p:cNvPr id="4" name="Rectangle 3"/>
          <p:cNvSpPr/>
          <p:nvPr/>
        </p:nvSpPr>
        <p:spPr>
          <a:xfrm>
            <a:off x="264136" y="687343"/>
            <a:ext cx="3312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What is price optimization?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587" b="8670"/>
          <a:stretch>
            <a:fillRect/>
          </a:stretch>
        </p:blipFill>
        <p:spPr bwMode="auto">
          <a:xfrm>
            <a:off x="380383" y="4561235"/>
            <a:ext cx="3609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87" t="20717" b="9163"/>
          <a:stretch>
            <a:fillRect/>
          </a:stretch>
        </p:blipFill>
        <p:spPr bwMode="auto">
          <a:xfrm>
            <a:off x="541360" y="2062499"/>
            <a:ext cx="3173435" cy="147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97" t="23651" b="9958"/>
          <a:stretch>
            <a:fillRect/>
          </a:stretch>
        </p:blipFill>
        <p:spPr bwMode="auto">
          <a:xfrm>
            <a:off x="5241594" y="2698823"/>
            <a:ext cx="3548063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Isosceles Triangle 7"/>
          <p:cNvSpPr>
            <a:spLocks noChangeArrowheads="1"/>
          </p:cNvSpPr>
          <p:nvPr/>
        </p:nvSpPr>
        <p:spPr bwMode="auto">
          <a:xfrm rot="16200000" flipV="1">
            <a:off x="2697957" y="3332938"/>
            <a:ext cx="3384550" cy="646113"/>
          </a:xfrm>
          <a:prstGeom prst="triangle">
            <a:avLst>
              <a:gd name="adj" fmla="val 50000"/>
            </a:avLst>
          </a:prstGeom>
          <a:solidFill>
            <a:schemeClr val="tx2">
              <a:lumMod val="75000"/>
              <a:alpha val="48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solidFill>
                <a:schemeClr val="bg1"/>
              </a:solidFill>
              <a:latin typeface="Arial"/>
              <a:ea typeface="Arial Unicode MS"/>
              <a:cs typeface="Arial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28600" y="1090858"/>
            <a:ext cx="38385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sz="1800" b="1" dirty="0">
                <a:latin typeface="+mn-lt"/>
                <a:ea typeface="MS PGothic" pitchFamily="34" charset="-128"/>
              </a:rPr>
              <a:t>As price increases </a:t>
            </a:r>
            <a:r>
              <a:rPr lang="en-GB" sz="1800" b="1" dirty="0" smtClean="0">
                <a:latin typeface="+mn-lt"/>
                <a:ea typeface="MS PGothic" pitchFamily="34" charset="-128"/>
              </a:rPr>
              <a:t>, so </a:t>
            </a:r>
            <a:r>
              <a:rPr lang="en-GB" sz="1800" b="1" dirty="0">
                <a:latin typeface="+mn-lt"/>
                <a:ea typeface="MS PGothic" pitchFamily="34" charset="-128"/>
              </a:rPr>
              <a:t>does margin…</a:t>
            </a:r>
            <a:endParaRPr lang="en-GB" sz="1800" b="1" dirty="0">
              <a:solidFill>
                <a:srgbClr val="4D4D4D"/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63889" y="1824043"/>
            <a:ext cx="19970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sz="1600" b="1" dirty="0">
                <a:latin typeface="+mn-lt"/>
                <a:ea typeface="MS PGothic" pitchFamily="34" charset="-128"/>
              </a:rPr>
              <a:t>Margin </a:t>
            </a:r>
            <a:r>
              <a:rPr lang="en-GB" sz="1600" b="1" dirty="0" smtClean="0">
                <a:latin typeface="+mn-lt"/>
                <a:ea typeface="MS PGothic" pitchFamily="34" charset="-128"/>
              </a:rPr>
              <a:t>vs </a:t>
            </a:r>
            <a:r>
              <a:rPr lang="en-GB" sz="1600" b="1" dirty="0">
                <a:latin typeface="+mn-lt"/>
                <a:ea typeface="MS PGothic" pitchFamily="34" charset="-128"/>
              </a:rPr>
              <a:t>Price</a:t>
            </a:r>
            <a:endParaRPr lang="en-GB" sz="1600" b="1" dirty="0">
              <a:solidFill>
                <a:srgbClr val="4D4D4D"/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76725" y="4252425"/>
            <a:ext cx="345279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sz="1600" b="1" dirty="0">
                <a:latin typeface="+mn-lt"/>
                <a:ea typeface="MS PGothic" pitchFamily="34" charset="-128"/>
              </a:rPr>
              <a:t>Retention probability </a:t>
            </a:r>
            <a:r>
              <a:rPr lang="en-GB" sz="1600" b="1" dirty="0" smtClean="0">
                <a:latin typeface="+mn-lt"/>
                <a:ea typeface="MS PGothic" pitchFamily="34" charset="-128"/>
              </a:rPr>
              <a:t>vs </a:t>
            </a:r>
            <a:r>
              <a:rPr lang="en-GB" sz="1600" b="1" dirty="0">
                <a:latin typeface="+mn-lt"/>
                <a:ea typeface="MS PGothic" pitchFamily="34" charset="-128"/>
              </a:rPr>
              <a:t>Price</a:t>
            </a:r>
            <a:endParaRPr lang="en-GB" sz="1600" b="1" dirty="0">
              <a:solidFill>
                <a:srgbClr val="4D4D4D"/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476544" y="2267023"/>
            <a:ext cx="2667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sz="1600" b="1" dirty="0">
                <a:latin typeface="+mn-lt"/>
                <a:ea typeface="MS PGothic" pitchFamily="34" charset="-128"/>
              </a:rPr>
              <a:t>P</a:t>
            </a:r>
            <a:r>
              <a:rPr lang="en-GB" sz="1600" b="1" dirty="0" err="1" smtClean="0">
                <a:latin typeface="+mn-lt"/>
                <a:ea typeface="MS PGothic" pitchFamily="34" charset="-128"/>
              </a:rPr>
              <a:t>rofit</a:t>
            </a:r>
            <a:r>
              <a:rPr lang="en-GB" sz="1600" b="1" dirty="0" smtClean="0">
                <a:latin typeface="+mn-lt"/>
                <a:ea typeface="MS PGothic" pitchFamily="34" charset="-128"/>
              </a:rPr>
              <a:t> vs </a:t>
            </a:r>
            <a:r>
              <a:rPr lang="en-GB" sz="1600" b="1" dirty="0">
                <a:latin typeface="+mn-lt"/>
                <a:ea typeface="MS PGothic" pitchFamily="34" charset="-128"/>
              </a:rPr>
              <a:t>Price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28600" y="3594746"/>
            <a:ext cx="3996046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sz="1800" b="1" dirty="0">
                <a:latin typeface="+mn-lt"/>
                <a:ea typeface="MS PGothic" pitchFamily="34" charset="-128"/>
              </a:rPr>
              <a:t>…however the probability of retaining the client decreases</a:t>
            </a:r>
            <a:endParaRPr lang="en-GB" sz="1800" b="1" dirty="0">
              <a:solidFill>
                <a:srgbClr val="4D4D4D"/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900282" y="1525660"/>
            <a:ext cx="365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sz="1800" b="1" dirty="0">
                <a:latin typeface="+mn-lt"/>
                <a:ea typeface="MS PGothic" pitchFamily="34" charset="-128"/>
              </a:rPr>
              <a:t>Price optimisation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296009" y="4462864"/>
            <a:ext cx="3657600" cy="1185990"/>
          </a:xfrm>
          <a:prstGeom prst="rect">
            <a:avLst/>
          </a:prstGeom>
          <a:solidFill>
            <a:schemeClr val="tx2">
              <a:lumMod val="75000"/>
              <a:alpha val="48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  <a:latin typeface="Arial"/>
                <a:ea typeface="Arial Unicode MS"/>
                <a:cs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dirty="0"/>
              <a:t>The purpose is to find the price to optimise profit </a:t>
            </a:r>
            <a:r>
              <a:rPr lang="cs-CZ" dirty="0" err="1"/>
              <a:t>or</a:t>
            </a:r>
            <a:r>
              <a:rPr lang="en-GB" dirty="0"/>
              <a:t> volume based on a number of business constraints</a:t>
            </a: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V="1">
            <a:off x="6773532" y="3851348"/>
            <a:ext cx="0" cy="3287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125831" y="4093137"/>
            <a:ext cx="13684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sz="1600" b="1" dirty="0">
                <a:latin typeface="Calibri" pitchFamily="34" charset="0"/>
                <a:ea typeface="MS PGothic" pitchFamily="34" charset="-128"/>
              </a:rPr>
              <a:t>Optimal price</a:t>
            </a:r>
          </a:p>
        </p:txBody>
      </p:sp>
      <p:sp>
        <p:nvSpPr>
          <p:cNvPr id="19" name="CasellaDiTesto 5"/>
          <p:cNvSpPr txBox="1"/>
          <p:nvPr/>
        </p:nvSpPr>
        <p:spPr>
          <a:xfrm>
            <a:off x="1604864" y="3470946"/>
            <a:ext cx="660932" cy="11973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800" dirty="0" smtClean="0">
                <a:solidFill>
                  <a:schemeClr val="tx1"/>
                </a:solidFill>
              </a:rPr>
              <a:t>Price</a:t>
            </a:r>
          </a:p>
        </p:txBody>
      </p:sp>
      <p:sp>
        <p:nvSpPr>
          <p:cNvPr id="20" name="CasellaDiTesto 24"/>
          <p:cNvSpPr txBox="1"/>
          <p:nvPr/>
        </p:nvSpPr>
        <p:spPr>
          <a:xfrm rot="16200000">
            <a:off x="208544" y="2662805"/>
            <a:ext cx="660932" cy="11973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800" dirty="0" err="1" smtClean="0"/>
              <a:t>Margin</a:t>
            </a:r>
            <a:endParaRPr lang="it-IT" sz="800" dirty="0" smtClean="0">
              <a:solidFill>
                <a:schemeClr val="tx1"/>
              </a:solidFill>
            </a:endParaRPr>
          </a:p>
        </p:txBody>
      </p:sp>
      <p:sp>
        <p:nvSpPr>
          <p:cNvPr id="21" name="CasellaDiTesto 25"/>
          <p:cNvSpPr txBox="1"/>
          <p:nvPr/>
        </p:nvSpPr>
        <p:spPr>
          <a:xfrm>
            <a:off x="1841243" y="6096061"/>
            <a:ext cx="660932" cy="11973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800" dirty="0" smtClean="0">
                <a:solidFill>
                  <a:schemeClr val="tx1"/>
                </a:solidFill>
              </a:rPr>
              <a:t>Price</a:t>
            </a:r>
          </a:p>
        </p:txBody>
      </p:sp>
      <p:sp>
        <p:nvSpPr>
          <p:cNvPr id="22" name="CasellaDiTesto 26"/>
          <p:cNvSpPr txBox="1"/>
          <p:nvPr/>
        </p:nvSpPr>
        <p:spPr>
          <a:xfrm rot="16200000">
            <a:off x="69470" y="5167507"/>
            <a:ext cx="932855" cy="1259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800" dirty="0" err="1" smtClean="0"/>
              <a:t>Retention</a:t>
            </a:r>
            <a:r>
              <a:rPr lang="it-IT" sz="800" dirty="0" smtClean="0"/>
              <a:t> </a:t>
            </a:r>
            <a:r>
              <a:rPr lang="it-IT" sz="800" dirty="0" err="1" smtClean="0"/>
              <a:t>probability</a:t>
            </a:r>
            <a:endParaRPr lang="it-IT" sz="800" dirty="0" smtClean="0">
              <a:solidFill>
                <a:schemeClr val="tx1"/>
              </a:solidFill>
            </a:endParaRPr>
          </a:p>
        </p:txBody>
      </p:sp>
      <p:sp>
        <p:nvSpPr>
          <p:cNvPr id="23" name="CasellaDiTesto 27"/>
          <p:cNvSpPr txBox="1"/>
          <p:nvPr/>
        </p:nvSpPr>
        <p:spPr>
          <a:xfrm rot="16200000">
            <a:off x="4813257" y="3202829"/>
            <a:ext cx="932855" cy="1259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800" dirty="0" smtClean="0"/>
              <a:t>Profit</a:t>
            </a:r>
            <a:endParaRPr lang="it-IT" sz="8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7</a:t>
            </a:fld>
            <a:endParaRPr lang="it-IT" dirty="0">
              <a:solidFill>
                <a:srgbClr val="BD2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775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55601" y="1926165"/>
            <a:ext cx="8399462" cy="2230968"/>
          </a:xfrm>
          <a:prstGeom prst="rect">
            <a:avLst/>
          </a:prstGeom>
          <a:solidFill>
            <a:srgbClr val="5B6E7B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216000" rIns="216000">
            <a:noAutofit/>
          </a:bodyPr>
          <a:lstStyle/>
          <a:p>
            <a:pPr algn="ctr" defTabSz="457200" hangingPunct="0"/>
            <a:endParaRPr lang="en-GB"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Insurer </a:t>
            </a:r>
            <a:r>
              <a:rPr lang="en-US" b="1" dirty="0"/>
              <a:t>is with </a:t>
            </a:r>
            <a:r>
              <a:rPr lang="en-US" b="1" dirty="0" smtClean="0"/>
              <a:t>customer in </a:t>
            </a:r>
            <a:r>
              <a:rPr lang="en-US" b="1" dirty="0"/>
              <a:t>the moment of need</a:t>
            </a:r>
          </a:p>
        </p:txBody>
      </p:sp>
      <p:sp>
        <p:nvSpPr>
          <p:cNvPr id="5" name="Figura a mano libera 127"/>
          <p:cNvSpPr/>
          <p:nvPr/>
        </p:nvSpPr>
        <p:spPr>
          <a:xfrm>
            <a:off x="349250" y="3462867"/>
            <a:ext cx="8413750" cy="2556932"/>
          </a:xfrm>
          <a:custGeom>
            <a:avLst/>
            <a:gdLst>
              <a:gd name="connsiteX0" fmla="*/ 0 w 9461500"/>
              <a:gd name="connsiteY0" fmla="*/ 603250 h 2273300"/>
              <a:gd name="connsiteX1" fmla="*/ 755650 w 9461500"/>
              <a:gd name="connsiteY1" fmla="*/ 279400 h 2273300"/>
              <a:gd name="connsiteX2" fmla="*/ 1238250 w 9461500"/>
              <a:gd name="connsiteY2" fmla="*/ 228600 h 2273300"/>
              <a:gd name="connsiteX3" fmla="*/ 1631950 w 9461500"/>
              <a:gd name="connsiteY3" fmla="*/ 196850 h 2273300"/>
              <a:gd name="connsiteX4" fmla="*/ 1955800 w 9461500"/>
              <a:gd name="connsiteY4" fmla="*/ 292100 h 2273300"/>
              <a:gd name="connsiteX5" fmla="*/ 2292350 w 9461500"/>
              <a:gd name="connsiteY5" fmla="*/ 400050 h 2273300"/>
              <a:gd name="connsiteX6" fmla="*/ 2590800 w 9461500"/>
              <a:gd name="connsiteY6" fmla="*/ 412750 h 2273300"/>
              <a:gd name="connsiteX7" fmla="*/ 2870200 w 9461500"/>
              <a:gd name="connsiteY7" fmla="*/ 431800 h 2273300"/>
              <a:gd name="connsiteX8" fmla="*/ 2933700 w 9461500"/>
              <a:gd name="connsiteY8" fmla="*/ 425450 h 2273300"/>
              <a:gd name="connsiteX9" fmla="*/ 2971800 w 9461500"/>
              <a:gd name="connsiteY9" fmla="*/ 400050 h 2273300"/>
              <a:gd name="connsiteX10" fmla="*/ 3022600 w 9461500"/>
              <a:gd name="connsiteY10" fmla="*/ 381000 h 2273300"/>
              <a:gd name="connsiteX11" fmla="*/ 3149600 w 9461500"/>
              <a:gd name="connsiteY11" fmla="*/ 374650 h 2273300"/>
              <a:gd name="connsiteX12" fmla="*/ 3371850 w 9461500"/>
              <a:gd name="connsiteY12" fmla="*/ 349250 h 2273300"/>
              <a:gd name="connsiteX13" fmla="*/ 3613150 w 9461500"/>
              <a:gd name="connsiteY13" fmla="*/ 292100 h 2273300"/>
              <a:gd name="connsiteX14" fmla="*/ 3841750 w 9461500"/>
              <a:gd name="connsiteY14" fmla="*/ 190500 h 2273300"/>
              <a:gd name="connsiteX15" fmla="*/ 4019550 w 9461500"/>
              <a:gd name="connsiteY15" fmla="*/ 177800 h 2273300"/>
              <a:gd name="connsiteX16" fmla="*/ 4191000 w 9461500"/>
              <a:gd name="connsiteY16" fmla="*/ 158750 h 2273300"/>
              <a:gd name="connsiteX17" fmla="*/ 4457700 w 9461500"/>
              <a:gd name="connsiteY17" fmla="*/ 203200 h 2273300"/>
              <a:gd name="connsiteX18" fmla="*/ 4635500 w 9461500"/>
              <a:gd name="connsiteY18" fmla="*/ 279400 h 2273300"/>
              <a:gd name="connsiteX19" fmla="*/ 4749800 w 9461500"/>
              <a:gd name="connsiteY19" fmla="*/ 304800 h 2273300"/>
              <a:gd name="connsiteX20" fmla="*/ 5238750 w 9461500"/>
              <a:gd name="connsiteY20" fmla="*/ 381000 h 2273300"/>
              <a:gd name="connsiteX21" fmla="*/ 5556250 w 9461500"/>
              <a:gd name="connsiteY21" fmla="*/ 381000 h 2273300"/>
              <a:gd name="connsiteX22" fmla="*/ 5613400 w 9461500"/>
              <a:gd name="connsiteY22" fmla="*/ 381000 h 2273300"/>
              <a:gd name="connsiteX23" fmla="*/ 5803900 w 9461500"/>
              <a:gd name="connsiteY23" fmla="*/ 336550 h 2273300"/>
              <a:gd name="connsiteX24" fmla="*/ 5873750 w 9461500"/>
              <a:gd name="connsiteY24" fmla="*/ 311150 h 2273300"/>
              <a:gd name="connsiteX25" fmla="*/ 5930900 w 9461500"/>
              <a:gd name="connsiteY25" fmla="*/ 298450 h 2273300"/>
              <a:gd name="connsiteX26" fmla="*/ 6026150 w 9461500"/>
              <a:gd name="connsiteY26" fmla="*/ 279400 h 2273300"/>
              <a:gd name="connsiteX27" fmla="*/ 6197600 w 9461500"/>
              <a:gd name="connsiteY27" fmla="*/ 260350 h 2273300"/>
              <a:gd name="connsiteX28" fmla="*/ 6254750 w 9461500"/>
              <a:gd name="connsiteY28" fmla="*/ 273050 h 2273300"/>
              <a:gd name="connsiteX29" fmla="*/ 6362700 w 9461500"/>
              <a:gd name="connsiteY29" fmla="*/ 317500 h 2273300"/>
              <a:gd name="connsiteX30" fmla="*/ 6432550 w 9461500"/>
              <a:gd name="connsiteY30" fmla="*/ 342900 h 2273300"/>
              <a:gd name="connsiteX31" fmla="*/ 6540500 w 9461500"/>
              <a:gd name="connsiteY31" fmla="*/ 400050 h 2273300"/>
              <a:gd name="connsiteX32" fmla="*/ 6800850 w 9461500"/>
              <a:gd name="connsiteY32" fmla="*/ 501650 h 2273300"/>
              <a:gd name="connsiteX33" fmla="*/ 6877050 w 9461500"/>
              <a:gd name="connsiteY33" fmla="*/ 508000 h 2273300"/>
              <a:gd name="connsiteX34" fmla="*/ 7029450 w 9461500"/>
              <a:gd name="connsiteY34" fmla="*/ 546100 h 2273300"/>
              <a:gd name="connsiteX35" fmla="*/ 7232650 w 9461500"/>
              <a:gd name="connsiteY35" fmla="*/ 533400 h 2273300"/>
              <a:gd name="connsiteX36" fmla="*/ 7359650 w 9461500"/>
              <a:gd name="connsiteY36" fmla="*/ 527050 h 2273300"/>
              <a:gd name="connsiteX37" fmla="*/ 7397750 w 9461500"/>
              <a:gd name="connsiteY37" fmla="*/ 495300 h 2273300"/>
              <a:gd name="connsiteX38" fmla="*/ 7524750 w 9461500"/>
              <a:gd name="connsiteY38" fmla="*/ 444500 h 2273300"/>
              <a:gd name="connsiteX39" fmla="*/ 7594600 w 9461500"/>
              <a:gd name="connsiteY39" fmla="*/ 425450 h 2273300"/>
              <a:gd name="connsiteX40" fmla="*/ 7835900 w 9461500"/>
              <a:gd name="connsiteY40" fmla="*/ 317500 h 2273300"/>
              <a:gd name="connsiteX41" fmla="*/ 7899400 w 9461500"/>
              <a:gd name="connsiteY41" fmla="*/ 298450 h 2273300"/>
              <a:gd name="connsiteX42" fmla="*/ 7918450 w 9461500"/>
              <a:gd name="connsiteY42" fmla="*/ 292100 h 2273300"/>
              <a:gd name="connsiteX43" fmla="*/ 7950200 w 9461500"/>
              <a:gd name="connsiteY43" fmla="*/ 279400 h 2273300"/>
              <a:gd name="connsiteX44" fmla="*/ 7975600 w 9461500"/>
              <a:gd name="connsiteY44" fmla="*/ 260350 h 2273300"/>
              <a:gd name="connsiteX45" fmla="*/ 8147050 w 9461500"/>
              <a:gd name="connsiteY45" fmla="*/ 209550 h 2273300"/>
              <a:gd name="connsiteX46" fmla="*/ 8305800 w 9461500"/>
              <a:gd name="connsiteY46" fmla="*/ 190500 h 2273300"/>
              <a:gd name="connsiteX47" fmla="*/ 8362950 w 9461500"/>
              <a:gd name="connsiteY47" fmla="*/ 177800 h 2273300"/>
              <a:gd name="connsiteX48" fmla="*/ 8566150 w 9461500"/>
              <a:gd name="connsiteY48" fmla="*/ 177800 h 2273300"/>
              <a:gd name="connsiteX49" fmla="*/ 8648700 w 9461500"/>
              <a:gd name="connsiteY49" fmla="*/ 171450 h 2273300"/>
              <a:gd name="connsiteX50" fmla="*/ 8674100 w 9461500"/>
              <a:gd name="connsiteY50" fmla="*/ 158750 h 2273300"/>
              <a:gd name="connsiteX51" fmla="*/ 8699500 w 9461500"/>
              <a:gd name="connsiteY51" fmla="*/ 152400 h 2273300"/>
              <a:gd name="connsiteX52" fmla="*/ 9080500 w 9461500"/>
              <a:gd name="connsiteY52" fmla="*/ 57150 h 2273300"/>
              <a:gd name="connsiteX53" fmla="*/ 9150350 w 9461500"/>
              <a:gd name="connsiteY53" fmla="*/ 44450 h 2273300"/>
              <a:gd name="connsiteX54" fmla="*/ 9296400 w 9461500"/>
              <a:gd name="connsiteY54" fmla="*/ 25400 h 2273300"/>
              <a:gd name="connsiteX55" fmla="*/ 9353550 w 9461500"/>
              <a:gd name="connsiteY55" fmla="*/ 12700 h 2273300"/>
              <a:gd name="connsiteX56" fmla="*/ 9461500 w 9461500"/>
              <a:gd name="connsiteY56" fmla="*/ 0 h 2273300"/>
              <a:gd name="connsiteX57" fmla="*/ 9455150 w 9461500"/>
              <a:gd name="connsiteY57" fmla="*/ 2273300 h 227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461500" h="2273300">
                <a:moveTo>
                  <a:pt x="0" y="603250"/>
                </a:moveTo>
                <a:lnTo>
                  <a:pt x="755650" y="279400"/>
                </a:lnTo>
                <a:lnTo>
                  <a:pt x="1238250" y="228600"/>
                </a:lnTo>
                <a:lnTo>
                  <a:pt x="1631950" y="196850"/>
                </a:lnTo>
                <a:lnTo>
                  <a:pt x="1955800" y="292100"/>
                </a:lnTo>
                <a:lnTo>
                  <a:pt x="2292350" y="400050"/>
                </a:lnTo>
                <a:lnTo>
                  <a:pt x="2590800" y="412750"/>
                </a:lnTo>
                <a:lnTo>
                  <a:pt x="2870200" y="431800"/>
                </a:lnTo>
                <a:cubicBezTo>
                  <a:pt x="2891367" y="429683"/>
                  <a:pt x="2913396" y="431795"/>
                  <a:pt x="2933700" y="425450"/>
                </a:cubicBezTo>
                <a:cubicBezTo>
                  <a:pt x="2948269" y="420897"/>
                  <a:pt x="2971800" y="400050"/>
                  <a:pt x="2971800" y="400050"/>
                </a:cubicBezTo>
                <a:lnTo>
                  <a:pt x="3022600" y="381000"/>
                </a:lnTo>
                <a:lnTo>
                  <a:pt x="3149600" y="374650"/>
                </a:lnTo>
                <a:lnTo>
                  <a:pt x="3371850" y="349250"/>
                </a:lnTo>
                <a:lnTo>
                  <a:pt x="3613150" y="292100"/>
                </a:lnTo>
                <a:lnTo>
                  <a:pt x="3841750" y="190500"/>
                </a:lnTo>
                <a:lnTo>
                  <a:pt x="4019550" y="177800"/>
                </a:lnTo>
                <a:lnTo>
                  <a:pt x="4191000" y="158750"/>
                </a:lnTo>
                <a:lnTo>
                  <a:pt x="4457700" y="203200"/>
                </a:lnTo>
                <a:lnTo>
                  <a:pt x="4635500" y="279400"/>
                </a:lnTo>
                <a:lnTo>
                  <a:pt x="4749800" y="304800"/>
                </a:lnTo>
                <a:lnTo>
                  <a:pt x="5238750" y="381000"/>
                </a:lnTo>
                <a:lnTo>
                  <a:pt x="5556250" y="381000"/>
                </a:lnTo>
                <a:lnTo>
                  <a:pt x="5613400" y="381000"/>
                </a:lnTo>
                <a:lnTo>
                  <a:pt x="5803900" y="336550"/>
                </a:lnTo>
                <a:lnTo>
                  <a:pt x="5873750" y="311150"/>
                </a:lnTo>
                <a:lnTo>
                  <a:pt x="5930900" y="298450"/>
                </a:lnTo>
                <a:lnTo>
                  <a:pt x="6026150" y="279400"/>
                </a:lnTo>
                <a:lnTo>
                  <a:pt x="6197600" y="260350"/>
                </a:lnTo>
                <a:lnTo>
                  <a:pt x="6254750" y="273050"/>
                </a:lnTo>
                <a:lnTo>
                  <a:pt x="6362700" y="317500"/>
                </a:lnTo>
                <a:cubicBezTo>
                  <a:pt x="6419180" y="345740"/>
                  <a:pt x="6394568" y="342900"/>
                  <a:pt x="6432550" y="342900"/>
                </a:cubicBezTo>
                <a:lnTo>
                  <a:pt x="6540500" y="400050"/>
                </a:lnTo>
                <a:lnTo>
                  <a:pt x="6800850" y="501650"/>
                </a:lnTo>
                <a:cubicBezTo>
                  <a:pt x="6864311" y="508701"/>
                  <a:pt x="6838833" y="508000"/>
                  <a:pt x="6877050" y="508000"/>
                </a:cubicBezTo>
                <a:lnTo>
                  <a:pt x="7029450" y="546100"/>
                </a:lnTo>
                <a:lnTo>
                  <a:pt x="7232650" y="533400"/>
                </a:lnTo>
                <a:cubicBezTo>
                  <a:pt x="7280895" y="538225"/>
                  <a:pt x="7312566" y="547649"/>
                  <a:pt x="7359650" y="527050"/>
                </a:cubicBezTo>
                <a:cubicBezTo>
                  <a:pt x="7374796" y="520424"/>
                  <a:pt x="7397750" y="495300"/>
                  <a:pt x="7397750" y="495300"/>
                </a:cubicBezTo>
                <a:lnTo>
                  <a:pt x="7524750" y="444500"/>
                </a:lnTo>
                <a:lnTo>
                  <a:pt x="7594600" y="425450"/>
                </a:lnTo>
                <a:lnTo>
                  <a:pt x="7835900" y="317500"/>
                </a:lnTo>
                <a:lnTo>
                  <a:pt x="7899400" y="298450"/>
                </a:lnTo>
                <a:cubicBezTo>
                  <a:pt x="7905797" y="296482"/>
                  <a:pt x="7912183" y="294450"/>
                  <a:pt x="7918450" y="292100"/>
                </a:cubicBezTo>
                <a:cubicBezTo>
                  <a:pt x="7929123" y="288098"/>
                  <a:pt x="7940236" y="284936"/>
                  <a:pt x="7950200" y="279400"/>
                </a:cubicBezTo>
                <a:cubicBezTo>
                  <a:pt x="7959451" y="274260"/>
                  <a:pt x="7975600" y="260350"/>
                  <a:pt x="7975600" y="260350"/>
                </a:cubicBezTo>
                <a:lnTo>
                  <a:pt x="8147050" y="209550"/>
                </a:lnTo>
                <a:cubicBezTo>
                  <a:pt x="8287185" y="201307"/>
                  <a:pt x="8212883" y="212363"/>
                  <a:pt x="8305800" y="190500"/>
                </a:cubicBezTo>
                <a:cubicBezTo>
                  <a:pt x="8324796" y="186030"/>
                  <a:pt x="8362950" y="177800"/>
                  <a:pt x="8362950" y="177800"/>
                </a:cubicBezTo>
                <a:lnTo>
                  <a:pt x="8566150" y="177800"/>
                </a:lnTo>
                <a:cubicBezTo>
                  <a:pt x="8593667" y="175683"/>
                  <a:pt x="8621522" y="176246"/>
                  <a:pt x="8648700" y="171450"/>
                </a:cubicBezTo>
                <a:cubicBezTo>
                  <a:pt x="8658022" y="169805"/>
                  <a:pt x="8665237" y="162074"/>
                  <a:pt x="8674100" y="158750"/>
                </a:cubicBezTo>
                <a:cubicBezTo>
                  <a:pt x="8682272" y="155686"/>
                  <a:pt x="8699500" y="152400"/>
                  <a:pt x="8699500" y="152400"/>
                </a:cubicBezTo>
                <a:lnTo>
                  <a:pt x="9080500" y="57150"/>
                </a:lnTo>
                <a:lnTo>
                  <a:pt x="9150350" y="44450"/>
                </a:lnTo>
                <a:lnTo>
                  <a:pt x="9296400" y="25400"/>
                </a:lnTo>
                <a:lnTo>
                  <a:pt x="9353550" y="12700"/>
                </a:lnTo>
                <a:lnTo>
                  <a:pt x="9461500" y="0"/>
                </a:lnTo>
                <a:cubicBezTo>
                  <a:pt x="9459383" y="757767"/>
                  <a:pt x="9457267" y="1515533"/>
                  <a:pt x="9455150" y="2273300"/>
                </a:cubicBezTo>
              </a:path>
            </a:pathLst>
          </a:custGeom>
          <a:solidFill>
            <a:schemeClr val="tx2">
              <a:lumMod val="75000"/>
              <a:alpha val="48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>
              <a:solidFill>
                <a:schemeClr val="bg1"/>
              </a:solidFill>
              <a:latin typeface="Arial"/>
              <a:ea typeface="Arial Unicode MS"/>
              <a:cs typeface="Arial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355601" y="4144433"/>
            <a:ext cx="8399462" cy="1896532"/>
          </a:xfrm>
          <a:prstGeom prst="rect">
            <a:avLst/>
          </a:prstGeom>
          <a:solidFill>
            <a:schemeClr val="tx2">
              <a:lumMod val="75000"/>
              <a:alpha val="48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 extrusionH="95250">
            <a:bevelT w="19050" h="0"/>
            <a:bevelB w="69850" h="133350"/>
            <a:extrusionClr>
              <a:srgbClr val="C00000"/>
            </a:extrusionClr>
            <a:contourClr>
              <a:srgbClr val="C00000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bg1"/>
              </a:solidFill>
              <a:latin typeface="Arial"/>
              <a:ea typeface="Arial Unicode MS"/>
              <a:cs typeface="Arial"/>
              <a:sym typeface="Arial"/>
            </a:endParaRPr>
          </a:p>
        </p:txBody>
      </p:sp>
      <p:sp>
        <p:nvSpPr>
          <p:cNvPr id="8" name="Rechteck 22"/>
          <p:cNvSpPr/>
          <p:nvPr/>
        </p:nvSpPr>
        <p:spPr>
          <a:xfrm>
            <a:off x="1409382" y="2081352"/>
            <a:ext cx="1080000" cy="132224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lIns="72000" tIns="72000" rIns="72000" bIns="72000">
            <a:noAutofit/>
          </a:bodyPr>
          <a:lstStyle/>
          <a:p>
            <a:pPr hangingPunct="0"/>
            <a:r>
              <a:rPr lang="en-GB" sz="900" b="1" kern="0" dirty="0" smtClean="0">
                <a:solidFill>
                  <a:schemeClr val="bg1"/>
                </a:solidFill>
                <a:sym typeface="Arial"/>
              </a:rPr>
              <a:t>A new customer buys a policy</a:t>
            </a:r>
            <a:endParaRPr lang="en-GB" sz="900" b="1" kern="0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9" name="Rechteck 22"/>
          <p:cNvSpPr/>
          <p:nvPr/>
        </p:nvSpPr>
        <p:spPr>
          <a:xfrm>
            <a:off x="2643568" y="2081352"/>
            <a:ext cx="1080000" cy="132224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lIns="0" tIns="72000" rIns="0" bIns="72000">
            <a:noAutofit/>
          </a:bodyPr>
          <a:lstStyle/>
          <a:p>
            <a:pPr algn="ctr" hangingPunct="0"/>
            <a:r>
              <a:rPr lang="en-GB" sz="900" b="1" kern="0" dirty="0">
                <a:solidFill>
                  <a:schemeClr val="bg1"/>
                </a:solidFill>
                <a:sym typeface="Arial"/>
              </a:rPr>
              <a:t>Going to the airport, </a:t>
            </a:r>
            <a:endParaRPr lang="en-GB" sz="900" b="1" kern="0" dirty="0" smtClean="0">
              <a:solidFill>
                <a:schemeClr val="bg1"/>
              </a:solidFill>
              <a:sym typeface="Arial"/>
            </a:endParaRPr>
          </a:p>
          <a:p>
            <a:pPr algn="ctr" hangingPunct="0"/>
            <a:r>
              <a:rPr lang="en-GB" sz="900" b="1" kern="0" dirty="0" smtClean="0">
                <a:solidFill>
                  <a:schemeClr val="bg1"/>
                </a:solidFill>
                <a:sym typeface="Arial"/>
              </a:rPr>
              <a:t>the </a:t>
            </a:r>
            <a:r>
              <a:rPr lang="en-GB" sz="900" b="1" kern="0" dirty="0">
                <a:solidFill>
                  <a:schemeClr val="bg1"/>
                </a:solidFill>
                <a:sym typeface="Arial"/>
              </a:rPr>
              <a:t>customer is offered a travel policy</a:t>
            </a:r>
          </a:p>
        </p:txBody>
      </p:sp>
      <p:sp>
        <p:nvSpPr>
          <p:cNvPr id="10" name="Rechteck 22"/>
          <p:cNvSpPr/>
          <p:nvPr/>
        </p:nvSpPr>
        <p:spPr>
          <a:xfrm>
            <a:off x="3877754" y="2081352"/>
            <a:ext cx="1080000" cy="132224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lIns="72000" tIns="72000" rIns="72000" bIns="72000">
            <a:noAutofit/>
          </a:bodyPr>
          <a:lstStyle/>
          <a:p>
            <a:pPr hangingPunct="0"/>
            <a:r>
              <a:rPr lang="en-GB" sz="900" b="1" kern="0" dirty="0">
                <a:solidFill>
                  <a:schemeClr val="bg1"/>
                </a:solidFill>
                <a:sym typeface="Arial"/>
              </a:rPr>
              <a:t>Alerts against any peril</a:t>
            </a:r>
          </a:p>
        </p:txBody>
      </p:sp>
      <p:sp>
        <p:nvSpPr>
          <p:cNvPr id="11" name="Rechteck 22"/>
          <p:cNvSpPr/>
          <p:nvPr/>
        </p:nvSpPr>
        <p:spPr>
          <a:xfrm>
            <a:off x="5111940" y="2081352"/>
            <a:ext cx="1080000" cy="132224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lIns="72000" tIns="72000" rIns="72000" bIns="72000">
            <a:noAutofit/>
          </a:bodyPr>
          <a:lstStyle/>
          <a:p>
            <a:pPr hangingPunct="0"/>
            <a:r>
              <a:rPr lang="en-GB" sz="900" b="1" kern="0" dirty="0">
                <a:solidFill>
                  <a:schemeClr val="bg1"/>
                </a:solidFill>
                <a:sym typeface="Arial"/>
              </a:rPr>
              <a:t>Driving score through mobile App</a:t>
            </a:r>
          </a:p>
        </p:txBody>
      </p:sp>
      <p:sp>
        <p:nvSpPr>
          <p:cNvPr id="12" name="Rechteck 22"/>
          <p:cNvSpPr/>
          <p:nvPr/>
        </p:nvSpPr>
        <p:spPr>
          <a:xfrm>
            <a:off x="6346126" y="2081352"/>
            <a:ext cx="1080000" cy="132224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lIns="72000" tIns="72000" rIns="72000" bIns="72000">
            <a:noAutofit/>
          </a:bodyPr>
          <a:lstStyle/>
          <a:p>
            <a:pPr hangingPunct="0"/>
            <a:r>
              <a:rPr lang="en-GB" sz="900" b="1" kern="0" dirty="0">
                <a:solidFill>
                  <a:schemeClr val="bg1"/>
                </a:solidFill>
                <a:sym typeface="Arial"/>
              </a:rPr>
              <a:t>Immediate </a:t>
            </a:r>
            <a:r>
              <a:rPr lang="en-GB" sz="900" b="1" kern="0" dirty="0" smtClean="0">
                <a:solidFill>
                  <a:schemeClr val="bg1"/>
                </a:solidFill>
                <a:sym typeface="Arial"/>
              </a:rPr>
              <a:t>assistance in case of accident</a:t>
            </a:r>
            <a:endParaRPr lang="en-GB" sz="900" b="1" kern="0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13" name="Rechteck 22"/>
          <p:cNvSpPr/>
          <p:nvPr/>
        </p:nvSpPr>
        <p:spPr>
          <a:xfrm>
            <a:off x="7580310" y="2081352"/>
            <a:ext cx="1080000" cy="132224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lIns="72000" tIns="72000" rIns="72000" bIns="72000">
            <a:noAutofit/>
          </a:bodyPr>
          <a:lstStyle/>
          <a:p>
            <a:pPr hangingPunct="0"/>
            <a:r>
              <a:rPr lang="en-GB" sz="900" b="1" kern="0" dirty="0">
                <a:solidFill>
                  <a:schemeClr val="bg1"/>
                </a:solidFill>
                <a:sym typeface="Arial"/>
              </a:rPr>
              <a:t>Renewal </a:t>
            </a:r>
            <a:endParaRPr lang="en-GB" sz="900" b="1" kern="0" dirty="0" smtClean="0">
              <a:solidFill>
                <a:schemeClr val="bg1"/>
              </a:solidFill>
              <a:sym typeface="Arial"/>
            </a:endParaRPr>
          </a:p>
          <a:p>
            <a:pPr hangingPunct="0"/>
            <a:r>
              <a:rPr lang="en-GB" sz="900" b="1" kern="0" dirty="0" smtClean="0">
                <a:solidFill>
                  <a:schemeClr val="bg1"/>
                </a:solidFill>
                <a:sym typeface="Arial"/>
              </a:rPr>
              <a:t>+ </a:t>
            </a:r>
            <a:r>
              <a:rPr lang="en-GB" sz="900" b="1" kern="0" dirty="0">
                <a:solidFill>
                  <a:schemeClr val="bg1"/>
                </a:solidFill>
                <a:sym typeface="Arial"/>
              </a:rPr>
              <a:t>other insurance proposals</a:t>
            </a:r>
          </a:p>
        </p:txBody>
      </p:sp>
      <p:grpSp>
        <p:nvGrpSpPr>
          <p:cNvPr id="14" name="Gruppo 2"/>
          <p:cNvGrpSpPr/>
          <p:nvPr/>
        </p:nvGrpSpPr>
        <p:grpSpPr>
          <a:xfrm>
            <a:off x="1409382" y="4521201"/>
            <a:ext cx="7250928" cy="1380067"/>
            <a:chOff x="1536382" y="3605714"/>
            <a:chExt cx="7250928" cy="827999"/>
          </a:xfrm>
        </p:grpSpPr>
        <p:sp>
          <p:nvSpPr>
            <p:cNvPr id="15" name="Rechteck 22"/>
            <p:cNvSpPr/>
            <p:nvPr/>
          </p:nvSpPr>
          <p:spPr>
            <a:xfrm>
              <a:off x="1536382" y="3605714"/>
              <a:ext cx="1080000" cy="8279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 lIns="72000" tIns="72000" rIns="72000" bIns="72000">
              <a:noAutofit/>
            </a:bodyPr>
            <a:lstStyle/>
            <a:p>
              <a:pPr algn="ctr" hangingPunct="0"/>
              <a:r>
                <a:rPr lang="en-GB" sz="900" b="1" kern="0" dirty="0">
                  <a:solidFill>
                    <a:schemeClr val="bg1"/>
                  </a:solidFill>
                  <a:sym typeface="Arial"/>
                </a:rPr>
                <a:t>Telematics box</a:t>
              </a:r>
            </a:p>
          </p:txBody>
        </p:sp>
        <p:sp>
          <p:nvSpPr>
            <p:cNvPr id="16" name="Rechteck 22"/>
            <p:cNvSpPr/>
            <p:nvPr/>
          </p:nvSpPr>
          <p:spPr>
            <a:xfrm>
              <a:off x="2770568" y="3605714"/>
              <a:ext cx="1080000" cy="8279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 lIns="72000" tIns="72000" rIns="72000" bIns="72000">
              <a:noAutofit/>
            </a:bodyPr>
            <a:lstStyle/>
            <a:p>
              <a:pPr algn="ctr" hangingPunct="0"/>
              <a:r>
                <a:rPr lang="en-GB" sz="900" b="1" kern="0" dirty="0">
                  <a:solidFill>
                    <a:schemeClr val="bg1"/>
                  </a:solidFill>
                  <a:sym typeface="Arial"/>
                </a:rPr>
                <a:t>Driving behavior is monitored</a:t>
              </a:r>
            </a:p>
          </p:txBody>
        </p:sp>
        <p:sp>
          <p:nvSpPr>
            <p:cNvPr id="17" name="Rechteck 22"/>
            <p:cNvSpPr/>
            <p:nvPr/>
          </p:nvSpPr>
          <p:spPr>
            <a:xfrm>
              <a:off x="4004754" y="3605714"/>
              <a:ext cx="1080000" cy="8279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 lIns="72000" tIns="72000" rIns="72000" bIns="72000">
              <a:noAutofit/>
            </a:bodyPr>
            <a:lstStyle/>
            <a:p>
              <a:pPr algn="ctr" hangingPunct="0"/>
              <a:r>
                <a:rPr lang="en-GB" sz="900" b="1" kern="0" dirty="0">
                  <a:solidFill>
                    <a:schemeClr val="bg1"/>
                  </a:solidFill>
                  <a:sym typeface="Arial"/>
                </a:rPr>
                <a:t>Data stored in cloud</a:t>
              </a:r>
            </a:p>
          </p:txBody>
        </p:sp>
        <p:sp>
          <p:nvSpPr>
            <p:cNvPr id="18" name="Rechteck 22"/>
            <p:cNvSpPr/>
            <p:nvPr/>
          </p:nvSpPr>
          <p:spPr>
            <a:xfrm>
              <a:off x="5238940" y="3605714"/>
              <a:ext cx="1080000" cy="8279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 lIns="72000" tIns="72000" rIns="72000" bIns="72000">
              <a:noAutofit/>
            </a:bodyPr>
            <a:lstStyle/>
            <a:p>
              <a:pPr algn="ctr" hangingPunct="0"/>
              <a:r>
                <a:rPr lang="en-GB" sz="900" b="1" kern="0" dirty="0">
                  <a:solidFill>
                    <a:schemeClr val="bg1"/>
                  </a:solidFill>
                  <a:sym typeface="Arial"/>
                </a:rPr>
                <a:t>Smart modelling</a:t>
              </a:r>
            </a:p>
          </p:txBody>
        </p:sp>
        <p:sp>
          <p:nvSpPr>
            <p:cNvPr id="19" name="Rechteck 22"/>
            <p:cNvSpPr/>
            <p:nvPr/>
          </p:nvSpPr>
          <p:spPr>
            <a:xfrm>
              <a:off x="6473126" y="3605714"/>
              <a:ext cx="1080000" cy="8279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 lIns="72000" tIns="72000" rIns="72000" bIns="72000">
              <a:noAutofit/>
            </a:bodyPr>
            <a:lstStyle/>
            <a:p>
              <a:pPr algn="ctr" hangingPunct="0"/>
              <a:r>
                <a:rPr lang="en-GB" sz="900" b="1" kern="0" dirty="0">
                  <a:solidFill>
                    <a:schemeClr val="bg1"/>
                  </a:solidFill>
                  <a:sym typeface="Arial"/>
                </a:rPr>
                <a:t>Analytics using smart indicators</a:t>
              </a:r>
            </a:p>
          </p:txBody>
        </p:sp>
        <p:sp>
          <p:nvSpPr>
            <p:cNvPr id="20" name="Rechteck 22"/>
            <p:cNvSpPr/>
            <p:nvPr/>
          </p:nvSpPr>
          <p:spPr>
            <a:xfrm>
              <a:off x="7707310" y="3605714"/>
              <a:ext cx="1080000" cy="8279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 lIns="72000" tIns="72000" rIns="72000" bIns="72000">
              <a:noAutofit/>
            </a:bodyPr>
            <a:lstStyle/>
            <a:p>
              <a:pPr algn="ctr" hangingPunct="0"/>
              <a:r>
                <a:rPr lang="en-GB" sz="900" b="1" kern="0" dirty="0">
                  <a:solidFill>
                    <a:schemeClr val="bg1"/>
                  </a:solidFill>
                  <a:sym typeface="Arial"/>
                </a:rPr>
                <a:t>Claim assessment and fraud detection</a:t>
              </a:r>
            </a:p>
          </p:txBody>
        </p:sp>
      </p:grpSp>
      <p:pic>
        <p:nvPicPr>
          <p:cNvPr id="21" name="Immagine 12" descr="icon_customer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850" y="2057400"/>
            <a:ext cx="584200" cy="669224"/>
          </a:xfrm>
          <a:prstGeom prst="rect">
            <a:avLst/>
          </a:prstGeom>
        </p:spPr>
      </p:pic>
      <p:grpSp>
        <p:nvGrpSpPr>
          <p:cNvPr id="23" name="Gruppo 16"/>
          <p:cNvGrpSpPr/>
          <p:nvPr/>
        </p:nvGrpSpPr>
        <p:grpSpPr>
          <a:xfrm>
            <a:off x="1746827" y="3403600"/>
            <a:ext cx="144000" cy="392376"/>
            <a:chOff x="1896052" y="2451100"/>
            <a:chExt cx="144000" cy="294282"/>
          </a:xfrm>
        </p:grpSpPr>
        <p:sp>
          <p:nvSpPr>
            <p:cNvPr id="24" name="Ovale 44"/>
            <p:cNvSpPr/>
            <p:nvPr/>
          </p:nvSpPr>
          <p:spPr>
            <a:xfrm>
              <a:off x="1896052" y="2601382"/>
              <a:ext cx="144000" cy="144000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bg1"/>
              </a:solidFill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matte">
              <a:contourClr>
                <a:schemeClr val="accent1">
                  <a:shade val="70000"/>
                  <a:satMod val="10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 b="1"/>
            </a:p>
          </p:txBody>
        </p:sp>
        <p:cxnSp>
          <p:nvCxnSpPr>
            <p:cNvPr id="25" name="Connettore 1 14"/>
            <p:cNvCxnSpPr/>
            <p:nvPr/>
          </p:nvCxnSpPr>
          <p:spPr>
            <a:xfrm>
              <a:off x="1968052" y="2451100"/>
              <a:ext cx="0" cy="211667"/>
            </a:xfrm>
            <a:prstGeom prst="line">
              <a:avLst/>
            </a:prstGeom>
            <a:ln w="9525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o 15"/>
          <p:cNvGrpSpPr/>
          <p:nvPr/>
        </p:nvGrpSpPr>
        <p:grpSpPr>
          <a:xfrm>
            <a:off x="2013527" y="3714043"/>
            <a:ext cx="144000" cy="798691"/>
            <a:chOff x="2162752" y="2601382"/>
            <a:chExt cx="144000" cy="599018"/>
          </a:xfrm>
        </p:grpSpPr>
        <p:cxnSp>
          <p:nvCxnSpPr>
            <p:cNvPr id="27" name="Connettore 1 65"/>
            <p:cNvCxnSpPr/>
            <p:nvPr/>
          </p:nvCxnSpPr>
          <p:spPr>
            <a:xfrm>
              <a:off x="2234752" y="2749550"/>
              <a:ext cx="0" cy="450850"/>
            </a:xfrm>
            <a:prstGeom prst="line">
              <a:avLst/>
            </a:prstGeom>
            <a:ln w="9525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e 66"/>
            <p:cNvSpPr/>
            <p:nvPr/>
          </p:nvSpPr>
          <p:spPr>
            <a:xfrm>
              <a:off x="2162752" y="2601382"/>
              <a:ext cx="144000" cy="144000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bg1"/>
              </a:solidFill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matte">
              <a:contourClr>
                <a:schemeClr val="accent1">
                  <a:shade val="70000"/>
                  <a:satMod val="10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 b="1"/>
            </a:p>
          </p:txBody>
        </p:sp>
      </p:grpSp>
      <p:grpSp>
        <p:nvGrpSpPr>
          <p:cNvPr id="29" name="Gruppo 71"/>
          <p:cNvGrpSpPr/>
          <p:nvPr/>
        </p:nvGrpSpPr>
        <p:grpSpPr>
          <a:xfrm>
            <a:off x="2832677" y="3824110"/>
            <a:ext cx="144000" cy="699913"/>
            <a:chOff x="2162752" y="2601382"/>
            <a:chExt cx="144000" cy="524935"/>
          </a:xfrm>
        </p:grpSpPr>
        <p:cxnSp>
          <p:nvCxnSpPr>
            <p:cNvPr id="30" name="Connettore 1 72"/>
            <p:cNvCxnSpPr/>
            <p:nvPr/>
          </p:nvCxnSpPr>
          <p:spPr>
            <a:xfrm>
              <a:off x="2234752" y="2749550"/>
              <a:ext cx="0" cy="376767"/>
            </a:xfrm>
            <a:prstGeom prst="line">
              <a:avLst/>
            </a:prstGeom>
            <a:ln w="9525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e 73"/>
            <p:cNvSpPr/>
            <p:nvPr/>
          </p:nvSpPr>
          <p:spPr>
            <a:xfrm>
              <a:off x="2162752" y="2601382"/>
              <a:ext cx="144000" cy="144000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bg1"/>
              </a:solidFill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matte">
              <a:contourClr>
                <a:schemeClr val="accent1">
                  <a:shade val="70000"/>
                  <a:satMod val="10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 b="1"/>
            </a:p>
          </p:txBody>
        </p:sp>
      </p:grpSp>
      <p:grpSp>
        <p:nvGrpSpPr>
          <p:cNvPr id="32" name="Gruppo 74"/>
          <p:cNvGrpSpPr/>
          <p:nvPr/>
        </p:nvGrpSpPr>
        <p:grpSpPr>
          <a:xfrm>
            <a:off x="3104139" y="3412067"/>
            <a:ext cx="144000" cy="553243"/>
            <a:chOff x="1896052" y="2330450"/>
            <a:chExt cx="144000" cy="414932"/>
          </a:xfrm>
        </p:grpSpPr>
        <p:sp>
          <p:nvSpPr>
            <p:cNvPr id="33" name="Ovale 75"/>
            <p:cNvSpPr/>
            <p:nvPr/>
          </p:nvSpPr>
          <p:spPr>
            <a:xfrm>
              <a:off x="1896052" y="2601382"/>
              <a:ext cx="144000" cy="144000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bg1"/>
              </a:solidFill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matte">
              <a:contourClr>
                <a:schemeClr val="accent1">
                  <a:shade val="70000"/>
                  <a:satMod val="10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 b="1"/>
            </a:p>
          </p:txBody>
        </p:sp>
        <p:cxnSp>
          <p:nvCxnSpPr>
            <p:cNvPr id="34" name="Connettore 1 76"/>
            <p:cNvCxnSpPr/>
            <p:nvPr/>
          </p:nvCxnSpPr>
          <p:spPr>
            <a:xfrm>
              <a:off x="1968052" y="2330450"/>
              <a:ext cx="0" cy="332317"/>
            </a:xfrm>
            <a:prstGeom prst="line">
              <a:avLst/>
            </a:prstGeom>
            <a:ln w="9525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po 77"/>
          <p:cNvGrpSpPr/>
          <p:nvPr/>
        </p:nvGrpSpPr>
        <p:grpSpPr>
          <a:xfrm>
            <a:off x="3375602" y="3714043"/>
            <a:ext cx="144000" cy="192000"/>
            <a:chOff x="2556452" y="2601382"/>
            <a:chExt cx="144000" cy="144000"/>
          </a:xfrm>
        </p:grpSpPr>
        <p:sp>
          <p:nvSpPr>
            <p:cNvPr id="36" name="Ovale 78"/>
            <p:cNvSpPr/>
            <p:nvPr/>
          </p:nvSpPr>
          <p:spPr>
            <a:xfrm>
              <a:off x="2556452" y="2601382"/>
              <a:ext cx="144000" cy="144000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bg1"/>
              </a:solidFill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matte">
              <a:contourClr>
                <a:schemeClr val="accent1">
                  <a:shade val="70000"/>
                  <a:satMod val="10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 b="1"/>
            </a:p>
          </p:txBody>
        </p:sp>
        <p:sp>
          <p:nvSpPr>
            <p:cNvPr id="37" name="Ovale 79"/>
            <p:cNvSpPr/>
            <p:nvPr/>
          </p:nvSpPr>
          <p:spPr>
            <a:xfrm>
              <a:off x="2565452" y="2610382"/>
              <a:ext cx="126000" cy="126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 cmpd="sng">
              <a:noFill/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matte">
              <a:contourClr>
                <a:schemeClr val="accent1">
                  <a:shade val="70000"/>
                  <a:satMod val="10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 b="1"/>
            </a:p>
          </p:txBody>
        </p:sp>
      </p:grpSp>
      <p:grpSp>
        <p:nvGrpSpPr>
          <p:cNvPr id="38" name="Gruppo 83"/>
          <p:cNvGrpSpPr/>
          <p:nvPr/>
        </p:nvGrpSpPr>
        <p:grpSpPr>
          <a:xfrm>
            <a:off x="4483677" y="3412067"/>
            <a:ext cx="144000" cy="485509"/>
            <a:chOff x="1896052" y="2381250"/>
            <a:chExt cx="144000" cy="364132"/>
          </a:xfrm>
        </p:grpSpPr>
        <p:sp>
          <p:nvSpPr>
            <p:cNvPr id="39" name="Ovale 84"/>
            <p:cNvSpPr/>
            <p:nvPr/>
          </p:nvSpPr>
          <p:spPr>
            <a:xfrm>
              <a:off x="1896052" y="2601382"/>
              <a:ext cx="144000" cy="144000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bg1"/>
              </a:solidFill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matte">
              <a:contourClr>
                <a:schemeClr val="accent1">
                  <a:shade val="70000"/>
                  <a:satMod val="10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 b="1"/>
            </a:p>
          </p:txBody>
        </p:sp>
        <p:cxnSp>
          <p:nvCxnSpPr>
            <p:cNvPr id="40" name="Connettore 1 85"/>
            <p:cNvCxnSpPr/>
            <p:nvPr/>
          </p:nvCxnSpPr>
          <p:spPr>
            <a:xfrm>
              <a:off x="1968052" y="2381250"/>
              <a:ext cx="0" cy="281517"/>
            </a:xfrm>
            <a:prstGeom prst="line">
              <a:avLst/>
            </a:prstGeom>
            <a:ln w="9525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po 86"/>
          <p:cNvGrpSpPr/>
          <p:nvPr/>
        </p:nvGrpSpPr>
        <p:grpSpPr>
          <a:xfrm>
            <a:off x="4204277" y="3612443"/>
            <a:ext cx="144000" cy="908757"/>
            <a:chOff x="2162752" y="2601382"/>
            <a:chExt cx="144000" cy="681568"/>
          </a:xfrm>
        </p:grpSpPr>
        <p:cxnSp>
          <p:nvCxnSpPr>
            <p:cNvPr id="42" name="Connettore 1 87"/>
            <p:cNvCxnSpPr/>
            <p:nvPr/>
          </p:nvCxnSpPr>
          <p:spPr>
            <a:xfrm>
              <a:off x="2234752" y="2749550"/>
              <a:ext cx="0" cy="533400"/>
            </a:xfrm>
            <a:prstGeom prst="line">
              <a:avLst/>
            </a:prstGeom>
            <a:ln w="9525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e 88"/>
            <p:cNvSpPr/>
            <p:nvPr/>
          </p:nvSpPr>
          <p:spPr>
            <a:xfrm>
              <a:off x="2162752" y="2601382"/>
              <a:ext cx="144000" cy="144000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bg1"/>
              </a:solidFill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matte">
              <a:contourClr>
                <a:schemeClr val="accent1">
                  <a:shade val="70000"/>
                  <a:satMod val="10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 b="1"/>
            </a:p>
          </p:txBody>
        </p:sp>
      </p:grpSp>
      <p:grpSp>
        <p:nvGrpSpPr>
          <p:cNvPr id="45" name="Gruppo 98"/>
          <p:cNvGrpSpPr/>
          <p:nvPr/>
        </p:nvGrpSpPr>
        <p:grpSpPr>
          <a:xfrm>
            <a:off x="5296477" y="3824110"/>
            <a:ext cx="144000" cy="699913"/>
            <a:chOff x="2162752" y="2601382"/>
            <a:chExt cx="144000" cy="524935"/>
          </a:xfrm>
        </p:grpSpPr>
        <p:cxnSp>
          <p:nvCxnSpPr>
            <p:cNvPr id="46" name="Connettore 1 99"/>
            <p:cNvCxnSpPr/>
            <p:nvPr/>
          </p:nvCxnSpPr>
          <p:spPr>
            <a:xfrm>
              <a:off x="2234752" y="2749550"/>
              <a:ext cx="0" cy="376767"/>
            </a:xfrm>
            <a:prstGeom prst="line">
              <a:avLst/>
            </a:prstGeom>
            <a:ln w="9525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e 100"/>
            <p:cNvSpPr/>
            <p:nvPr/>
          </p:nvSpPr>
          <p:spPr>
            <a:xfrm>
              <a:off x="2162752" y="2601382"/>
              <a:ext cx="144000" cy="144000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bg1"/>
              </a:solidFill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matte">
              <a:contourClr>
                <a:schemeClr val="accent1">
                  <a:shade val="70000"/>
                  <a:satMod val="10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 b="1"/>
            </a:p>
          </p:txBody>
        </p:sp>
      </p:grpSp>
      <p:grpSp>
        <p:nvGrpSpPr>
          <p:cNvPr id="48" name="Gruppo 104"/>
          <p:cNvGrpSpPr/>
          <p:nvPr/>
        </p:nvGrpSpPr>
        <p:grpSpPr>
          <a:xfrm>
            <a:off x="6841115" y="3412067"/>
            <a:ext cx="144000" cy="705643"/>
            <a:chOff x="1896052" y="2216150"/>
            <a:chExt cx="144000" cy="529232"/>
          </a:xfrm>
        </p:grpSpPr>
        <p:sp>
          <p:nvSpPr>
            <p:cNvPr id="49" name="Ovale 105"/>
            <p:cNvSpPr/>
            <p:nvPr/>
          </p:nvSpPr>
          <p:spPr>
            <a:xfrm>
              <a:off x="1896052" y="2601382"/>
              <a:ext cx="144000" cy="144000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bg1"/>
              </a:solidFill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matte">
              <a:contourClr>
                <a:schemeClr val="accent1">
                  <a:shade val="70000"/>
                  <a:satMod val="10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 b="1"/>
            </a:p>
          </p:txBody>
        </p:sp>
        <p:cxnSp>
          <p:nvCxnSpPr>
            <p:cNvPr id="50" name="Connettore 1 106"/>
            <p:cNvCxnSpPr/>
            <p:nvPr/>
          </p:nvCxnSpPr>
          <p:spPr>
            <a:xfrm flipH="1">
              <a:off x="1968052" y="2216150"/>
              <a:ext cx="2035" cy="446617"/>
            </a:xfrm>
            <a:prstGeom prst="line">
              <a:avLst/>
            </a:prstGeom>
            <a:ln w="9525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po 107"/>
          <p:cNvGrpSpPr/>
          <p:nvPr/>
        </p:nvGrpSpPr>
        <p:grpSpPr>
          <a:xfrm>
            <a:off x="7122102" y="3824109"/>
            <a:ext cx="144000" cy="192000"/>
            <a:chOff x="2556452" y="2601382"/>
            <a:chExt cx="144000" cy="144000"/>
          </a:xfrm>
        </p:grpSpPr>
        <p:sp>
          <p:nvSpPr>
            <p:cNvPr id="52" name="Ovale 108"/>
            <p:cNvSpPr/>
            <p:nvPr/>
          </p:nvSpPr>
          <p:spPr>
            <a:xfrm>
              <a:off x="2556452" y="2601382"/>
              <a:ext cx="144000" cy="144000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bg1"/>
              </a:solidFill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matte">
              <a:contourClr>
                <a:schemeClr val="accent1">
                  <a:shade val="70000"/>
                  <a:satMod val="10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 b="1"/>
            </a:p>
          </p:txBody>
        </p:sp>
        <p:sp>
          <p:nvSpPr>
            <p:cNvPr id="53" name="Ovale 109"/>
            <p:cNvSpPr/>
            <p:nvPr/>
          </p:nvSpPr>
          <p:spPr>
            <a:xfrm>
              <a:off x="2565452" y="2610382"/>
              <a:ext cx="126000" cy="126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 cmpd="sng">
              <a:noFill/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matte">
              <a:contourClr>
                <a:schemeClr val="accent1">
                  <a:shade val="70000"/>
                  <a:satMod val="10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 b="1"/>
            </a:p>
          </p:txBody>
        </p:sp>
      </p:grpSp>
      <p:grpSp>
        <p:nvGrpSpPr>
          <p:cNvPr id="54" name="Gruppo 110"/>
          <p:cNvGrpSpPr/>
          <p:nvPr/>
        </p:nvGrpSpPr>
        <p:grpSpPr>
          <a:xfrm>
            <a:off x="6560127" y="3976510"/>
            <a:ext cx="144000" cy="527757"/>
            <a:chOff x="2162752" y="2601382"/>
            <a:chExt cx="144000" cy="395818"/>
          </a:xfrm>
        </p:grpSpPr>
        <p:cxnSp>
          <p:nvCxnSpPr>
            <p:cNvPr id="55" name="Connettore 1 111"/>
            <p:cNvCxnSpPr/>
            <p:nvPr/>
          </p:nvCxnSpPr>
          <p:spPr>
            <a:xfrm>
              <a:off x="2234752" y="2749550"/>
              <a:ext cx="0" cy="247650"/>
            </a:xfrm>
            <a:prstGeom prst="line">
              <a:avLst/>
            </a:prstGeom>
            <a:ln w="9525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e 112"/>
            <p:cNvSpPr/>
            <p:nvPr/>
          </p:nvSpPr>
          <p:spPr>
            <a:xfrm>
              <a:off x="2162752" y="2601382"/>
              <a:ext cx="144000" cy="144000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bg1"/>
              </a:solidFill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matte">
              <a:contourClr>
                <a:schemeClr val="accent1">
                  <a:shade val="70000"/>
                  <a:satMod val="10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 b="1"/>
            </a:p>
          </p:txBody>
        </p:sp>
      </p:grpSp>
      <p:grpSp>
        <p:nvGrpSpPr>
          <p:cNvPr id="57" name="Gruppo 113"/>
          <p:cNvGrpSpPr/>
          <p:nvPr/>
        </p:nvGrpSpPr>
        <p:grpSpPr>
          <a:xfrm>
            <a:off x="7652327" y="3595509"/>
            <a:ext cx="144000" cy="900291"/>
            <a:chOff x="2162752" y="2601382"/>
            <a:chExt cx="144000" cy="675218"/>
          </a:xfrm>
        </p:grpSpPr>
        <p:cxnSp>
          <p:nvCxnSpPr>
            <p:cNvPr id="58" name="Connettore 1 114"/>
            <p:cNvCxnSpPr/>
            <p:nvPr/>
          </p:nvCxnSpPr>
          <p:spPr>
            <a:xfrm>
              <a:off x="2234752" y="2749550"/>
              <a:ext cx="0" cy="527050"/>
            </a:xfrm>
            <a:prstGeom prst="line">
              <a:avLst/>
            </a:prstGeom>
            <a:ln w="9525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e 115"/>
            <p:cNvSpPr/>
            <p:nvPr/>
          </p:nvSpPr>
          <p:spPr>
            <a:xfrm>
              <a:off x="2162752" y="2601382"/>
              <a:ext cx="144000" cy="144000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bg1"/>
              </a:solidFill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matte">
              <a:contourClr>
                <a:schemeClr val="accent1">
                  <a:shade val="70000"/>
                  <a:satMod val="10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 b="1"/>
            </a:p>
          </p:txBody>
        </p:sp>
      </p:grpSp>
      <p:grpSp>
        <p:nvGrpSpPr>
          <p:cNvPr id="60" name="Gruppo 116"/>
          <p:cNvGrpSpPr/>
          <p:nvPr/>
        </p:nvGrpSpPr>
        <p:grpSpPr>
          <a:xfrm>
            <a:off x="7922202" y="3570109"/>
            <a:ext cx="144000" cy="192000"/>
            <a:chOff x="2556452" y="2601382"/>
            <a:chExt cx="144000" cy="144000"/>
          </a:xfrm>
        </p:grpSpPr>
        <p:sp>
          <p:nvSpPr>
            <p:cNvPr id="61" name="Ovale 117"/>
            <p:cNvSpPr/>
            <p:nvPr/>
          </p:nvSpPr>
          <p:spPr>
            <a:xfrm>
              <a:off x="2556452" y="2601382"/>
              <a:ext cx="144000" cy="144000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bg1"/>
              </a:solidFill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matte">
              <a:contourClr>
                <a:schemeClr val="accent1">
                  <a:shade val="70000"/>
                  <a:satMod val="10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 b="1"/>
            </a:p>
          </p:txBody>
        </p:sp>
        <p:sp>
          <p:nvSpPr>
            <p:cNvPr id="62" name="Ovale 118"/>
            <p:cNvSpPr/>
            <p:nvPr/>
          </p:nvSpPr>
          <p:spPr>
            <a:xfrm>
              <a:off x="2565452" y="2610382"/>
              <a:ext cx="126000" cy="126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 cmpd="sng">
              <a:noFill/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matte">
              <a:contourClr>
                <a:schemeClr val="accent1">
                  <a:shade val="70000"/>
                  <a:satMod val="10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 b="1"/>
            </a:p>
          </p:txBody>
        </p:sp>
      </p:grpSp>
      <p:grpSp>
        <p:nvGrpSpPr>
          <p:cNvPr id="63" name="Gruppo 119"/>
          <p:cNvGrpSpPr/>
          <p:nvPr/>
        </p:nvGrpSpPr>
        <p:grpSpPr>
          <a:xfrm>
            <a:off x="8192077" y="3403600"/>
            <a:ext cx="144000" cy="307709"/>
            <a:chOff x="1896052" y="2514600"/>
            <a:chExt cx="144000" cy="230782"/>
          </a:xfrm>
        </p:grpSpPr>
        <p:sp>
          <p:nvSpPr>
            <p:cNvPr id="64" name="Ovale 120"/>
            <p:cNvSpPr/>
            <p:nvPr/>
          </p:nvSpPr>
          <p:spPr>
            <a:xfrm>
              <a:off x="1896052" y="2601382"/>
              <a:ext cx="144000" cy="144000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bg1"/>
              </a:solidFill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matte">
              <a:contourClr>
                <a:schemeClr val="accent1">
                  <a:shade val="70000"/>
                  <a:satMod val="10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 b="1"/>
            </a:p>
          </p:txBody>
        </p:sp>
        <p:cxnSp>
          <p:nvCxnSpPr>
            <p:cNvPr id="65" name="Connettore 1 121"/>
            <p:cNvCxnSpPr/>
            <p:nvPr/>
          </p:nvCxnSpPr>
          <p:spPr>
            <a:xfrm>
              <a:off x="1968052" y="2514600"/>
              <a:ext cx="0" cy="148167"/>
            </a:xfrm>
            <a:prstGeom prst="line">
              <a:avLst/>
            </a:prstGeom>
            <a:ln w="9525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" name="Immagine 140" descr="1.18 Plane 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7142" y="2505456"/>
            <a:ext cx="762508" cy="1016677"/>
          </a:xfrm>
          <a:prstGeom prst="rect">
            <a:avLst/>
          </a:prstGeom>
        </p:spPr>
      </p:pic>
      <p:pic>
        <p:nvPicPr>
          <p:cNvPr id="67" name="Immagine 141" descr="5.15 Tren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7142" y="5011589"/>
            <a:ext cx="660908" cy="881211"/>
          </a:xfrm>
          <a:prstGeom prst="rect">
            <a:avLst/>
          </a:prstGeom>
        </p:spPr>
      </p:pic>
      <p:pic>
        <p:nvPicPr>
          <p:cNvPr id="68" name="Immagine 142" descr="5.16 Rising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1450" y="4960790"/>
            <a:ext cx="736600" cy="982133"/>
          </a:xfrm>
          <a:prstGeom prst="rect">
            <a:avLst/>
          </a:prstGeom>
        </p:spPr>
      </p:pic>
      <p:pic>
        <p:nvPicPr>
          <p:cNvPr id="69" name="Immagine 143" descr="5.43 Focus on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2842" y="4952323"/>
            <a:ext cx="730758" cy="974344"/>
          </a:xfrm>
          <a:prstGeom prst="rect">
            <a:avLst/>
          </a:prstGeom>
        </p:spPr>
      </p:pic>
      <p:pic>
        <p:nvPicPr>
          <p:cNvPr id="70" name="Immagine 144" descr="1.8 Telematics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9842" y="4867656"/>
            <a:ext cx="864108" cy="1152144"/>
          </a:xfrm>
          <a:prstGeom prst="rect">
            <a:avLst/>
          </a:prstGeom>
        </p:spPr>
      </p:pic>
      <p:pic>
        <p:nvPicPr>
          <p:cNvPr id="71" name="Immagine 145" descr="1.15 Accident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5908" y="4750139"/>
            <a:ext cx="1244092" cy="1658789"/>
          </a:xfrm>
          <a:prstGeom prst="rect">
            <a:avLst/>
          </a:prstGeom>
        </p:spPr>
      </p:pic>
      <p:pic>
        <p:nvPicPr>
          <p:cNvPr id="72" name="Immagine 147" descr="3.12 Protection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2758" y="2345605"/>
            <a:ext cx="799592" cy="1066123"/>
          </a:xfrm>
          <a:prstGeom prst="rect">
            <a:avLst/>
          </a:prstGeom>
        </p:spPr>
      </p:pic>
      <p:pic>
        <p:nvPicPr>
          <p:cNvPr id="73" name="Immagine 148" descr="5.37 Localisation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1808" y="2523405"/>
            <a:ext cx="678942" cy="905256"/>
          </a:xfrm>
          <a:prstGeom prst="rect">
            <a:avLst/>
          </a:prstGeom>
        </p:spPr>
      </p:pic>
      <p:pic>
        <p:nvPicPr>
          <p:cNvPr id="74" name="Immagine 149" descr="3.2 24-7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4658" y="2523406"/>
            <a:ext cx="672592" cy="896789"/>
          </a:xfrm>
          <a:prstGeom prst="rect">
            <a:avLst/>
          </a:prstGeom>
        </p:spPr>
      </p:pic>
      <p:pic>
        <p:nvPicPr>
          <p:cNvPr id="75" name="Immagine 150" descr="4.18 Deal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2842" y="2556256"/>
            <a:ext cx="762508" cy="1016677"/>
          </a:xfrm>
          <a:prstGeom prst="rect">
            <a:avLst/>
          </a:prstGeom>
        </p:spPr>
      </p:pic>
      <p:pic>
        <p:nvPicPr>
          <p:cNvPr id="76" name="Immagine 151" descr="4.18 Deal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1592" y="2556256"/>
            <a:ext cx="762508" cy="1016677"/>
          </a:xfrm>
          <a:prstGeom prst="rect">
            <a:avLst/>
          </a:prstGeom>
        </p:spPr>
      </p:pic>
      <p:pic>
        <p:nvPicPr>
          <p:cNvPr id="77" name="Immagine 152" descr="icon_cloud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6230" y="5119914"/>
            <a:ext cx="591820" cy="665917"/>
          </a:xfrm>
          <a:prstGeom prst="rect">
            <a:avLst/>
          </a:prstGeom>
        </p:spPr>
      </p:pic>
      <p:sp>
        <p:nvSpPr>
          <p:cNvPr id="83" name="Sottotitolo 2"/>
          <p:cNvSpPr>
            <a:spLocks noGrp="1"/>
          </p:cNvSpPr>
          <p:nvPr>
            <p:ph type="subTitle" idx="1"/>
          </p:nvPr>
        </p:nvSpPr>
        <p:spPr>
          <a:xfrm>
            <a:off x="360000" y="1570567"/>
            <a:ext cx="8386686" cy="468000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6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b="1" dirty="0" smtClean="0"/>
              <a:t>Example motor</a:t>
            </a:r>
            <a:endParaRPr lang="en-GB" b="1" dirty="0"/>
          </a:p>
        </p:txBody>
      </p:sp>
      <p:grpSp>
        <p:nvGrpSpPr>
          <p:cNvPr id="84" name="Gruppo 101"/>
          <p:cNvGrpSpPr/>
          <p:nvPr/>
        </p:nvGrpSpPr>
        <p:grpSpPr>
          <a:xfrm>
            <a:off x="5750502" y="3420195"/>
            <a:ext cx="144000" cy="437869"/>
            <a:chOff x="1896052" y="2381250"/>
            <a:chExt cx="144000" cy="364132"/>
          </a:xfrm>
        </p:grpSpPr>
        <p:sp>
          <p:nvSpPr>
            <p:cNvPr id="85" name="Ovale 102"/>
            <p:cNvSpPr/>
            <p:nvPr/>
          </p:nvSpPr>
          <p:spPr>
            <a:xfrm>
              <a:off x="1896052" y="2601382"/>
              <a:ext cx="144000" cy="144000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bg1"/>
              </a:solidFill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matte">
              <a:contourClr>
                <a:schemeClr val="accent1">
                  <a:shade val="70000"/>
                  <a:satMod val="10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 b="1"/>
            </a:p>
          </p:txBody>
        </p:sp>
        <p:cxnSp>
          <p:nvCxnSpPr>
            <p:cNvPr id="86" name="Connettore 1 103"/>
            <p:cNvCxnSpPr/>
            <p:nvPr/>
          </p:nvCxnSpPr>
          <p:spPr>
            <a:xfrm>
              <a:off x="1968052" y="2381250"/>
              <a:ext cx="0" cy="281517"/>
            </a:xfrm>
            <a:prstGeom prst="line">
              <a:avLst/>
            </a:prstGeom>
            <a:ln w="9525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470" y="4562121"/>
            <a:ext cx="792088" cy="71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8</a:t>
            </a:fld>
            <a:endParaRPr lang="it-IT" dirty="0">
              <a:solidFill>
                <a:srgbClr val="BD2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366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“My Drive”</a:t>
            </a:r>
            <a:br>
              <a:rPr lang="en-US" b="1" dirty="0" smtClean="0">
                <a:latin typeface="+mj-lt"/>
              </a:rPr>
            </a:b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Purpose of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MyDrive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454793" y="5258844"/>
            <a:ext cx="8698523" cy="106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spcBef>
                <a:spcPct val="20000"/>
              </a:spcBef>
              <a:buClr>
                <a:srgbClr val="3399CC"/>
              </a:buClr>
              <a:buFont typeface="Arial" charset="0"/>
              <a:buChar char="•"/>
              <a:defRPr sz="2000">
                <a:solidFill>
                  <a:srgbClr val="06406F"/>
                </a:solidFill>
                <a:latin typeface="Avenir Book" charset="0"/>
                <a:ea typeface="ＭＳ Ｐゴシック" charset="-128"/>
                <a:cs typeface="Avenir Book" charset="0"/>
              </a:defRPr>
            </a:lvl1pPr>
            <a:lvl2pPr marL="742950" indent="-285750">
              <a:spcBef>
                <a:spcPct val="20000"/>
              </a:spcBef>
              <a:buClr>
                <a:srgbClr val="3399CC"/>
              </a:buClr>
              <a:buFont typeface="Arial" charset="0"/>
              <a:buChar char="•"/>
              <a:defRPr sz="2000">
                <a:solidFill>
                  <a:srgbClr val="06406F"/>
                </a:solidFill>
                <a:latin typeface="Avenir Book" charset="0"/>
                <a:ea typeface="ＭＳ Ｐゴシック" charset="-128"/>
                <a:cs typeface="Avenir Book" charset="0"/>
              </a:defRPr>
            </a:lvl2pPr>
            <a:lvl3pPr marL="1143000" indent="-228600">
              <a:spcBef>
                <a:spcPct val="20000"/>
              </a:spcBef>
              <a:buClr>
                <a:srgbClr val="3399CC"/>
              </a:buClr>
              <a:buFont typeface="Arial" charset="0"/>
              <a:buChar char="•"/>
              <a:defRPr sz="2000">
                <a:solidFill>
                  <a:srgbClr val="06406F"/>
                </a:solidFill>
                <a:latin typeface="Avenir Book" charset="0"/>
                <a:ea typeface="ＭＳ Ｐゴシック" charset="-128"/>
                <a:cs typeface="Avenir Book" charset="0"/>
              </a:defRPr>
            </a:lvl3pPr>
            <a:lvl4pPr marL="1600200" indent="-228600">
              <a:spcBef>
                <a:spcPct val="20000"/>
              </a:spcBef>
              <a:buClr>
                <a:srgbClr val="3399CC"/>
              </a:buClr>
              <a:buFont typeface="Arial" charset="0"/>
              <a:buChar char="•"/>
              <a:defRPr sz="2000">
                <a:solidFill>
                  <a:srgbClr val="06406F"/>
                </a:solidFill>
                <a:latin typeface="Avenir Book" charset="0"/>
                <a:ea typeface="ＭＳ Ｐゴシック" charset="-128"/>
                <a:cs typeface="Avenir Book" charset="0"/>
              </a:defRPr>
            </a:lvl4pPr>
            <a:lvl5pPr marL="2057400" indent="-228600">
              <a:spcBef>
                <a:spcPct val="20000"/>
              </a:spcBef>
              <a:buClr>
                <a:srgbClr val="3399CC"/>
              </a:buClr>
              <a:buFont typeface="Arial" charset="0"/>
              <a:buChar char="•"/>
              <a:defRPr sz="2000">
                <a:solidFill>
                  <a:srgbClr val="06406F"/>
                </a:solidFill>
                <a:latin typeface="Avenir Book" charset="0"/>
                <a:ea typeface="ＭＳ Ｐゴシック" charset="-128"/>
                <a:cs typeface="Avenir Book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charset="0"/>
              <a:buChar char="•"/>
              <a:defRPr sz="2000">
                <a:solidFill>
                  <a:srgbClr val="06406F"/>
                </a:solidFill>
                <a:latin typeface="Avenir Book" charset="0"/>
                <a:ea typeface="ＭＳ Ｐゴシック" charset="-128"/>
                <a:cs typeface="Avenir Book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charset="0"/>
              <a:buChar char="•"/>
              <a:defRPr sz="2000">
                <a:solidFill>
                  <a:srgbClr val="06406F"/>
                </a:solidFill>
                <a:latin typeface="Avenir Book" charset="0"/>
                <a:ea typeface="ＭＳ Ｐゴシック" charset="-128"/>
                <a:cs typeface="Avenir Book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charset="0"/>
              <a:buChar char="•"/>
              <a:defRPr sz="2000">
                <a:solidFill>
                  <a:srgbClr val="06406F"/>
                </a:solidFill>
                <a:latin typeface="Avenir Book" charset="0"/>
                <a:ea typeface="ＭＳ Ｐゴシック" charset="-128"/>
                <a:cs typeface="Avenir Book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charset="0"/>
              <a:buChar char="•"/>
              <a:defRPr sz="2000">
                <a:solidFill>
                  <a:srgbClr val="06406F"/>
                </a:solidFill>
                <a:latin typeface="Avenir Book" charset="0"/>
                <a:ea typeface="ＭＳ Ｐゴシック" charset="-128"/>
                <a:cs typeface="Avenir Book" charset="0"/>
              </a:defRPr>
            </a:lvl9pPr>
          </a:lstStyle>
          <a:p>
            <a:pPr>
              <a:spcBef>
                <a:spcPts val="462"/>
              </a:spcBef>
              <a:buClr>
                <a:srgbClr val="0070C0"/>
              </a:buClr>
              <a:buSzPct val="120000"/>
            </a:pPr>
            <a:r>
              <a:rPr lang="en-GB" altLang="en-US" sz="1200" b="1" dirty="0">
                <a:solidFill>
                  <a:srgbClr val="14426F"/>
                </a:solidFill>
                <a:latin typeface="+mj-lt"/>
              </a:rPr>
              <a:t>Driving capability </a:t>
            </a:r>
            <a:r>
              <a:rPr lang="en-GB" alt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is a complex mix of cognitive and individual personality elements, as well as </a:t>
            </a:r>
            <a:r>
              <a:rPr lang="en-GB" altLang="en-US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skills </a:t>
            </a:r>
            <a:r>
              <a:rPr lang="en-GB" alt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and </a:t>
            </a:r>
            <a:r>
              <a:rPr lang="en-GB" altLang="en-US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competence.</a:t>
            </a:r>
            <a:endParaRPr lang="en-GB" altLang="en-US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462"/>
              </a:spcBef>
              <a:buClr>
                <a:srgbClr val="0070C0"/>
              </a:buClr>
              <a:buSzPct val="120000"/>
            </a:pPr>
            <a:r>
              <a:rPr lang="en-GB" altLang="en-US" sz="1200" b="1" dirty="0">
                <a:solidFill>
                  <a:srgbClr val="14426F"/>
                </a:solidFill>
                <a:latin typeface="+mj-lt"/>
              </a:rPr>
              <a:t>MyDrive combines the expertise from three different disciplines </a:t>
            </a:r>
            <a:r>
              <a:rPr lang="en-GB" alt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and organisations resulting in the development of our profiling </a:t>
            </a:r>
            <a:r>
              <a:rPr lang="en-GB" altLang="en-US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engine.</a:t>
            </a:r>
            <a:endParaRPr lang="en-GB" altLang="en-US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462"/>
              </a:spcBef>
              <a:buClr>
                <a:srgbClr val="0070C0"/>
              </a:buClr>
              <a:buSzPct val="120000"/>
            </a:pPr>
            <a:r>
              <a:rPr lang="en-GB" alt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MyDrive delivers </a:t>
            </a:r>
            <a:r>
              <a:rPr lang="en-GB" altLang="en-US" sz="1200" b="1" dirty="0">
                <a:solidFill>
                  <a:srgbClr val="14426F"/>
                </a:solidFill>
                <a:latin typeface="+mj-lt"/>
              </a:rPr>
              <a:t>calibrated</a:t>
            </a:r>
            <a:r>
              <a:rPr lang="en-GB" alt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and </a:t>
            </a:r>
            <a:r>
              <a:rPr lang="en-GB" altLang="en-US" sz="1200" b="1" dirty="0">
                <a:solidFill>
                  <a:srgbClr val="14426F"/>
                </a:solidFill>
                <a:latin typeface="+mj-lt"/>
              </a:rPr>
              <a:t>contextualised outputs </a:t>
            </a:r>
            <a:r>
              <a:rPr lang="en-GB" alt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which add real </a:t>
            </a:r>
            <a:r>
              <a:rPr lang="en-GB" altLang="en-US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value to the insurer’s proposition.</a:t>
            </a:r>
            <a:endParaRPr lang="en-GB" altLang="en-US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92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97120" y="1106366"/>
            <a:ext cx="7608277" cy="725365"/>
          </a:xfrm>
          <a:prstGeom prst="rect">
            <a:avLst/>
          </a:prstGeom>
        </p:spPr>
        <p:txBody>
          <a:bodyPr lIns="0" tIns="0" rIns="0" bIns="0" anchor="b"/>
          <a:lstStyle/>
          <a:p>
            <a:pPr defTabSz="844083">
              <a:defRPr/>
            </a:pPr>
            <a:endParaRPr lang="en-GB" sz="1477" dirty="0">
              <a:latin typeface="+mj-lt"/>
              <a:ea typeface="+mj-ea"/>
              <a:cs typeface="+mj-cs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1979712" y="1140492"/>
            <a:ext cx="51845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3399CC"/>
              </a:buClr>
              <a:buFont typeface="Arial" charset="0"/>
              <a:buChar char="•"/>
              <a:defRPr sz="2000">
                <a:solidFill>
                  <a:srgbClr val="06406F"/>
                </a:solidFill>
                <a:latin typeface="Avenir Book" charset="0"/>
                <a:ea typeface="ＭＳ Ｐゴシック" charset="-128"/>
                <a:cs typeface="Avenir Book" charset="0"/>
              </a:defRPr>
            </a:lvl1pPr>
            <a:lvl2pPr marL="215900" indent="-215900">
              <a:spcBef>
                <a:spcPct val="20000"/>
              </a:spcBef>
              <a:buClr>
                <a:srgbClr val="3399CC"/>
              </a:buClr>
              <a:buFont typeface="Arial" charset="0"/>
              <a:buChar char="•"/>
              <a:defRPr sz="2000">
                <a:solidFill>
                  <a:srgbClr val="06406F"/>
                </a:solidFill>
                <a:latin typeface="Avenir Book" charset="0"/>
                <a:ea typeface="ＭＳ Ｐゴシック" charset="-128"/>
                <a:cs typeface="Avenir Book" charset="0"/>
              </a:defRPr>
            </a:lvl2pPr>
            <a:lvl3pPr marL="1143000" indent="-228600">
              <a:spcBef>
                <a:spcPct val="20000"/>
              </a:spcBef>
              <a:buClr>
                <a:srgbClr val="3399CC"/>
              </a:buClr>
              <a:buFont typeface="Arial" charset="0"/>
              <a:buChar char="•"/>
              <a:defRPr sz="2000">
                <a:solidFill>
                  <a:srgbClr val="06406F"/>
                </a:solidFill>
                <a:latin typeface="Avenir Book" charset="0"/>
                <a:ea typeface="ＭＳ Ｐゴシック" charset="-128"/>
                <a:cs typeface="Avenir Book" charset="0"/>
              </a:defRPr>
            </a:lvl3pPr>
            <a:lvl4pPr marL="1600200" indent="-228600">
              <a:spcBef>
                <a:spcPct val="20000"/>
              </a:spcBef>
              <a:buClr>
                <a:srgbClr val="3399CC"/>
              </a:buClr>
              <a:buFont typeface="Arial" charset="0"/>
              <a:buChar char="•"/>
              <a:defRPr sz="2000">
                <a:solidFill>
                  <a:srgbClr val="06406F"/>
                </a:solidFill>
                <a:latin typeface="Avenir Book" charset="0"/>
                <a:ea typeface="ＭＳ Ｐゴシック" charset="-128"/>
                <a:cs typeface="Avenir Book" charset="0"/>
              </a:defRPr>
            </a:lvl4pPr>
            <a:lvl5pPr marL="2057400" indent="-228600">
              <a:spcBef>
                <a:spcPct val="20000"/>
              </a:spcBef>
              <a:buClr>
                <a:srgbClr val="3399CC"/>
              </a:buClr>
              <a:buFont typeface="Arial" charset="0"/>
              <a:buChar char="•"/>
              <a:defRPr sz="2000">
                <a:solidFill>
                  <a:srgbClr val="06406F"/>
                </a:solidFill>
                <a:latin typeface="Avenir Book" charset="0"/>
                <a:ea typeface="ＭＳ Ｐゴシック" charset="-128"/>
                <a:cs typeface="Avenir Book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charset="0"/>
              <a:buChar char="•"/>
              <a:defRPr sz="2000">
                <a:solidFill>
                  <a:srgbClr val="06406F"/>
                </a:solidFill>
                <a:latin typeface="Avenir Book" charset="0"/>
                <a:ea typeface="ＭＳ Ｐゴシック" charset="-128"/>
                <a:cs typeface="Avenir Book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charset="0"/>
              <a:buChar char="•"/>
              <a:defRPr sz="2000">
                <a:solidFill>
                  <a:srgbClr val="06406F"/>
                </a:solidFill>
                <a:latin typeface="Avenir Book" charset="0"/>
                <a:ea typeface="ＭＳ Ｐゴシック" charset="-128"/>
                <a:cs typeface="Avenir Book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charset="0"/>
              <a:buChar char="•"/>
              <a:defRPr sz="2000">
                <a:solidFill>
                  <a:srgbClr val="06406F"/>
                </a:solidFill>
                <a:latin typeface="Avenir Book" charset="0"/>
                <a:ea typeface="ＭＳ Ｐゴシック" charset="-128"/>
                <a:cs typeface="Avenir Book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charset="0"/>
              <a:buChar char="•"/>
              <a:defRPr sz="2000">
                <a:solidFill>
                  <a:srgbClr val="06406F"/>
                </a:solidFill>
                <a:latin typeface="Avenir Book" charset="0"/>
                <a:ea typeface="ＭＳ Ｐゴシック" charset="-128"/>
                <a:cs typeface="Avenir Book" charset="0"/>
              </a:defRPr>
            </a:lvl9pPr>
          </a:lstStyle>
          <a:p>
            <a:pPr lvl="1">
              <a:spcBef>
                <a:spcPts val="462"/>
              </a:spcBef>
              <a:buClr>
                <a:schemeClr val="tx2"/>
              </a:buClr>
              <a:buSzPct val="120000"/>
              <a:buNone/>
            </a:pPr>
            <a:r>
              <a:rPr lang="en-GB" altLang="en-US" sz="1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Make simple </a:t>
            </a:r>
            <a:r>
              <a:rPr lang="en-GB" altLang="en-US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the complex science of driver </a:t>
            </a:r>
            <a:r>
              <a:rPr lang="en-GB" altLang="en-US" sz="1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behaviour</a:t>
            </a:r>
            <a:endParaRPr lang="en-GB" altLang="en-US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1672332251"/>
              </p:ext>
            </p:extLst>
          </p:nvPr>
        </p:nvGraphicFramePr>
        <p:xfrm>
          <a:off x="1959933" y="1619204"/>
          <a:ext cx="5074628" cy="3395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4824" y="3245000"/>
            <a:ext cx="1144847" cy="52839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9</a:t>
            </a:fld>
            <a:endParaRPr lang="it-IT" dirty="0">
              <a:solidFill>
                <a:srgbClr val="BD2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414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ali_DEF">
  <a:themeElements>
    <a:clrScheme name="Generali_colori_C">
      <a:dk1>
        <a:sysClr val="windowText" lastClr="000000"/>
      </a:dk1>
      <a:lt1>
        <a:sysClr val="window" lastClr="FFFFFF"/>
      </a:lt1>
      <a:dk2>
        <a:srgbClr val="BD2027"/>
      </a:dk2>
      <a:lt2>
        <a:srgbClr val="FEEEE6"/>
      </a:lt2>
      <a:accent1>
        <a:srgbClr val="BD2027"/>
      </a:accent1>
      <a:accent2>
        <a:srgbClr val="C25439"/>
      </a:accent2>
      <a:accent3>
        <a:srgbClr val="E9B09A"/>
      </a:accent3>
      <a:accent4>
        <a:srgbClr val="5C5D5F"/>
      </a:accent4>
      <a:accent5>
        <a:srgbClr val="CFD0D2"/>
      </a:accent5>
      <a:accent6>
        <a:srgbClr val="A1A3A4"/>
      </a:accent6>
      <a:hlink>
        <a:srgbClr val="BD2027"/>
      </a:hlink>
      <a:folHlink>
        <a:srgbClr val="C25439"/>
      </a:folHlink>
    </a:clrScheme>
    <a:fontScheme name="BE_typografia">
      <a:majorFont>
        <a:latin typeface="Arial Regular"/>
        <a:ea typeface="Arial Italic"/>
        <a:cs typeface=""/>
      </a:majorFont>
      <a:minorFont>
        <a:latin typeface="Arial Regular"/>
        <a:ea typeface="Arial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9900</TotalTime>
  <Words>1206</Words>
  <Application>Microsoft Office PowerPoint</Application>
  <PresentationFormat>On-screen Show (4:3)</PresentationFormat>
  <Paragraphs>278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Generali_DEF</vt:lpstr>
      <vt:lpstr>Custom Design</vt:lpstr>
      <vt:lpstr>Slide 1</vt:lpstr>
      <vt:lpstr>Slide 2</vt:lpstr>
      <vt:lpstr>…Seismic shift happening in the industry</vt:lpstr>
      <vt:lpstr>Digital journey…</vt:lpstr>
      <vt:lpstr>Telematics allows to generate additional value for all stakeholders: customers, distribution network, insurers and society</vt:lpstr>
      <vt:lpstr>Digitalization</vt:lpstr>
      <vt:lpstr>What is Data Science?</vt:lpstr>
      <vt:lpstr>Insurer is with customer in the moment of need</vt:lpstr>
      <vt:lpstr>“My Drive” Purpose of MyDrive</vt:lpstr>
      <vt:lpstr>MyDrive Telematics Platform</vt:lpstr>
      <vt:lpstr>What is Data Science?</vt:lpstr>
      <vt:lpstr>MyDrive Profiler Output</vt:lpstr>
      <vt:lpstr>Digital journey…</vt:lpstr>
      <vt:lpstr>Home - More and more a “Smart home”</vt:lpstr>
      <vt:lpstr>Digital journey…</vt:lpstr>
      <vt:lpstr>Health  The Vitality Wellness Program</vt:lpstr>
      <vt:lpstr>Health - Living the Vitality Program</vt:lpstr>
      <vt:lpstr>Conclusions:  Connecting lives - in the home, on the road and for a healthier life</vt:lpstr>
      <vt:lpstr>Slide 19</vt:lpstr>
      <vt:lpstr>WannaCry Global cyber-threat </vt:lpstr>
      <vt:lpstr>Cyber risk Coverage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Mesečni izveštaj, April 2015. Monthly report, April 2015.</dc:title>
  <dc:creator>Administrator</dc:creator>
  <cp:lastModifiedBy>Kocovic</cp:lastModifiedBy>
  <cp:revision>441</cp:revision>
  <cp:lastPrinted>2017-05-15T07:58:55Z</cp:lastPrinted>
  <dcterms:created xsi:type="dcterms:W3CDTF">2015-05-18T13:11:45Z</dcterms:created>
  <dcterms:modified xsi:type="dcterms:W3CDTF">2017-05-19T10:21:09Z</dcterms:modified>
</cp:coreProperties>
</file>