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64" r:id="rId3"/>
    <p:sldId id="265" r:id="rId4"/>
    <p:sldId id="257" r:id="rId5"/>
    <p:sldId id="258" r:id="rId6"/>
    <p:sldId id="259" r:id="rId7"/>
    <p:sldId id="260" r:id="rId8"/>
    <p:sldId id="261" r:id="rId9"/>
    <p:sldId id="262" r:id="rId10"/>
    <p:sldId id="263" r:id="rId11"/>
  </p:sldIdLst>
  <p:sldSz cx="9144000" cy="6858000" type="screen4x3"/>
  <p:notesSz cx="6858000" cy="994727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en-GB"/>
  <c:chart>
    <c:plotArea>
      <c:layout/>
      <c:barChart>
        <c:barDir val="col"/>
        <c:grouping val="clustered"/>
        <c:ser>
          <c:idx val="1"/>
          <c:order val="0"/>
          <c:tx>
            <c:strRef>
              <c:f>Sheet1!$A$3</c:f>
              <c:strCache>
                <c:ptCount val="1"/>
                <c:pt idx="0">
                  <c:v>Total</c:v>
                </c:pt>
              </c:strCache>
            </c:strRef>
          </c:tx>
          <c:cat>
            <c:numRef>
              <c:f>Sheet1!$B$2:$J$2</c:f>
              <c:numCache>
                <c:formatCode>General</c:formatCode>
                <c:ptCount val="9"/>
                <c:pt idx="0">
                  <c:v>2008</c:v>
                </c:pt>
                <c:pt idx="1">
                  <c:v>2009</c:v>
                </c:pt>
                <c:pt idx="2">
                  <c:v>2010</c:v>
                </c:pt>
                <c:pt idx="3">
                  <c:v>2011</c:v>
                </c:pt>
                <c:pt idx="4">
                  <c:v>2012</c:v>
                </c:pt>
                <c:pt idx="5">
                  <c:v>2013</c:v>
                </c:pt>
                <c:pt idx="6">
                  <c:v>2014</c:v>
                </c:pt>
                <c:pt idx="7">
                  <c:v>2015</c:v>
                </c:pt>
                <c:pt idx="8">
                  <c:v>2016</c:v>
                </c:pt>
              </c:numCache>
            </c:numRef>
          </c:cat>
          <c:val>
            <c:numRef>
              <c:f>Sheet1!$B$3:$J$3</c:f>
              <c:numCache>
                <c:formatCode>#,##0</c:formatCode>
                <c:ptCount val="9"/>
                <c:pt idx="0">
                  <c:v>60578</c:v>
                </c:pt>
                <c:pt idx="1">
                  <c:v>65570</c:v>
                </c:pt>
                <c:pt idx="2">
                  <c:v>62186</c:v>
                </c:pt>
                <c:pt idx="3">
                  <c:v>64792</c:v>
                </c:pt>
                <c:pt idx="4">
                  <c:v>66922</c:v>
                </c:pt>
                <c:pt idx="5">
                  <c:v>72774</c:v>
                </c:pt>
                <c:pt idx="6">
                  <c:v>72417</c:v>
                </c:pt>
                <c:pt idx="7">
                  <c:v>76933</c:v>
                </c:pt>
                <c:pt idx="8">
                  <c:v>80140</c:v>
                </c:pt>
              </c:numCache>
            </c:numRef>
          </c:val>
        </c:ser>
        <c:ser>
          <c:idx val="2"/>
          <c:order val="1"/>
          <c:tx>
            <c:strRef>
              <c:f>Sheet1!$A$4</c:f>
              <c:strCache>
                <c:ptCount val="1"/>
                <c:pt idx="0">
                  <c:v>Non-life</c:v>
                </c:pt>
              </c:strCache>
            </c:strRef>
          </c:tx>
          <c:cat>
            <c:numRef>
              <c:f>Sheet1!$B$2:$J$2</c:f>
              <c:numCache>
                <c:formatCode>General</c:formatCode>
                <c:ptCount val="9"/>
                <c:pt idx="0">
                  <c:v>2008</c:v>
                </c:pt>
                <c:pt idx="1">
                  <c:v>2009</c:v>
                </c:pt>
                <c:pt idx="2">
                  <c:v>2010</c:v>
                </c:pt>
                <c:pt idx="3">
                  <c:v>2011</c:v>
                </c:pt>
                <c:pt idx="4">
                  <c:v>2012</c:v>
                </c:pt>
                <c:pt idx="5">
                  <c:v>2013</c:v>
                </c:pt>
                <c:pt idx="6">
                  <c:v>2014</c:v>
                </c:pt>
                <c:pt idx="7">
                  <c:v>2015</c:v>
                </c:pt>
                <c:pt idx="8">
                  <c:v>2016</c:v>
                </c:pt>
              </c:numCache>
            </c:numRef>
          </c:cat>
          <c:val>
            <c:numRef>
              <c:f>Sheet1!$B$4:$J$4</c:f>
              <c:numCache>
                <c:formatCode>#,##0</c:formatCode>
                <c:ptCount val="9"/>
                <c:pt idx="0">
                  <c:v>53332</c:v>
                </c:pt>
                <c:pt idx="1">
                  <c:v>57483</c:v>
                </c:pt>
                <c:pt idx="2">
                  <c:v>53819</c:v>
                </c:pt>
                <c:pt idx="3">
                  <c:v>55735</c:v>
                </c:pt>
                <c:pt idx="4">
                  <c:v>57448</c:v>
                </c:pt>
                <c:pt idx="5">
                  <c:v>61898</c:v>
                </c:pt>
                <c:pt idx="6">
                  <c:v>59861</c:v>
                </c:pt>
                <c:pt idx="7">
                  <c:v>64008</c:v>
                </c:pt>
                <c:pt idx="8">
                  <c:v>66463</c:v>
                </c:pt>
              </c:numCache>
            </c:numRef>
          </c:val>
        </c:ser>
        <c:ser>
          <c:idx val="3"/>
          <c:order val="2"/>
          <c:tx>
            <c:strRef>
              <c:f>Sheet1!$A$5</c:f>
              <c:strCache>
                <c:ptCount val="1"/>
                <c:pt idx="0">
                  <c:v>Motor TPL</c:v>
                </c:pt>
              </c:strCache>
            </c:strRef>
          </c:tx>
          <c:cat>
            <c:numRef>
              <c:f>Sheet1!$B$2:$J$2</c:f>
              <c:numCache>
                <c:formatCode>General</c:formatCode>
                <c:ptCount val="9"/>
                <c:pt idx="0">
                  <c:v>2008</c:v>
                </c:pt>
                <c:pt idx="1">
                  <c:v>2009</c:v>
                </c:pt>
                <c:pt idx="2">
                  <c:v>2010</c:v>
                </c:pt>
                <c:pt idx="3">
                  <c:v>2011</c:v>
                </c:pt>
                <c:pt idx="4">
                  <c:v>2012</c:v>
                </c:pt>
                <c:pt idx="5">
                  <c:v>2013</c:v>
                </c:pt>
                <c:pt idx="6">
                  <c:v>2014</c:v>
                </c:pt>
                <c:pt idx="7">
                  <c:v>2015</c:v>
                </c:pt>
                <c:pt idx="8">
                  <c:v>2016</c:v>
                </c:pt>
              </c:numCache>
            </c:numRef>
          </c:cat>
          <c:val>
            <c:numRef>
              <c:f>Sheet1!$B$5:$J$5</c:f>
              <c:numCache>
                <c:formatCode>#,##0</c:formatCode>
                <c:ptCount val="9"/>
                <c:pt idx="0">
                  <c:v>25931</c:v>
                </c:pt>
                <c:pt idx="1">
                  <c:v>31149</c:v>
                </c:pt>
                <c:pt idx="2">
                  <c:v>28332</c:v>
                </c:pt>
                <c:pt idx="3">
                  <c:v>30012</c:v>
                </c:pt>
                <c:pt idx="4">
                  <c:v>31587</c:v>
                </c:pt>
                <c:pt idx="5">
                  <c:v>33129</c:v>
                </c:pt>
                <c:pt idx="6">
                  <c:v>32885</c:v>
                </c:pt>
                <c:pt idx="7">
                  <c:v>32889</c:v>
                </c:pt>
                <c:pt idx="8">
                  <c:v>35235</c:v>
                </c:pt>
              </c:numCache>
            </c:numRef>
          </c:val>
        </c:ser>
        <c:ser>
          <c:idx val="4"/>
          <c:order val="3"/>
          <c:tx>
            <c:strRef>
              <c:f>Sheet1!$A$6</c:f>
              <c:strCache>
                <c:ptCount val="1"/>
                <c:pt idx="0">
                  <c:v>Motor hull</c:v>
                </c:pt>
              </c:strCache>
            </c:strRef>
          </c:tx>
          <c:cat>
            <c:numRef>
              <c:f>Sheet1!$B$2:$J$2</c:f>
              <c:numCache>
                <c:formatCode>General</c:formatCode>
                <c:ptCount val="9"/>
                <c:pt idx="0">
                  <c:v>2008</c:v>
                </c:pt>
                <c:pt idx="1">
                  <c:v>2009</c:v>
                </c:pt>
                <c:pt idx="2">
                  <c:v>2010</c:v>
                </c:pt>
                <c:pt idx="3">
                  <c:v>2011</c:v>
                </c:pt>
                <c:pt idx="4">
                  <c:v>2012</c:v>
                </c:pt>
                <c:pt idx="5">
                  <c:v>2013</c:v>
                </c:pt>
                <c:pt idx="6">
                  <c:v>2014</c:v>
                </c:pt>
                <c:pt idx="7">
                  <c:v>2015</c:v>
                </c:pt>
                <c:pt idx="8">
                  <c:v>2016</c:v>
                </c:pt>
              </c:numCache>
            </c:numRef>
          </c:cat>
          <c:val>
            <c:numRef>
              <c:f>Sheet1!$B$6:$J$6</c:f>
              <c:numCache>
                <c:formatCode>#,##0</c:formatCode>
                <c:ptCount val="9"/>
                <c:pt idx="0">
                  <c:v>10217</c:v>
                </c:pt>
                <c:pt idx="1">
                  <c:v>8568</c:v>
                </c:pt>
                <c:pt idx="2">
                  <c:v>5934</c:v>
                </c:pt>
                <c:pt idx="3">
                  <c:v>5741</c:v>
                </c:pt>
                <c:pt idx="4">
                  <c:v>5391</c:v>
                </c:pt>
                <c:pt idx="5">
                  <c:v>5052</c:v>
                </c:pt>
                <c:pt idx="6">
                  <c:v>4706</c:v>
                </c:pt>
                <c:pt idx="7">
                  <c:v>5044</c:v>
                </c:pt>
                <c:pt idx="8">
                  <c:v>5079</c:v>
                </c:pt>
              </c:numCache>
            </c:numRef>
          </c:val>
        </c:ser>
        <c:dLbls/>
        <c:axId val="79027584"/>
        <c:axId val="78394496"/>
      </c:barChart>
      <c:catAx>
        <c:axId val="79027584"/>
        <c:scaling>
          <c:orientation val="minMax"/>
        </c:scaling>
        <c:axPos val="b"/>
        <c:numFmt formatCode="General" sourceLinked="1"/>
        <c:tickLblPos val="nextTo"/>
        <c:crossAx val="78394496"/>
        <c:crosses val="autoZero"/>
        <c:auto val="1"/>
        <c:lblAlgn val="ctr"/>
        <c:lblOffset val="100"/>
      </c:catAx>
      <c:valAx>
        <c:axId val="78394496"/>
        <c:scaling>
          <c:orientation val="minMax"/>
        </c:scaling>
        <c:axPos val="l"/>
        <c:majorGridlines/>
        <c:numFmt formatCode="#,##0" sourceLinked="1"/>
        <c:tickLblPos val="nextTo"/>
        <c:crossAx val="79027584"/>
        <c:crosses val="autoZero"/>
        <c:crossBetween val="between"/>
      </c:valAx>
    </c:plotArea>
    <c:legend>
      <c:legendPos val="r"/>
      <c:layout/>
    </c:legend>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sr-Latn-CS"/>
          </a:p>
        </p:txBody>
      </p:sp>
      <p:sp>
        <p:nvSpPr>
          <p:cNvPr id="3" name="Date Placeholder 2"/>
          <p:cNvSpPr>
            <a:spLocks noGrp="1"/>
          </p:cNvSpPr>
          <p:nvPr>
            <p:ph type="dt" sz="quarter" idx="1"/>
          </p:nvPr>
        </p:nvSpPr>
        <p:spPr>
          <a:xfrm>
            <a:off x="3884613" y="0"/>
            <a:ext cx="2971800" cy="499091"/>
          </a:xfrm>
          <a:prstGeom prst="rect">
            <a:avLst/>
          </a:prstGeom>
        </p:spPr>
        <p:txBody>
          <a:bodyPr vert="horz" lIns="91440" tIns="45720" rIns="91440" bIns="45720" rtlCol="0"/>
          <a:lstStyle>
            <a:lvl1pPr algn="r">
              <a:defRPr sz="1200"/>
            </a:lvl1pPr>
          </a:lstStyle>
          <a:p>
            <a:fld id="{B3D344AC-5EB7-41BF-96D1-0C7AC18F2870}" type="datetimeFigureOut">
              <a:rPr lang="sr-Latn-CS" smtClean="0"/>
              <a:pPr/>
              <a:t>18.5.2017.</a:t>
            </a:fld>
            <a:endParaRPr lang="sr-Latn-CS"/>
          </a:p>
        </p:txBody>
      </p:sp>
      <p:sp>
        <p:nvSpPr>
          <p:cNvPr id="4" name="Footer Placeholder 3"/>
          <p:cNvSpPr>
            <a:spLocks noGrp="1"/>
          </p:cNvSpPr>
          <p:nvPr>
            <p:ph type="ftr" sz="quarter" idx="2"/>
          </p:nvPr>
        </p:nvSpPr>
        <p:spPr>
          <a:xfrm>
            <a:off x="0" y="9448185"/>
            <a:ext cx="2971800" cy="499090"/>
          </a:xfrm>
          <a:prstGeom prst="rect">
            <a:avLst/>
          </a:prstGeom>
        </p:spPr>
        <p:txBody>
          <a:bodyPr vert="horz" lIns="91440" tIns="45720" rIns="91440" bIns="45720" rtlCol="0" anchor="b"/>
          <a:lstStyle>
            <a:lvl1pPr algn="l">
              <a:defRPr sz="1200"/>
            </a:lvl1pPr>
          </a:lstStyle>
          <a:p>
            <a:endParaRPr lang="sr-Latn-CS"/>
          </a:p>
        </p:txBody>
      </p:sp>
      <p:sp>
        <p:nvSpPr>
          <p:cNvPr id="5" name="Slide Number Placeholder 4"/>
          <p:cNvSpPr>
            <a:spLocks noGrp="1"/>
          </p:cNvSpPr>
          <p:nvPr>
            <p:ph type="sldNum" sz="quarter" idx="3"/>
          </p:nvPr>
        </p:nvSpPr>
        <p:spPr>
          <a:xfrm>
            <a:off x="3884613" y="9448185"/>
            <a:ext cx="2971800" cy="499090"/>
          </a:xfrm>
          <a:prstGeom prst="rect">
            <a:avLst/>
          </a:prstGeom>
        </p:spPr>
        <p:txBody>
          <a:bodyPr vert="horz" lIns="91440" tIns="45720" rIns="91440" bIns="45720" rtlCol="0" anchor="b"/>
          <a:lstStyle>
            <a:lvl1pPr algn="r">
              <a:defRPr sz="1200"/>
            </a:lvl1pPr>
          </a:lstStyle>
          <a:p>
            <a:fld id="{1A0A01DF-8AC3-4622-B6B4-4051FABDF186}" type="slidenum">
              <a:rPr lang="sr-Latn-CS" smtClean="0"/>
              <a:pPr/>
              <a:t>‹#›</a:t>
            </a:fld>
            <a:endParaRPr lang="sr-Latn-CS"/>
          </a:p>
        </p:txBody>
      </p:sp>
    </p:spTree>
    <p:extLst>
      <p:ext uri="{BB962C8B-B14F-4D97-AF65-F5344CB8AC3E}">
        <p14:creationId xmlns:p14="http://schemas.microsoft.com/office/powerpoint/2010/main" xmlns="" val="9110310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M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ME"/>
          </a:p>
        </p:txBody>
      </p:sp>
      <p:sp>
        <p:nvSpPr>
          <p:cNvPr id="4" name="Date Placeholder 3"/>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3440557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1458076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M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2741658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4206950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M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259673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5" name="Date Placeholder 4"/>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790935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M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7" name="Date Placeholder 6"/>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8" name="Footer Placeholder 7"/>
          <p:cNvSpPr>
            <a:spLocks noGrp="1"/>
          </p:cNvSpPr>
          <p:nvPr>
            <p:ph type="ftr" sz="quarter" idx="11"/>
          </p:nvPr>
        </p:nvSpPr>
        <p:spPr/>
        <p:txBody>
          <a:bodyPr/>
          <a:lstStyle/>
          <a:p>
            <a:endParaRPr lang="sr-Latn-ME"/>
          </a:p>
        </p:txBody>
      </p:sp>
      <p:sp>
        <p:nvSpPr>
          <p:cNvPr id="9" name="Slide Number Placeholder 8"/>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34857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Date Placeholder 2"/>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4" name="Footer Placeholder 3"/>
          <p:cNvSpPr>
            <a:spLocks noGrp="1"/>
          </p:cNvSpPr>
          <p:nvPr>
            <p:ph type="ftr" sz="quarter" idx="11"/>
          </p:nvPr>
        </p:nvSpPr>
        <p:spPr/>
        <p:txBody>
          <a:bodyPr/>
          <a:lstStyle/>
          <a:p>
            <a:endParaRPr lang="sr-Latn-ME"/>
          </a:p>
        </p:txBody>
      </p:sp>
      <p:sp>
        <p:nvSpPr>
          <p:cNvPr id="5" name="Slide Number Placeholder 4"/>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4205553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3" name="Footer Placeholder 2"/>
          <p:cNvSpPr>
            <a:spLocks noGrp="1"/>
          </p:cNvSpPr>
          <p:nvPr>
            <p:ph type="ftr" sz="quarter" idx="11"/>
          </p:nvPr>
        </p:nvSpPr>
        <p:spPr/>
        <p:txBody>
          <a:bodyPr/>
          <a:lstStyle/>
          <a:p>
            <a:endParaRPr lang="sr-Latn-ME"/>
          </a:p>
        </p:txBody>
      </p:sp>
      <p:sp>
        <p:nvSpPr>
          <p:cNvPr id="4" name="Slide Number Placeholder 3"/>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3077675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M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72213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M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M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0BBFD8-813B-42C5-9C76-8C21B591648E}" type="datetimeFigureOut">
              <a:rPr lang="sr-Latn-ME" smtClean="0"/>
              <a:pPr/>
              <a:t>18.5.2017.</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4164325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M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0BBFD8-813B-42C5-9C76-8C21B591648E}" type="datetimeFigureOut">
              <a:rPr lang="sr-Latn-ME" smtClean="0"/>
              <a:pPr/>
              <a:t>18.5.2017.</a:t>
            </a:fld>
            <a:endParaRPr lang="sr-Latn-M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M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525F42-B9EF-4EA3-954C-2389A2782545}" type="slidenum">
              <a:rPr lang="sr-Latn-ME" smtClean="0"/>
              <a:pPr/>
              <a:t>‹#›</a:t>
            </a:fld>
            <a:endParaRPr lang="sr-Latn-ME"/>
          </a:p>
        </p:txBody>
      </p:sp>
    </p:spTree>
    <p:extLst>
      <p:ext uri="{BB962C8B-B14F-4D97-AF65-F5344CB8AC3E}">
        <p14:creationId xmlns:p14="http://schemas.microsoft.com/office/powerpoint/2010/main" xmlns="" val="286183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0"/>
            <a:ext cx="7772400" cy="1728192"/>
          </a:xfrm>
        </p:spPr>
        <p:txBody>
          <a:bodyPr>
            <a:normAutofit fontScale="90000"/>
          </a:bodyPr>
          <a:lstStyle/>
          <a:p>
            <a:r>
              <a:rPr lang="sr-Latn-ME" dirty="0" smtClean="0"/>
              <a:t>Tržište osiguranja motornih vozila u Crnoj Gori u prethodnoj dekadi i njegove perspektive</a:t>
            </a:r>
            <a:endParaRPr lang="sr-Latn-ME" dirty="0"/>
          </a:p>
        </p:txBody>
      </p:sp>
      <p:sp>
        <p:nvSpPr>
          <p:cNvPr id="3" name="Subtitle 2"/>
          <p:cNvSpPr>
            <a:spLocks noGrp="1"/>
          </p:cNvSpPr>
          <p:nvPr>
            <p:ph type="subTitle" idx="1"/>
          </p:nvPr>
        </p:nvSpPr>
        <p:spPr/>
        <p:txBody>
          <a:bodyPr/>
          <a:lstStyle/>
          <a:p>
            <a:r>
              <a:rPr lang="sr-Latn-ME" dirty="0" smtClean="0"/>
              <a:t>Prof. dr Vladimir Kašćelan</a:t>
            </a:r>
          </a:p>
          <a:p>
            <a:r>
              <a:rPr lang="sr-Latn-ME" dirty="0" smtClean="0"/>
              <a:t>Prof. dr Ljiljana Kašćelan</a:t>
            </a:r>
          </a:p>
          <a:p>
            <a:r>
              <a:rPr lang="sr-Latn-ME" dirty="0"/>
              <a:t>d</a:t>
            </a:r>
            <a:r>
              <a:rPr lang="sr-Latn-ME" dirty="0" smtClean="0"/>
              <a:t>oc. </a:t>
            </a:r>
            <a:r>
              <a:rPr lang="sr-Latn-ME" dirty="0"/>
              <a:t>d</a:t>
            </a:r>
            <a:r>
              <a:rPr lang="sr-Latn-ME" dirty="0" smtClean="0"/>
              <a:t>r Milijana Novović- Burić</a:t>
            </a:r>
            <a:endParaRPr lang="sr-Latn-ME" dirty="0"/>
          </a:p>
        </p:txBody>
      </p:sp>
    </p:spTree>
    <p:extLst>
      <p:ext uri="{BB962C8B-B14F-4D97-AF65-F5344CB8AC3E}">
        <p14:creationId xmlns:p14="http://schemas.microsoft.com/office/powerpoint/2010/main" xmlns="" val="1239100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t>Nedostaci data-driven pristupa</a:t>
            </a:r>
            <a:endParaRPr lang="sr-Latn-ME" dirty="0"/>
          </a:p>
        </p:txBody>
      </p:sp>
      <p:sp>
        <p:nvSpPr>
          <p:cNvPr id="3" name="Content Placeholder 2"/>
          <p:cNvSpPr>
            <a:spLocks noGrp="1"/>
          </p:cNvSpPr>
          <p:nvPr>
            <p:ph idx="1"/>
          </p:nvPr>
        </p:nvSpPr>
        <p:spPr>
          <a:xfrm>
            <a:off x="683568" y="1417638"/>
            <a:ext cx="8229600" cy="4525963"/>
          </a:xfrm>
        </p:spPr>
        <p:txBody>
          <a:bodyPr>
            <a:normAutofit fontScale="77500" lnSpcReduction="20000"/>
          </a:bodyPr>
          <a:lstStyle/>
          <a:p>
            <a:r>
              <a:rPr lang="sr-Latn-ME" dirty="0" smtClean="0"/>
              <a:t>Nedovoljna količina podataka (prediktivna tačnost modela raste sa brojem podataka)</a:t>
            </a:r>
          </a:p>
          <a:p>
            <a:r>
              <a:rPr lang="sr-Latn-ME" dirty="0" smtClean="0"/>
              <a:t>Nedostatak podataka o važnim rizičnim faktorima (zanimanje, zdravstveno stanje, imovinsko stanje, sklonost ka alkoholu vlasnika polise, garažiranje, pređena kilometraža za vozilo i slično)</a:t>
            </a:r>
          </a:p>
          <a:p>
            <a:r>
              <a:rPr lang="sr-Latn-ME" dirty="0" smtClean="0"/>
              <a:t>Kako obrazložiti klijentu obračun premije na ovaj način (lični podaci imaju uticaj na visinu premije)?</a:t>
            </a:r>
          </a:p>
          <a:p>
            <a:pPr marL="0" indent="0">
              <a:buNone/>
            </a:pPr>
            <a:r>
              <a:rPr lang="sr-Latn-ME" dirty="0" smtClean="0"/>
              <a:t>Zaključno: </a:t>
            </a:r>
          </a:p>
          <a:p>
            <a:r>
              <a:rPr lang="sr-Latn-ME" dirty="0" smtClean="0"/>
              <a:t>Data-driven pristup može se koristiti ne kao zamjena već kao dopuna tradicionalnim metodama koje poznaje praksa</a:t>
            </a:r>
          </a:p>
          <a:p>
            <a:r>
              <a:rPr lang="sr-Latn-ME" dirty="0" smtClean="0"/>
              <a:t>Važna kvalitetna baza podataka (</a:t>
            </a:r>
            <a:r>
              <a:rPr lang="sr-Latn-ME" smtClean="0"/>
              <a:t>o klijentima, navikama, ponašanju</a:t>
            </a:r>
            <a:r>
              <a:rPr lang="sr-Latn-ME" dirty="0" smtClean="0"/>
              <a:t>, vozilu itd.)</a:t>
            </a:r>
            <a:endParaRPr lang="sr-Latn-ME" dirty="0"/>
          </a:p>
        </p:txBody>
      </p:sp>
    </p:spTree>
    <p:extLst>
      <p:ext uri="{BB962C8B-B14F-4D97-AF65-F5344CB8AC3E}">
        <p14:creationId xmlns:p14="http://schemas.microsoft.com/office/powerpoint/2010/main" xmlns="" val="1908828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79296" cy="778098"/>
          </a:xfrm>
        </p:spPr>
        <p:txBody>
          <a:bodyPr>
            <a:noAutofit/>
          </a:bodyPr>
          <a:lstStyle/>
          <a:p>
            <a:r>
              <a:rPr lang="sr-Latn-ME" sz="3400" dirty="0" smtClean="0"/>
              <a:t>Pregled </a:t>
            </a:r>
            <a:r>
              <a:rPr lang="sr-Latn-ME" sz="3400" smtClean="0"/>
              <a:t>premije </a:t>
            </a:r>
            <a:r>
              <a:rPr lang="sr-Latn-ME" sz="3400"/>
              <a:t>osiguranja (u 000€) </a:t>
            </a:r>
            <a:r>
              <a:rPr lang="sr-Latn-ME" sz="3400" dirty="0" smtClean="0"/>
              <a:t>2008-2016 </a:t>
            </a:r>
            <a:endParaRPr lang="sr-Latn-ME" sz="3400" dirty="0"/>
          </a:p>
        </p:txBody>
      </p:sp>
      <p:graphicFrame>
        <p:nvGraphicFramePr>
          <p:cNvPr id="4" name="Table 3"/>
          <p:cNvGraphicFramePr>
            <a:graphicFrameLocks noGrp="1"/>
          </p:cNvGraphicFramePr>
          <p:nvPr>
            <p:extLst>
              <p:ext uri="{D42A27DB-BD31-4B8C-83A1-F6EECF244321}">
                <p14:modId xmlns:p14="http://schemas.microsoft.com/office/powerpoint/2010/main" xmlns="" val="935041458"/>
              </p:ext>
            </p:extLst>
          </p:nvPr>
        </p:nvGraphicFramePr>
        <p:xfrm>
          <a:off x="395536" y="1268760"/>
          <a:ext cx="8229600" cy="1582420"/>
        </p:xfrm>
        <a:graphic>
          <a:graphicData uri="http://schemas.openxmlformats.org/drawingml/2006/table">
            <a:tbl>
              <a:tblPr firstRow="1" firstCol="1" bandRow="1"/>
              <a:tblGrid>
                <a:gridCol w="822960"/>
                <a:gridCol w="822960"/>
                <a:gridCol w="822960"/>
                <a:gridCol w="822960"/>
                <a:gridCol w="822960"/>
                <a:gridCol w="822960"/>
                <a:gridCol w="822960"/>
                <a:gridCol w="822960"/>
                <a:gridCol w="822960"/>
                <a:gridCol w="822960"/>
              </a:tblGrid>
              <a:tr h="0">
                <a:tc>
                  <a:txBody>
                    <a:bodyPr/>
                    <a:lstStyle/>
                    <a:p>
                      <a:pPr algn="ctr">
                        <a:spcAft>
                          <a:spcPts val="0"/>
                        </a:spcAft>
                      </a:pPr>
                      <a:r>
                        <a:rPr lang="sr-Latn-RS" sz="1400" dirty="0">
                          <a:effectLst/>
                          <a:latin typeface="Times New Roman"/>
                          <a:ea typeface="Times New Roman"/>
                        </a:rPr>
                        <a:t>Year / Premium</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2008</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2009</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2010</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2011</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2012</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2013</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2014</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2015</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2016</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980">
                <a:tc>
                  <a:txBody>
                    <a:bodyPr/>
                    <a:lstStyle/>
                    <a:p>
                      <a:pPr algn="ctr">
                        <a:spcAft>
                          <a:spcPts val="0"/>
                        </a:spcAft>
                      </a:pPr>
                      <a:r>
                        <a:rPr lang="sr-Latn-RS" sz="1400" dirty="0" smtClean="0">
                          <a:effectLst/>
                          <a:latin typeface="Times New Roman"/>
                          <a:ea typeface="Times New Roman"/>
                        </a:rPr>
                        <a:t>Total</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60,578</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65,570</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62,186</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64,792</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66,922</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72,774</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72,417</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76,933</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80,140</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sr-Latn-RS" sz="1400">
                          <a:effectLst/>
                          <a:latin typeface="Times New Roman"/>
                          <a:ea typeface="Times New Roman"/>
                        </a:rPr>
                        <a:t>Non-life</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53,332</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57,483</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53,819</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55,735</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57,448</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61,898</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59,861</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64,008</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66,463</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sr-Latn-RS" sz="1400">
                          <a:effectLst/>
                          <a:latin typeface="Times New Roman"/>
                          <a:ea typeface="Times New Roman"/>
                        </a:rPr>
                        <a:t>Motor TPL</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25,931</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31,149</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28,332</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30,012</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31,587</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33,129</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32,885</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32,889</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35,235</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sr-Latn-RS" sz="1400">
                          <a:effectLst/>
                          <a:latin typeface="Times New Roman"/>
                          <a:ea typeface="Times New Roman"/>
                        </a:rPr>
                        <a:t>Motor hull</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a:effectLst/>
                          <a:latin typeface="Times New Roman"/>
                          <a:ea typeface="Times New Roman"/>
                        </a:rPr>
                        <a:t>10,217</a:t>
                      </a:r>
                      <a:endParaRPr lang="sr-Latn-ME" sz="140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8,568</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5,934</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5,741</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5,391</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5,052</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4,706</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5,044</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RS" sz="1400" dirty="0">
                          <a:effectLst/>
                          <a:latin typeface="Times New Roman"/>
                          <a:ea typeface="Times New Roman"/>
                        </a:rPr>
                        <a:t>5,079</a:t>
                      </a:r>
                      <a:endParaRPr lang="sr-Latn-ME" sz="1400" dirty="0">
                        <a:effectLst/>
                        <a:latin typeface="Times New Roman"/>
                        <a:ea typeface="Calibri"/>
                      </a:endParaRPr>
                    </a:p>
                  </a:txBody>
                  <a:tcPr marL="27305" marR="2730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Chart 4"/>
          <p:cNvGraphicFramePr>
            <a:graphicFrameLocks/>
          </p:cNvGraphicFramePr>
          <p:nvPr>
            <p:extLst>
              <p:ext uri="{D42A27DB-BD31-4B8C-83A1-F6EECF244321}">
                <p14:modId xmlns:p14="http://schemas.microsoft.com/office/powerpoint/2010/main" xmlns="" val="3565264963"/>
              </p:ext>
            </p:extLst>
          </p:nvPr>
        </p:nvGraphicFramePr>
        <p:xfrm>
          <a:off x="827584" y="3068960"/>
          <a:ext cx="7761164" cy="37042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7387200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U susret liberalizaciji tržišta AO</a:t>
            </a:r>
            <a:endParaRPr lang="sr-Latn-CS" dirty="0"/>
          </a:p>
        </p:txBody>
      </p:sp>
      <p:sp>
        <p:nvSpPr>
          <p:cNvPr id="3" name="Content Placeholder 2"/>
          <p:cNvSpPr>
            <a:spLocks noGrp="1"/>
          </p:cNvSpPr>
          <p:nvPr>
            <p:ph idx="1"/>
          </p:nvPr>
        </p:nvSpPr>
        <p:spPr>
          <a:xfrm>
            <a:off x="483526" y="1417638"/>
            <a:ext cx="8229600" cy="4525963"/>
          </a:xfrm>
        </p:spPr>
        <p:txBody>
          <a:bodyPr>
            <a:normAutofit fontScale="70000" lnSpcReduction="20000"/>
          </a:bodyPr>
          <a:lstStyle/>
          <a:p>
            <a:r>
              <a:rPr lang="sr-Latn-CS" dirty="0" smtClean="0"/>
              <a:t>Od regulisanog (sa 13 premijskih razreda za bonus-malus sistem i 8 tarifnih grupa za klasifikaciju vozila)</a:t>
            </a:r>
          </a:p>
          <a:p>
            <a:pPr lvl="1"/>
            <a:r>
              <a:rPr lang="sr-Latn-CS" dirty="0"/>
              <a:t>j</a:t>
            </a:r>
            <a:r>
              <a:rPr lang="sr-Latn-CS" dirty="0" smtClean="0"/>
              <a:t>edinstvena premija AO, propisana je za sve učesnike na </a:t>
            </a:r>
            <a:r>
              <a:rPr lang="sr-Latn-CS" dirty="0"/>
              <a:t>tržištu od strane osiguravača (</a:t>
            </a:r>
            <a:r>
              <a:rPr lang="sr-Latn-CS" dirty="0" smtClean="0"/>
              <a:t>preko NBOCG), uz saglasnost regulatora</a:t>
            </a:r>
          </a:p>
          <a:p>
            <a:pPr lvl="1"/>
            <a:r>
              <a:rPr lang="sr-Latn-CS" dirty="0" smtClean="0"/>
              <a:t>do sada tržište AO stabilno, sa sigurnim prilivima u fondove za isplatu šteta</a:t>
            </a:r>
          </a:p>
          <a:p>
            <a:r>
              <a:rPr lang="sr-Latn-CS" dirty="0" smtClean="0"/>
              <a:t>Ka (semi)deregulisanom tržištu AO (sloboda formiranja premije, uz mogućnost reagovanja ANO- od avgusta 2017) </a:t>
            </a:r>
          </a:p>
          <a:p>
            <a:pPr marL="0" indent="0">
              <a:buNone/>
            </a:pPr>
            <a:endParaRPr lang="sr-Latn-CS" dirty="0" smtClean="0"/>
          </a:p>
          <a:p>
            <a:r>
              <a:rPr lang="sr-Latn-CS" dirty="0" smtClean="0"/>
              <a:t>Do potpune liberalizacije (ulaskom Crne Gore u Eu), koja podrazumijeva slobodu pružanja usluga (otvoreno tržište)</a:t>
            </a:r>
          </a:p>
          <a:p>
            <a:pPr lvl="1"/>
            <a:r>
              <a:rPr lang="sr-Latn-CS" dirty="0" smtClean="0"/>
              <a:t>Individualizovan pristup osiguraniku, uvažavajući njihove potrebe</a:t>
            </a:r>
          </a:p>
          <a:p>
            <a:pPr lvl="1"/>
            <a:r>
              <a:rPr lang="sr-Latn-CS" dirty="0" smtClean="0"/>
              <a:t>Stimulišu se korisnici usluga sa „dobrim“ performansama</a:t>
            </a:r>
          </a:p>
          <a:p>
            <a:pPr lvl="1"/>
            <a:r>
              <a:rPr lang="sr-Latn-CS" dirty="0" smtClean="0"/>
              <a:t>Povećaće se konkurencija i sloboda izbora osiguravača</a:t>
            </a:r>
          </a:p>
          <a:p>
            <a:pPr lvl="1"/>
            <a:r>
              <a:rPr lang="sr-Latn-CS" dirty="0" smtClean="0"/>
              <a:t>Moguće je koristiti i data- driven pristup </a:t>
            </a:r>
            <a:endParaRPr lang="sr-Latn-CS" dirty="0"/>
          </a:p>
        </p:txBody>
      </p:sp>
    </p:spTree>
    <p:extLst>
      <p:ext uri="{BB962C8B-B14F-4D97-AF65-F5344CB8AC3E}">
        <p14:creationId xmlns:p14="http://schemas.microsoft.com/office/powerpoint/2010/main" xmlns="" val="1821036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20" y="-99392"/>
            <a:ext cx="9361039" cy="1143000"/>
          </a:xfrm>
        </p:spPr>
        <p:txBody>
          <a:bodyPr>
            <a:normAutofit fontScale="90000"/>
          </a:bodyPr>
          <a:lstStyle/>
          <a:p>
            <a:r>
              <a:rPr lang="sr-Latn-ME" dirty="0" smtClean="0"/>
              <a:t>Data –driven s</a:t>
            </a:r>
            <a:r>
              <a:rPr lang="en-US" dirty="0" smtClean="0"/>
              <a:t>coring t</a:t>
            </a:r>
            <a:r>
              <a:rPr lang="sr-Latn-ME" dirty="0" smtClean="0"/>
              <a:t>ehnike kao alternativni metod</a:t>
            </a:r>
            <a:r>
              <a:rPr lang="en-US" dirty="0" smtClean="0"/>
              <a:t> </a:t>
            </a:r>
            <a:r>
              <a:rPr lang="sr-Latn-ME" dirty="0" smtClean="0"/>
              <a:t>za procjenu rizika</a:t>
            </a:r>
            <a:endParaRPr lang="sr-Latn-ME" dirty="0"/>
          </a:p>
        </p:txBody>
      </p:sp>
      <p:sp>
        <p:nvSpPr>
          <p:cNvPr id="3" name="Content Placeholder 2"/>
          <p:cNvSpPr>
            <a:spLocks noGrp="1"/>
          </p:cNvSpPr>
          <p:nvPr>
            <p:ph idx="1"/>
          </p:nvPr>
        </p:nvSpPr>
        <p:spPr>
          <a:xfrm>
            <a:off x="179512" y="1268760"/>
            <a:ext cx="8856984" cy="5589240"/>
          </a:xfrm>
        </p:spPr>
        <p:txBody>
          <a:bodyPr>
            <a:normAutofit fontScale="62500" lnSpcReduction="20000"/>
          </a:bodyPr>
          <a:lstStyle/>
          <a:p>
            <a:r>
              <a:rPr lang="sr-Latn-ME" dirty="0" smtClean="0"/>
              <a:t>Parnitzke (2008)  je predložio scoring tehnike kao alternativni metod za procjenu rizika u njemačkoj industriji osiguranja automobila</a:t>
            </a:r>
          </a:p>
          <a:p>
            <a:r>
              <a:rPr lang="sr-Latn-ME" dirty="0" smtClean="0"/>
              <a:t>Polazni skup podataka je skup svih dostupnih podataka o polisama-za više godina pa čak i decenija (podaci o vlasniku polise-pol, starost, mjesto stanovanja, stepen obrazovanja, imovinski status, broj polisa, podaci o istoriji šteta- broj prethodnih šteta, iznos prethodnih šteta, podaci o automobilu, podaci o pređenoj kilometraži, garažiranju  i ostali faktori rizika kao nezavisne varijable, kao i dvije zavisne varijable indikator da li je bilo štete po polisi i prosječni iznos štete na nivou polise u toku aktuelne godine)</a:t>
            </a:r>
          </a:p>
          <a:p>
            <a:r>
              <a:rPr lang="sr-Latn-ME" dirty="0" smtClean="0"/>
              <a:t>Očekivani iznos štete se izračunava kao proizvod procijenjenog  iznosa štete i vjerovatnoće da će nastupiti šteta.</a:t>
            </a:r>
          </a:p>
          <a:p>
            <a:r>
              <a:rPr lang="sr-Latn-ME" dirty="0" smtClean="0"/>
              <a:t>Vjerovatnoća da će nastupiti šteta izračunava se primjenom  </a:t>
            </a:r>
            <a:r>
              <a:rPr lang="sr-Latn-ME" b="1" dirty="0" smtClean="0"/>
              <a:t>logističke  regresije </a:t>
            </a:r>
            <a:r>
              <a:rPr lang="sr-Latn-ME" dirty="0" smtClean="0"/>
              <a:t>na polaznom skupu podataka (</a:t>
            </a:r>
            <a:r>
              <a:rPr lang="sr-Latn-ME" b="1" dirty="0" smtClean="0"/>
              <a:t>nezavisne varijable </a:t>
            </a:r>
            <a:r>
              <a:rPr lang="sr-Latn-ME" dirty="0" smtClean="0"/>
              <a:t>– faktori rizika dostupni u bazi, </a:t>
            </a:r>
            <a:r>
              <a:rPr lang="sr-Latn-ME" b="1" dirty="0" smtClean="0"/>
              <a:t>zavisna varijabla- </a:t>
            </a:r>
            <a:r>
              <a:rPr lang="sr-Latn-ME" dirty="0" smtClean="0"/>
              <a:t>indikator štete)</a:t>
            </a:r>
          </a:p>
          <a:p>
            <a:r>
              <a:rPr lang="sr-Latn-ME" dirty="0" smtClean="0"/>
              <a:t>Iznos štete se predviđa </a:t>
            </a:r>
            <a:r>
              <a:rPr lang="sr-Latn-ME" b="1" dirty="0" smtClean="0"/>
              <a:t>linearnom regresijom </a:t>
            </a:r>
            <a:r>
              <a:rPr lang="sr-Latn-ME" dirty="0" smtClean="0"/>
              <a:t>na cijelom polaznom skupu podataka (</a:t>
            </a:r>
            <a:r>
              <a:rPr lang="sr-Latn-ME" b="1" dirty="0" smtClean="0"/>
              <a:t>nezavisne varijable </a:t>
            </a:r>
            <a:r>
              <a:rPr lang="sr-Latn-ME" dirty="0" smtClean="0"/>
              <a:t>– faktori rizika dostupni u bazi, </a:t>
            </a:r>
            <a:r>
              <a:rPr lang="sr-Latn-ME" b="1" dirty="0" smtClean="0"/>
              <a:t>zavisna varijabla- </a:t>
            </a:r>
            <a:r>
              <a:rPr lang="sr-Latn-ME" dirty="0" smtClean="0"/>
              <a:t>prosječni </a:t>
            </a:r>
            <a:r>
              <a:rPr lang="sr-Latn-ME" smtClean="0"/>
              <a:t>iznos štete)</a:t>
            </a:r>
            <a:endParaRPr lang="sr-Latn-ME" dirty="0" smtClean="0"/>
          </a:p>
          <a:p>
            <a:r>
              <a:rPr lang="sr-Latn-ME" dirty="0" smtClean="0"/>
              <a:t>U slučaju njemačke industrije osiguranja automobila polazni skup podataka se sastoji od </a:t>
            </a:r>
            <a:r>
              <a:rPr lang="sr-Latn-ME" b="1" dirty="0" smtClean="0"/>
              <a:t>nekoliko miliona polisa</a:t>
            </a:r>
            <a:r>
              <a:rPr lang="sr-Latn-ME" dirty="0" smtClean="0"/>
              <a:t>!</a:t>
            </a:r>
          </a:p>
          <a:p>
            <a:r>
              <a:rPr lang="sr-Latn-ME" dirty="0" smtClean="0"/>
              <a:t>Kod manjeg broja polisa tačnost logističke i linearne regresije može biti nezadovoljavajuća.</a:t>
            </a:r>
          </a:p>
          <a:p>
            <a:endParaRPr lang="sr-Latn-ME" dirty="0"/>
          </a:p>
        </p:txBody>
      </p:sp>
    </p:spTree>
    <p:extLst>
      <p:ext uri="{BB962C8B-B14F-4D97-AF65-F5344CB8AC3E}">
        <p14:creationId xmlns:p14="http://schemas.microsoft.com/office/powerpoint/2010/main" xmlns="" val="1255558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smtClean="0"/>
              <a:t>Studija slučaja sa crnogorskog tržišta auto osiguranja</a:t>
            </a:r>
            <a:endParaRPr lang="sr-Latn-ME" dirty="0"/>
          </a:p>
        </p:txBody>
      </p:sp>
      <p:sp>
        <p:nvSpPr>
          <p:cNvPr id="3" name="Content Placeholder 2"/>
          <p:cNvSpPr>
            <a:spLocks noGrp="1"/>
          </p:cNvSpPr>
          <p:nvPr>
            <p:ph idx="1"/>
          </p:nvPr>
        </p:nvSpPr>
        <p:spPr/>
        <p:txBody>
          <a:bodyPr>
            <a:normAutofit fontScale="70000" lnSpcReduction="20000"/>
          </a:bodyPr>
          <a:lstStyle/>
          <a:p>
            <a:r>
              <a:rPr lang="sr-Latn-ME" u="sng" dirty="0" smtClean="0"/>
              <a:t>Kompanija:</a:t>
            </a:r>
            <a:r>
              <a:rPr lang="sr-Latn-ME" dirty="0" smtClean="0"/>
              <a:t> Sava Montenegro</a:t>
            </a:r>
          </a:p>
          <a:p>
            <a:r>
              <a:rPr lang="sr-Latn-ME" u="sng" dirty="0" smtClean="0"/>
              <a:t>Vrsta osiguranja: </a:t>
            </a:r>
            <a:r>
              <a:rPr lang="sr-Latn-ME" dirty="0" smtClean="0"/>
              <a:t>AO</a:t>
            </a:r>
          </a:p>
          <a:p>
            <a:r>
              <a:rPr lang="sr-Latn-ME" u="sng" dirty="0" smtClean="0"/>
              <a:t>Podaci:</a:t>
            </a:r>
            <a:r>
              <a:rPr lang="sr-Latn-ME" dirty="0" smtClean="0"/>
              <a:t> polise iz 2009, 2010 i 2011 godine</a:t>
            </a:r>
          </a:p>
          <a:p>
            <a:pPr marL="0" indent="0">
              <a:buNone/>
            </a:pPr>
            <a:r>
              <a:rPr lang="sr-Latn-ME" dirty="0" smtClean="0"/>
              <a:t> - 35,521 polisa ukupno</a:t>
            </a:r>
          </a:p>
          <a:p>
            <a:pPr marL="0" indent="0">
              <a:buNone/>
            </a:pPr>
            <a:r>
              <a:rPr lang="sr-Latn-ME" dirty="0" smtClean="0"/>
              <a:t> - 3,528 sa štetama</a:t>
            </a:r>
          </a:p>
          <a:p>
            <a:r>
              <a:rPr lang="sr-Latn-ME" u="sng" dirty="0" smtClean="0"/>
              <a:t>Faktori rizika (nezavisne varijable): </a:t>
            </a:r>
            <a:r>
              <a:rPr lang="sr-Latn-ME" dirty="0" smtClean="0"/>
              <a:t>starost, pol, region i broj osiguranih slučajeva vlasnika polise, tip auta, broj šteta po polisi i broj godina posjedovanja polise  </a:t>
            </a:r>
          </a:p>
          <a:p>
            <a:r>
              <a:rPr lang="sr-Latn-ME" u="sng" dirty="0" smtClean="0"/>
              <a:t>Zavisne varijable: </a:t>
            </a:r>
            <a:r>
              <a:rPr lang="sr-Latn-ME" dirty="0" smtClean="0"/>
              <a:t>Indikator šteta i prosječni iznos štete </a:t>
            </a:r>
          </a:p>
          <a:p>
            <a:r>
              <a:rPr lang="sr-Latn-ME" dirty="0" smtClean="0"/>
              <a:t>Testirajući metod koji je predložio Parnitzke (2008) dobili smo nezadovoljavajuću tačnost linearne regresije (root MSE = 1081.67) što znači da u odnosu na prosječni iznos štete od 1338.33 model pravi 80.8% grešku (ta greška ne bi smjela biti veća od 10%)</a:t>
            </a:r>
          </a:p>
          <a:p>
            <a:r>
              <a:rPr lang="sr-Latn-ME" dirty="0" smtClean="0"/>
              <a:t>Rezultat je očekivan zbog malog broja polisa sa štetom</a:t>
            </a:r>
          </a:p>
          <a:p>
            <a:pPr marL="0" indent="0">
              <a:buNone/>
            </a:pPr>
            <a:endParaRPr lang="sr-Latn-ME" dirty="0" smtClean="0"/>
          </a:p>
          <a:p>
            <a:endParaRPr lang="sr-Latn-ME" dirty="0" smtClean="0"/>
          </a:p>
        </p:txBody>
      </p:sp>
    </p:spTree>
    <p:extLst>
      <p:ext uri="{BB962C8B-B14F-4D97-AF65-F5344CB8AC3E}">
        <p14:creationId xmlns:p14="http://schemas.microsoft.com/office/powerpoint/2010/main" xmlns="" val="23116116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fontScale="90000"/>
          </a:bodyPr>
          <a:lstStyle/>
          <a:p>
            <a:r>
              <a:rPr lang="sr-Latn-ME" dirty="0" smtClean="0"/>
              <a:t>Rješenje problema –pristup sa klasterizacijom</a:t>
            </a:r>
            <a:endParaRPr lang="sr-Latn-ME" dirty="0"/>
          </a:p>
        </p:txBody>
      </p:sp>
      <p:sp>
        <p:nvSpPr>
          <p:cNvPr id="3" name="Content Placeholder 2"/>
          <p:cNvSpPr>
            <a:spLocks noGrp="1"/>
          </p:cNvSpPr>
          <p:nvPr>
            <p:ph idx="1"/>
          </p:nvPr>
        </p:nvSpPr>
        <p:spPr>
          <a:xfrm>
            <a:off x="179512" y="1196752"/>
            <a:ext cx="8784976" cy="5400600"/>
          </a:xfrm>
        </p:spPr>
        <p:txBody>
          <a:bodyPr>
            <a:normAutofit fontScale="62500" lnSpcReduction="20000"/>
          </a:bodyPr>
          <a:lstStyle/>
          <a:p>
            <a:r>
              <a:rPr lang="sr-Latn-ME" b="1" dirty="0" smtClean="0"/>
              <a:t>Klasterizacijom </a:t>
            </a:r>
            <a:r>
              <a:rPr lang="sr-Latn-ME" dirty="0" smtClean="0"/>
              <a:t>polaznog </a:t>
            </a:r>
            <a:r>
              <a:rPr lang="sr-Latn-ME" smtClean="0"/>
              <a:t>skupa podataka, polise se </a:t>
            </a:r>
            <a:r>
              <a:rPr lang="sr-Latn-ME" dirty="0" smtClean="0"/>
              <a:t>grupišu u homogene grupe sa sličnim faktorima rizika i prosječnim iznosom šteta (12 klastera na case study skupu podataka)</a:t>
            </a:r>
          </a:p>
          <a:p>
            <a:r>
              <a:rPr lang="sr-Latn-ME" dirty="0" smtClean="0"/>
              <a:t>Prednost u odnosu na tarifne klase je manji broj klastera, veći broj polisa u njima i njihova veća homogenost (polise su slične po svim razmatranim faktorima rizika a ne samo po faktorima koji određuju tarifne klase). Samim tim  procjena štete za pripadnike klastera je sa većom tačnošću.</a:t>
            </a:r>
          </a:p>
          <a:p>
            <a:r>
              <a:rPr lang="sr-Latn-ME" dirty="0" smtClean="0"/>
              <a:t>Primjenom </a:t>
            </a:r>
            <a:r>
              <a:rPr lang="sr-Latn-ME" b="1" dirty="0" smtClean="0"/>
              <a:t>linearne regresije </a:t>
            </a:r>
            <a:r>
              <a:rPr lang="sr-Latn-ME" dirty="0" smtClean="0"/>
              <a:t>na klasterima dobili smo RMSE manji od 10% prosječnog iznosa štete na svakom klasteru.</a:t>
            </a:r>
          </a:p>
          <a:p>
            <a:r>
              <a:rPr lang="sr-Latn-ME" dirty="0" smtClean="0"/>
              <a:t>Odstupanje modelom procijenjenog iznosa štete u odnosu na stvarni iznos je manje od 10% za 65% podataka </a:t>
            </a:r>
          </a:p>
          <a:p>
            <a:r>
              <a:rPr lang="sr-Latn-ME" dirty="0" smtClean="0"/>
              <a:t>Problem: neki iznosi šteta u aktuelnoj godini nisu poznati tj. određeni broj polisa ima nepoznatu zavisnu varijablu</a:t>
            </a:r>
          </a:p>
          <a:p>
            <a:r>
              <a:rPr lang="sr-Latn-ME" dirty="0" smtClean="0"/>
              <a:t>Koeficijenti determinacije linearnih regresija na klasterima nisu visoki što znači da je prediktivna tačnost modela linearne regresije nezadovoljavajuća</a:t>
            </a:r>
          </a:p>
          <a:p>
            <a:r>
              <a:rPr lang="sr-Latn-ME" dirty="0" smtClean="0"/>
              <a:t>Rezultat je  očekivan jer funkcijska zavisnost između faktora rizika i iznosa štete obično nije linearna ni monotona.</a:t>
            </a:r>
          </a:p>
          <a:p>
            <a:r>
              <a:rPr lang="sr-Latn-ME" dirty="0" smtClean="0"/>
              <a:t>Testiranje alternativnih regresionih modela (kvadratnih i slično) kompleksno a nekada i nemoguće zbog velikog broja mogućih vrijednosti varijabli (dummy varijable) (posebno kada postoji veliki broj faktora rizika u bazi)</a:t>
            </a:r>
            <a:endParaRPr lang="sr-Latn-ME" dirty="0"/>
          </a:p>
        </p:txBody>
      </p:sp>
    </p:spTree>
    <p:extLst>
      <p:ext uri="{BB962C8B-B14F-4D97-AF65-F5344CB8AC3E}">
        <p14:creationId xmlns:p14="http://schemas.microsoft.com/office/powerpoint/2010/main" xmlns="" val="2264438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fontScale="90000"/>
          </a:bodyPr>
          <a:lstStyle/>
          <a:p>
            <a:r>
              <a:rPr lang="sr-Latn-ME" dirty="0" smtClean="0"/>
              <a:t>Rješenje problema -SVM umjesto linearne regresije</a:t>
            </a:r>
            <a:endParaRPr lang="sr-Latn-ME" dirty="0"/>
          </a:p>
        </p:txBody>
      </p:sp>
      <p:sp>
        <p:nvSpPr>
          <p:cNvPr id="3" name="Content Placeholder 2"/>
          <p:cNvSpPr>
            <a:spLocks noGrp="1"/>
          </p:cNvSpPr>
          <p:nvPr>
            <p:ph idx="1"/>
          </p:nvPr>
        </p:nvSpPr>
        <p:spPr>
          <a:xfrm>
            <a:off x="-18312" y="1340768"/>
            <a:ext cx="9144000" cy="5256584"/>
          </a:xfrm>
        </p:spPr>
        <p:txBody>
          <a:bodyPr>
            <a:normAutofit fontScale="70000" lnSpcReduction="20000"/>
          </a:bodyPr>
          <a:lstStyle/>
          <a:p>
            <a:r>
              <a:rPr lang="sr-Latn-ME" dirty="0" smtClean="0"/>
              <a:t>SVM ima najbolje prediktivne performanse kod nelinearnih zavisnosti podataka</a:t>
            </a:r>
          </a:p>
          <a:p>
            <a:r>
              <a:rPr lang="sr-Latn-ME" dirty="0" smtClean="0"/>
              <a:t>SVM model je obučen na 70% polisa sa poznatim iznosima šteta a onda testiran kada se doda još 30% polisa sa nepoznatim štetama.</a:t>
            </a:r>
          </a:p>
          <a:p>
            <a:r>
              <a:rPr lang="sr-Latn-ME" dirty="0" smtClean="0"/>
              <a:t>RMSE je manji od 10% na svakom klasteru.  69% odstupanja predviđenih iznosa štete je manje od 10% (za 30% polisa sa nepoznatim štetama).</a:t>
            </a:r>
            <a:endParaRPr lang="sr-Latn-ME" dirty="0"/>
          </a:p>
          <a:p>
            <a:r>
              <a:rPr lang="sr-Latn-ME" dirty="0" smtClean="0"/>
              <a:t>SVM ima bolje prediktivne performanse na podacima sa nepoznatim štetama (69%) nego što je tačnost procjene linearne regresije sa svim poznatim štetama (65%)</a:t>
            </a:r>
          </a:p>
          <a:p>
            <a:r>
              <a:rPr lang="sr-Latn-ME" dirty="0" smtClean="0"/>
              <a:t>Nedostatak SVM modela je što se eksplicitno ne vidi uticaj pojedinih faktora  kao kod regresionih modela ( npr. iz modela lin. </a:t>
            </a:r>
            <a:r>
              <a:rPr lang="sr-Latn-ME" dirty="0"/>
              <a:t>r</a:t>
            </a:r>
            <a:r>
              <a:rPr lang="sr-Latn-ME" dirty="0" smtClean="0"/>
              <a:t>egresije se lako može uočiti da najveći negativni uticaj kod većine klastera na visinu štete ima faktor Srednja starost vlasnika polise)</a:t>
            </a:r>
          </a:p>
          <a:p>
            <a:r>
              <a:rPr lang="sr-Latn-ME" dirty="0" smtClean="0"/>
              <a:t>Međutim, iako kod SVM modela ovaj uticaj nije eksplicitno vidljiv on se može implicitno izvesti. Na primjer iz grafika ispod se može uočiti da SVM model predviđa da će osiguranici iz sjevernog regiona imati veće štete u odnosu na ostale regione. </a:t>
            </a:r>
          </a:p>
          <a:p>
            <a:endParaRPr lang="sr-Latn-ME" dirty="0" smtClean="0"/>
          </a:p>
        </p:txBody>
      </p:sp>
    </p:spTree>
    <p:extLst>
      <p:ext uri="{BB962C8B-B14F-4D97-AF65-F5344CB8AC3E}">
        <p14:creationId xmlns:p14="http://schemas.microsoft.com/office/powerpoint/2010/main" xmlns="" val="2290334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smtClean="0"/>
              <a:t>SVM model- zavisnost visine štete od regiona</a:t>
            </a:r>
            <a:endParaRPr lang="sr-Latn-ME"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6475" y="2564904"/>
            <a:ext cx="8751050" cy="23762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335936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smtClean="0"/>
              <a:t>KLR model- vjerovatnoća pojavljivanja bar jedne štete</a:t>
            </a:r>
            <a:endParaRPr lang="sr-Latn-ME" dirty="0"/>
          </a:p>
        </p:txBody>
      </p:sp>
      <p:sp>
        <p:nvSpPr>
          <p:cNvPr id="3" name="Content Placeholder 2"/>
          <p:cNvSpPr>
            <a:spLocks noGrp="1"/>
          </p:cNvSpPr>
          <p:nvPr>
            <p:ph idx="1"/>
          </p:nvPr>
        </p:nvSpPr>
        <p:spPr>
          <a:xfrm>
            <a:off x="107504" y="2780928"/>
            <a:ext cx="8784976" cy="4077072"/>
          </a:xfrm>
        </p:spPr>
        <p:txBody>
          <a:bodyPr>
            <a:normAutofit fontScale="70000" lnSpcReduction="20000"/>
          </a:bodyPr>
          <a:lstStyle/>
          <a:p>
            <a:endParaRPr lang="sr-Latn-ME" smtClean="0"/>
          </a:p>
          <a:p>
            <a:r>
              <a:rPr lang="sr-Latn-ME" smtClean="0"/>
              <a:t>Vjerovatnoću </a:t>
            </a:r>
            <a:r>
              <a:rPr lang="sr-Latn-ME" dirty="0" smtClean="0"/>
              <a:t>pojavljivanja bar jedne štete izračunali smo primjenom KLR (kernel logističke regresije) sa ukupnom tačnošću od oko 77%.</a:t>
            </a:r>
          </a:p>
          <a:p>
            <a:r>
              <a:rPr lang="sr-Latn-ME" dirty="0" smtClean="0"/>
              <a:t>Iz prve vrste tabele vidimo da od ukupno 643 polise sa štetama za samo 47 polisa predviđene su štete iako se realno nisu desile (&lt;10%).</a:t>
            </a:r>
          </a:p>
          <a:p>
            <a:r>
              <a:rPr lang="sr-Latn-ME" dirty="0" smtClean="0"/>
              <a:t>Iz druge vrste tabele vidimo da je modelom predviđeno 30% polisa kao risk-free a realno su imale štete.</a:t>
            </a:r>
          </a:p>
          <a:p>
            <a:r>
              <a:rPr lang="sr-Latn-ME" dirty="0" smtClean="0"/>
              <a:t>U 2011 godini je bilo 1182 polise sa štetama. Od toga u prethodne dvije godine samo 52 polise su imale štete. To znači da na ovaj način (uzimanjem u obzir samo šteta u prethodnom periodu) 95.6% polisa nisu prepoznate kao rizične. Greška našeg modela je značajno manja-oko 30%</a:t>
            </a:r>
            <a:endParaRPr lang="sr-Latn-ME" dirty="0"/>
          </a:p>
        </p:txBody>
      </p:sp>
      <p:graphicFrame>
        <p:nvGraphicFramePr>
          <p:cNvPr id="4" name="Table 3"/>
          <p:cNvGraphicFramePr>
            <a:graphicFrameLocks noGrp="1"/>
          </p:cNvGraphicFramePr>
          <p:nvPr>
            <p:extLst>
              <p:ext uri="{D42A27DB-BD31-4B8C-83A1-F6EECF244321}">
                <p14:modId xmlns:p14="http://schemas.microsoft.com/office/powerpoint/2010/main" xmlns="" val="1406398479"/>
              </p:ext>
            </p:extLst>
          </p:nvPr>
        </p:nvGraphicFramePr>
        <p:xfrm>
          <a:off x="395536" y="1556792"/>
          <a:ext cx="8229600" cy="975360"/>
        </p:xfrm>
        <a:graphic>
          <a:graphicData uri="http://schemas.openxmlformats.org/drawingml/2006/table">
            <a:tbl>
              <a:tblPr firstRow="1" firstCol="1" bandRow="1"/>
              <a:tblGrid>
                <a:gridCol w="1850014"/>
                <a:gridCol w="1739737"/>
                <a:gridCol w="1960291"/>
                <a:gridCol w="2679558"/>
              </a:tblGrid>
              <a:tr h="182880">
                <a:tc>
                  <a:txBody>
                    <a:bodyPr/>
                    <a:lstStyle/>
                    <a:p>
                      <a:pPr algn="just">
                        <a:spcAft>
                          <a:spcPts val="0"/>
                        </a:spcAft>
                      </a:pPr>
                      <a:r>
                        <a:rPr lang="sr-Latn-RS" sz="1600" b="1" dirty="0">
                          <a:solidFill>
                            <a:srgbClr val="000000"/>
                          </a:solidFill>
                          <a:effectLst/>
                          <a:latin typeface="Times New Roman"/>
                          <a:ea typeface="Calibri"/>
                        </a:rPr>
                        <a:t> </a:t>
                      </a:r>
                      <a:endParaRPr lang="sr-Latn-ME" sz="1600" dirty="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sr-Latn-RS" sz="1600" b="1">
                          <a:solidFill>
                            <a:srgbClr val="000000"/>
                          </a:solidFill>
                          <a:effectLst/>
                          <a:latin typeface="Times New Roman"/>
                          <a:ea typeface="Calibri"/>
                        </a:rPr>
                        <a:t>True 1</a:t>
                      </a:r>
                      <a:endParaRPr lang="sr-Latn-ME" sz="160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sr-Latn-RS" sz="1600" b="1">
                          <a:solidFill>
                            <a:srgbClr val="000000"/>
                          </a:solidFill>
                          <a:effectLst/>
                          <a:latin typeface="Times New Roman"/>
                          <a:ea typeface="Calibri"/>
                        </a:rPr>
                        <a:t>True 0</a:t>
                      </a:r>
                      <a:endParaRPr lang="sr-Latn-ME" sz="160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sr-Latn-RS" sz="1600" b="1">
                          <a:solidFill>
                            <a:srgbClr val="000000"/>
                          </a:solidFill>
                          <a:effectLst/>
                          <a:latin typeface="Times New Roman"/>
                          <a:ea typeface="Calibri"/>
                        </a:rPr>
                        <a:t>Class Precision</a:t>
                      </a:r>
                      <a:endParaRPr lang="sr-Latn-ME" sz="160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2880">
                <a:tc>
                  <a:txBody>
                    <a:bodyPr/>
                    <a:lstStyle/>
                    <a:p>
                      <a:pPr algn="just">
                        <a:spcAft>
                          <a:spcPts val="0"/>
                        </a:spcAft>
                      </a:pPr>
                      <a:r>
                        <a:rPr lang="sr-Latn-RS" sz="1600" b="1" dirty="0">
                          <a:solidFill>
                            <a:srgbClr val="000000"/>
                          </a:solidFill>
                          <a:effectLst/>
                          <a:latin typeface="Times New Roman"/>
                          <a:ea typeface="Calibri"/>
                        </a:rPr>
                        <a:t>Pred. 1</a:t>
                      </a:r>
                      <a:endParaRPr lang="sr-Latn-ME" sz="1600" dirty="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sr-Latn-RS" sz="1600">
                          <a:solidFill>
                            <a:srgbClr val="000000"/>
                          </a:solidFill>
                          <a:effectLst/>
                          <a:latin typeface="Times New Roman"/>
                          <a:ea typeface="Calibri"/>
                        </a:rPr>
                        <a:t>596</a:t>
                      </a:r>
                      <a:endParaRPr lang="sr-Latn-ME" sz="160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sr-Latn-RS" sz="1600">
                          <a:solidFill>
                            <a:srgbClr val="000000"/>
                          </a:solidFill>
                          <a:effectLst/>
                          <a:latin typeface="Times New Roman"/>
                          <a:ea typeface="Calibri"/>
                        </a:rPr>
                        <a:t>47</a:t>
                      </a:r>
                      <a:endParaRPr lang="sr-Latn-ME" sz="160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sr-Latn-RS" sz="1600">
                          <a:solidFill>
                            <a:srgbClr val="000000"/>
                          </a:solidFill>
                          <a:effectLst/>
                          <a:latin typeface="Times New Roman"/>
                          <a:ea typeface="Calibri"/>
                        </a:rPr>
                        <a:t>92.69%</a:t>
                      </a:r>
                      <a:endParaRPr lang="sr-Latn-ME" sz="1600">
                        <a:effectLst/>
                        <a:latin typeface="Times New Roman"/>
                        <a:ea typeface="Calibri"/>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182880">
                <a:tc>
                  <a:txBody>
                    <a:bodyPr/>
                    <a:lstStyle/>
                    <a:p>
                      <a:pPr algn="just">
                        <a:spcAft>
                          <a:spcPts val="0"/>
                        </a:spcAft>
                      </a:pPr>
                      <a:r>
                        <a:rPr lang="sr-Latn-RS" sz="1600" b="1" dirty="0">
                          <a:solidFill>
                            <a:srgbClr val="000000"/>
                          </a:solidFill>
                          <a:effectLst/>
                          <a:latin typeface="Times New Roman"/>
                          <a:ea typeface="Calibri"/>
                        </a:rPr>
                        <a:t>Pred. 0</a:t>
                      </a:r>
                      <a:endParaRPr lang="sr-Latn-ME" sz="1600" dirty="0">
                        <a:effectLst/>
                        <a:latin typeface="Times New Roman"/>
                        <a:ea typeface="Calibri"/>
                      </a:endParaRPr>
                    </a:p>
                  </a:txBody>
                  <a:tcPr marL="68580" marR="68580" marT="0" marB="0">
                    <a:lnL>
                      <a:noFill/>
                    </a:lnL>
                    <a:lnR>
                      <a:noFill/>
                    </a:lnR>
                    <a:lnT>
                      <a:noFill/>
                    </a:lnT>
                    <a:lnB>
                      <a:noFill/>
                    </a:lnB>
                  </a:tcPr>
                </a:tc>
                <a:tc>
                  <a:txBody>
                    <a:bodyPr/>
                    <a:lstStyle/>
                    <a:p>
                      <a:pPr algn="just">
                        <a:spcAft>
                          <a:spcPts val="0"/>
                        </a:spcAft>
                      </a:pPr>
                      <a:r>
                        <a:rPr lang="sr-Latn-RS" sz="1600" dirty="0">
                          <a:solidFill>
                            <a:srgbClr val="000000"/>
                          </a:solidFill>
                          <a:effectLst/>
                          <a:latin typeface="Times New Roman"/>
                          <a:ea typeface="Calibri"/>
                        </a:rPr>
                        <a:t>462</a:t>
                      </a:r>
                      <a:endParaRPr lang="sr-Latn-ME" sz="1600" dirty="0">
                        <a:effectLst/>
                        <a:latin typeface="Times New Roman"/>
                        <a:ea typeface="Calibri"/>
                      </a:endParaRPr>
                    </a:p>
                  </a:txBody>
                  <a:tcPr marL="68580" marR="68580" marT="0" marB="0">
                    <a:lnL>
                      <a:noFill/>
                    </a:lnL>
                    <a:lnR>
                      <a:noFill/>
                    </a:lnR>
                    <a:lnT>
                      <a:noFill/>
                    </a:lnT>
                    <a:lnB>
                      <a:noFill/>
                    </a:lnB>
                  </a:tcPr>
                </a:tc>
                <a:tc>
                  <a:txBody>
                    <a:bodyPr/>
                    <a:lstStyle/>
                    <a:p>
                      <a:pPr algn="just">
                        <a:spcAft>
                          <a:spcPts val="0"/>
                        </a:spcAft>
                      </a:pPr>
                      <a:r>
                        <a:rPr lang="sr-Latn-RS" sz="1600">
                          <a:solidFill>
                            <a:srgbClr val="000000"/>
                          </a:solidFill>
                          <a:effectLst/>
                          <a:latin typeface="Times New Roman"/>
                          <a:ea typeface="Calibri"/>
                        </a:rPr>
                        <a:t>1080</a:t>
                      </a:r>
                      <a:endParaRPr lang="sr-Latn-ME" sz="1600">
                        <a:effectLst/>
                        <a:latin typeface="Times New Roman"/>
                        <a:ea typeface="Calibri"/>
                      </a:endParaRPr>
                    </a:p>
                  </a:txBody>
                  <a:tcPr marL="68580" marR="68580" marT="0" marB="0">
                    <a:lnL>
                      <a:noFill/>
                    </a:lnL>
                    <a:lnR>
                      <a:noFill/>
                    </a:lnR>
                    <a:lnT>
                      <a:noFill/>
                    </a:lnT>
                    <a:lnB>
                      <a:noFill/>
                    </a:lnB>
                  </a:tcPr>
                </a:tc>
                <a:tc>
                  <a:txBody>
                    <a:bodyPr/>
                    <a:lstStyle/>
                    <a:p>
                      <a:pPr algn="just">
                        <a:spcAft>
                          <a:spcPts val="0"/>
                        </a:spcAft>
                      </a:pPr>
                      <a:r>
                        <a:rPr lang="sr-Latn-RS" sz="1600" dirty="0">
                          <a:solidFill>
                            <a:srgbClr val="000000"/>
                          </a:solidFill>
                          <a:effectLst/>
                          <a:latin typeface="Times New Roman"/>
                          <a:ea typeface="Calibri"/>
                        </a:rPr>
                        <a:t>70.04%</a:t>
                      </a:r>
                      <a:endParaRPr lang="sr-Latn-ME" sz="1600" dirty="0">
                        <a:effectLst/>
                        <a:latin typeface="Times New Roman"/>
                        <a:ea typeface="Calibri"/>
                      </a:endParaRPr>
                    </a:p>
                  </a:txBody>
                  <a:tcPr marL="68580" marR="68580" marT="0" marB="0">
                    <a:lnL>
                      <a:noFill/>
                    </a:lnL>
                    <a:lnR>
                      <a:noFill/>
                    </a:lnR>
                    <a:lnT>
                      <a:noFill/>
                    </a:lnT>
                    <a:lnB>
                      <a:noFill/>
                    </a:lnB>
                  </a:tcPr>
                </a:tc>
              </a:tr>
              <a:tr h="182880">
                <a:tc>
                  <a:txBody>
                    <a:bodyPr/>
                    <a:lstStyle/>
                    <a:p>
                      <a:pPr algn="just">
                        <a:spcAft>
                          <a:spcPts val="0"/>
                        </a:spcAft>
                      </a:pPr>
                      <a:r>
                        <a:rPr lang="sr-Latn-RS" sz="1600" b="1">
                          <a:solidFill>
                            <a:srgbClr val="000000"/>
                          </a:solidFill>
                          <a:effectLst/>
                          <a:latin typeface="Times New Roman"/>
                          <a:ea typeface="Calibri"/>
                        </a:rPr>
                        <a:t>Class Recall</a:t>
                      </a:r>
                      <a:endParaRPr lang="sr-Latn-ME" sz="1600">
                        <a:effectLst/>
                        <a:latin typeface="Times New Roman"/>
                        <a:ea typeface="Calibri"/>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sr-Latn-RS" sz="1600" dirty="0">
                          <a:solidFill>
                            <a:srgbClr val="000000"/>
                          </a:solidFill>
                          <a:effectLst/>
                          <a:latin typeface="Times New Roman"/>
                          <a:ea typeface="Calibri"/>
                        </a:rPr>
                        <a:t>56.33%</a:t>
                      </a:r>
                      <a:endParaRPr lang="sr-Latn-ME" sz="1600" dirty="0">
                        <a:effectLst/>
                        <a:latin typeface="Times New Roman"/>
                        <a:ea typeface="Calibri"/>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sr-Latn-RS" sz="1600" dirty="0">
                          <a:solidFill>
                            <a:srgbClr val="000000"/>
                          </a:solidFill>
                          <a:effectLst/>
                          <a:latin typeface="Times New Roman"/>
                          <a:ea typeface="Calibri"/>
                        </a:rPr>
                        <a:t>95.83%</a:t>
                      </a:r>
                      <a:endParaRPr lang="sr-Latn-ME" sz="1600" dirty="0">
                        <a:effectLst/>
                        <a:latin typeface="Times New Roman"/>
                        <a:ea typeface="Calibri"/>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sr-Latn-RS" sz="1600" dirty="0">
                          <a:solidFill>
                            <a:srgbClr val="000000"/>
                          </a:solidFill>
                          <a:effectLst/>
                          <a:latin typeface="Times New Roman"/>
                          <a:ea typeface="Calibri"/>
                        </a:rPr>
                        <a:t>Accuracy: 76.70%</a:t>
                      </a:r>
                      <a:endParaRPr lang="sr-Latn-ME" sz="1600" dirty="0">
                        <a:effectLst/>
                        <a:latin typeface="Times New Roman"/>
                        <a:ea typeface="Calibri"/>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202091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TotalTime>
  <Words>1236</Words>
  <Application>Microsoft Office PowerPoint</Application>
  <PresentationFormat>On-screen Show (4:3)</PresentationFormat>
  <Paragraphs>130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Tržište osiguranja motornih vozila u Crnoj Gori u prethodnoj dekadi i njegove perspektive</vt:lpstr>
      <vt:lpstr>Pregled premije osiguranja (u 000€) 2008-2016 </vt:lpstr>
      <vt:lpstr>U susret liberalizaciji tržišta AO</vt:lpstr>
      <vt:lpstr>Data –driven scoring tehnike kao alternativni metod za procjenu rizika</vt:lpstr>
      <vt:lpstr>Studija slučaja sa crnogorskog tržišta auto osiguranja</vt:lpstr>
      <vt:lpstr>Rješenje problema –pristup sa klasterizacijom</vt:lpstr>
      <vt:lpstr>Rješenje problema -SVM umjesto linearne regresije</vt:lpstr>
      <vt:lpstr>SVM model- zavisnost visine štete od regiona</vt:lpstr>
      <vt:lpstr>KLR model- vjerovatnoća pojavljivanja bar jedne štete</vt:lpstr>
      <vt:lpstr>Nedostaci data-driven pristupa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Alternativni data-driven pristup</dc:title>
  <dc:creator>User</dc:creator>
  <cp:lastModifiedBy>Kocovic</cp:lastModifiedBy>
  <cp:revision>46</cp:revision>
  <cp:lastPrinted>2017-04-20T13:02:13Z</cp:lastPrinted>
  <dcterms:created xsi:type="dcterms:W3CDTF">2017-04-10T08:02:56Z</dcterms:created>
  <dcterms:modified xsi:type="dcterms:W3CDTF">2017-05-18T20:14:08Z</dcterms:modified>
</cp:coreProperties>
</file>