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82" r:id="rId4"/>
    <p:sldId id="274" r:id="rId5"/>
    <p:sldId id="275" r:id="rId6"/>
    <p:sldId id="276" r:id="rId7"/>
    <p:sldId id="277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4E515D-28C7-4317-9573-603523599DA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421A32-B12D-4A46-8695-02E5167175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752599"/>
          </a:xfrm>
        </p:spPr>
        <p:txBody>
          <a:bodyPr>
            <a:normAutofit/>
          </a:bodyPr>
          <a:lstStyle/>
          <a:p>
            <a:r>
              <a:rPr lang="sr-Latn-CS" b="1" dirty="0" smtClean="0">
                <a:latin typeface="Times New Roman" pitchFamily="18" charset="0"/>
                <a:cs typeface="Times New Roman" pitchFamily="18" charset="0"/>
              </a:rPr>
              <a:t>MOGUĆNOSTI RAZVOJA DUGOROČNIH OBLIKA OSIGURANJA U SRBIJI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3429000"/>
          </a:xfrm>
        </p:spPr>
        <p:txBody>
          <a:bodyPr>
            <a:normAutofit fontScale="32500" lnSpcReduction="20000"/>
          </a:bodyPr>
          <a:lstStyle/>
          <a:p>
            <a:pPr algn="r"/>
            <a:endParaRPr lang="en-US" sz="2600" b="1" dirty="0" smtClean="0"/>
          </a:p>
          <a:p>
            <a:pPr algn="just"/>
            <a:r>
              <a:rPr lang="en-US" sz="6400" b="1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55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sr-Latn-CS" sz="5500" dirty="0" smtClean="0">
                <a:latin typeface="Times New Roman" pitchFamily="18" charset="0"/>
                <a:cs typeface="Times New Roman" pitchFamily="18" charset="0"/>
              </a:rPr>
              <a:t>prof</a:t>
            </a:r>
            <a:r>
              <a:rPr lang="sr-Latn-CS" sz="5500" dirty="0">
                <a:latin typeface="Times New Roman" pitchFamily="18" charset="0"/>
                <a:cs typeface="Times New Roman" pitchFamily="18" charset="0"/>
              </a:rPr>
              <a:t>. dr Tatjana </a:t>
            </a:r>
            <a:r>
              <a:rPr lang="sr-Latn-CS" sz="5500" dirty="0" smtClean="0">
                <a:latin typeface="Times New Roman" pitchFamily="18" charset="0"/>
                <a:cs typeface="Times New Roman" pitchFamily="18" charset="0"/>
              </a:rPr>
              <a:t>Rakonjac-Antić</a:t>
            </a:r>
            <a:endParaRPr lang="en-US" sz="55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RS" sz="5500" dirty="0" smtClean="0">
                <a:latin typeface="Times New Roman" pitchFamily="18" charset="0"/>
                <a:cs typeface="Times New Roman" pitchFamily="18" charset="0"/>
              </a:rPr>
              <a:t> 		 Ekonomski fakultet, Univerzitet u Beogradu</a:t>
            </a:r>
            <a:endParaRPr lang="en-US" sz="5500" dirty="0">
              <a:latin typeface="Times New Roman" pitchFamily="18" charset="0"/>
              <a:cs typeface="Times New Roman" pitchFamily="18" charset="0"/>
            </a:endParaRPr>
          </a:p>
          <a:p>
            <a:endParaRPr lang="en-US" sz="2600" b="1" dirty="0" smtClean="0"/>
          </a:p>
          <a:p>
            <a:endParaRPr lang="en-US" sz="2600" b="1" dirty="0" smtClean="0"/>
          </a:p>
          <a:p>
            <a:endParaRPr lang="en-US" sz="2600" b="1" dirty="0"/>
          </a:p>
          <a:p>
            <a:endParaRPr lang="en-US" sz="2600" b="1" dirty="0" smtClean="0"/>
          </a:p>
          <a:p>
            <a:endParaRPr lang="en-US" sz="2600" b="1" dirty="0"/>
          </a:p>
          <a:p>
            <a:pPr algn="ctr"/>
            <a:endParaRPr lang="en-US" sz="3500" b="1" dirty="0" smtClean="0"/>
          </a:p>
          <a:p>
            <a:pPr algn="ctr"/>
            <a:endParaRPr lang="en-US" sz="3500" dirty="0" smtClean="0"/>
          </a:p>
          <a:p>
            <a:pPr algn="ctr"/>
            <a:r>
              <a:rPr lang="sr-Latn-CS" sz="3400" b="1" dirty="0" smtClean="0">
                <a:latin typeface="Times New Roman" pitchFamily="18" charset="0"/>
                <a:cs typeface="Times New Roman" pitchFamily="18" charset="0"/>
              </a:rPr>
              <a:t>XV </a:t>
            </a:r>
            <a:r>
              <a:rPr lang="sr-Latn-CS" sz="3400" b="1" dirty="0">
                <a:latin typeface="Times New Roman" pitchFamily="18" charset="0"/>
                <a:cs typeface="Times New Roman" pitchFamily="18" charset="0"/>
              </a:rPr>
              <a:t>MEĐUNARODNI SIMPOZIJUM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l-PL" sz="3400" dirty="0" smtClean="0"/>
              <a:t>”IZAZOVI I PERSPEKTIVE RAZVOJA TRŽIŠTA OSIGURANJA – 15 GODINA POSLE”</a:t>
            </a:r>
            <a:endParaRPr lang="en-US" sz="3400" dirty="0" smtClean="0"/>
          </a:p>
          <a:p>
            <a:pPr algn="ctr"/>
            <a:r>
              <a:rPr lang="sr-Latn-CS" sz="3400" b="1" dirty="0" smtClean="0">
                <a:latin typeface="Times New Roman" pitchFamily="18" charset="0"/>
                <a:cs typeface="Times New Roman" pitchFamily="18" charset="0"/>
              </a:rPr>
              <a:t>Zlatibor, 18-21. maj 2017.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sz="2500" dirty="0"/>
          </a:p>
          <a:p>
            <a:pPr algn="r"/>
            <a:r>
              <a:rPr lang="sr-Latn-CS" sz="2600" dirty="0"/>
              <a:t> </a:t>
            </a:r>
            <a:endParaRPr lang="en-US" sz="26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Osnovne karakteristike životnog i dobrovoljnog penzijskog osiguranja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sr-Latn-RS" dirty="0" smtClean="0"/>
          </a:p>
          <a:p>
            <a:endParaRPr lang="sr-Latn-RS" dirty="0" smtClean="0"/>
          </a:p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Definisanje životnog i dobrovoljnog penzijskog osiguranja.</a:t>
            </a:r>
          </a:p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Ciljevi funkcionisanja.</a:t>
            </a:r>
          </a:p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Uticaj na sigurnost korisnika osiguranja i razvoj nacionalne ekonomije.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2. Razvijenost životnog i dobrovoljnog penzijskog osiguranja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Životno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regulisano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usvojenim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mtClean="0">
                <a:latin typeface="Times New Roman" pitchFamily="18" charset="0"/>
                <a:cs typeface="Times New Roman" pitchFamily="18" charset="0"/>
              </a:rPr>
              <a:t>(“unit-linked”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proizvodi, tontine itd.).</a:t>
            </a:r>
          </a:p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obrovoljno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penzijsko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regulisano 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dobrovoljnim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penzijskim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planovima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usvojen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2005. </a:t>
            </a:r>
            <a:r>
              <a:rPr lang="sr-Latn-RS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izmenama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definisanim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2011. 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odine</a:t>
            </a:r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 (novi osiguranici-mogućnost povlačenja sredstava sa 58 godina starosti, 30% jednokratnih isplata itd.)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R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dirty="0" smtClean="0">
                <a:latin typeface="Times New Roman" pitchFamily="18" charset="0"/>
                <a:cs typeface="Times New Roman" pitchFamily="18" charset="0"/>
              </a:rPr>
              <a:t>Za životno osiguranje ne postoje poreske olakšice, a za dobrovoljno penzijsko osiguranja do 5589 dinara uplaćenih doprinosa.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81000"/>
            <a:ext cx="7467600" cy="1143000"/>
          </a:xfrm>
        </p:spPr>
        <p:txBody>
          <a:bodyPr>
            <a:normAutofit/>
          </a:bodyPr>
          <a:lstStyle/>
          <a:p>
            <a:pPr lvl="0"/>
            <a:r>
              <a:rPr lang="sr-Latn-CS" sz="2000" b="1" cap="none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Tabela br. 1. Osnovne karakteristike tržišta osiguranja i životnog osiguranja u Srbiji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81000" y="838200"/>
          <a:ext cx="8305796" cy="5547360"/>
        </p:xfrm>
        <a:graphic>
          <a:graphicData uri="http://schemas.openxmlformats.org/drawingml/2006/table">
            <a:tbl>
              <a:tblPr/>
              <a:tblGrid>
                <a:gridCol w="1285623"/>
                <a:gridCol w="845804"/>
                <a:gridCol w="1014964"/>
                <a:gridCol w="1014964"/>
                <a:gridCol w="930387"/>
                <a:gridCol w="1099545"/>
                <a:gridCol w="1099545"/>
                <a:gridCol w="1014964"/>
              </a:tblGrid>
              <a:tr h="3083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Pokazatelji/Godina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2010.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2011.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2012.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2103.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2104.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2015.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2016. (treće tromesečje)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46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Broj društava za osiguranje i reosiguranje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26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28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28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28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25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24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 smtClean="0">
                          <a:latin typeface="Times New Roman"/>
                          <a:ea typeface="Times New Roman"/>
                        </a:rPr>
                        <a:t>        23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77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Broj društava (isključivo obavljaju poslove životnog osiguranja)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7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7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7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7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5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5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77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Broj društava (obavljaju i poslove životnog i neživotnog osiguranja)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28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Ukupna premija (na tržištu osiguranja)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536 mil. eura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548 mil.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eura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540 mil.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eura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559 min.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eura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574 mil.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eura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665 mil. 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 smtClean="0">
                          <a:latin typeface="Times New Roman"/>
                          <a:ea typeface="Times New Roman"/>
                        </a:rPr>
                        <a:t>eura (80,9 mlrd. din.)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541 mil.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eura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77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Učešće premije životnog osiguranja u ukupnoj premiji osiguranja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16,5%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17,4%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19,3%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22%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>
                          <a:latin typeface="Times New Roman"/>
                          <a:ea typeface="Times New Roman"/>
                        </a:rPr>
                        <a:t>23,1%</a:t>
                      </a:r>
                      <a:endParaRPr lang="en-US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23,9</a:t>
                      </a:r>
                      <a:r>
                        <a:rPr lang="sr-Latn-CS" sz="1400" dirty="0" smtClean="0">
                          <a:latin typeface="Times New Roman"/>
                          <a:ea typeface="Times New Roman"/>
                        </a:rPr>
                        <a:t>% (19,36 mlrd din.)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dirty="0">
                          <a:latin typeface="Times New Roman"/>
                          <a:ea typeface="Times New Roman"/>
                        </a:rPr>
                        <a:t>23,2%</a:t>
                      </a:r>
                      <a:endParaRPr lang="en-US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81000" y="659639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Izvor: Izveštaji NBS od 2007-2016. godine (treće tromesečje).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Tabela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2.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Pregled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broja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osiguranja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broja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osiguranika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premije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vrstama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tarifama</a:t>
            </a:r>
            <a:r>
              <a:rPr lang="sr-Latn-R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životnog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osiguranja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za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Srbiju</a:t>
            </a:r>
            <a:r>
              <a:rPr lang="en-U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u 2015. </a:t>
            </a:r>
            <a:r>
              <a:rPr lang="sr-Latn-RS" sz="2000" b="1" cap="none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</a:t>
            </a:r>
            <a:r>
              <a:rPr lang="en-US" sz="2000" b="1" cap="none" dirty="0" err="1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odini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85800" y="1600200"/>
          <a:ext cx="7467600" cy="4419600"/>
        </p:xfrm>
        <a:graphic>
          <a:graphicData uri="http://schemas.openxmlformats.org/drawingml/2006/table">
            <a:tbl>
              <a:tblPr/>
              <a:tblGrid>
                <a:gridCol w="2489200"/>
                <a:gridCol w="2489200"/>
                <a:gridCol w="2489200"/>
              </a:tblGrid>
              <a:tr h="441960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imes New Roman"/>
                        </a:rPr>
                        <a:t>Vrste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životnog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osiguranja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/>
                        </a:rPr>
                        <a:t>Broj osiguranika</a:t>
                      </a:r>
                      <a:endParaRPr lang="en-US" sz="14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imes New Roman"/>
                        </a:rPr>
                        <a:t>Ukupna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premija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sr-Latn-RS" sz="1400" dirty="0" smtClean="0">
                          <a:latin typeface="Times New Roman"/>
                        </a:rPr>
                        <a:t> životnog </a:t>
                      </a:r>
                      <a:r>
                        <a:rPr lang="en-US" sz="1400" dirty="0" err="1" smtClean="0">
                          <a:latin typeface="Times New Roman"/>
                        </a:rPr>
                        <a:t>osiguranja</a:t>
                      </a:r>
                      <a:r>
                        <a:rPr lang="en-US" sz="1400" dirty="0" smtClean="0">
                          <a:latin typeface="Times New Roman"/>
                        </a:rPr>
                        <a:t> </a:t>
                      </a:r>
                      <a:r>
                        <a:rPr lang="en-US" sz="1400" dirty="0">
                          <a:latin typeface="Times New Roman"/>
                        </a:rPr>
                        <a:t>(u 000 </a:t>
                      </a:r>
                      <a:r>
                        <a:rPr lang="en-US" sz="1400" dirty="0" err="1">
                          <a:latin typeface="Times New Roman"/>
                        </a:rPr>
                        <a:t>dinara</a:t>
                      </a:r>
                      <a:r>
                        <a:rPr lang="en-US" sz="1400" dirty="0">
                          <a:latin typeface="Times New Roman"/>
                        </a:rPr>
                        <a:t>)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imes New Roman"/>
                        </a:rPr>
                        <a:t>Osiguranje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života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za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slučaj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smrti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366 182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/>
                        </a:rPr>
                        <a:t>1 564 484</a:t>
                      </a:r>
                      <a:endParaRPr lang="en-US" sz="14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imes New Roman"/>
                        </a:rPr>
                        <a:t>Osiguranje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života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za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slučaj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doživljenja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</a:t>
                      </a:r>
                      <a:r>
                        <a:rPr lang="sr-Latn-RS" sz="1400" dirty="0" smtClean="0">
                          <a:latin typeface="Times New Roman"/>
                        </a:rPr>
                        <a:t>  </a:t>
                      </a:r>
                      <a:r>
                        <a:rPr lang="en-US" sz="1400" dirty="0" smtClean="0">
                          <a:latin typeface="Times New Roman"/>
                        </a:rPr>
                        <a:t> </a:t>
                      </a:r>
                      <a:r>
                        <a:rPr lang="en-US" sz="1400" dirty="0">
                          <a:latin typeface="Times New Roman"/>
                        </a:rPr>
                        <a:t>48 978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4 825 765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940"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/>
                        </a:rPr>
                        <a:t>Osiguranje života za slučaj smrti i doživljenja - mešovito osiguranje</a:t>
                      </a:r>
                      <a:endParaRPr lang="en-US" sz="14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atin typeface="Times New Roman"/>
                        </a:rPr>
                        <a:t>   </a:t>
                      </a:r>
                      <a:r>
                        <a:rPr lang="en-US" sz="1400" dirty="0" smtClean="0">
                          <a:latin typeface="Times New Roman"/>
                        </a:rPr>
                        <a:t>256 </a:t>
                      </a:r>
                      <a:r>
                        <a:rPr lang="en-US" sz="1400" dirty="0">
                          <a:latin typeface="Times New Roman"/>
                        </a:rPr>
                        <a:t>652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9 606 668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940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imes New Roman"/>
                        </a:rPr>
                        <a:t>Osiguranje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života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sa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tačno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utvrđenim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rokom</a:t>
                      </a:r>
                      <a:r>
                        <a:rPr lang="en-US" sz="1400" dirty="0">
                          <a:latin typeface="Times New Roman"/>
                        </a:rPr>
                        <a:t> </a:t>
                      </a:r>
                      <a:r>
                        <a:rPr lang="en-US" sz="1400" dirty="0" err="1">
                          <a:latin typeface="Times New Roman"/>
                        </a:rPr>
                        <a:t>isplate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  </a:t>
                      </a:r>
                      <a:r>
                        <a:rPr lang="sr-Latn-RS" sz="1400" dirty="0" smtClean="0">
                          <a:latin typeface="Times New Roman"/>
                        </a:rPr>
                        <a:t> </a:t>
                      </a:r>
                      <a:r>
                        <a:rPr lang="en-US" sz="1400" dirty="0" smtClean="0">
                          <a:latin typeface="Times New Roman"/>
                        </a:rPr>
                        <a:t>20 </a:t>
                      </a:r>
                      <a:r>
                        <a:rPr lang="en-US" sz="1400" dirty="0">
                          <a:latin typeface="Times New Roman"/>
                        </a:rPr>
                        <a:t>819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1 112 628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/>
                        </a:rPr>
                        <a:t>Sva druga osiguranja života</a:t>
                      </a:r>
                      <a:endParaRPr lang="en-US" sz="14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   </a:t>
                      </a:r>
                      <a:r>
                        <a:rPr lang="sr-Latn-RS" sz="1400" dirty="0" smtClean="0">
                          <a:latin typeface="Times New Roman"/>
                        </a:rPr>
                        <a:t>  </a:t>
                      </a:r>
                      <a:r>
                        <a:rPr lang="en-US" sz="1400" dirty="0" smtClean="0">
                          <a:latin typeface="Times New Roman"/>
                        </a:rPr>
                        <a:t>9 </a:t>
                      </a:r>
                      <a:r>
                        <a:rPr lang="en-US" sz="1400" dirty="0">
                          <a:latin typeface="Times New Roman"/>
                        </a:rPr>
                        <a:t>222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   409 600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/>
                        </a:rPr>
                        <a:t>Rentno osiguranje</a:t>
                      </a:r>
                      <a:endParaRPr lang="en-US" sz="14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 </a:t>
                      </a:r>
                      <a:r>
                        <a:rPr lang="sr-Latn-RS" sz="1400" dirty="0" smtClean="0">
                          <a:latin typeface="Times New Roman"/>
                        </a:rPr>
                        <a:t>   </a:t>
                      </a:r>
                      <a:r>
                        <a:rPr lang="en-US" sz="1400" dirty="0" smtClean="0">
                          <a:latin typeface="Times New Roman"/>
                        </a:rPr>
                        <a:t>13 </a:t>
                      </a:r>
                      <a:r>
                        <a:rPr lang="en-US" sz="1400" dirty="0">
                          <a:latin typeface="Times New Roman"/>
                        </a:rPr>
                        <a:t>615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   622 647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/>
                        </a:rPr>
                        <a:t>Dopunsko osiguranje uz osiguranje života</a:t>
                      </a:r>
                      <a:endParaRPr lang="en-US" sz="14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</a:t>
                      </a:r>
                      <a:r>
                        <a:rPr lang="sr-Latn-RS" sz="1400" dirty="0" smtClean="0">
                          <a:latin typeface="Times New Roman"/>
                        </a:rPr>
                        <a:t>  </a:t>
                      </a:r>
                      <a:r>
                        <a:rPr lang="en-US" sz="1400" dirty="0" smtClean="0">
                          <a:latin typeface="Times New Roman"/>
                        </a:rPr>
                        <a:t>457 </a:t>
                      </a:r>
                      <a:r>
                        <a:rPr lang="en-US" sz="1400" dirty="0">
                          <a:latin typeface="Times New Roman"/>
                        </a:rPr>
                        <a:t>320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/>
                        </a:rPr>
                        <a:t>  </a:t>
                      </a:r>
                      <a:r>
                        <a:rPr lang="en-US" sz="1400" dirty="0">
                          <a:latin typeface="Times New Roman"/>
                        </a:rPr>
                        <a:t>1 208 528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400">
                          <a:latin typeface="Times New Roman"/>
                        </a:rPr>
                        <a:t>Osiguranje za slučaj venčanja i rođenja</a:t>
                      </a:r>
                      <a:endParaRPr lang="en-US" sz="140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    </a:t>
                      </a:r>
                      <a:r>
                        <a:rPr lang="sr-Latn-RS" sz="1400" dirty="0" smtClean="0">
                          <a:latin typeface="Times New Roman"/>
                        </a:rPr>
                        <a:t>   </a:t>
                      </a:r>
                      <a:r>
                        <a:rPr lang="en-US" sz="1400" dirty="0" smtClean="0">
                          <a:latin typeface="Times New Roman"/>
                        </a:rPr>
                        <a:t>1 </a:t>
                      </a:r>
                      <a:r>
                        <a:rPr lang="en-US" sz="1400" dirty="0">
                          <a:latin typeface="Times New Roman"/>
                        </a:rPr>
                        <a:t>685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       13 974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sz="1400" dirty="0" err="1">
                          <a:latin typeface="Times New Roman"/>
                        </a:rPr>
                        <a:t>Ukupno</a:t>
                      </a:r>
                      <a:r>
                        <a:rPr lang="en-US" sz="1400" dirty="0">
                          <a:latin typeface="Times New Roman"/>
                        </a:rPr>
                        <a:t>: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Latn-RS" sz="1400" dirty="0" smtClean="0">
                          <a:latin typeface="Times New Roman"/>
                        </a:rPr>
                        <a:t>  </a:t>
                      </a:r>
                      <a:r>
                        <a:rPr lang="en-US" sz="1400" dirty="0" smtClean="0">
                          <a:latin typeface="Times New Roman"/>
                        </a:rPr>
                        <a:t>1 </a:t>
                      </a:r>
                      <a:r>
                        <a:rPr lang="en-US" sz="1400" dirty="0">
                          <a:latin typeface="Times New Roman"/>
                        </a:rPr>
                        <a:t>174 473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Times New Roman"/>
                        </a:rPr>
                        <a:t> 19 364 294</a:t>
                      </a:r>
                      <a:endParaRPr lang="en-US" sz="1400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066800" y="6248400"/>
            <a:ext cx="3722173" cy="1384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Izvor:http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://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www.nbs.rs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/system/galleries/download/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osg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izv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-y/god_T1_2015.pdf</a:t>
            </a: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r-Latn-CS" sz="2000" b="1" cap="none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Tabela br. 3. Osnovni pokazatelji razvijenosti dobrovoljnog penzijskog osiguranja u Srbiji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04800" y="1600200"/>
          <a:ext cx="8077200" cy="4761366"/>
        </p:xfrm>
        <a:graphic>
          <a:graphicData uri="http://schemas.openxmlformats.org/drawingml/2006/table">
            <a:tbl>
              <a:tblPr/>
              <a:tblGrid>
                <a:gridCol w="1156118"/>
                <a:gridCol w="684543"/>
                <a:gridCol w="673939"/>
                <a:gridCol w="685800"/>
                <a:gridCol w="685800"/>
                <a:gridCol w="685800"/>
                <a:gridCol w="685800"/>
                <a:gridCol w="762000"/>
                <a:gridCol w="685800"/>
                <a:gridCol w="685800"/>
                <a:gridCol w="685800"/>
              </a:tblGrid>
              <a:tr h="36186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Pokazatelji/Godina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2007.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2008.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2009.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2010.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2011.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2012.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2013.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2014.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2015.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2016.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67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Broj društava za upravljanje dobrovoljnim penzijskim fondovima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7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9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9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7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Broj dobrovoljnih penzijskih fondova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8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8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9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60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Broj zaposlenih u društvima za upravljanje dobrovoljnim penzijskim fondovima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196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218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175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129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127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152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126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126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115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120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90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Neto imovina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3,1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mlrd. din.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4,6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mlrd. din.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7,2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mlrd. din.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9,9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mlrd. din.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12,5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mlrd. din.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16,01 mlrd. din.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19,7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mlrd.           din.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23,6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mlrd. din.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28,9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mlrd. din.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32,8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mlrd. din.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86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Broj osiguranika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-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155 954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165 224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166 780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169 038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179 823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183 508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187 997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190 492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183 553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73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Broj zaključenih ugovora o članstvu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158 461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201 600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215 704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220 451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222 659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240 369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244 462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252 072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latin typeface="Times New Roman"/>
                          <a:ea typeface="Times New Roman"/>
                        </a:rPr>
                        <a:t>258 068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Latn-CS" sz="12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 dirty="0">
                          <a:latin typeface="Times New Roman"/>
                          <a:ea typeface="Times New Roman"/>
                        </a:rPr>
                        <a:t>250 460</a:t>
                      </a:r>
                      <a:endParaRPr lang="en-US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990600" y="6477000"/>
            <a:ext cx="25987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Izvor: Izveštaji NBS od 2007-2016. godine.</a:t>
            </a:r>
            <a:endParaRPr kumimoji="0" lang="sr-Latn-C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b="1" dirty="0" smtClean="0">
                <a:latin typeface="Times New Roman" pitchFamily="18" charset="0"/>
                <a:cs typeface="Times New Roman" pitchFamily="18" charset="0"/>
              </a:rPr>
              <a:t>3. Faktori razvoja životnog i dobrovoljnog penzijskog osiguranja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OSNOVNI FAKTORI:</a:t>
            </a: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razvijenost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ekonomije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pokretanje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jačanje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procesa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proizvodnje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endParaRPr lang="sr-Latn-R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viši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životni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standard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viši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zarada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endParaRPr lang="sr-Latn-R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broja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zaposlenih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razvijenost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endParaRPr lang="sr-Latn-R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definisanje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većeg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broja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uvođenje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poreskih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olakšica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premije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životnog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povećanje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iznosa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poreskih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olakšice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dobrovoljnog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penzijskog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sr-Latn-R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kontinuirana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edukacija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strani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plasiraju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usluge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edukacija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osiguranika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važnosti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vrsti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dugoročnih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sr-Latn-R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kanala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distribucije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bankarsko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1800" dirty="0" err="1" smtClean="0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sr-Latn-R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9) stimulans za razvoj-uplata od strane države, npr. 0,25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novčanih jednica na jednu novčanu jedinicu uplate participanta.</a:t>
            </a:r>
          </a:p>
          <a:p>
            <a:r>
              <a:rPr lang="sr-Latn-RS" sz="1800" dirty="0" smtClean="0">
                <a:latin typeface="Times New Roman" pitchFamily="18" charset="0"/>
                <a:cs typeface="Times New Roman" pitchFamily="18" charset="0"/>
              </a:rPr>
              <a:t>10) </a:t>
            </a:r>
            <a:r>
              <a:rPr lang="en-US" sz="1800" dirty="0" err="1" smtClean="0"/>
              <a:t>relaksiran</a:t>
            </a:r>
            <a:r>
              <a:rPr lang="sr-Latn-RS" sz="1800" dirty="0" smtClean="0"/>
              <a:t>je plasmana sredstava</a:t>
            </a:r>
            <a:r>
              <a:rPr lang="en-US" sz="1800" dirty="0" smtClean="0"/>
              <a:t> </a:t>
            </a:r>
            <a:r>
              <a:rPr lang="sr-Latn-RS" sz="1800" dirty="0" smtClean="0"/>
              <a:t>(</a:t>
            </a:r>
            <a:r>
              <a:rPr lang="en-US" sz="1800" dirty="0" err="1" smtClean="0"/>
              <a:t>kako</a:t>
            </a:r>
            <a:r>
              <a:rPr lang="en-US" sz="1800" dirty="0" smtClean="0"/>
              <a:t> se </a:t>
            </a:r>
            <a:r>
              <a:rPr lang="en-US" sz="1800" dirty="0" err="1" smtClean="0"/>
              <a:t>broj</a:t>
            </a:r>
            <a:r>
              <a:rPr lang="en-US" sz="1800" dirty="0" smtClean="0"/>
              <a:t> </a:t>
            </a:r>
            <a:r>
              <a:rPr lang="en-US" sz="1800" dirty="0" err="1" smtClean="0"/>
              <a:t>godina</a:t>
            </a:r>
            <a:r>
              <a:rPr lang="en-US" sz="1800" dirty="0" smtClean="0"/>
              <a:t> </a:t>
            </a:r>
            <a:r>
              <a:rPr lang="en-US" sz="1800" dirty="0" err="1" smtClean="0"/>
              <a:t>ulaganja</a:t>
            </a:r>
            <a:r>
              <a:rPr lang="en-US" sz="1800" dirty="0" smtClean="0"/>
              <a:t> </a:t>
            </a:r>
            <a:r>
              <a:rPr lang="en-US" sz="1800" dirty="0" err="1" smtClean="0"/>
              <a:t>povećava</a:t>
            </a:r>
            <a:r>
              <a:rPr lang="en-US" sz="1800" dirty="0" smtClean="0"/>
              <a:t> </a:t>
            </a:r>
            <a:r>
              <a:rPr lang="en-US" sz="1800" dirty="0" err="1" smtClean="0"/>
              <a:t>da</a:t>
            </a:r>
            <a:r>
              <a:rPr lang="en-US" sz="1800" dirty="0" smtClean="0"/>
              <a:t> se </a:t>
            </a:r>
            <a:r>
              <a:rPr lang="en-US" sz="1800" dirty="0" err="1" smtClean="0"/>
              <a:t>ulaganje</a:t>
            </a:r>
            <a:r>
              <a:rPr lang="en-US" sz="1800" dirty="0" smtClean="0"/>
              <a:t> </a:t>
            </a:r>
            <a:r>
              <a:rPr lang="en-US" sz="1800" dirty="0" err="1" smtClean="0"/>
              <a:t>vrši</a:t>
            </a:r>
            <a:r>
              <a:rPr lang="en-US" sz="1800" dirty="0" smtClean="0"/>
              <a:t> u </a:t>
            </a:r>
            <a:r>
              <a:rPr lang="en-US" sz="1800" dirty="0" err="1" smtClean="0"/>
              <a:t>sve</a:t>
            </a:r>
            <a:r>
              <a:rPr lang="en-US" sz="1800" dirty="0" smtClean="0"/>
              <a:t> </a:t>
            </a:r>
            <a:r>
              <a:rPr lang="en-US" sz="1800" dirty="0" err="1" smtClean="0"/>
              <a:t>sigurnije</a:t>
            </a:r>
            <a:r>
              <a:rPr lang="en-US" sz="1800" dirty="0" smtClean="0"/>
              <a:t> </a:t>
            </a:r>
            <a:r>
              <a:rPr lang="en-US" sz="1800" dirty="0" err="1" smtClean="0"/>
              <a:t>hartije</a:t>
            </a:r>
            <a:r>
              <a:rPr lang="en-US" sz="1800" dirty="0" smtClean="0"/>
              <a:t> </a:t>
            </a:r>
            <a:r>
              <a:rPr lang="en-US" sz="1800" dirty="0" err="1" smtClean="0"/>
              <a:t>od</a:t>
            </a:r>
            <a:r>
              <a:rPr lang="en-US" sz="1800" dirty="0" smtClean="0"/>
              <a:t> </a:t>
            </a:r>
            <a:r>
              <a:rPr lang="en-US" sz="1800" dirty="0" err="1" smtClean="0"/>
              <a:t>vrednosti</a:t>
            </a:r>
            <a:r>
              <a:rPr lang="en-US" sz="1800" dirty="0" smtClean="0"/>
              <a:t> (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koji</a:t>
            </a:r>
            <a:r>
              <a:rPr lang="en-US" sz="1800" dirty="0" smtClean="0"/>
              <a:t> se </a:t>
            </a:r>
            <a:r>
              <a:rPr lang="en-US" sz="1800" dirty="0" err="1" smtClean="0"/>
              <a:t>primenjuje</a:t>
            </a:r>
            <a:r>
              <a:rPr lang="en-US" sz="1800" dirty="0" smtClean="0"/>
              <a:t> u </a:t>
            </a:r>
            <a:r>
              <a:rPr lang="en-US" sz="1800" dirty="0" err="1" smtClean="0"/>
              <a:t>nekim</a:t>
            </a:r>
            <a:r>
              <a:rPr lang="en-US" sz="1800" dirty="0" smtClean="0"/>
              <a:t> </a:t>
            </a:r>
            <a:r>
              <a:rPr lang="en-US" sz="1800" dirty="0" err="1" smtClean="0"/>
              <a:t>državama</a:t>
            </a:r>
            <a:r>
              <a:rPr lang="en-US" sz="1800" dirty="0" smtClean="0"/>
              <a:t>)</a:t>
            </a:r>
            <a:r>
              <a:rPr lang="sr-Latn-RS" sz="1800" dirty="0" smtClean="0"/>
              <a:t> itd.</a:t>
            </a:r>
            <a:r>
              <a:rPr lang="en-C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Latn-RS" dirty="0" smtClean="0"/>
              <a:t>	FAKTORI KAO POSLEDICA PROMENA U TEHNOLOGIJI</a:t>
            </a:r>
            <a:r>
              <a:rPr lang="en-US" dirty="0" smtClean="0"/>
              <a:t>,</a:t>
            </a:r>
            <a:r>
              <a:rPr lang="sr-Latn-RS" dirty="0" smtClean="0"/>
              <a:t> NAČINU OBAVLJANJA POSLOVA</a:t>
            </a:r>
            <a:r>
              <a:rPr lang="en-US" dirty="0" smtClean="0"/>
              <a:t> </a:t>
            </a:r>
            <a:r>
              <a:rPr lang="sr-Latn-RS" dirty="0" smtClean="0"/>
              <a:t>KAO I U PONAŠANJU OSIGURANIKA I KORISNIKA OSIGURANJA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	1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) postizanje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transparentnost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i sistema,</a:t>
            </a:r>
          </a:p>
          <a:p>
            <a:pPr>
              <a:buNone/>
            </a:pP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	2) izraženije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fleksibilno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sti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	3) jačanje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kontrol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e od strane osiguranika,</a:t>
            </a:r>
          </a:p>
          <a:p>
            <a:pPr>
              <a:buNone/>
            </a:pP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	4) brzina prilagođavanja društava za osiguranje i društva za dobrovoljno penzijsko osiguranje promenama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kupovine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vrst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osiguranja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postojati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izražena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, sa većom zastupljenošću i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nternet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a 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rastom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kompjuterske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pismenosti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sr-Latn-R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     5) povećanje brzine davanja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odgovor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zahteve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 korisnika osiguranja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R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	6) mogućnost da se usled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produženj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očekivanog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trajanja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života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doba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 skiciraju nove forme dugoročnih osiguranja budući da će se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starost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većine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osiguranika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sastojati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ranog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penzijskog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perioda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kasnog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penzijskog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perioda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	7) uključivanje,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pored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društ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upravljanje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dobrovoljnim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penzijskim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fondovima</a:t>
            </a: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 u jačanje finansijske pismenosti stanovništva itd.</a:t>
            </a:r>
          </a:p>
          <a:p>
            <a:pPr>
              <a:buNone/>
            </a:pPr>
            <a:r>
              <a:rPr lang="sr-Latn-RS" sz="26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4220</TotalTime>
  <Words>789</Words>
  <Application>Microsoft Office PowerPoint</Application>
  <PresentationFormat>On-screen Show (4:3)</PresentationFormat>
  <Paragraphs>263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MOGUĆNOSTI RAZVOJA DUGOROČNIH OBLIKA OSIGURANJA U SRBIJI </vt:lpstr>
      <vt:lpstr>1. Osnovne karakteristike životnog i dobrovoljnog penzijskog osiguranja</vt:lpstr>
      <vt:lpstr>2. Razvijenost životnog i dobrovoljnog penzijskog osiguranja u srbiji</vt:lpstr>
      <vt:lpstr>Tabela br. 1. Osnovne karakteristike tržišta osiguranja i životnog osiguranja u Srbiji</vt:lpstr>
      <vt:lpstr>Tabela 2. Pregled broja osiguranja, broja osiguranika i premije po vrstama i tarifama životnog osiguranja za Srbiju u 2015. godini</vt:lpstr>
      <vt:lpstr>Tabela br. 3. Osnovni pokazatelji razvijenosti dobrovoljnog penzijskog osiguranja u Srbiji</vt:lpstr>
      <vt:lpstr>3. Faktori razvoja životnog i dobrovoljnog penzijskog osiguranja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UTICAJ KATASTROFALNIH RIZIKA NA SEKTOR POLJOPRIVREDE U SRBIJI</dc:title>
  <dc:creator>Tecra</dc:creator>
  <cp:lastModifiedBy>Kocovic</cp:lastModifiedBy>
  <cp:revision>92</cp:revision>
  <dcterms:created xsi:type="dcterms:W3CDTF">2015-05-15T08:52:07Z</dcterms:created>
  <dcterms:modified xsi:type="dcterms:W3CDTF">2017-05-18T21:02:33Z</dcterms:modified>
</cp:coreProperties>
</file>