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256" r:id="rId2"/>
    <p:sldId id="300" r:id="rId3"/>
    <p:sldId id="301" r:id="rId4"/>
    <p:sldId id="302" r:id="rId5"/>
    <p:sldId id="290" r:id="rId6"/>
    <p:sldId id="303" r:id="rId7"/>
    <p:sldId id="304" r:id="rId8"/>
    <p:sldId id="305" r:id="rId9"/>
    <p:sldId id="308" r:id="rId10"/>
    <p:sldId id="273" r:id="rId11"/>
    <p:sldId id="306" r:id="rId12"/>
    <p:sldId id="307" r:id="rId13"/>
    <p:sldId id="275" r:id="rId14"/>
    <p:sldId id="288" r:id="rId15"/>
  </p:sldIdLst>
  <p:sldSz cx="9144000" cy="6858000" type="screen4x3"/>
  <p:notesSz cx="6858000" cy="9144000"/>
  <p:defaultTextStyle>
    <a:defPPr>
      <a:defRPr lang="sr-Latn-C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66CC"/>
    <a:srgbClr val="996633"/>
    <a:srgbClr val="660033"/>
    <a:srgbClr val="FF6600"/>
    <a:srgbClr val="FF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24" autoAdjust="0"/>
    <p:restoredTop sz="94625" autoAdjust="0"/>
  </p:normalViewPr>
  <p:slideViewPr>
    <p:cSldViewPr>
      <p:cViewPr>
        <p:scale>
          <a:sx n="75" d="100"/>
          <a:sy n="75" d="100"/>
        </p:scale>
        <p:origin x="-1368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noProof="0" smtClean="0"/>
              <a:t>Click to edit Master text styles</a:t>
            </a:r>
          </a:p>
          <a:p>
            <a:pPr lvl="1"/>
            <a:r>
              <a:rPr lang="sr-Latn-CS" noProof="0" smtClean="0"/>
              <a:t>Second level</a:t>
            </a:r>
          </a:p>
          <a:p>
            <a:pPr lvl="2"/>
            <a:r>
              <a:rPr lang="sr-Latn-CS" noProof="0" smtClean="0"/>
              <a:t>Third level</a:t>
            </a:r>
          </a:p>
          <a:p>
            <a:pPr lvl="3"/>
            <a:r>
              <a:rPr lang="sr-Latn-CS" noProof="0" smtClean="0"/>
              <a:t>Fourth level</a:t>
            </a:r>
          </a:p>
          <a:p>
            <a:pPr lvl="4"/>
            <a:r>
              <a:rPr lang="sr-Latn-CS" noProof="0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35640635-70D3-44D2-BC30-F406314E4614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178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8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1C41-59C4-4A6F-A32D-945F8BD21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3D2A3-1DAA-4780-934B-DD96BCCA2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406CA-DCC4-499E-91D7-467E2D37F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1BECD-208D-4D2D-A78A-CFD7C1150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3364A-50D3-484A-9988-C1E63C1FD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8DEDC-4BDC-423A-8EB9-1D2AD31D0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17ECF-D350-4FDD-8AF0-3BBD6DE52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D61DE-BB7B-4A49-8ECA-4B2C055FD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FB416-818A-4CB5-9539-36747CEF1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5BC8B-0F25-4B07-86D8-89CE62FBF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3FEA5-6A08-46FA-A1C0-43E0D9948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9BC46-C26B-45B5-8675-5C4EAFD40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07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07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076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AE96D66-AE71-4F59-B0E6-500828B3D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92150"/>
            <a:ext cx="8229600" cy="273685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600" b="1" dirty="0" smtClean="0">
                <a:solidFill>
                  <a:srgbClr val="FFCC00"/>
                </a:solidFill>
                <a:latin typeface="Times New Roman" pitchFamily="18" charset="0"/>
              </a:rPr>
              <a:t>KOMPARATIVNA</a:t>
            </a:r>
            <a:r>
              <a:rPr lang="sr-Latn-CS" sz="3600" b="1" dirty="0" smtClean="0"/>
              <a:t> </a:t>
            </a:r>
            <a:r>
              <a:rPr lang="sr-Latn-CS" altLang="zh-CN" sz="3600" b="1" dirty="0" smtClean="0">
                <a:solidFill>
                  <a:srgbClr val="FFCC00"/>
                </a:solidFill>
                <a:latin typeface="Times New Roman" pitchFamily="18" charset="0"/>
              </a:rPr>
              <a:t>ANALIZA</a:t>
            </a:r>
            <a:r>
              <a:rPr lang="sr-Latn-CS" sz="3600" b="1" dirty="0" smtClean="0"/>
              <a:t> </a:t>
            </a:r>
            <a:r>
              <a:rPr lang="sr-Latn-CS" altLang="zh-CN" sz="3600" b="1" dirty="0" smtClean="0">
                <a:solidFill>
                  <a:srgbClr val="FFCC00"/>
                </a:solidFill>
                <a:latin typeface="Times New Roman" pitchFamily="18" charset="0"/>
              </a:rPr>
              <a:t>PORESKIH PODSTICAJA</a:t>
            </a:r>
            <a:r>
              <a:rPr lang="sr-Latn-CS" sz="3600" b="1" dirty="0" smtClean="0"/>
              <a:t> </a:t>
            </a:r>
            <a:r>
              <a:rPr lang="sr-Latn-CS" altLang="zh-CN" sz="3600" b="1" dirty="0" smtClean="0">
                <a:solidFill>
                  <a:srgbClr val="FFCC00"/>
                </a:solidFill>
                <a:latin typeface="Times New Roman" pitchFamily="18" charset="0"/>
              </a:rPr>
              <a:t>ZA ŽIVOTNO I PENZIJSKO OSIGURANJE U DRŽAVAMA JUGOISTOČNE EVROPE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60800"/>
            <a:ext cx="6400800" cy="24971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Latn-CS" sz="2400" dirty="0" smtClean="0">
                <a:latin typeface="Times New Roman" pitchFamily="18" charset="0"/>
              </a:rPr>
              <a:t>Saša Ranđelović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Latn-CS" sz="2400" dirty="0" smtClean="0">
                <a:latin typeface="Times New Roman" pitchFamily="18" charset="0"/>
              </a:rPr>
              <a:t>Dejan Trifunovi</a:t>
            </a:r>
            <a:r>
              <a:rPr lang="sr-Latn-RS" sz="2400" dirty="0" smtClean="0">
                <a:latin typeface="Times New Roman" pitchFamily="18" charset="0"/>
              </a:rPr>
              <a:t>ć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Latn-CS" sz="2400" dirty="0" smtClean="0">
                <a:latin typeface="Times New Roman" pitchFamily="18" charset="0"/>
              </a:rPr>
              <a:t>Đorđe Mitrović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sr-Cyrl-CS" sz="6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l-SI" sz="2400" dirty="0" smtClean="0">
                <a:latin typeface="Times New Roman" pitchFamily="18" charset="0"/>
              </a:rPr>
              <a:t>XV</a:t>
            </a:r>
            <a:r>
              <a:rPr lang="sl-SI" sz="2400" dirty="0" smtClean="0"/>
              <a:t> </a:t>
            </a:r>
            <a:r>
              <a:rPr lang="sl-SI" sz="2400" dirty="0" smtClean="0">
                <a:latin typeface="Times New Roman" pitchFamily="18" charset="0"/>
              </a:rPr>
              <a:t>Međunarodni</a:t>
            </a:r>
            <a:r>
              <a:rPr lang="sl-SI" sz="2400" dirty="0" smtClean="0"/>
              <a:t> </a:t>
            </a:r>
            <a:r>
              <a:rPr lang="sl-SI" sz="2400" dirty="0" smtClean="0">
                <a:latin typeface="Times New Roman" pitchFamily="18" charset="0"/>
              </a:rPr>
              <a:t>simpozijum</a:t>
            </a:r>
            <a:r>
              <a:rPr lang="sl-SI" sz="2400" dirty="0" smtClean="0"/>
              <a:t> </a:t>
            </a:r>
            <a:r>
              <a:rPr lang="sl-SI" sz="2400" dirty="0" smtClean="0">
                <a:latin typeface="Times New Roman" pitchFamily="18" charset="0"/>
              </a:rPr>
              <a:t>iz osiguranja</a:t>
            </a:r>
            <a:r>
              <a:rPr lang="sl-SI" sz="2400" dirty="0" smtClean="0"/>
              <a:t>: </a:t>
            </a:r>
            <a:r>
              <a:rPr lang="sl-SI" sz="2400" dirty="0" smtClean="0">
                <a:latin typeface="Times New Roman" pitchFamily="18" charset="0"/>
              </a:rPr>
              <a:t>Izazovi i</a:t>
            </a:r>
            <a:r>
              <a:rPr lang="sl-SI" sz="2400" dirty="0" smtClean="0"/>
              <a:t> </a:t>
            </a: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perspektive</a:t>
            </a:r>
            <a:r>
              <a:rPr lang="sl-SI" sz="2400" dirty="0" smtClean="0"/>
              <a:t> </a:t>
            </a:r>
            <a:r>
              <a:rPr lang="sl-SI" sz="2400" dirty="0" smtClean="0">
                <a:latin typeface="Times New Roman" pitchFamily="18" charset="0"/>
              </a:rPr>
              <a:t>razvoja tržišta osiguranja,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l-SI" sz="2400" dirty="0" smtClean="0">
                <a:latin typeface="Times New Roman" pitchFamily="18" charset="0"/>
              </a:rPr>
              <a:t>Zlatibor, 18.5.2017.</a:t>
            </a:r>
            <a:r>
              <a:rPr lang="en-GB" sz="2400" dirty="0" smtClean="0">
                <a:latin typeface="Times New Roman" pitchFamily="18" charset="0"/>
              </a:rPr>
              <a:t>-</a:t>
            </a:r>
            <a:r>
              <a:rPr lang="sr-Latn-RS" sz="2400" dirty="0" smtClean="0">
                <a:latin typeface="Times New Roman" pitchFamily="18" charset="0"/>
              </a:rPr>
              <a:t>21</a:t>
            </a:r>
            <a:r>
              <a:rPr lang="en-GB" sz="2400" dirty="0" smtClean="0">
                <a:latin typeface="Times New Roman" pitchFamily="18" charset="0"/>
              </a:rPr>
              <a:t>.</a:t>
            </a:r>
            <a:r>
              <a:rPr lang="sr-Latn-RS" sz="2400" dirty="0" smtClean="0">
                <a:latin typeface="Times New Roman" pitchFamily="18" charset="0"/>
              </a:rPr>
              <a:t>5</a:t>
            </a:r>
            <a:r>
              <a:rPr lang="en-GB" sz="2400" dirty="0" smtClean="0">
                <a:latin typeface="Times New Roman" pitchFamily="18" charset="0"/>
              </a:rPr>
              <a:t>.201</a:t>
            </a:r>
            <a:r>
              <a:rPr lang="sr-Latn-RS" sz="2400" dirty="0" smtClean="0">
                <a:latin typeface="Times New Roman" pitchFamily="18" charset="0"/>
              </a:rPr>
              <a:t>7</a:t>
            </a:r>
            <a:r>
              <a:rPr lang="en-GB" sz="2400" dirty="0" smtClean="0">
                <a:latin typeface="Times New Roman" pitchFamily="18" charset="0"/>
              </a:rPr>
              <a:t>.</a:t>
            </a:r>
            <a:endParaRPr lang="sr-Latn-C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Investicije u životno osiguranje 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9/12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4213" y="1628775"/>
          <a:ext cx="7632700" cy="4024319"/>
        </p:xfrm>
        <a:graphic>
          <a:graphicData uri="http://schemas.openxmlformats.org/drawingml/2006/table">
            <a:tbl>
              <a:tblPr/>
              <a:tblGrid>
                <a:gridCol w="1331912"/>
                <a:gridCol w="900113"/>
                <a:gridCol w="900112"/>
                <a:gridCol w="900113"/>
                <a:gridCol w="900112"/>
                <a:gridCol w="900113"/>
                <a:gridCol w="900112"/>
                <a:gridCol w="900113"/>
              </a:tblGrid>
              <a:tr h="309563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Udeo premije životnog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osiguranja u ukupnoj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premi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ji osiguranja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(%)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95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BH (FBH)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18.16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18.78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19.56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20.42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22.41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24.43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BH (RS)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6.61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7.27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7.83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8.27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9.32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9.76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10.68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BH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15.14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15.79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16.40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17.06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18.93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20.37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20.73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Hrvatska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26.44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26.58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26.59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27.23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prosek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61.96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61.74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59.87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59.16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59.74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60.93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60.87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Mađarska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50.33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53.18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54.57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53.00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54.47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54.82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51.11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edoni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4.87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5.47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7.30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8.53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10.14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11.64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13.30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12.33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13.45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13.98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14.10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14.94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17.34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u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u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ni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12.80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20.35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23.00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21.83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Srbi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14.70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16.50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17.40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19.30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22.00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23.10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Sloveni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30.36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31.34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30.50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28.45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27.95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27.63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28.65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413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Poreske olakšice za životno osiguranje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9750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B</a:t>
            </a:r>
            <a:r>
              <a:rPr lang="en-GB" sz="2400" dirty="0" smtClean="0">
                <a:latin typeface="Times New Roman" pitchFamily="18" charset="0"/>
              </a:rPr>
              <a:t>&amp;H </a:t>
            </a:r>
            <a:r>
              <a:rPr lang="en-GB" sz="2400" dirty="0" err="1" smtClean="0">
                <a:latin typeface="Times New Roman" pitchFamily="18" charset="0"/>
              </a:rPr>
              <a:t>i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Hrvatska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imaju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olak</a:t>
            </a:r>
            <a:r>
              <a:rPr lang="sr-Latn-RS" sz="2400" dirty="0" smtClean="0">
                <a:latin typeface="Times New Roman" pitchFamily="18" charset="0"/>
              </a:rPr>
              <a:t>š</a:t>
            </a:r>
            <a:r>
              <a:rPr lang="en-GB" sz="2400" dirty="0" smtClean="0">
                <a:latin typeface="Times New Roman" pitchFamily="18" charset="0"/>
              </a:rPr>
              <a:t>ice </a:t>
            </a:r>
            <a:r>
              <a:rPr lang="sr-Latn-RS" sz="2400" dirty="0" smtClean="0">
                <a:latin typeface="Times New Roman" pitchFamily="18" charset="0"/>
              </a:rPr>
              <a:t>za uplate premije životnog osiguranja u iznosu od 51 do 67 evra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U ostalim državama nema olakšica.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Države u kojima postoje poreske olakšice za premiju, oporezuju prinos po osnovu neoporezovanog dela premije, a ostali prinos nije oporezovan. 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U Makedoniji, CG i Sloveniji prinos se ne oporezuje.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Isplate po osnovu životnog osiguranja se oporezuju po stopi od 9% u CG, 10% u BH, 15% u Makedoniji, 16</a:t>
            </a:r>
            <a:r>
              <a:rPr lang="en-GB" sz="2400" dirty="0" smtClean="0">
                <a:latin typeface="Times New Roman" pitchFamily="18" charset="0"/>
              </a:rPr>
              <a:t>-50% u </a:t>
            </a:r>
            <a:r>
              <a:rPr lang="en-GB" sz="2400" dirty="0" err="1" smtClean="0">
                <a:latin typeface="Times New Roman" pitchFamily="18" charset="0"/>
              </a:rPr>
              <a:t>Sloveniji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i</a:t>
            </a:r>
            <a:r>
              <a:rPr lang="en-GB" sz="2400" dirty="0" smtClean="0">
                <a:latin typeface="Times New Roman" pitchFamily="18" charset="0"/>
              </a:rPr>
              <a:t> 24-36% u </a:t>
            </a:r>
            <a:r>
              <a:rPr lang="en-GB" sz="2400" dirty="0" err="1" smtClean="0">
                <a:latin typeface="Times New Roman" pitchFamily="18" charset="0"/>
              </a:rPr>
              <a:t>Hrvatskoj</a:t>
            </a:r>
            <a:r>
              <a:rPr lang="sr-Latn-RS" sz="2400" dirty="0" smtClean="0">
                <a:latin typeface="Times New Roman" pitchFamily="18" charset="0"/>
              </a:rPr>
              <a:t>. </a:t>
            </a:r>
            <a:r>
              <a:rPr lang="en-GB" sz="2400" dirty="0" smtClean="0">
                <a:latin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8532813" y="6092825"/>
            <a:ext cx="61118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10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err="1" smtClean="0">
                <a:solidFill>
                  <a:srgbClr val="FFCC00"/>
                </a:solidFill>
                <a:latin typeface="Times New Roman" pitchFamily="18" charset="0"/>
              </a:rPr>
              <a:t>Efektivne</a:t>
            </a:r>
            <a:r>
              <a:rPr lang="en-GB" sz="4000" dirty="0" smtClean="0">
                <a:solidFill>
                  <a:srgbClr val="FFCC00"/>
                </a:solidFill>
                <a:latin typeface="Times New Roman" pitchFamily="18" charset="0"/>
              </a:rPr>
              <a:t> p</a:t>
            </a: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oreske olakšice za životno osiguranje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975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err="1" smtClean="0">
                <a:latin typeface="Times New Roman" pitchFamily="18" charset="0"/>
              </a:rPr>
              <a:t>Efektivna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stopa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poreskih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olak</a:t>
            </a:r>
            <a:r>
              <a:rPr lang="sr-Latn-RS" sz="2400" dirty="0" smtClean="0">
                <a:latin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</a:rPr>
              <a:t>ica</a:t>
            </a:r>
            <a:r>
              <a:rPr lang="sr-Latn-RS" sz="2400" dirty="0" smtClean="0">
                <a:latin typeface="Times New Roman" pitchFamily="18" charset="0"/>
              </a:rPr>
              <a:t> je najviša u Hrvatskoj (3,7% neto zarade), u Federaciji BH 2%, u RS 1%.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8532813" y="6092825"/>
            <a:ext cx="61118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11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Zaključak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dirty="0" smtClean="0">
                <a:latin typeface="Times New Roman" pitchFamily="18" charset="0"/>
              </a:rPr>
              <a:t>Privatno penzijsko i životno osiguranje su manje razvijeni u zemljama Jugoistočne Evrope</a:t>
            </a:r>
            <a:r>
              <a:rPr lang="en-GB" dirty="0" smtClean="0">
                <a:latin typeface="Times New Roman" pitchFamily="18" charset="0"/>
              </a:rPr>
              <a:t>. </a:t>
            </a:r>
          </a:p>
          <a:p>
            <a:pPr eaLnBrk="1" hangingPunct="1">
              <a:defRPr/>
            </a:pPr>
            <a:r>
              <a:rPr lang="sr-Latn-RS" dirty="0" smtClean="0">
                <a:latin typeface="Times New Roman" pitchFamily="18" charset="0"/>
              </a:rPr>
              <a:t>Srbija zaostaje za zemljama Jugoistočne Evrope. </a:t>
            </a:r>
          </a:p>
          <a:p>
            <a:pPr eaLnBrk="1" hangingPunct="1">
              <a:defRPr/>
            </a:pPr>
            <a:r>
              <a:rPr lang="sr-Latn-RS" dirty="0" smtClean="0">
                <a:latin typeface="Times New Roman" pitchFamily="18" charset="0"/>
              </a:rPr>
              <a:t>Poreske olakšice su značajne za razvoj privatnog penzijskog i životnog osiguranja. </a:t>
            </a:r>
            <a:endParaRPr lang="sr-Cyrl-C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sr-Cyrl-CS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8459788" y="6092825"/>
            <a:ext cx="68421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12/12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sr-Cyrl-C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sr-Cyrl-CS" dirty="0" smtClean="0"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5400" dirty="0" err="1" smtClean="0">
                <a:solidFill>
                  <a:srgbClr val="FFCC00"/>
                </a:solidFill>
                <a:latin typeface="Times New Roman" pitchFamily="18" charset="0"/>
              </a:rPr>
              <a:t>Hvala</a:t>
            </a:r>
            <a:r>
              <a:rPr lang="en-US" sz="5400" dirty="0" smtClean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CC00"/>
                </a:solidFill>
                <a:latin typeface="Times New Roman" pitchFamily="18" charset="0"/>
              </a:rPr>
              <a:t>na</a:t>
            </a:r>
            <a:r>
              <a:rPr lang="en-US" sz="5400" dirty="0" smtClean="0">
                <a:solidFill>
                  <a:srgbClr val="FFCC00"/>
                </a:solidFill>
                <a:latin typeface="Times New Roman" pitchFamily="18" charset="0"/>
              </a:rPr>
              <a:t> pa</a:t>
            </a:r>
            <a:r>
              <a:rPr lang="sr-Latn-RS" sz="5400" dirty="0" smtClean="0">
                <a:solidFill>
                  <a:srgbClr val="FFCC00"/>
                </a:solidFill>
                <a:latin typeface="Times New Roman" pitchFamily="18" charset="0"/>
              </a:rPr>
              <a:t>ž</a:t>
            </a:r>
            <a:r>
              <a:rPr lang="en-US" sz="5400" dirty="0" smtClean="0">
                <a:solidFill>
                  <a:srgbClr val="FFCC00"/>
                </a:solidFill>
                <a:latin typeface="Times New Roman" pitchFamily="18" charset="0"/>
              </a:rPr>
              <a:t>n</a:t>
            </a:r>
            <a:r>
              <a:rPr lang="sr-Latn-RS" sz="5400" dirty="0" smtClean="0">
                <a:solidFill>
                  <a:srgbClr val="FFCC00"/>
                </a:solidFill>
                <a:latin typeface="Times New Roman" pitchFamily="18" charset="0"/>
              </a:rPr>
              <a:t>ji!</a:t>
            </a:r>
            <a:r>
              <a:rPr lang="sr-Cyrl-CS" sz="5400" dirty="0" smtClean="0">
                <a:latin typeface="Times New Roman" pitchFamily="18" charset="0"/>
              </a:rPr>
              <a:t> </a:t>
            </a:r>
            <a:endParaRPr lang="sr-Latn-CS" sz="5400" dirty="0" smtClean="0">
              <a:latin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dirty="0" smtClean="0">
                <a:solidFill>
                  <a:srgbClr val="FFCC00"/>
                </a:solidFill>
                <a:latin typeface="Times New Roman" pitchFamily="18" charset="0"/>
              </a:rPr>
              <a:t>Sistemi oporezivanja penzijskog osiguranja</a:t>
            </a:r>
            <a:endParaRPr lang="sr-Latn-CS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Bez poreza na uplate i prinos od investiranja, oporezivanje isplate penzija (EET)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Oporezivanje uplata, bez poreza na prinos od investiranja i isplatu penzija (TEE)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Oporezivanje uplata i prinosa od investiranja, bez poreza na isplatu penzija (TTE)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Bez poreza na uplate, oporezivanje prinosa od investiranja i isplate penzija (ETT)</a:t>
            </a:r>
            <a:r>
              <a:rPr lang="en-US" sz="2400" dirty="0" smtClean="0">
                <a:latin typeface="Times New Roman" pitchFamily="18" charset="0"/>
              </a:rPr>
              <a:t>.</a:t>
            </a: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Prva dva metoda predstavljaju porez na potrošnju, a druga dva predstavljaju sintetički porez.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1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dirty="0" smtClean="0">
                <a:solidFill>
                  <a:srgbClr val="FFCC00"/>
                </a:solidFill>
                <a:latin typeface="Times New Roman" pitchFamily="18" charset="0"/>
              </a:rPr>
              <a:t>Sistemi oporezivanja penzijskog osiguranja</a:t>
            </a:r>
            <a:endParaRPr lang="sr-Latn-CS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Najveći broj zemalja koristi EET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</a:rPr>
              <a:t>r</a:t>
            </a:r>
            <a:r>
              <a:rPr lang="sr-Latn-RS" sz="2400" dirty="0" smtClean="0">
                <a:latin typeface="Times New Roman" pitchFamily="18" charset="0"/>
              </a:rPr>
              <a:t>ednosti TEE sistema: smanjenje budžetskog deficita tokom tranzicionog perioda i veći prihod ako zaposleni plaćaju višu poresku stopu od penzionera.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Problem kredibiliteta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Troškovi poreskih olakšica su veći za EET sistem</a:t>
            </a:r>
            <a:r>
              <a:rPr lang="en-US" sz="2400" dirty="0" smtClean="0">
                <a:latin typeface="Times New Roman" pitchFamily="18" charset="0"/>
              </a:rPr>
              <a:t>.</a:t>
            </a: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U zemljama OECD</a:t>
            </a:r>
            <a:r>
              <a:rPr lang="en-GB" sz="2400" dirty="0" smtClean="0">
                <a:latin typeface="Times New Roman" pitchFamily="18" charset="0"/>
              </a:rPr>
              <a:t>-a </a:t>
            </a:r>
            <a:r>
              <a:rPr lang="en-GB" sz="2400" dirty="0" err="1" smtClean="0">
                <a:latin typeface="Times New Roman" pitchFamily="18" charset="0"/>
              </a:rPr>
              <a:t>tro</a:t>
            </a:r>
            <a:r>
              <a:rPr lang="sr-Latn-RS" sz="2400" dirty="0" smtClean="0">
                <a:latin typeface="Times New Roman" pitchFamily="18" charset="0"/>
              </a:rPr>
              <a:t>š</a:t>
            </a:r>
            <a:r>
              <a:rPr lang="en-GB" sz="2400" dirty="0" err="1" smtClean="0">
                <a:latin typeface="Times New Roman" pitchFamily="18" charset="0"/>
              </a:rPr>
              <a:t>kovi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su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sr-Latn-RS" sz="2400" dirty="0" smtClean="0">
                <a:latin typeface="Times New Roman" pitchFamily="18" charset="0"/>
              </a:rPr>
              <a:t>10% po jedinici doprinosa, ili 0,2%</a:t>
            </a:r>
            <a:r>
              <a:rPr lang="en-GB" sz="2400" dirty="0" smtClean="0">
                <a:latin typeface="Times New Roman" pitchFamily="18" charset="0"/>
              </a:rPr>
              <a:t>-1,7% GDP-</a:t>
            </a:r>
            <a:r>
              <a:rPr lang="en-GB" sz="2400" dirty="0" err="1" smtClean="0">
                <a:latin typeface="Times New Roman" pitchFamily="18" charset="0"/>
              </a:rPr>
              <a:t>ja</a:t>
            </a:r>
            <a:r>
              <a:rPr lang="sr-Latn-RS" sz="2400" dirty="0" smtClean="0">
                <a:latin typeface="Times New Roman" pitchFamily="18" charset="0"/>
              </a:rPr>
              <a:t>.</a:t>
            </a: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GB" sz="2400" dirty="0" err="1" smtClean="0">
                <a:latin typeface="Times New Roman" pitchFamily="18" charset="0"/>
              </a:rPr>
              <a:t>Motiv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likvidnosti</a:t>
            </a:r>
            <a:r>
              <a:rPr lang="en-GB" sz="2400" dirty="0" smtClean="0">
                <a:latin typeface="Times New Roman" pitchFamily="18" charset="0"/>
              </a:rPr>
              <a:t> mo</a:t>
            </a:r>
            <a:r>
              <a:rPr lang="sr-Latn-RS" sz="2400" dirty="0" smtClean="0">
                <a:latin typeface="Times New Roman" pitchFamily="18" charset="0"/>
              </a:rPr>
              <a:t>že da bude važniji od poreskih olakšica.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8459788" y="6092825"/>
            <a:ext cx="68421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2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 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dirty="0" smtClean="0">
                <a:solidFill>
                  <a:srgbClr val="FFCC00"/>
                </a:solidFill>
                <a:latin typeface="Times New Roman" pitchFamily="18" charset="0"/>
              </a:rPr>
              <a:t>Iskustva zemalja Jugoistočne Evrope</a:t>
            </a:r>
            <a:endParaRPr lang="sr-Latn-CS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Reforme su započele izmenama prvog stuba: produženje radnog staža, penali za prevremeno penzionisanje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Slovenija i Hrvatska su uvele obavezno i dobrovoljno privatno penzijsko osiguranje, dok su B</a:t>
            </a:r>
            <a:r>
              <a:rPr lang="en-GB" sz="2400" dirty="0" smtClean="0">
                <a:latin typeface="Times New Roman" pitchFamily="18" charset="0"/>
              </a:rPr>
              <a:t>&amp;H, </a:t>
            </a:r>
            <a:r>
              <a:rPr lang="en-GB" sz="2400" dirty="0" err="1" smtClean="0">
                <a:latin typeface="Times New Roman" pitchFamily="18" charset="0"/>
              </a:rPr>
              <a:t>Srbija</a:t>
            </a:r>
            <a:r>
              <a:rPr lang="en-GB" sz="2400" dirty="0" smtClean="0">
                <a:latin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</a:rPr>
              <a:t>Crna</a:t>
            </a:r>
            <a:r>
              <a:rPr lang="en-GB" sz="2400" dirty="0" smtClean="0">
                <a:latin typeface="Times New Roman" pitchFamily="18" charset="0"/>
              </a:rPr>
              <a:t> Gora </a:t>
            </a:r>
            <a:r>
              <a:rPr lang="en-GB" sz="2400" dirty="0" err="1" smtClean="0">
                <a:latin typeface="Times New Roman" pitchFamily="18" charset="0"/>
              </a:rPr>
              <a:t>i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Makedonija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uvele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samo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dobrovoljno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privatno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penzijsko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osiguranje</a:t>
            </a:r>
            <a:r>
              <a:rPr lang="sr-Latn-RS" sz="2400" dirty="0" smtClean="0">
                <a:latin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3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dirty="0" smtClean="0">
                <a:solidFill>
                  <a:srgbClr val="FFCC00"/>
                </a:solidFill>
                <a:latin typeface="Times New Roman" pitchFamily="18" charset="0"/>
              </a:rPr>
              <a:t>Razvijenost penzijskog osiguranja</a:t>
            </a:r>
            <a:endParaRPr lang="sr-Latn-CS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4/12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27088" y="1844675"/>
          <a:ext cx="6912768" cy="3816427"/>
        </p:xfrm>
        <a:graphic>
          <a:graphicData uri="http://schemas.openxmlformats.org/drawingml/2006/table">
            <a:tbl>
              <a:tblPr/>
              <a:tblGrid>
                <a:gridCol w="1506204"/>
                <a:gridCol w="2881381"/>
                <a:gridCol w="2525183"/>
              </a:tblGrid>
              <a:tr h="12344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Imovina</a:t>
                      </a:r>
                      <a:r>
                        <a:rPr lang="en-GB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penzijskih</a:t>
                      </a:r>
                      <a:r>
                        <a:rPr lang="en-GB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fondova</a:t>
                      </a:r>
                      <a:r>
                        <a:rPr lang="en-GB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kao</a:t>
                      </a:r>
                      <a:r>
                        <a:rPr lang="en-GB" sz="2000" b="1" dirty="0">
                          <a:latin typeface="Times New Roman"/>
                          <a:ea typeface="Times New Roman"/>
                          <a:cs typeface="Times New Roman"/>
                        </a:rPr>
                        <a:t> % GDP-a 2015. </a:t>
                      </a:r>
                      <a:r>
                        <a:rPr lang="en-GB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godine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err="1">
                          <a:latin typeface="Times New Roman"/>
                          <a:ea typeface="Calibri"/>
                          <a:cs typeface="Times New Roman"/>
                        </a:rPr>
                        <a:t>Broj</a:t>
                      </a:r>
                      <a:r>
                        <a:rPr lang="en-GB" sz="20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2000" b="1" dirty="0" err="1">
                          <a:latin typeface="Times New Roman"/>
                          <a:ea typeface="Calibri"/>
                          <a:cs typeface="Times New Roman"/>
                        </a:rPr>
                        <a:t>osiguranika</a:t>
                      </a:r>
                      <a:r>
                        <a:rPr lang="en-GB" sz="20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2000" b="1" dirty="0" err="1"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GB" sz="2000" b="1" dirty="0">
                          <a:latin typeface="Times New Roman"/>
                          <a:ea typeface="Calibri"/>
                          <a:cs typeface="Times New Roman"/>
                        </a:rPr>
                        <a:t> 1.000 </a:t>
                      </a:r>
                      <a:r>
                        <a:rPr lang="en-GB" sz="2000" b="1" dirty="0" err="1">
                          <a:latin typeface="Times New Roman"/>
                          <a:ea typeface="Calibri"/>
                          <a:cs typeface="Times New Roman"/>
                        </a:rPr>
                        <a:t>stanovnika</a:t>
                      </a:r>
                      <a:r>
                        <a:rPr lang="en-GB" sz="2000" b="1" dirty="0">
                          <a:latin typeface="Times New Roman"/>
                          <a:ea typeface="Calibri"/>
                          <a:cs typeface="Times New Roman"/>
                        </a:rPr>
                        <a:t> u 2015. </a:t>
                      </a:r>
                      <a:r>
                        <a:rPr lang="en-GB" sz="2000" b="1" dirty="0" err="1">
                          <a:latin typeface="Times New Roman"/>
                          <a:ea typeface="Calibri"/>
                          <a:cs typeface="Times New Roman"/>
                        </a:rPr>
                        <a:t>godini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imes New Roman"/>
                          <a:ea typeface="Calibri"/>
                          <a:cs typeface="Times New Roman"/>
                        </a:rPr>
                        <a:t>Bu</a:t>
                      </a:r>
                      <a:r>
                        <a:rPr lang="sr-Latn-RS" sz="2000" dirty="0" smtClean="0">
                          <a:latin typeface="Times New Roman"/>
                          <a:ea typeface="Calibri"/>
                          <a:cs typeface="Times New Roman"/>
                        </a:rPr>
                        <a:t>garska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0.95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83.93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RS" sz="2000" dirty="0" smtClean="0">
                          <a:latin typeface="Times New Roman"/>
                          <a:ea typeface="Calibri"/>
                          <a:cs typeface="Times New Roman"/>
                        </a:rPr>
                        <a:t>Hrvatska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0.91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56.08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RS" sz="2000" dirty="0" smtClean="0">
                          <a:latin typeface="Times New Roman"/>
                          <a:ea typeface="Calibri"/>
                          <a:cs typeface="Times New Roman"/>
                        </a:rPr>
                        <a:t>Mađarska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3.42</a:t>
                      </a:r>
                      <a:endParaRPr lang="en-US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116.66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sr-Latn-RS" sz="2000" dirty="0" smtClean="0">
                          <a:latin typeface="Times New Roman"/>
                          <a:ea typeface="Calibri"/>
                          <a:cs typeface="Times New Roman"/>
                        </a:rPr>
                        <a:t>umunija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0.18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19.24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sr-Latn-R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rbija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>
                          <a:latin typeface="Times New Roman"/>
                          <a:ea typeface="Times New Roman"/>
                          <a:cs typeface="Times New Roman"/>
                        </a:rPr>
                        <a:t>0.72</a:t>
                      </a:r>
                      <a:endParaRPr lang="en-US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26.78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Sloveni</a:t>
                      </a:r>
                      <a:r>
                        <a:rPr lang="sr-Latn-R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j</a:t>
                      </a:r>
                      <a:r>
                        <a:rPr lang="en-GB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</a:rPr>
                        <a:t>5.08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Calibri"/>
                          <a:cs typeface="Times New Roman"/>
                        </a:rPr>
                        <a:t>173.72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207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Poreske olakšice za uplate i isplate iz penzijskog fonda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Olakšice za uplate postoje u B</a:t>
            </a:r>
            <a:r>
              <a:rPr lang="en-GB" sz="2400" dirty="0" smtClean="0">
                <a:latin typeface="Times New Roman" pitchFamily="18" charset="0"/>
              </a:rPr>
              <a:t>&amp;H, </a:t>
            </a:r>
            <a:r>
              <a:rPr lang="en-GB" sz="2400" dirty="0" err="1" smtClean="0">
                <a:latin typeface="Times New Roman" pitchFamily="18" charset="0"/>
              </a:rPr>
              <a:t>Hrvatskoj</a:t>
            </a:r>
            <a:r>
              <a:rPr lang="en-GB" sz="2400" dirty="0" smtClean="0">
                <a:latin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</a:rPr>
              <a:t>Sloveniji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sr-Latn-RS" sz="2400" dirty="0" smtClean="0">
                <a:latin typeface="Times New Roman" pitchFamily="18" charset="0"/>
              </a:rPr>
              <a:t>i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Srbiji</a:t>
            </a:r>
            <a:r>
              <a:rPr lang="en-GB" sz="2400" dirty="0" smtClean="0">
                <a:latin typeface="Times New Roman" pitchFamily="18" charset="0"/>
              </a:rPr>
              <a:t>, </a:t>
            </a:r>
            <a:r>
              <a:rPr lang="en-GB" sz="2400" dirty="0" err="1" smtClean="0">
                <a:latin typeface="Times New Roman" pitchFamily="18" charset="0"/>
              </a:rPr>
              <a:t>dok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olak</a:t>
            </a:r>
            <a:r>
              <a:rPr lang="sr-Latn-RS" sz="2400" dirty="0" smtClean="0">
                <a:latin typeface="Times New Roman" pitchFamily="18" charset="0"/>
              </a:rPr>
              <a:t>š</a:t>
            </a:r>
            <a:r>
              <a:rPr lang="en-GB" sz="2400" dirty="0" err="1" smtClean="0">
                <a:latin typeface="Times New Roman" pitchFamily="18" charset="0"/>
              </a:rPr>
              <a:t>ica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nema</a:t>
            </a:r>
            <a:r>
              <a:rPr lang="sr-Latn-RS" sz="2400" dirty="0" smtClean="0">
                <a:latin typeface="Times New Roman" pitchFamily="18" charset="0"/>
              </a:rPr>
              <a:t> u Makedoniji i Crnoj Gori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Iznos poreskih olakšica za uplate se kreće u intervalu od 45 evra u Srbiji do 199 evra u Sloveniji.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Isplate se ne oporezuju u Makedoniji, dok se u B</a:t>
            </a:r>
            <a:r>
              <a:rPr lang="en-GB" sz="2400" dirty="0" smtClean="0">
                <a:latin typeface="Times New Roman" pitchFamily="18" charset="0"/>
              </a:rPr>
              <a:t>&amp;H</a:t>
            </a:r>
            <a:r>
              <a:rPr lang="sr-Latn-RS" sz="2400" dirty="0" smtClean="0">
                <a:latin typeface="Times New Roman" pitchFamily="18" charset="0"/>
              </a:rPr>
              <a:t>, Hrvatskoj, Sloveniji oporezuje samo deo isplate koji se odnosi na uplate koje nisu oporezovane. U Srbiji i CG isplate se u potpunosti oporezuju. </a:t>
            </a:r>
          </a:p>
          <a:p>
            <a:pPr eaLnBrk="1" hangingPunct="1"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5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Efektivna stopa poreskih olakšica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9750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Zavisi od iznosa poreskih olakšica i od visine poreskih stopa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Efektivne poreske olakšice u odnosu na neto zaradu u Srbiji su najniže u Republici Srpskoj 1,3% i Srbiji 1,4% od neto zarade, u Federeaciji BH 2,9%, Hrvatskoj 3,7% i Sloveniji 9,7%. </a:t>
            </a:r>
          </a:p>
          <a:p>
            <a:pPr eaLnBrk="1" hangingPunct="1"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6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Tražnja za životnim osiguranjem: makroekonomski faktori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9750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GDP per capita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</a:rPr>
              <a:t>N</a:t>
            </a:r>
            <a:r>
              <a:rPr lang="sr-Latn-RS" sz="2400" dirty="0" smtClean="0">
                <a:latin typeface="Times New Roman" pitchFamily="18" charset="0"/>
              </a:rPr>
              <a:t>ivo inflacije.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Pravni sistem i zaštita svojinskih prava. 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Politička stabilnost.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Socijalni faktori</a:t>
            </a:r>
            <a:r>
              <a:rPr lang="en-GB" sz="2400" dirty="0" smtClean="0">
                <a:latin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7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79525"/>
          </a:xfrm>
        </p:spPr>
        <p:txBody>
          <a:bodyPr/>
          <a:lstStyle/>
          <a:p>
            <a:pPr eaLnBrk="1" hangingPunct="1">
              <a:defRPr/>
            </a:pP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Tražnja za životnim osiguranjem:</a:t>
            </a:r>
            <a:b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</a:br>
            <a:r>
              <a:rPr lang="sr-Latn-RS" sz="4000" dirty="0" smtClean="0">
                <a:solidFill>
                  <a:srgbClr val="FFCC00"/>
                </a:solidFill>
                <a:latin typeface="Times New Roman" pitchFamily="18" charset="0"/>
              </a:rPr>
              <a:t>Mikroekonomski faktori</a:t>
            </a:r>
            <a:endParaRPr lang="sr-Latn-CS" sz="4000" dirty="0" smtClean="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975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</a:rPr>
              <a:t>N</a:t>
            </a:r>
            <a:r>
              <a:rPr lang="sr-Latn-RS" sz="2400" dirty="0" smtClean="0">
                <a:latin typeface="Times New Roman" pitchFamily="18" charset="0"/>
              </a:rPr>
              <a:t>a tražnju utiče faktor nasledstva</a:t>
            </a:r>
            <a:r>
              <a:rPr lang="en-US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</a:rPr>
              <a:t>P</a:t>
            </a:r>
            <a:r>
              <a:rPr lang="sr-Latn-RS" sz="2400" dirty="0" smtClean="0">
                <a:latin typeface="Times New Roman" pitchFamily="18" charset="0"/>
              </a:rPr>
              <a:t>oreske olakšice.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Konkurencija na tržištu osiguranja</a:t>
            </a:r>
          </a:p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</a:rPr>
              <a:t>D</a:t>
            </a:r>
            <a:r>
              <a:rPr lang="sr-Latn-RS" sz="2400" dirty="0" smtClean="0">
                <a:latin typeface="Times New Roman" pitchFamily="18" charset="0"/>
              </a:rPr>
              <a:t>ostupnost državnih penzija. 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Nejednakost u zaradi članova domaćinstva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Poreske olakšice.</a:t>
            </a:r>
          </a:p>
          <a:p>
            <a:pPr eaLnBrk="1" hangingPunct="1">
              <a:defRPr/>
            </a:pPr>
            <a:r>
              <a:rPr lang="sr-Latn-RS" sz="2400" dirty="0" smtClean="0">
                <a:latin typeface="Times New Roman" pitchFamily="18" charset="0"/>
              </a:rPr>
              <a:t>U Italiji poreske olakšice za zaposlene sa nižim primanjima nisu povećale ulaganje u životno osiguranje (Jappelli </a:t>
            </a:r>
            <a:r>
              <a:rPr lang="en-GB" sz="2400" dirty="0" smtClean="0">
                <a:latin typeface="Times New Roman" pitchFamily="18" charset="0"/>
              </a:rPr>
              <a:t>&amp; </a:t>
            </a:r>
            <a:r>
              <a:rPr lang="en-GB" sz="2400" dirty="0" err="1" smtClean="0">
                <a:latin typeface="Times New Roman" pitchFamily="18" charset="0"/>
              </a:rPr>
              <a:t>Pistaferri</a:t>
            </a:r>
            <a:r>
              <a:rPr lang="en-GB" sz="2400" dirty="0" smtClean="0">
                <a:latin typeface="Times New Roman" pitchFamily="18" charset="0"/>
              </a:rPr>
              <a:t>, 2003</a:t>
            </a:r>
            <a:r>
              <a:rPr lang="sr-Latn-RS" sz="2400" dirty="0" smtClean="0">
                <a:latin typeface="Times New Roman" pitchFamily="18" charset="0"/>
              </a:rPr>
              <a:t>)</a:t>
            </a:r>
            <a:r>
              <a:rPr lang="en-GB" sz="2400" dirty="0" smtClean="0">
                <a:latin typeface="Times New Roman" pitchFamily="18" charset="0"/>
              </a:rPr>
              <a:t>. </a:t>
            </a:r>
          </a:p>
          <a:p>
            <a:pPr eaLnBrk="1" hangingPunct="1">
              <a:defRPr/>
            </a:pPr>
            <a:r>
              <a:rPr lang="en-GB" sz="2400" dirty="0" err="1" smtClean="0">
                <a:latin typeface="Times New Roman" pitchFamily="18" charset="0"/>
              </a:rPr>
              <a:t>Za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ove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investitore</a:t>
            </a:r>
            <a:r>
              <a:rPr lang="en-GB" sz="2400" dirty="0" smtClean="0">
                <a:latin typeface="Times New Roman" pitchFamily="18" charset="0"/>
              </a:rPr>
              <a:t> je </a:t>
            </a:r>
            <a:r>
              <a:rPr lang="en-GB" sz="2400" dirty="0" err="1" smtClean="0">
                <a:latin typeface="Times New Roman" pitchFamily="18" charset="0"/>
              </a:rPr>
              <a:t>va</a:t>
            </a:r>
            <a:r>
              <a:rPr lang="sr-Latn-RS" sz="2400" dirty="0" smtClean="0">
                <a:latin typeface="Times New Roman" pitchFamily="18" charset="0"/>
              </a:rPr>
              <a:t>ž</a:t>
            </a:r>
            <a:r>
              <a:rPr lang="en-GB" sz="2400" dirty="0" smtClean="0">
                <a:latin typeface="Times New Roman" pitchFamily="18" charset="0"/>
              </a:rPr>
              <a:t>an</a:t>
            </a:r>
            <a:r>
              <a:rPr lang="sr-Latn-RS" sz="2400" dirty="0" smtClean="0">
                <a:latin typeface="Times New Roman" pitchFamily="18" charset="0"/>
              </a:rPr>
              <a:t> motiv likvidnosti. </a:t>
            </a:r>
            <a:r>
              <a:rPr lang="en-GB" sz="2400" dirty="0" smtClean="0">
                <a:latin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R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Latn-RS" sz="2400" dirty="0" smtClean="0">
                <a:latin typeface="Times New Roman" pitchFamily="18" charset="0"/>
              </a:rPr>
              <a:t>   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sr-Latn-CS" dirty="0" smtClean="0">
              <a:latin typeface="Times New Roman" pitchFamily="18" charset="0"/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8639175" y="6021388"/>
            <a:ext cx="5048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8640763" y="6092825"/>
            <a:ext cx="5032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rgbClr val="CC9900"/>
                </a:solidFill>
                <a:latin typeface="Times New Roman" pitchFamily="18" charset="0"/>
              </a:rPr>
              <a:t>8</a:t>
            </a:r>
            <a:r>
              <a:rPr lang="en-US" sz="1400" b="0">
                <a:solidFill>
                  <a:srgbClr val="CC9900"/>
                </a:solidFill>
                <a:latin typeface="Times New Roman" pitchFamily="18" charset="0"/>
              </a:rPr>
              <a:t>/12</a:t>
            </a:r>
            <a:endParaRPr lang="sr-Latn-CS" sz="1400" b="0" i="1">
              <a:solidFill>
                <a:srgbClr val="CC9900"/>
              </a:solidFill>
              <a:latin typeface="Times New Roman" pitchFamily="18" charset="0"/>
            </a:endParaRP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214313" y="6021388"/>
            <a:ext cx="85010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S. Ranđelović</a:t>
            </a:r>
            <a:r>
              <a:rPr lang="en-GB" sz="1400" b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D. Trifunovi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ć i 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Đ. Mitrović</a:t>
            </a:r>
            <a:r>
              <a:rPr lang="sr-Cyrl-CS" sz="1400" b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400" b="0" i="1">
                <a:solidFill>
                  <a:srgbClr val="FFCC00"/>
                </a:solidFill>
                <a:latin typeface="Times New Roman" pitchFamily="18" charset="0"/>
              </a:rPr>
              <a:t>Komparativna analiza poreskih olakšica za životno i penzijsko osiguranje u državama Jugoistočne Evrope </a:t>
            </a:r>
            <a: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sr-Cyrl-CS" sz="1400" b="0" i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XV Međunarodni simpozijum iz osiguranja</a:t>
            </a:r>
            <a:r>
              <a:rPr lang="en-US" sz="1400" b="0">
                <a:solidFill>
                  <a:schemeClr val="tx2"/>
                </a:solidFill>
                <a:latin typeface="Times New Roman" pitchFamily="18" charset="0"/>
              </a:rPr>
              <a:t>, maj</a:t>
            </a:r>
            <a:r>
              <a:rPr lang="sr-Latn-CS" sz="1400" b="0">
                <a:solidFill>
                  <a:schemeClr val="tx2"/>
                </a:solidFill>
                <a:latin typeface="Times New Roman" pitchFamily="18" charset="0"/>
              </a:rPr>
              <a:t> 2017                                         </a:t>
            </a:r>
            <a:endParaRPr lang="sr-Latn-CS" sz="1400" b="0" i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r-Latn-C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r-Latn-C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22270</TotalTime>
  <Words>1212</Words>
  <Application>Microsoft Office PowerPoint</Application>
  <PresentationFormat>On-screen Show (4:3)</PresentationFormat>
  <Paragraphs>241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Wingdings</vt:lpstr>
      <vt:lpstr>Times New Roman</vt:lpstr>
      <vt:lpstr>Calibri</vt:lpstr>
      <vt:lpstr>Beam</vt:lpstr>
      <vt:lpstr>KOMPARATIVNA ANALIZA PORESKIH PODSTICAJA ZA ŽIVOTNO I PENZIJSKO OSIGURANJE U DRŽAVAMA JUGOISTOČNE EVROPE</vt:lpstr>
      <vt:lpstr>Sistemi oporezivanja penzijskog osiguranja</vt:lpstr>
      <vt:lpstr>Sistemi oporezivanja penzijskog osiguranja</vt:lpstr>
      <vt:lpstr>Iskustva zemalja Jugoistočne Evrope</vt:lpstr>
      <vt:lpstr>Razvijenost penzijskog osiguranja</vt:lpstr>
      <vt:lpstr>Poreske olakšice za uplate i isplate iz penzijskog fonda</vt:lpstr>
      <vt:lpstr>Efektivna stopa poreskih olakšica</vt:lpstr>
      <vt:lpstr>Tražnja za životnim osiguranjem: makroekonomski faktori</vt:lpstr>
      <vt:lpstr>Tražnja za životnim osiguranjem: Mikroekonomski faktori</vt:lpstr>
      <vt:lpstr>Investicije u životno osiguranje </vt:lpstr>
      <vt:lpstr>Poreske olakšice za životno osiguranje</vt:lpstr>
      <vt:lpstr>Efektivne poreske olakšice za životno osiguranje</vt:lpstr>
      <vt:lpstr>Zaključak</vt:lpstr>
      <vt:lpstr>Slide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Асиметричне информације на финансијском тржишту</dc:title>
  <dc:creator>dejan</dc:creator>
  <cp:lastModifiedBy>Kocovic</cp:lastModifiedBy>
  <cp:revision>413</cp:revision>
  <dcterms:created xsi:type="dcterms:W3CDTF">2009-05-19T15:25:30Z</dcterms:created>
  <dcterms:modified xsi:type="dcterms:W3CDTF">2017-05-18T20:08:24Z</dcterms:modified>
</cp:coreProperties>
</file>