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58" r:id="rId2"/>
    <p:sldId id="348" r:id="rId3"/>
    <p:sldId id="349" r:id="rId4"/>
    <p:sldId id="350" r:id="rId5"/>
    <p:sldId id="351" r:id="rId6"/>
    <p:sldId id="352" r:id="rId7"/>
    <p:sldId id="353" r:id="rId8"/>
    <p:sldId id="299" r:id="rId9"/>
    <p:sldId id="310" r:id="rId10"/>
    <p:sldId id="362" r:id="rId11"/>
    <p:sldId id="258" r:id="rId12"/>
    <p:sldId id="307" r:id="rId13"/>
    <p:sldId id="294" r:id="rId14"/>
    <p:sldId id="272" r:id="rId15"/>
    <p:sldId id="325" r:id="rId16"/>
    <p:sldId id="346" r:id="rId17"/>
    <p:sldId id="359" r:id="rId18"/>
    <p:sldId id="356" r:id="rId19"/>
    <p:sldId id="361" r:id="rId20"/>
    <p:sldId id="360" r:id="rId21"/>
    <p:sldId id="357" r:id="rId22"/>
    <p:sldId id="327" r:id="rId23"/>
  </p:sldIdLst>
  <p:sldSz cx="9144000" cy="5143500" type="screen16x9"/>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861"/>
    <a:srgbClr val="FF8A29"/>
    <a:srgbClr val="FFBE86"/>
    <a:srgbClr val="002060"/>
    <a:srgbClr val="F68B32"/>
    <a:srgbClr val="A3C4FF"/>
    <a:srgbClr val="1A284D"/>
    <a:srgbClr val="D1140A"/>
    <a:srgbClr val="D13227"/>
    <a:srgbClr val="D11E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0176" autoAdjust="0"/>
  </p:normalViewPr>
  <p:slideViewPr>
    <p:cSldViewPr snapToGrid="0">
      <p:cViewPr varScale="1">
        <p:scale>
          <a:sx n="88" d="100"/>
          <a:sy n="88" d="100"/>
        </p:scale>
        <p:origin x="494" y="53"/>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40"/>
    </p:cViewPr>
  </p:sorterViewPr>
  <p:notesViewPr>
    <p:cSldViewPr snapToGrid="0">
      <p:cViewPr varScale="1">
        <p:scale>
          <a:sx n="80" d="100"/>
          <a:sy n="80" d="100"/>
        </p:scale>
        <p:origin x="3924" y="10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fr-CA"/>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BB2F82E4-284A-4E22-A89B-4B32446207AC}" type="datetimeFigureOut">
              <a:rPr lang="fr-CA" smtClean="0"/>
              <a:pPr/>
              <a:t>2017-05-17</a:t>
            </a:fld>
            <a:endParaRPr lang="fr-CA"/>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fr-CA"/>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B9ED82E4-5875-462D-B4A6-309A79BE8194}" type="slidenum">
              <a:rPr lang="fr-CA" smtClean="0"/>
              <a:pPr/>
              <a:t>‹#›</a:t>
            </a:fld>
            <a:endParaRPr lang="fr-CA"/>
          </a:p>
        </p:txBody>
      </p:sp>
    </p:spTree>
    <p:extLst>
      <p:ext uri="{BB962C8B-B14F-4D97-AF65-F5344CB8AC3E}">
        <p14:creationId xmlns:p14="http://schemas.microsoft.com/office/powerpoint/2010/main" val="345053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1968" cy="465295"/>
          </a:xfrm>
          <a:prstGeom prst="rect">
            <a:avLst/>
          </a:prstGeom>
        </p:spPr>
        <p:txBody>
          <a:bodyPr vert="horz" lIns="93287" tIns="46644" rIns="93287" bIns="46644" rtlCol="0"/>
          <a:lstStyle>
            <a:lvl1pPr algn="l">
              <a:defRPr sz="1200"/>
            </a:lvl1pPr>
          </a:lstStyle>
          <a:p>
            <a:endParaRPr lang="en-CA"/>
          </a:p>
        </p:txBody>
      </p:sp>
      <p:sp>
        <p:nvSpPr>
          <p:cNvPr id="3" name="Date Placeholder 2"/>
          <p:cNvSpPr>
            <a:spLocks noGrp="1"/>
          </p:cNvSpPr>
          <p:nvPr>
            <p:ph type="dt" idx="1"/>
          </p:nvPr>
        </p:nvSpPr>
        <p:spPr>
          <a:xfrm>
            <a:off x="3976333" y="2"/>
            <a:ext cx="3041968" cy="465295"/>
          </a:xfrm>
          <a:prstGeom prst="rect">
            <a:avLst/>
          </a:prstGeom>
        </p:spPr>
        <p:txBody>
          <a:bodyPr vert="horz" lIns="93287" tIns="46644" rIns="93287" bIns="46644" rtlCol="0"/>
          <a:lstStyle>
            <a:lvl1pPr algn="r">
              <a:defRPr sz="1200"/>
            </a:lvl1pPr>
          </a:lstStyle>
          <a:p>
            <a:fld id="{0F2971D1-DDB2-44AF-A724-16834B698266}" type="datetimeFigureOut">
              <a:rPr lang="en-CA" smtClean="0"/>
              <a:pPr/>
              <a:t>17/05/2017</a:t>
            </a:fld>
            <a:endParaRPr lang="en-CA"/>
          </a:p>
        </p:txBody>
      </p:sp>
      <p:sp>
        <p:nvSpPr>
          <p:cNvPr id="4" name="Slide Image Placeholder 3"/>
          <p:cNvSpPr>
            <a:spLocks noGrp="1" noRot="1" noChangeAspect="1"/>
          </p:cNvSpPr>
          <p:nvPr>
            <p:ph type="sldImg" idx="2"/>
          </p:nvPr>
        </p:nvSpPr>
        <p:spPr>
          <a:xfrm>
            <a:off x="407988" y="698500"/>
            <a:ext cx="6203950" cy="3489325"/>
          </a:xfrm>
          <a:prstGeom prst="rect">
            <a:avLst/>
          </a:prstGeom>
          <a:noFill/>
          <a:ln w="12700">
            <a:solidFill>
              <a:prstClr val="black"/>
            </a:solidFill>
          </a:ln>
        </p:spPr>
        <p:txBody>
          <a:bodyPr vert="horz" lIns="93287" tIns="46644" rIns="93287" bIns="46644" rtlCol="0" anchor="ctr"/>
          <a:lstStyle/>
          <a:p>
            <a:endParaRPr lang="en-CA"/>
          </a:p>
        </p:txBody>
      </p:sp>
      <p:sp>
        <p:nvSpPr>
          <p:cNvPr id="5" name="Notes Placeholder 4"/>
          <p:cNvSpPr>
            <a:spLocks noGrp="1"/>
          </p:cNvSpPr>
          <p:nvPr>
            <p:ph type="body" sz="quarter" idx="3"/>
          </p:nvPr>
        </p:nvSpPr>
        <p:spPr>
          <a:xfrm>
            <a:off x="701993" y="4420317"/>
            <a:ext cx="5615940" cy="4187665"/>
          </a:xfrm>
          <a:prstGeom prst="rect">
            <a:avLst/>
          </a:prstGeom>
        </p:spPr>
        <p:txBody>
          <a:bodyPr vert="horz" lIns="93287" tIns="46644" rIns="93287" bIns="466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39014"/>
            <a:ext cx="3041968" cy="465295"/>
          </a:xfrm>
          <a:prstGeom prst="rect">
            <a:avLst/>
          </a:prstGeom>
        </p:spPr>
        <p:txBody>
          <a:bodyPr vert="horz" lIns="93287" tIns="46644" rIns="93287" bIns="46644" rtlCol="0" anchor="b"/>
          <a:lstStyle>
            <a:lvl1pPr algn="l">
              <a:defRPr sz="1200"/>
            </a:lvl1pPr>
          </a:lstStyle>
          <a:p>
            <a:endParaRPr lang="en-CA"/>
          </a:p>
        </p:txBody>
      </p:sp>
      <p:sp>
        <p:nvSpPr>
          <p:cNvPr id="7" name="Slide Number Placeholder 6"/>
          <p:cNvSpPr>
            <a:spLocks noGrp="1"/>
          </p:cNvSpPr>
          <p:nvPr>
            <p:ph type="sldNum" sz="quarter" idx="5"/>
          </p:nvPr>
        </p:nvSpPr>
        <p:spPr>
          <a:xfrm>
            <a:off x="3976333" y="8839014"/>
            <a:ext cx="3041968" cy="465295"/>
          </a:xfrm>
          <a:prstGeom prst="rect">
            <a:avLst/>
          </a:prstGeom>
        </p:spPr>
        <p:txBody>
          <a:bodyPr vert="horz" lIns="93287" tIns="46644" rIns="93287" bIns="46644" rtlCol="0" anchor="b"/>
          <a:lstStyle>
            <a:lvl1pPr algn="r">
              <a:defRPr sz="1200"/>
            </a:lvl1pPr>
          </a:lstStyle>
          <a:p>
            <a:fld id="{30FAD389-15F7-436E-8A8C-F540886738D9}" type="slidenum">
              <a:rPr lang="en-CA" smtClean="0"/>
              <a:pPr/>
              <a:t>‹#›</a:t>
            </a:fld>
            <a:endParaRPr lang="en-CA"/>
          </a:p>
        </p:txBody>
      </p:sp>
    </p:spTree>
    <p:extLst>
      <p:ext uri="{BB962C8B-B14F-4D97-AF65-F5344CB8AC3E}">
        <p14:creationId xmlns:p14="http://schemas.microsoft.com/office/powerpoint/2010/main" val="133830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2</a:t>
            </a:fld>
            <a:endParaRPr lang="en-CA"/>
          </a:p>
        </p:txBody>
      </p:sp>
    </p:spTree>
    <p:extLst>
      <p:ext uri="{BB962C8B-B14F-4D97-AF65-F5344CB8AC3E}">
        <p14:creationId xmlns:p14="http://schemas.microsoft.com/office/powerpoint/2010/main" val="210312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rPr>
              <a:t>Worldwide association of professional actuarial associations</a:t>
            </a:r>
          </a:p>
          <a:p>
            <a:endParaRPr lang="en-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11</a:t>
            </a:fld>
            <a:endParaRPr lang="en-CA"/>
          </a:p>
        </p:txBody>
      </p:sp>
    </p:spTree>
    <p:extLst>
      <p:ext uri="{BB962C8B-B14F-4D97-AF65-F5344CB8AC3E}">
        <p14:creationId xmlns:p14="http://schemas.microsoft.com/office/powerpoint/2010/main" val="3503618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dirty="0" smtClean="0"/>
              <a:t>SO 1:</a:t>
            </a:r>
          </a:p>
          <a:p>
            <a:r>
              <a:rPr lang="en-GB" dirty="0" smtClean="0"/>
              <a:t>Strengthening our relationships with relevant supranational organizations</a:t>
            </a:r>
          </a:p>
          <a:p>
            <a:r>
              <a:rPr lang="en-GB" dirty="0" smtClean="0"/>
              <a:t>Providing actuarial input on matters of importance</a:t>
            </a:r>
          </a:p>
          <a:p>
            <a:r>
              <a:rPr lang="en-GB" dirty="0" smtClean="0"/>
              <a:t>Working closely with the IAIS in support of the development of global capital standards (2014-16)</a:t>
            </a:r>
          </a:p>
          <a:p>
            <a:r>
              <a:rPr lang="en-GB" dirty="0" smtClean="0"/>
              <a:t>Working on inclusive insurance markets project with IAIS (also SO 2)</a:t>
            </a:r>
          </a:p>
          <a:p>
            <a:r>
              <a:rPr lang="en-GB" dirty="0" smtClean="0"/>
              <a:t>Working with IASB on topics relating to IFRS 17 Insurance Contracts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 2:</a:t>
            </a:r>
          </a:p>
          <a:p>
            <a:r>
              <a:rPr lang="en-GB" dirty="0" smtClean="0"/>
              <a:t>Two new working groups: Banking and Big Data</a:t>
            </a:r>
          </a:p>
          <a:p>
            <a:r>
              <a:rPr lang="en-GB" dirty="0" smtClean="0"/>
              <a:t>Accessible intellectual capital project</a:t>
            </a:r>
          </a:p>
          <a:p>
            <a:r>
              <a:rPr lang="en-GB" dirty="0" smtClean="0"/>
              <a:t>Risk Book</a:t>
            </a:r>
          </a:p>
          <a:p>
            <a:r>
              <a:rPr lang="en-GB" dirty="0" smtClean="0"/>
              <a:t>Educational Monographs on Risk Adjustment and Pension Funding</a:t>
            </a:r>
          </a:p>
          <a:p>
            <a:r>
              <a:rPr lang="en-GB" dirty="0" smtClean="0"/>
              <a:t>Papers on retirement ages and long-term care</a:t>
            </a:r>
          </a:p>
          <a:p>
            <a:r>
              <a:rPr lang="en-GB" dirty="0" smtClean="0"/>
              <a:t>Section Webinars and Colloquia</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 3:</a:t>
            </a:r>
          </a:p>
          <a:p>
            <a:r>
              <a:rPr lang="en-GB" dirty="0" smtClean="0"/>
              <a:t>New syllabus for approval in 2016</a:t>
            </a:r>
          </a:p>
          <a:p>
            <a:r>
              <a:rPr lang="en-GB" dirty="0" smtClean="0"/>
              <a:t>Continuing Professional Development Requirements</a:t>
            </a:r>
          </a:p>
          <a:p>
            <a:r>
              <a:rPr lang="en-GB" dirty="0" smtClean="0"/>
              <a:t>3 ISAPs adopted, 2 on the Cape Town Council agenda for Adoption, 3 more under development</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 4:</a:t>
            </a:r>
          </a:p>
          <a:p>
            <a:r>
              <a:rPr lang="en-GB" dirty="0" smtClean="0"/>
              <a:t>Financial assistance fund</a:t>
            </a:r>
          </a:p>
          <a:p>
            <a:r>
              <a:rPr lang="en-GB" dirty="0" smtClean="0"/>
              <a:t>Regional subcommittees: Asia, Latin America, Africa, Eurasia and the Middle East</a:t>
            </a:r>
          </a:p>
          <a:p>
            <a:r>
              <a:rPr lang="en-GB" dirty="0" smtClean="0"/>
              <a:t>Regional meetings</a:t>
            </a:r>
          </a:p>
          <a:p>
            <a:r>
              <a:rPr lang="en-GB" dirty="0" smtClean="0"/>
              <a:t>Actuaries Without Borders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 5:</a:t>
            </a:r>
          </a:p>
          <a:p>
            <a:r>
              <a:rPr lang="en-GB" dirty="0" smtClean="0"/>
              <a:t>Presidents’ Forum: held twice a year in conjunction with IAA meetings</a:t>
            </a:r>
          </a:p>
          <a:p>
            <a:r>
              <a:rPr lang="en-GB" dirty="0" smtClean="0"/>
              <a:t>Section webinars</a:t>
            </a:r>
          </a:p>
          <a:p>
            <a:r>
              <a:rPr lang="en-GB" dirty="0" smtClean="0"/>
              <a:t>Organizing/promoting International Congress of Actuaries : next one in Berlin June 4-8, 2018</a:t>
            </a:r>
          </a:p>
          <a:p>
            <a:r>
              <a:rPr lang="en-GB" dirty="0" smtClean="0"/>
              <a:t>Section Colloquia planned for 2017: PBSS Colloquium: Cancun, Mexico – 4-7 June; ASTIN/AFIR Colloquium: Panama City, Panama – 20-24 August; Life Colloquium: Barcelona, Spain – 23-25 October</a:t>
            </a:r>
          </a:p>
          <a:p>
            <a:endParaRPr lang="en-GB" dirty="0" smtClean="0"/>
          </a:p>
          <a:p>
            <a:r>
              <a:rPr lang="en-GB" dirty="0" smtClean="0"/>
              <a:t>SO 6:</a:t>
            </a:r>
          </a:p>
          <a:p>
            <a:r>
              <a:rPr lang="en-GB" dirty="0" smtClean="0"/>
              <a:t>Hired branding consultant</a:t>
            </a:r>
          </a:p>
          <a:p>
            <a:r>
              <a:rPr lang="en-GB" dirty="0" smtClean="0"/>
              <a:t>Important topics for discussion in Cape Town:</a:t>
            </a:r>
          </a:p>
          <a:p>
            <a:r>
              <a:rPr lang="en-GB" dirty="0" smtClean="0"/>
              <a:t>Council and Presidents’ Forum: Branding policy and actuarial profession brand statement (for use by the IAA)</a:t>
            </a:r>
          </a:p>
          <a:p>
            <a:r>
              <a:rPr lang="en-GB" dirty="0" smtClean="0"/>
              <a:t>Branding &amp; Communications Subcommittee: Branding specification (for use by the IAA) and toolkit (for member associations)</a:t>
            </a:r>
            <a:endParaRPr lang="en-GB"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13</a:t>
            </a:fld>
            <a:endParaRPr lang="en-CA"/>
          </a:p>
        </p:txBody>
      </p:sp>
    </p:spTree>
    <p:extLst>
      <p:ext uri="{BB962C8B-B14F-4D97-AF65-F5344CB8AC3E}">
        <p14:creationId xmlns:p14="http://schemas.microsoft.com/office/powerpoint/2010/main" val="2911606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Partners include important institutions that especially concern themselves at the international level with matters of concern to actuaries.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Observers: </a:t>
            </a:r>
            <a:r>
              <a:rPr lang="en-GB" sz="1200" dirty="0" smtClean="0">
                <a:solidFill>
                  <a:schemeClr val="tx1"/>
                </a:solidFill>
              </a:rPr>
              <a:t>Public, academic or industry institutions of relevant interest for the global actuarial profession, particularly those active at international, supranational or regional level, that share IAA’s intent of enhancing communications, liaison, exchanges and strategic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Patrons: </a:t>
            </a:r>
            <a:r>
              <a:rPr lang="en-GB" sz="1200" dirty="0" smtClean="0">
                <a:solidFill>
                  <a:schemeClr val="tx1"/>
                </a:solidFill>
              </a:rPr>
              <a:t>Organizations that provide regular financial support to our volunteers who are developing the body of knowledge of actuarial science, enhancing the quality of services and the professional standards</a:t>
            </a:r>
            <a:endParaRPr lang="en-GB" dirty="0" smtClean="0"/>
          </a:p>
          <a:p>
            <a:endParaRPr lang="en-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14</a:t>
            </a:fld>
            <a:endParaRPr lang="en-CA"/>
          </a:p>
        </p:txBody>
      </p:sp>
    </p:spTree>
    <p:extLst>
      <p:ext uri="{BB962C8B-B14F-4D97-AF65-F5344CB8AC3E}">
        <p14:creationId xmlns:p14="http://schemas.microsoft.com/office/powerpoint/2010/main" val="407724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15</a:t>
            </a:fld>
            <a:endParaRPr lang="en-CA"/>
          </a:p>
        </p:txBody>
      </p:sp>
    </p:spTree>
    <p:extLst>
      <p:ext uri="{BB962C8B-B14F-4D97-AF65-F5344CB8AC3E}">
        <p14:creationId xmlns:p14="http://schemas.microsoft.com/office/powerpoint/2010/main" val="373675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16</a:t>
            </a:fld>
            <a:endParaRPr lang="en-CA"/>
          </a:p>
        </p:txBody>
      </p:sp>
    </p:spTree>
    <p:extLst>
      <p:ext uri="{BB962C8B-B14F-4D97-AF65-F5344CB8AC3E}">
        <p14:creationId xmlns:p14="http://schemas.microsoft.com/office/powerpoint/2010/main" val="2828161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17</a:t>
            </a:fld>
            <a:endParaRPr lang="en-CA"/>
          </a:p>
        </p:txBody>
      </p:sp>
    </p:spTree>
    <p:extLst>
      <p:ext uri="{BB962C8B-B14F-4D97-AF65-F5344CB8AC3E}">
        <p14:creationId xmlns:p14="http://schemas.microsoft.com/office/powerpoint/2010/main" val="1509385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18</a:t>
            </a:fld>
            <a:endParaRPr lang="en-CA"/>
          </a:p>
        </p:txBody>
      </p:sp>
    </p:spTree>
    <p:extLst>
      <p:ext uri="{BB962C8B-B14F-4D97-AF65-F5344CB8AC3E}">
        <p14:creationId xmlns:p14="http://schemas.microsoft.com/office/powerpoint/2010/main" val="4077980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19</a:t>
            </a:fld>
            <a:endParaRPr lang="en-CA"/>
          </a:p>
        </p:txBody>
      </p:sp>
    </p:spTree>
    <p:extLst>
      <p:ext uri="{BB962C8B-B14F-4D97-AF65-F5344CB8AC3E}">
        <p14:creationId xmlns:p14="http://schemas.microsoft.com/office/powerpoint/2010/main" val="2223525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21</a:t>
            </a:fld>
            <a:endParaRPr lang="en-CA"/>
          </a:p>
        </p:txBody>
      </p:sp>
    </p:spTree>
    <p:extLst>
      <p:ext uri="{BB962C8B-B14F-4D97-AF65-F5344CB8AC3E}">
        <p14:creationId xmlns:p14="http://schemas.microsoft.com/office/powerpoint/2010/main" val="142571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22</a:t>
            </a:fld>
            <a:endParaRPr lang="en-CA"/>
          </a:p>
        </p:txBody>
      </p:sp>
    </p:spTree>
    <p:extLst>
      <p:ext uri="{BB962C8B-B14F-4D97-AF65-F5344CB8AC3E}">
        <p14:creationId xmlns:p14="http://schemas.microsoft.com/office/powerpoint/2010/main" val="270927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3</a:t>
            </a:fld>
            <a:endParaRPr lang="en-CA"/>
          </a:p>
        </p:txBody>
      </p:sp>
    </p:spTree>
    <p:extLst>
      <p:ext uri="{BB962C8B-B14F-4D97-AF65-F5344CB8AC3E}">
        <p14:creationId xmlns:p14="http://schemas.microsoft.com/office/powerpoint/2010/main" val="24141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4</a:t>
            </a:fld>
            <a:endParaRPr lang="en-CA"/>
          </a:p>
        </p:txBody>
      </p:sp>
    </p:spTree>
    <p:extLst>
      <p:ext uri="{BB962C8B-B14F-4D97-AF65-F5344CB8AC3E}">
        <p14:creationId xmlns:p14="http://schemas.microsoft.com/office/powerpoint/2010/main" val="59513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5</a:t>
            </a:fld>
            <a:endParaRPr lang="en-CA"/>
          </a:p>
        </p:txBody>
      </p:sp>
    </p:spTree>
    <p:extLst>
      <p:ext uri="{BB962C8B-B14F-4D97-AF65-F5344CB8AC3E}">
        <p14:creationId xmlns:p14="http://schemas.microsoft.com/office/powerpoint/2010/main" val="397879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6</a:t>
            </a:fld>
            <a:endParaRPr lang="en-CA"/>
          </a:p>
        </p:txBody>
      </p:sp>
    </p:spTree>
    <p:extLst>
      <p:ext uri="{BB962C8B-B14F-4D97-AF65-F5344CB8AC3E}">
        <p14:creationId xmlns:p14="http://schemas.microsoft.com/office/powerpoint/2010/main" val="61328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7</a:t>
            </a:fld>
            <a:endParaRPr lang="en-CA"/>
          </a:p>
        </p:txBody>
      </p:sp>
    </p:spTree>
    <p:extLst>
      <p:ext uri="{BB962C8B-B14F-4D97-AF65-F5344CB8AC3E}">
        <p14:creationId xmlns:p14="http://schemas.microsoft.com/office/powerpoint/2010/main" val="222352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8</a:t>
            </a:fld>
            <a:endParaRPr lang="en-CA"/>
          </a:p>
        </p:txBody>
      </p:sp>
    </p:spTree>
    <p:extLst>
      <p:ext uri="{BB962C8B-B14F-4D97-AF65-F5344CB8AC3E}">
        <p14:creationId xmlns:p14="http://schemas.microsoft.com/office/powerpoint/2010/main" val="12947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0FAD389-15F7-436E-8A8C-F540886738D9}" type="slidenum">
              <a:rPr lang="en-CA" smtClean="0"/>
              <a:pPr/>
              <a:t>9</a:t>
            </a:fld>
            <a:endParaRPr lang="en-CA"/>
          </a:p>
        </p:txBody>
      </p:sp>
    </p:spTree>
    <p:extLst>
      <p:ext uri="{BB962C8B-B14F-4D97-AF65-F5344CB8AC3E}">
        <p14:creationId xmlns:p14="http://schemas.microsoft.com/office/powerpoint/2010/main" val="233649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0FAD389-15F7-436E-8A8C-F540886738D9}"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2864874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99542"/>
            <a:ext cx="7772400" cy="613891"/>
          </a:xfrm>
        </p:spPr>
        <p:txBody>
          <a:bodyPr/>
          <a:lstStyle>
            <a:lvl1pPr>
              <a:defRPr>
                <a:solidFill>
                  <a:schemeClr val="bg1"/>
                </a:solidFill>
              </a:defRPr>
            </a:lvl1pPr>
          </a:lstStyle>
          <a:p>
            <a:r>
              <a:rPr lang="en-US" dirty="0"/>
              <a:t>NAME OF PRESENTATION</a:t>
            </a:r>
          </a:p>
        </p:txBody>
      </p:sp>
      <p:sp>
        <p:nvSpPr>
          <p:cNvPr id="3" name="Subtitle 2"/>
          <p:cNvSpPr>
            <a:spLocks noGrp="1"/>
          </p:cNvSpPr>
          <p:nvPr>
            <p:ph type="subTitle" idx="1" hasCustomPrompt="1"/>
          </p:nvPr>
        </p:nvSpPr>
        <p:spPr>
          <a:xfrm>
            <a:off x="1371600" y="1241425"/>
            <a:ext cx="6400800" cy="52119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p:txBody>
          <a:bodyPr/>
          <a:lstStyle/>
          <a:p>
            <a:fld id="{010F8DF0-15E4-452C-960E-FC9C2BBC4251}"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649F6-FEB5-47A3-B493-0BA38151525C}" type="slidenum">
              <a:rPr lang="en-US" smtClean="0"/>
              <a:pPr/>
              <a:t>‹#›</a:t>
            </a:fld>
            <a:endParaRPr lang="en-US"/>
          </a:p>
        </p:txBody>
      </p:sp>
      <p:pic>
        <p:nvPicPr>
          <p:cNvPr id="2050" name="Picture 2"/>
          <p:cNvPicPr>
            <a:picLocks noChangeAspect="1" noChangeArrowheads="1"/>
          </p:cNvPicPr>
          <p:nvPr userDrawn="1"/>
        </p:nvPicPr>
        <p:blipFill>
          <a:blip r:embed="rId3" cstate="print"/>
          <a:srcRect/>
          <a:stretch>
            <a:fillRect/>
          </a:stretch>
        </p:blipFill>
        <p:spPr bwMode="auto">
          <a:xfrm>
            <a:off x="8077200" y="4400550"/>
            <a:ext cx="609600" cy="609600"/>
          </a:xfrm>
          <a:prstGeom prst="rect">
            <a:avLst/>
          </a:prstGeom>
          <a:noFill/>
          <a:ln w="9525">
            <a:noFill/>
            <a:miter lim="800000"/>
            <a:headEnd/>
            <a:tailEnd/>
          </a:ln>
          <a:effectLst/>
        </p:spPr>
      </p:pic>
    </p:spTree>
    <p:extLst>
      <p:ext uri="{BB962C8B-B14F-4D97-AF65-F5344CB8AC3E}">
        <p14:creationId xmlns:p14="http://schemas.microsoft.com/office/powerpoint/2010/main" val="127813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5736" y="205979"/>
            <a:ext cx="6491064" cy="857250"/>
          </a:xfrm>
        </p:spPr>
        <p:txBody>
          <a:bodyPr/>
          <a:lstStyle>
            <a:lvl1pPr algn="l">
              <a:defRPr>
                <a:solidFill>
                  <a:srgbClr val="1A284D"/>
                </a:solidFill>
              </a:defRPr>
            </a:lvl1pPr>
          </a:lstStyle>
          <a:p>
            <a:r>
              <a:rPr lang="en-US" dirty="0"/>
              <a:t>Title</a:t>
            </a:r>
          </a:p>
        </p:txBody>
      </p:sp>
      <p:sp>
        <p:nvSpPr>
          <p:cNvPr id="3" name="Content Placeholder 2"/>
          <p:cNvSpPr>
            <a:spLocks noGrp="1"/>
          </p:cNvSpPr>
          <p:nvPr>
            <p:ph idx="1" hasCustomPrompt="1"/>
          </p:nvPr>
        </p:nvSpPr>
        <p:spPr>
          <a:xfrm>
            <a:off x="2195736" y="1200151"/>
            <a:ext cx="6491064" cy="3394472"/>
          </a:xfrm>
        </p:spPr>
        <p:txBody>
          <a:bodyPr/>
          <a:lstStyle>
            <a:lvl1pPr>
              <a:defRPr>
                <a:solidFill>
                  <a:srgbClr val="1A284D"/>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010F8DF0-15E4-452C-960E-FC9C2BBC4251}"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649F6-FEB5-47A3-B493-0BA38151525C}" type="slidenum">
              <a:rPr lang="en-US" smtClean="0"/>
              <a:pPr/>
              <a:t>‹#›</a:t>
            </a:fld>
            <a:endParaRPr lang="en-US"/>
          </a:p>
        </p:txBody>
      </p:sp>
      <p:pic>
        <p:nvPicPr>
          <p:cNvPr id="7" name="Picture 6" descr="IAA Logo Transparent.gif"/>
          <p:cNvPicPr>
            <a:picLocks noChangeAspect="1"/>
          </p:cNvPicPr>
          <p:nvPr userDrawn="1"/>
        </p:nvPicPr>
        <p:blipFill>
          <a:blip r:embed="rId3" cstate="print"/>
          <a:stretch>
            <a:fillRect/>
          </a:stretch>
        </p:blipFill>
        <p:spPr>
          <a:xfrm>
            <a:off x="8153400" y="4476750"/>
            <a:ext cx="561975" cy="595694"/>
          </a:xfrm>
          <a:prstGeom prst="rect">
            <a:avLst/>
          </a:prstGeom>
        </p:spPr>
      </p:pic>
    </p:spTree>
    <p:extLst>
      <p:ext uri="{BB962C8B-B14F-4D97-AF65-F5344CB8AC3E}">
        <p14:creationId xmlns:p14="http://schemas.microsoft.com/office/powerpoint/2010/main" val="165387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27534"/>
            <a:ext cx="8229600" cy="857250"/>
          </a:xfrm>
        </p:spPr>
        <p:txBody>
          <a:bodyPr/>
          <a:lstStyle>
            <a:lvl1pPr>
              <a:defRPr>
                <a:solidFill>
                  <a:srgbClr val="1A284D"/>
                </a:solidFill>
              </a:defRPr>
            </a:lvl1pPr>
          </a:lstStyle>
          <a:p>
            <a:r>
              <a:rPr lang="en-US" dirty="0"/>
              <a:t>Title</a:t>
            </a:r>
          </a:p>
        </p:txBody>
      </p:sp>
      <p:sp>
        <p:nvSpPr>
          <p:cNvPr id="3" name="Content Placeholder 2"/>
          <p:cNvSpPr>
            <a:spLocks noGrp="1"/>
          </p:cNvSpPr>
          <p:nvPr>
            <p:ph idx="1" hasCustomPrompt="1"/>
          </p:nvPr>
        </p:nvSpPr>
        <p:spPr>
          <a:xfrm>
            <a:off x="457200" y="1563637"/>
            <a:ext cx="8229600" cy="3030985"/>
          </a:xfrm>
        </p:spPr>
        <p:txBody>
          <a:bodyPr/>
          <a:lstStyle>
            <a:lvl1pPr marL="0" indent="0" algn="ctr">
              <a:buNone/>
              <a:defRPr>
                <a:solidFill>
                  <a:srgbClr val="1A284D"/>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010F8DF0-15E4-452C-960E-FC9C2BBC4251}"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649F6-FEB5-47A3-B493-0BA38151525C}" type="slidenum">
              <a:rPr lang="en-US" smtClean="0"/>
              <a:pPr/>
              <a:t>‹#›</a:t>
            </a:fld>
            <a:endParaRPr lang="en-US"/>
          </a:p>
        </p:txBody>
      </p:sp>
      <p:pic>
        <p:nvPicPr>
          <p:cNvPr id="7" name="Picture 6" descr="IAA Logo Transparent.gif"/>
          <p:cNvPicPr>
            <a:picLocks noChangeAspect="1"/>
          </p:cNvPicPr>
          <p:nvPr userDrawn="1"/>
        </p:nvPicPr>
        <p:blipFill>
          <a:blip r:embed="rId3" cstate="print"/>
          <a:stretch>
            <a:fillRect/>
          </a:stretch>
        </p:blipFill>
        <p:spPr>
          <a:xfrm>
            <a:off x="8153400" y="4476750"/>
            <a:ext cx="561975" cy="595694"/>
          </a:xfrm>
          <a:prstGeom prst="rect">
            <a:avLst/>
          </a:prstGeom>
        </p:spPr>
      </p:pic>
    </p:spTree>
    <p:extLst>
      <p:ext uri="{BB962C8B-B14F-4D97-AF65-F5344CB8AC3E}">
        <p14:creationId xmlns:p14="http://schemas.microsoft.com/office/powerpoint/2010/main" val="2921264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0F8DF0-15E4-452C-960E-FC9C2BBC4251}" type="datetimeFigureOut">
              <a:rPr lang="en-US" smtClean="0"/>
              <a:pPr/>
              <a:t>5/17/2017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CB649F6-FEB5-47A3-B493-0BA38151525C}" type="slidenum">
              <a:rPr lang="en-US" smtClean="0"/>
              <a:pPr/>
              <a:t>‹#›</a:t>
            </a:fld>
            <a:endParaRPr lang="en-US"/>
          </a:p>
        </p:txBody>
      </p:sp>
    </p:spTree>
    <p:extLst>
      <p:ext uri="{BB962C8B-B14F-4D97-AF65-F5344CB8AC3E}">
        <p14:creationId xmlns:p14="http://schemas.microsoft.com/office/powerpoint/2010/main" val="3357809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jp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jpeg"/><Relationship Id="rId3" Type="http://schemas.openxmlformats.org/officeDocument/2006/relationships/image" Target="../media/image6.jpg"/><Relationship Id="rId21" Type="http://schemas.openxmlformats.org/officeDocument/2006/relationships/image" Target="../media/image34.png"/><Relationship Id="rId7" Type="http://schemas.openxmlformats.org/officeDocument/2006/relationships/image" Target="../media/image20.gif"/><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notesSlide" Target="../notesSlides/notesSlide12.xml"/><Relationship Id="rId16" Type="http://schemas.openxmlformats.org/officeDocument/2006/relationships/image" Target="../media/image29.jpeg"/><Relationship Id="rId20"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hyperlink" Target="http://www.linkedin.com/groupRegistration?gid=1799774" TargetMode="External"/><Relationship Id="rId3" Type="http://schemas.openxmlformats.org/officeDocument/2006/relationships/image" Target="../media/image6.jpg"/><Relationship Id="rId7"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twitter.com/IntActuarial" TargetMode="External"/><Relationship Id="rId11" Type="http://schemas.openxmlformats.org/officeDocument/2006/relationships/image" Target="../media/image39.jpeg"/><Relationship Id="rId5" Type="http://schemas.openxmlformats.org/officeDocument/2006/relationships/image" Target="../media/image36.jpeg"/><Relationship Id="rId10" Type="http://schemas.openxmlformats.org/officeDocument/2006/relationships/hyperlink" Target="https://www.youtube.com/user/actuariesORG" TargetMode="External"/><Relationship Id="rId4" Type="http://schemas.openxmlformats.org/officeDocument/2006/relationships/hyperlink" Target="https://www.facebook.com/InternationalActuarialAssociation" TargetMode="External"/><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57150"/>
            <a:ext cx="9144000" cy="188595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15th </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Annual </a:t>
            </a: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International </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Symposium on Insurance </a:t>
            </a:r>
            <a:b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May 20</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 2017</a:t>
            </a:r>
            <a:b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b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Malcolm Campbell, Immediate Past President</a:t>
            </a:r>
            <a:b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International Actuarial Association</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n-CA"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169527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0"/>
            <a:ext cx="9144000" cy="630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1A284D"/>
                </a:solidFill>
                <a:latin typeface="+mj-lt"/>
                <a:ea typeface="+mj-ea"/>
                <a:cs typeface="+mj-cs"/>
              </a:defRPr>
            </a:lvl1pPr>
          </a:lstStyle>
          <a:p>
            <a:pPr algn="ctr"/>
            <a:r>
              <a:rPr lang="en-CA" sz="3800" dirty="0" smtClean="0"/>
              <a:t>The IAA’s Membership in 2017</a:t>
            </a:r>
            <a:endParaRPr lang="en-CA" sz="38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663" y="312726"/>
            <a:ext cx="8462821" cy="4980673"/>
          </a:xfrm>
          <a:prstGeom prst="rect">
            <a:avLst/>
          </a:prstGeom>
        </p:spPr>
      </p:pic>
    </p:spTree>
    <p:extLst>
      <p:ext uri="{BB962C8B-B14F-4D97-AF65-F5344CB8AC3E}">
        <p14:creationId xmlns:p14="http://schemas.microsoft.com/office/powerpoint/2010/main" val="1238097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0000"/>
          </a:xfrm>
        </p:spPr>
        <p:txBody>
          <a:bodyPr>
            <a:noAutofit/>
          </a:bodyPr>
          <a:lstStyle/>
          <a:p>
            <a:r>
              <a:rPr lang="en-US" sz="3800" dirty="0" smtClean="0">
                <a:solidFill>
                  <a:srgbClr val="002060"/>
                </a:solidFill>
              </a:rPr>
              <a:t>The IAA: An Association of Associations</a:t>
            </a:r>
            <a:endParaRPr lang="en-US" sz="3800" dirty="0">
              <a:solidFill>
                <a:srgbClr val="002060"/>
              </a:solidFill>
            </a:endParaRPr>
          </a:p>
        </p:txBody>
      </p:sp>
      <p:sp>
        <p:nvSpPr>
          <p:cNvPr id="12" name="Rounded Rectangle 11"/>
          <p:cNvSpPr/>
          <p:nvPr/>
        </p:nvSpPr>
        <p:spPr>
          <a:xfrm>
            <a:off x="346124" y="982931"/>
            <a:ext cx="1181382" cy="1012192"/>
          </a:xfrm>
          <a:prstGeom prst="roundRect">
            <a:avLst>
              <a:gd name="adj" fmla="val 10000"/>
            </a:avLst>
          </a:prstGeom>
          <a:blipFill rotWithShape="0">
            <a:blip r:embed="rId4"/>
            <a:stretch>
              <a:fillRect/>
            </a:stretch>
          </a:blipFill>
          <a:effectLst>
            <a:innerShdw blurRad="25400" dist="12700" dir="13500000">
              <a:prstClr val="black">
                <a:alpha val="50000"/>
              </a:prstClr>
            </a:innerShdw>
          </a:effectLst>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14" name="Rounded Rectangle 13"/>
          <p:cNvSpPr/>
          <p:nvPr/>
        </p:nvSpPr>
        <p:spPr>
          <a:xfrm>
            <a:off x="2119071" y="1170613"/>
            <a:ext cx="1361518" cy="1065742"/>
          </a:xfrm>
          <a:prstGeom prst="roundRect">
            <a:avLst>
              <a:gd name="adj" fmla="val 10000"/>
            </a:avLst>
          </a:prstGeom>
          <a:noFill/>
        </p:spPr>
        <p:style>
          <a:lnRef idx="0">
            <a:schemeClr val="lt1">
              <a:hueOff val="0"/>
              <a:satOff val="0"/>
              <a:lumOff val="0"/>
              <a:alphaOff val="0"/>
            </a:schemeClr>
          </a:lnRef>
          <a:fillRef idx="1">
            <a:scrgbClr r="0" g="0" b="0"/>
          </a:fillRef>
          <a:effectRef idx="2">
            <a:schemeClr val="accent2">
              <a:tint val="50000"/>
              <a:hueOff val="1250719"/>
              <a:satOff val="-1118"/>
              <a:lumOff val="3"/>
              <a:alphaOff val="0"/>
            </a:schemeClr>
          </a:effectRef>
          <a:fontRef idx="minor">
            <a:schemeClr val="lt1">
              <a:hueOff val="0"/>
              <a:satOff val="0"/>
              <a:lumOff val="0"/>
              <a:alphaOff val="0"/>
            </a:schemeClr>
          </a:fontRef>
        </p:style>
      </p:sp>
      <p:sp>
        <p:nvSpPr>
          <p:cNvPr id="16" name="Rounded Rectangle 15"/>
          <p:cNvSpPr/>
          <p:nvPr/>
        </p:nvSpPr>
        <p:spPr>
          <a:xfrm>
            <a:off x="3625068" y="1179912"/>
            <a:ext cx="1375396" cy="1047145"/>
          </a:xfrm>
          <a:prstGeom prst="roundRect">
            <a:avLst>
              <a:gd name="adj" fmla="val 10000"/>
            </a:avLst>
          </a:prstGeom>
          <a:noFill/>
        </p:spPr>
        <p:style>
          <a:lnRef idx="0">
            <a:schemeClr val="lt1">
              <a:hueOff val="0"/>
              <a:satOff val="0"/>
              <a:lumOff val="0"/>
              <a:alphaOff val="0"/>
            </a:schemeClr>
          </a:lnRef>
          <a:fillRef idx="1">
            <a:scrgbClr r="0" g="0" b="0"/>
          </a:fillRef>
          <a:effectRef idx="2">
            <a:schemeClr val="accent2">
              <a:tint val="50000"/>
              <a:hueOff val="2501437"/>
              <a:satOff val="-2237"/>
              <a:lumOff val="6"/>
              <a:alphaOff val="0"/>
            </a:schemeClr>
          </a:effectRef>
          <a:fontRef idx="minor">
            <a:schemeClr val="lt1">
              <a:hueOff val="0"/>
              <a:satOff val="0"/>
              <a:lumOff val="0"/>
              <a:alphaOff val="0"/>
            </a:schemeClr>
          </a:fontRef>
        </p:style>
      </p:sp>
      <p:sp>
        <p:nvSpPr>
          <p:cNvPr id="18" name="Rounded Rectangle 17"/>
          <p:cNvSpPr/>
          <p:nvPr/>
        </p:nvSpPr>
        <p:spPr>
          <a:xfrm>
            <a:off x="5138004" y="1178523"/>
            <a:ext cx="1375396" cy="1049923"/>
          </a:xfrm>
          <a:prstGeom prst="roundRect">
            <a:avLst>
              <a:gd name="adj" fmla="val 10000"/>
            </a:avLst>
          </a:prstGeom>
          <a:noFill/>
        </p:spPr>
        <p:style>
          <a:lnRef idx="0">
            <a:schemeClr val="lt1">
              <a:hueOff val="0"/>
              <a:satOff val="0"/>
              <a:lumOff val="0"/>
              <a:alphaOff val="0"/>
            </a:schemeClr>
          </a:lnRef>
          <a:fillRef idx="1">
            <a:scrgbClr r="0" g="0" b="0"/>
          </a:fillRef>
          <a:effectRef idx="2">
            <a:schemeClr val="accent2">
              <a:tint val="50000"/>
              <a:hueOff val="3752156"/>
              <a:satOff val="-3355"/>
              <a:lumOff val="10"/>
              <a:alphaOff val="0"/>
            </a:schemeClr>
          </a:effectRef>
          <a:fontRef idx="minor">
            <a:schemeClr val="lt1">
              <a:hueOff val="0"/>
              <a:satOff val="0"/>
              <a:lumOff val="0"/>
              <a:alphaOff val="0"/>
            </a:schemeClr>
          </a:fontRef>
        </p:style>
      </p:sp>
      <p:pic>
        <p:nvPicPr>
          <p:cNvPr id="6" name="Picture 10" descr="C:\Users\norah\Documents\BigAnt\My Received Files\sections.jpg"/>
          <p:cNvPicPr>
            <a:picLocks noChangeAspect="1" noChangeArrowheads="1"/>
          </p:cNvPicPr>
          <p:nvPr/>
        </p:nvPicPr>
        <p:blipFill>
          <a:blip r:embed="rId5" cstate="print"/>
          <a:srcRect/>
          <a:stretch>
            <a:fillRect/>
          </a:stretch>
        </p:blipFill>
        <p:spPr bwMode="auto">
          <a:xfrm>
            <a:off x="337457" y="2192744"/>
            <a:ext cx="1190049" cy="1001056"/>
          </a:xfrm>
          <a:prstGeom prst="roundRect">
            <a:avLst>
              <a:gd name="adj" fmla="val 8594"/>
            </a:avLst>
          </a:prstGeom>
          <a:solidFill>
            <a:srgbClr val="FFFFFF">
              <a:shade val="85000"/>
            </a:srgbClr>
          </a:solidFill>
          <a:ln>
            <a:noFill/>
          </a:ln>
          <a:effectLst>
            <a:innerShdw blurRad="25400" dist="12700" dir="13500000">
              <a:prstClr val="black">
                <a:alpha val="50000"/>
              </a:prstClr>
            </a:innerShdw>
          </a:effectLst>
        </p:spPr>
      </p:pic>
      <p:pic>
        <p:nvPicPr>
          <p:cNvPr id="7" name="Picture 6" descr="C:\Users\norah\AppData\Local\Microsoft\Windows\Temporary Internet Files\Content.IE5\D5AJ1DWS\MP900435893[1].jpg"/>
          <p:cNvPicPr>
            <a:picLocks noChangeAspect="1" noChangeArrowheads="1"/>
          </p:cNvPicPr>
          <p:nvPr/>
        </p:nvPicPr>
        <p:blipFill>
          <a:blip r:embed="rId6" cstate="print"/>
          <a:srcRect t="9040" b="4787"/>
          <a:stretch>
            <a:fillRect/>
          </a:stretch>
        </p:blipFill>
        <p:spPr bwMode="auto">
          <a:xfrm>
            <a:off x="346125" y="3381172"/>
            <a:ext cx="1181382" cy="1009628"/>
          </a:xfrm>
          <a:prstGeom prst="roundRect">
            <a:avLst>
              <a:gd name="adj" fmla="val 8594"/>
            </a:avLst>
          </a:prstGeom>
          <a:solidFill>
            <a:srgbClr val="FFFFFF">
              <a:shade val="85000"/>
            </a:srgbClr>
          </a:solidFill>
          <a:ln>
            <a:noFill/>
          </a:ln>
          <a:effectLst>
            <a:innerShdw blurRad="25400" dist="12700" dir="13500000">
              <a:prstClr val="black">
                <a:alpha val="50000"/>
              </a:prstClr>
            </a:innerShdw>
          </a:effectLst>
        </p:spPr>
      </p:pic>
      <p:pic>
        <p:nvPicPr>
          <p:cNvPr id="8" name="Picture 7" descr="ottawa.jpg"/>
          <p:cNvPicPr/>
          <p:nvPr/>
        </p:nvPicPr>
        <p:blipFill>
          <a:blip r:embed="rId7" cstate="print"/>
          <a:srcRect r="35303"/>
          <a:stretch>
            <a:fillRect/>
          </a:stretch>
        </p:blipFill>
        <p:spPr>
          <a:xfrm>
            <a:off x="8153648" y="2457200"/>
            <a:ext cx="723900" cy="736600"/>
          </a:xfrm>
          <a:prstGeom prst="roundRect">
            <a:avLst>
              <a:gd name="adj" fmla="val 8594"/>
            </a:avLst>
          </a:prstGeom>
          <a:solidFill>
            <a:srgbClr val="FFFFFF">
              <a:shade val="85000"/>
            </a:srgbClr>
          </a:solidFill>
          <a:ln>
            <a:noFill/>
          </a:ln>
          <a:effectLst>
            <a:innerShdw blurRad="25400" dist="12700" dir="13500000">
              <a:prstClr val="black">
                <a:alpha val="50000"/>
              </a:prstClr>
            </a:innerShdw>
          </a:effectLst>
        </p:spPr>
      </p:pic>
      <p:pic>
        <p:nvPicPr>
          <p:cNvPr id="9" name="Picture 8" descr="switzerland.jpg"/>
          <p:cNvPicPr/>
          <p:nvPr/>
        </p:nvPicPr>
        <p:blipFill>
          <a:blip r:embed="rId8" cstate="print"/>
          <a:srcRect l="27818"/>
          <a:stretch>
            <a:fillRect/>
          </a:stretch>
        </p:blipFill>
        <p:spPr>
          <a:xfrm>
            <a:off x="7464081" y="2181199"/>
            <a:ext cx="663575" cy="736600"/>
          </a:xfrm>
          <a:prstGeom prst="roundRect">
            <a:avLst>
              <a:gd name="adj" fmla="val 8594"/>
            </a:avLst>
          </a:prstGeom>
          <a:solidFill>
            <a:srgbClr val="FFFFFF">
              <a:shade val="85000"/>
            </a:srgbClr>
          </a:solidFill>
          <a:ln>
            <a:noFill/>
          </a:ln>
          <a:effectLst>
            <a:innerShdw blurRad="25400" dist="12700" dir="13500000">
              <a:prstClr val="black">
                <a:alpha val="50000"/>
              </a:prstClr>
            </a:innerShdw>
          </a:effectLst>
        </p:spPr>
      </p:pic>
      <p:sp>
        <p:nvSpPr>
          <p:cNvPr id="22" name="Rounded Rectangle 21"/>
          <p:cNvSpPr/>
          <p:nvPr/>
        </p:nvSpPr>
        <p:spPr>
          <a:xfrm>
            <a:off x="1590670" y="975335"/>
            <a:ext cx="2824060" cy="1022133"/>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tx1"/>
                </a:solidFill>
              </a:rPr>
              <a:t>Represents </a:t>
            </a:r>
            <a:r>
              <a:rPr lang="en-GB" sz="2000" b="1" dirty="0" smtClean="0">
                <a:solidFill>
                  <a:schemeClr val="tx1"/>
                </a:solidFill>
              </a:rPr>
              <a:t>60,000+</a:t>
            </a:r>
            <a:r>
              <a:rPr lang="en-GB" sz="2000" dirty="0" smtClean="0">
                <a:solidFill>
                  <a:schemeClr val="tx1"/>
                </a:solidFill>
              </a:rPr>
              <a:t> actuaries in</a:t>
            </a:r>
            <a:br>
              <a:rPr lang="en-GB" sz="2000" dirty="0" smtClean="0">
                <a:solidFill>
                  <a:schemeClr val="tx1"/>
                </a:solidFill>
              </a:rPr>
            </a:br>
            <a:r>
              <a:rPr lang="en-GB" sz="2000" b="1" dirty="0" smtClean="0">
                <a:solidFill>
                  <a:schemeClr val="tx1"/>
                </a:solidFill>
              </a:rPr>
              <a:t>108+</a:t>
            </a:r>
            <a:r>
              <a:rPr lang="en-GB" sz="2000" dirty="0" smtClean="0">
                <a:solidFill>
                  <a:schemeClr val="tx1"/>
                </a:solidFill>
              </a:rPr>
              <a:t> countries</a:t>
            </a:r>
            <a:endParaRPr lang="en-GB" sz="2000" dirty="0">
              <a:solidFill>
                <a:schemeClr val="tx1"/>
              </a:solidFill>
            </a:endParaRPr>
          </a:p>
        </p:txBody>
      </p:sp>
      <p:sp>
        <p:nvSpPr>
          <p:cNvPr id="23" name="Rounded Rectangle 22"/>
          <p:cNvSpPr/>
          <p:nvPr/>
        </p:nvSpPr>
        <p:spPr>
          <a:xfrm>
            <a:off x="4526405" y="982917"/>
            <a:ext cx="2826000" cy="1012205"/>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defTabSz="577850">
              <a:lnSpc>
                <a:spcPct val="90000"/>
              </a:lnSpc>
              <a:spcBef>
                <a:spcPct val="0"/>
              </a:spcBef>
              <a:spcAft>
                <a:spcPct val="35000"/>
              </a:spcAft>
            </a:pPr>
            <a:r>
              <a:rPr lang="en-CA" sz="2000" dirty="0" smtClean="0">
                <a:solidFill>
                  <a:schemeClr val="tx1"/>
                </a:solidFill>
              </a:rPr>
              <a:t>Encourages </a:t>
            </a:r>
            <a:r>
              <a:rPr lang="en-CA" sz="2000" dirty="0">
                <a:solidFill>
                  <a:schemeClr val="tx1"/>
                </a:solidFill>
              </a:rPr>
              <a:t>the </a:t>
            </a:r>
            <a:r>
              <a:rPr lang="en-CA" sz="2000" b="1" dirty="0">
                <a:solidFill>
                  <a:schemeClr val="tx1"/>
                </a:solidFill>
              </a:rPr>
              <a:t>development of </a:t>
            </a:r>
            <a:r>
              <a:rPr lang="en-CA" sz="2000" b="1" dirty="0" smtClean="0">
                <a:solidFill>
                  <a:schemeClr val="tx1"/>
                </a:solidFill>
              </a:rPr>
              <a:t>a</a:t>
            </a:r>
            <a:br>
              <a:rPr lang="en-CA" sz="2000" b="1" dirty="0" smtClean="0">
                <a:solidFill>
                  <a:schemeClr val="tx1"/>
                </a:solidFill>
              </a:rPr>
            </a:br>
            <a:r>
              <a:rPr lang="en-CA" sz="2000" b="1" dirty="0" smtClean="0">
                <a:solidFill>
                  <a:schemeClr val="tx1"/>
                </a:solidFill>
              </a:rPr>
              <a:t>global </a:t>
            </a:r>
            <a:r>
              <a:rPr lang="en-CA" sz="2000" b="1" dirty="0">
                <a:solidFill>
                  <a:schemeClr val="tx1"/>
                </a:solidFill>
              </a:rPr>
              <a:t>profession </a:t>
            </a:r>
          </a:p>
        </p:txBody>
      </p:sp>
      <p:sp>
        <p:nvSpPr>
          <p:cNvPr id="24" name="Rounded Rectangle 23"/>
          <p:cNvSpPr/>
          <p:nvPr/>
        </p:nvSpPr>
        <p:spPr>
          <a:xfrm>
            <a:off x="1602942" y="3385971"/>
            <a:ext cx="2778557" cy="99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b="1" dirty="0" smtClean="0">
                <a:solidFill>
                  <a:schemeClr val="tx1"/>
                </a:solidFill>
              </a:rPr>
              <a:t>800+</a:t>
            </a:r>
            <a:r>
              <a:rPr lang="en-GB" sz="2000" dirty="0" smtClean="0">
                <a:solidFill>
                  <a:schemeClr val="tx1"/>
                </a:solidFill>
              </a:rPr>
              <a:t> volunteers</a:t>
            </a:r>
          </a:p>
        </p:txBody>
      </p:sp>
      <p:sp>
        <p:nvSpPr>
          <p:cNvPr id="25" name="Rounded Rectangle 24"/>
          <p:cNvSpPr/>
          <p:nvPr/>
        </p:nvSpPr>
        <p:spPr>
          <a:xfrm>
            <a:off x="1602942" y="2203232"/>
            <a:ext cx="2810642" cy="990567"/>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b="1" dirty="0" smtClean="0">
                <a:solidFill>
                  <a:schemeClr val="tx1"/>
                </a:solidFill>
              </a:rPr>
              <a:t>7</a:t>
            </a:r>
            <a:r>
              <a:rPr lang="en-GB" sz="2000" dirty="0" smtClean="0">
                <a:solidFill>
                  <a:schemeClr val="tx1"/>
                </a:solidFill>
              </a:rPr>
              <a:t> Sections</a:t>
            </a:r>
          </a:p>
          <a:p>
            <a:pPr algn="ctr"/>
            <a:r>
              <a:rPr lang="en-GB" sz="2000" b="1" dirty="0" smtClean="0">
                <a:solidFill>
                  <a:schemeClr val="tx1"/>
                </a:solidFill>
              </a:rPr>
              <a:t>5,000+</a:t>
            </a:r>
            <a:r>
              <a:rPr lang="en-GB" sz="2000" dirty="0" smtClean="0">
                <a:solidFill>
                  <a:schemeClr val="tx1"/>
                </a:solidFill>
              </a:rPr>
              <a:t> Section members</a:t>
            </a:r>
            <a:endParaRPr lang="en-GB" sz="2000" dirty="0">
              <a:solidFill>
                <a:schemeClr val="tx1"/>
              </a:solidFill>
            </a:endParaRPr>
          </a:p>
        </p:txBody>
      </p:sp>
      <p:sp>
        <p:nvSpPr>
          <p:cNvPr id="26" name="Rounded Rectangle 25"/>
          <p:cNvSpPr/>
          <p:nvPr/>
        </p:nvSpPr>
        <p:spPr>
          <a:xfrm>
            <a:off x="4528345" y="2190728"/>
            <a:ext cx="2824060" cy="1022133"/>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tx1"/>
                </a:solidFill>
              </a:rPr>
              <a:t>Formed in </a:t>
            </a:r>
            <a:r>
              <a:rPr lang="en-GB" sz="2000" b="1" dirty="0" smtClean="0">
                <a:solidFill>
                  <a:schemeClr val="tx1"/>
                </a:solidFill>
              </a:rPr>
              <a:t>Switzerland</a:t>
            </a:r>
          </a:p>
          <a:p>
            <a:pPr algn="ctr"/>
            <a:r>
              <a:rPr lang="en-GB" sz="2000" dirty="0" smtClean="0">
                <a:solidFill>
                  <a:schemeClr val="tx1"/>
                </a:solidFill>
              </a:rPr>
              <a:t>Based in </a:t>
            </a:r>
            <a:r>
              <a:rPr lang="en-GB" sz="2000" b="1" dirty="0" smtClean="0">
                <a:solidFill>
                  <a:schemeClr val="tx1"/>
                </a:solidFill>
              </a:rPr>
              <a:t>Canada</a:t>
            </a:r>
            <a:endParaRPr lang="en-GB" sz="2000" b="1" dirty="0">
              <a:solidFill>
                <a:schemeClr val="tx1"/>
              </a:solidFill>
            </a:endParaRPr>
          </a:p>
        </p:txBody>
      </p:sp>
      <p:sp>
        <p:nvSpPr>
          <p:cNvPr id="27" name="Rounded Rectangle 26"/>
          <p:cNvSpPr/>
          <p:nvPr/>
        </p:nvSpPr>
        <p:spPr>
          <a:xfrm>
            <a:off x="4526405" y="3378595"/>
            <a:ext cx="2826000" cy="1012205"/>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a:solidFill>
                  <a:schemeClr val="tx1"/>
                </a:solidFill>
              </a:rPr>
              <a:t>Newest members:</a:t>
            </a:r>
            <a:r>
              <a:rPr lang="en-GB" sz="2000" b="1" dirty="0">
                <a:solidFill>
                  <a:schemeClr val="tx1"/>
                </a:solidFill>
              </a:rPr>
              <a:t> Turkey; Central America</a:t>
            </a:r>
            <a:endParaRPr lang="en-GB" sz="2000" dirty="0">
              <a:solidFill>
                <a:schemeClr val="tx1"/>
              </a:solidFill>
            </a:endParaRPr>
          </a:p>
        </p:txBody>
      </p:sp>
      <p:sp>
        <p:nvSpPr>
          <p:cNvPr id="28" name="Rounded Rectangle 27"/>
          <p:cNvSpPr/>
          <p:nvPr/>
        </p:nvSpPr>
        <p:spPr>
          <a:xfrm>
            <a:off x="7497311" y="3385971"/>
            <a:ext cx="1413467" cy="1012179"/>
          </a:xfrm>
          <a:prstGeom prst="roundRect">
            <a:avLst>
              <a:gd name="adj" fmla="val 10000"/>
            </a:avLst>
          </a:prstGeom>
          <a:blipFill rotWithShape="0">
            <a:blip r:embed="rId9"/>
            <a:stretch>
              <a:fillRect/>
            </a:stretch>
          </a:blipFill>
          <a:effectLst>
            <a:innerShdw blurRad="25400" dist="12700" dir="13500000">
              <a:prstClr val="black">
                <a:alpha val="50000"/>
              </a:prstClr>
            </a:innerShdw>
          </a:effectLst>
        </p:spPr>
        <p:style>
          <a:lnRef idx="0">
            <a:schemeClr val="lt1">
              <a:hueOff val="0"/>
              <a:satOff val="0"/>
              <a:lumOff val="0"/>
              <a:alphaOff val="0"/>
            </a:schemeClr>
          </a:lnRef>
          <a:fillRef idx="1">
            <a:scrgbClr r="0" g="0" b="0"/>
          </a:fillRef>
          <a:effectRef idx="2">
            <a:schemeClr val="accent2">
              <a:tint val="50000"/>
              <a:hueOff val="5002875"/>
              <a:satOff val="-4473"/>
              <a:lumOff val="13"/>
              <a:alphaOff val="0"/>
            </a:schemeClr>
          </a:effectRef>
          <a:fontRef idx="minor">
            <a:schemeClr val="lt1">
              <a:hueOff val="0"/>
              <a:satOff val="0"/>
              <a:lumOff val="0"/>
              <a:alphaOff val="0"/>
            </a:schemeClr>
          </a:fontRef>
        </p:style>
      </p:sp>
      <p:pic>
        <p:nvPicPr>
          <p:cNvPr id="29" name="Picture 28" descr="iStock_000004735385Medium.jpg"/>
          <p:cNvPicPr>
            <a:picLocks noChangeAspect="1"/>
          </p:cNvPicPr>
          <p:nvPr/>
        </p:nvPicPr>
        <p:blipFill>
          <a:blip r:embed="rId10" cstate="print"/>
          <a:stretch>
            <a:fillRect/>
          </a:stretch>
        </p:blipFill>
        <p:spPr>
          <a:xfrm>
            <a:off x="7448798" y="998929"/>
            <a:ext cx="1428750" cy="990099"/>
          </a:xfrm>
          <a:prstGeom prst="roundRect">
            <a:avLst>
              <a:gd name="adj" fmla="val 8594"/>
            </a:avLst>
          </a:prstGeom>
          <a:solidFill>
            <a:srgbClr val="FFFFFF">
              <a:shade val="85000"/>
            </a:srgbClr>
          </a:solidFill>
          <a:ln>
            <a:noFill/>
          </a:ln>
          <a:effectLst>
            <a:innerShdw blurRad="25400" dist="12700" dir="13500000">
              <a:prstClr val="black">
                <a:alpha val="50000"/>
              </a:prstClr>
            </a:innerShdw>
          </a:effectLst>
        </p:spPr>
      </p:pic>
    </p:spTree>
    <p:extLst>
      <p:ext uri="{BB962C8B-B14F-4D97-AF65-F5344CB8AC3E}">
        <p14:creationId xmlns:p14="http://schemas.microsoft.com/office/powerpoint/2010/main" val="131140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107"/>
            <a:ext cx="4787900" cy="630000"/>
          </a:xfrm>
        </p:spPr>
        <p:txBody>
          <a:bodyPr>
            <a:normAutofit fontScale="90000"/>
          </a:bodyPr>
          <a:lstStyle/>
          <a:p>
            <a:pPr algn="ctr"/>
            <a:r>
              <a:rPr lang="en-US" sz="3800" dirty="0" smtClean="0"/>
              <a:t>Our Vision</a:t>
            </a:r>
            <a:endParaRPr lang="en-US" sz="3800" dirty="0"/>
          </a:p>
        </p:txBody>
      </p:sp>
      <p:sp>
        <p:nvSpPr>
          <p:cNvPr id="9" name="Rounded Rectangle 8"/>
          <p:cNvSpPr/>
          <p:nvPr/>
        </p:nvSpPr>
        <p:spPr>
          <a:xfrm>
            <a:off x="255686" y="1036321"/>
            <a:ext cx="3960000" cy="1537894"/>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tx1"/>
                </a:solidFill>
              </a:rPr>
              <a:t>Be recognized </a:t>
            </a:r>
            <a:r>
              <a:rPr lang="en-GB" sz="2000" dirty="0">
                <a:solidFill>
                  <a:schemeClr val="tx1"/>
                </a:solidFill>
              </a:rPr>
              <a:t>worldwide as a major player in the decision-making process within the financial services </a:t>
            </a:r>
            <a:r>
              <a:rPr lang="en-GB" sz="2000" dirty="0" smtClean="0">
                <a:solidFill>
                  <a:schemeClr val="tx1"/>
                </a:solidFill>
              </a:rPr>
              <a:t>industry…</a:t>
            </a:r>
            <a:endParaRPr lang="en-GB" sz="2000" dirty="0">
              <a:solidFill>
                <a:schemeClr val="tx1"/>
              </a:solidFill>
            </a:endParaRPr>
          </a:p>
        </p:txBody>
      </p:sp>
      <p:sp>
        <p:nvSpPr>
          <p:cNvPr id="13" name="Rounded Rectangle 12"/>
          <p:cNvSpPr/>
          <p:nvPr/>
        </p:nvSpPr>
        <p:spPr>
          <a:xfrm>
            <a:off x="261822" y="2835691"/>
            <a:ext cx="3960000" cy="15372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smtClean="0">
                <a:solidFill>
                  <a:schemeClr val="tx1"/>
                </a:solidFill>
              </a:rPr>
              <a:t>Contribute to the well-being of society as a whole</a:t>
            </a:r>
            <a:endParaRPr lang="en-GB" sz="2000" dirty="0">
              <a:solidFill>
                <a:schemeClr val="tx1"/>
              </a:solidFill>
            </a:endParaRPr>
          </a:p>
        </p:txBody>
      </p:sp>
      <p:sp>
        <p:nvSpPr>
          <p:cNvPr id="14" name="Title 1"/>
          <p:cNvSpPr txBox="1">
            <a:spLocks/>
          </p:cNvSpPr>
          <p:nvPr/>
        </p:nvSpPr>
        <p:spPr>
          <a:xfrm>
            <a:off x="4787900" y="18107"/>
            <a:ext cx="4356100" cy="63000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400" kern="1200">
                <a:solidFill>
                  <a:srgbClr val="1A284D"/>
                </a:solidFill>
                <a:latin typeface="+mj-lt"/>
                <a:ea typeface="+mj-ea"/>
                <a:cs typeface="+mj-cs"/>
              </a:defRPr>
            </a:lvl1pPr>
          </a:lstStyle>
          <a:p>
            <a:pPr algn="ctr"/>
            <a:r>
              <a:rPr lang="en-US" sz="3800" dirty="0" smtClean="0"/>
              <a:t>Our Mission</a:t>
            </a:r>
            <a:endParaRPr lang="en-US" sz="3800" dirty="0"/>
          </a:p>
        </p:txBody>
      </p:sp>
      <p:sp>
        <p:nvSpPr>
          <p:cNvPr id="15" name="Rounded Rectangle 14"/>
          <p:cNvSpPr/>
          <p:nvPr/>
        </p:nvSpPr>
        <p:spPr>
          <a:xfrm>
            <a:off x="4966882" y="1036321"/>
            <a:ext cx="3960000" cy="1537894"/>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smtClean="0">
                <a:solidFill>
                  <a:schemeClr val="tx1"/>
                </a:solidFill>
              </a:rPr>
              <a:t>Represent </a:t>
            </a:r>
            <a:r>
              <a:rPr lang="en-GB" sz="2000" dirty="0">
                <a:solidFill>
                  <a:schemeClr val="tx1"/>
                </a:solidFill>
              </a:rPr>
              <a:t>the actuarial profession and promote its role, reputation and </a:t>
            </a:r>
            <a:r>
              <a:rPr lang="en-GB" sz="2000" dirty="0" smtClean="0">
                <a:solidFill>
                  <a:schemeClr val="tx1"/>
                </a:solidFill>
              </a:rPr>
              <a:t>recognition…</a:t>
            </a:r>
            <a:endParaRPr lang="en-GB" sz="2000" dirty="0">
              <a:solidFill>
                <a:schemeClr val="tx1"/>
              </a:solidFill>
            </a:endParaRPr>
          </a:p>
        </p:txBody>
      </p:sp>
      <p:sp>
        <p:nvSpPr>
          <p:cNvPr id="16" name="Rounded Rectangle 15"/>
          <p:cNvSpPr/>
          <p:nvPr/>
        </p:nvSpPr>
        <p:spPr>
          <a:xfrm>
            <a:off x="4966882" y="2835691"/>
            <a:ext cx="3960000" cy="15372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tx1"/>
                </a:solidFill>
              </a:rPr>
              <a:t>Promote </a:t>
            </a:r>
            <a:r>
              <a:rPr lang="en-GB" sz="2000" dirty="0">
                <a:solidFill>
                  <a:schemeClr val="tx1"/>
                </a:solidFill>
              </a:rPr>
              <a:t>professionalism, develop education standards and encourage </a:t>
            </a:r>
            <a:r>
              <a:rPr lang="en-GB" sz="2000" dirty="0" smtClean="0">
                <a:solidFill>
                  <a:schemeClr val="tx1"/>
                </a:solidFill>
              </a:rPr>
              <a:t>research…</a:t>
            </a:r>
            <a:endParaRPr lang="en-GB" sz="2000" dirty="0">
              <a:solidFill>
                <a:schemeClr val="tx1"/>
              </a:solidFill>
            </a:endParaRPr>
          </a:p>
        </p:txBody>
      </p:sp>
    </p:spTree>
    <p:extLst>
      <p:ext uri="{BB962C8B-B14F-4D97-AF65-F5344CB8AC3E}">
        <p14:creationId xmlns:p14="http://schemas.microsoft.com/office/powerpoint/2010/main" val="65216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30000"/>
          </a:xfrm>
        </p:spPr>
        <p:txBody>
          <a:bodyPr>
            <a:normAutofit fontScale="90000"/>
          </a:bodyPr>
          <a:lstStyle/>
          <a:p>
            <a:pPr algn="ctr"/>
            <a:r>
              <a:rPr lang="en-US" sz="4200" dirty="0" smtClean="0">
                <a:solidFill>
                  <a:srgbClr val="002060"/>
                </a:solidFill>
              </a:rPr>
              <a:t>Our Objectives</a:t>
            </a:r>
            <a:endParaRPr lang="en-US" sz="3100" dirty="0">
              <a:solidFill>
                <a:srgbClr val="002060"/>
              </a:solidFill>
            </a:endParaRPr>
          </a:p>
        </p:txBody>
      </p:sp>
      <p:sp>
        <p:nvSpPr>
          <p:cNvPr id="6" name="Rectangle 5"/>
          <p:cNvSpPr/>
          <p:nvPr/>
        </p:nvSpPr>
        <p:spPr>
          <a:xfrm>
            <a:off x="2057400" y="843419"/>
            <a:ext cx="6629400" cy="523220"/>
          </a:xfrm>
          <a:prstGeom prst="rect">
            <a:avLst/>
          </a:prstGeom>
        </p:spPr>
        <p:txBody>
          <a:bodyPr wrap="square">
            <a:spAutoFit/>
          </a:bodyPr>
          <a:lstStyle/>
          <a:p>
            <a:pPr>
              <a:spcBef>
                <a:spcPts val="0"/>
              </a:spcBef>
              <a:buNone/>
            </a:pPr>
            <a:endParaRPr lang="en-US" sz="1000" dirty="0"/>
          </a:p>
          <a:p>
            <a:pPr marL="681228" indent="-571500">
              <a:buFont typeface="Wingdings" panose="05000000000000000000" pitchFamily="2" charset="2"/>
              <a:buChar char="Ø"/>
              <a:defRPr/>
            </a:pPr>
            <a:endParaRPr lang="en-CA" dirty="0">
              <a:latin typeface="Calibri" panose="020F0502020204030204" pitchFamily="34" charset="0"/>
            </a:endParaRPr>
          </a:p>
        </p:txBody>
      </p:sp>
      <p:sp>
        <p:nvSpPr>
          <p:cNvPr id="11" name="Rounded Rectangle 10"/>
          <p:cNvSpPr/>
          <p:nvPr/>
        </p:nvSpPr>
        <p:spPr>
          <a:xfrm>
            <a:off x="1984596" y="1170613"/>
            <a:ext cx="1361518" cy="1065742"/>
          </a:xfrm>
          <a:prstGeom prst="roundRect">
            <a:avLst>
              <a:gd name="adj" fmla="val 10000"/>
            </a:avLst>
          </a:prstGeom>
          <a:noFill/>
        </p:spPr>
        <p:style>
          <a:lnRef idx="0">
            <a:schemeClr val="lt1">
              <a:hueOff val="0"/>
              <a:satOff val="0"/>
              <a:lumOff val="0"/>
              <a:alphaOff val="0"/>
            </a:schemeClr>
          </a:lnRef>
          <a:fillRef idx="1">
            <a:scrgbClr r="0" g="0" b="0"/>
          </a:fillRef>
          <a:effectRef idx="2">
            <a:schemeClr val="accent2">
              <a:tint val="50000"/>
              <a:hueOff val="1250719"/>
              <a:satOff val="-1118"/>
              <a:lumOff val="3"/>
              <a:alphaOff val="0"/>
            </a:schemeClr>
          </a:effectRef>
          <a:fontRef idx="minor">
            <a:schemeClr val="lt1">
              <a:hueOff val="0"/>
              <a:satOff val="0"/>
              <a:lumOff val="0"/>
              <a:alphaOff val="0"/>
            </a:schemeClr>
          </a:fontRef>
        </p:style>
      </p:sp>
      <p:sp>
        <p:nvSpPr>
          <p:cNvPr id="12" name="Rounded Rectangle 11"/>
          <p:cNvSpPr/>
          <p:nvPr/>
        </p:nvSpPr>
        <p:spPr>
          <a:xfrm>
            <a:off x="3625068" y="1179912"/>
            <a:ext cx="1375396" cy="1047145"/>
          </a:xfrm>
          <a:prstGeom prst="roundRect">
            <a:avLst>
              <a:gd name="adj" fmla="val 10000"/>
            </a:avLst>
          </a:prstGeom>
          <a:noFill/>
        </p:spPr>
        <p:style>
          <a:lnRef idx="0">
            <a:schemeClr val="lt1">
              <a:hueOff val="0"/>
              <a:satOff val="0"/>
              <a:lumOff val="0"/>
              <a:alphaOff val="0"/>
            </a:schemeClr>
          </a:lnRef>
          <a:fillRef idx="1">
            <a:scrgbClr r="0" g="0" b="0"/>
          </a:fillRef>
          <a:effectRef idx="2">
            <a:schemeClr val="accent2">
              <a:tint val="50000"/>
              <a:hueOff val="2501437"/>
              <a:satOff val="-2237"/>
              <a:lumOff val="6"/>
              <a:alphaOff val="0"/>
            </a:schemeClr>
          </a:effectRef>
          <a:fontRef idx="minor">
            <a:schemeClr val="lt1">
              <a:hueOff val="0"/>
              <a:satOff val="0"/>
              <a:lumOff val="0"/>
              <a:alphaOff val="0"/>
            </a:schemeClr>
          </a:fontRef>
        </p:style>
      </p:sp>
      <p:sp>
        <p:nvSpPr>
          <p:cNvPr id="14" name="Rounded Rectangle 13"/>
          <p:cNvSpPr/>
          <p:nvPr/>
        </p:nvSpPr>
        <p:spPr>
          <a:xfrm>
            <a:off x="1544695" y="834663"/>
            <a:ext cx="2880000" cy="1022133"/>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tx1"/>
                </a:solidFill>
              </a:rPr>
              <a:t>Develop</a:t>
            </a:r>
            <a:r>
              <a:rPr lang="en-GB" sz="2000" b="1" dirty="0" smtClean="0">
                <a:solidFill>
                  <a:schemeClr val="tx1"/>
                </a:solidFill>
              </a:rPr>
              <a:t> Relationships</a:t>
            </a:r>
            <a:r>
              <a:rPr lang="en-GB" sz="2000" dirty="0" smtClean="0">
                <a:solidFill>
                  <a:schemeClr val="tx1"/>
                </a:solidFill>
              </a:rPr>
              <a:t> with key international audiences</a:t>
            </a:r>
            <a:endParaRPr lang="en-GB" sz="2000" dirty="0">
              <a:solidFill>
                <a:schemeClr val="tx1"/>
              </a:solidFill>
            </a:endParaRPr>
          </a:p>
        </p:txBody>
      </p:sp>
      <p:sp>
        <p:nvSpPr>
          <p:cNvPr id="13" name="Rounded Rectangle 12"/>
          <p:cNvSpPr/>
          <p:nvPr/>
        </p:nvSpPr>
        <p:spPr>
          <a:xfrm>
            <a:off x="5138004" y="1178523"/>
            <a:ext cx="1375396" cy="1049923"/>
          </a:xfrm>
          <a:prstGeom prst="roundRect">
            <a:avLst>
              <a:gd name="adj" fmla="val 10000"/>
            </a:avLst>
          </a:prstGeom>
          <a:noFill/>
        </p:spPr>
        <p:style>
          <a:lnRef idx="0">
            <a:schemeClr val="lt1">
              <a:hueOff val="0"/>
              <a:satOff val="0"/>
              <a:lumOff val="0"/>
              <a:alphaOff val="0"/>
            </a:schemeClr>
          </a:lnRef>
          <a:fillRef idx="1">
            <a:scrgbClr r="0" g="0" b="0"/>
          </a:fillRef>
          <a:effectRef idx="2">
            <a:schemeClr val="accent2">
              <a:tint val="50000"/>
              <a:hueOff val="3752156"/>
              <a:satOff val="-3355"/>
              <a:lumOff val="10"/>
              <a:alphaOff val="0"/>
            </a:schemeClr>
          </a:effectRef>
          <a:fontRef idx="minor">
            <a:schemeClr val="lt1">
              <a:hueOff val="0"/>
              <a:satOff val="0"/>
              <a:lumOff val="0"/>
              <a:alphaOff val="0"/>
            </a:schemeClr>
          </a:fontRef>
        </p:style>
      </p:sp>
      <p:sp>
        <p:nvSpPr>
          <p:cNvPr id="15" name="Rounded Rectangle 14"/>
          <p:cNvSpPr/>
          <p:nvPr/>
        </p:nvSpPr>
        <p:spPr>
          <a:xfrm>
            <a:off x="6003765" y="846134"/>
            <a:ext cx="2880000" cy="1012205"/>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spcBef>
                <a:spcPts val="0"/>
              </a:spcBef>
              <a:spcAft>
                <a:spcPts val="400"/>
              </a:spcAft>
            </a:pPr>
            <a:r>
              <a:rPr lang="en-US" sz="1700" dirty="0"/>
              <a:t>Support </a:t>
            </a:r>
            <a:r>
              <a:rPr lang="en-US" sz="1700" dirty="0" smtClean="0"/>
              <a:t>the profession’s </a:t>
            </a:r>
            <a:r>
              <a:rPr lang="en-US" sz="1700" b="1" dirty="0" smtClean="0"/>
              <a:t>development, organization</a:t>
            </a:r>
            <a:r>
              <a:rPr lang="en-US" sz="1700" b="1" dirty="0"/>
              <a:t>, </a:t>
            </a:r>
            <a:r>
              <a:rPr lang="en-US" sz="1700" dirty="0" smtClean="0"/>
              <a:t>and </a:t>
            </a:r>
            <a:r>
              <a:rPr lang="en-US" sz="1700" b="1" dirty="0" smtClean="0"/>
              <a:t>promotion</a:t>
            </a:r>
            <a:endParaRPr lang="en-US" sz="1700" b="1" dirty="0"/>
          </a:p>
        </p:txBody>
      </p:sp>
      <p:sp>
        <p:nvSpPr>
          <p:cNvPr id="16" name="Rounded Rectangle 15"/>
          <p:cNvSpPr/>
          <p:nvPr/>
        </p:nvSpPr>
        <p:spPr>
          <a:xfrm>
            <a:off x="1543614" y="3437315"/>
            <a:ext cx="2880000" cy="99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0"/>
              </a:spcBef>
              <a:spcAft>
                <a:spcPts val="400"/>
              </a:spcAft>
            </a:pPr>
            <a:r>
              <a:rPr lang="en-US" sz="2000" dirty="0"/>
              <a:t>Encourage sound </a:t>
            </a:r>
            <a:r>
              <a:rPr lang="en-US" sz="2000" b="1" dirty="0"/>
              <a:t>practice </a:t>
            </a:r>
            <a:r>
              <a:rPr lang="en-US" sz="2000" dirty="0"/>
              <a:t>and</a:t>
            </a:r>
            <a:r>
              <a:rPr lang="en-US" sz="2000" b="1" dirty="0"/>
              <a:t> education </a:t>
            </a:r>
            <a:r>
              <a:rPr lang="en-US" sz="2000" dirty="0"/>
              <a:t>standards</a:t>
            </a:r>
            <a:endParaRPr lang="en-GB" sz="2000" dirty="0">
              <a:solidFill>
                <a:schemeClr val="tx1"/>
              </a:solidFill>
            </a:endParaRPr>
          </a:p>
        </p:txBody>
      </p:sp>
      <p:sp>
        <p:nvSpPr>
          <p:cNvPr id="17" name="Rounded Rectangle 16"/>
          <p:cNvSpPr/>
          <p:nvPr/>
        </p:nvSpPr>
        <p:spPr>
          <a:xfrm>
            <a:off x="1544481" y="2140280"/>
            <a:ext cx="2880000" cy="990567"/>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t>Expand the </a:t>
            </a:r>
            <a:r>
              <a:rPr lang="en-US" sz="2000" b="1" dirty="0"/>
              <a:t>scientific knowledge </a:t>
            </a:r>
            <a:r>
              <a:rPr lang="en-US" sz="2000" dirty="0"/>
              <a:t>and skills of the actuarial profession</a:t>
            </a:r>
            <a:endParaRPr lang="en-GB" sz="2000" dirty="0">
              <a:solidFill>
                <a:schemeClr val="tx1"/>
              </a:solidFill>
            </a:endParaRPr>
          </a:p>
        </p:txBody>
      </p:sp>
      <p:sp>
        <p:nvSpPr>
          <p:cNvPr id="18" name="Rounded Rectangle 17"/>
          <p:cNvSpPr/>
          <p:nvPr/>
        </p:nvSpPr>
        <p:spPr>
          <a:xfrm>
            <a:off x="6005440" y="2131665"/>
            <a:ext cx="2880000" cy="1022133"/>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tx1"/>
                </a:solidFill>
              </a:rPr>
              <a:t>Provide a </a:t>
            </a:r>
            <a:r>
              <a:rPr lang="en-GB" sz="2000" b="1" dirty="0" smtClean="0">
                <a:solidFill>
                  <a:schemeClr val="tx1"/>
                </a:solidFill>
              </a:rPr>
              <a:t>forum for discussion</a:t>
            </a:r>
            <a:endParaRPr lang="en-GB" sz="2000" b="1" dirty="0">
              <a:solidFill>
                <a:schemeClr val="tx1"/>
              </a:solidFill>
            </a:endParaRPr>
          </a:p>
        </p:txBody>
      </p:sp>
      <p:sp>
        <p:nvSpPr>
          <p:cNvPr id="19" name="Rounded Rectangle 18"/>
          <p:cNvSpPr/>
          <p:nvPr/>
        </p:nvSpPr>
        <p:spPr>
          <a:xfrm>
            <a:off x="6003765" y="3433828"/>
            <a:ext cx="2880000" cy="1012205"/>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spcBef>
                <a:spcPts val="0"/>
              </a:spcBef>
              <a:spcAft>
                <a:spcPts val="400"/>
              </a:spcAft>
            </a:pPr>
            <a:r>
              <a:rPr lang="en-US" sz="2000" dirty="0"/>
              <a:t>Improve recognition of the actuarial profession </a:t>
            </a:r>
            <a:r>
              <a:rPr lang="en-US" sz="2000" b="1" dirty="0"/>
              <a:t>(branding)</a:t>
            </a:r>
          </a:p>
        </p:txBody>
      </p:sp>
      <p:sp>
        <p:nvSpPr>
          <p:cNvPr id="4" name="TextBox 3"/>
          <p:cNvSpPr txBox="1"/>
          <p:nvPr/>
        </p:nvSpPr>
        <p:spPr>
          <a:xfrm>
            <a:off x="326941" y="826639"/>
            <a:ext cx="1080000" cy="1080000"/>
          </a:xfrm>
          <a:custGeom>
            <a:avLst/>
            <a:gdLst/>
            <a:ahLst/>
            <a:cxnLst/>
            <a:rect l="l" t="t" r="r" b="b"/>
            <a:pathLst>
              <a:path w="598861" h="1036276">
                <a:moveTo>
                  <a:pt x="320506" y="0"/>
                </a:moveTo>
                <a:cubicBezTo>
                  <a:pt x="333231" y="0"/>
                  <a:pt x="343835" y="530"/>
                  <a:pt x="352318" y="1590"/>
                </a:cubicBezTo>
                <a:cubicBezTo>
                  <a:pt x="360802" y="2651"/>
                  <a:pt x="367429" y="4109"/>
                  <a:pt x="372201" y="5965"/>
                </a:cubicBezTo>
                <a:cubicBezTo>
                  <a:pt x="376973" y="7820"/>
                  <a:pt x="380154" y="10206"/>
                  <a:pt x="381744" y="13122"/>
                </a:cubicBezTo>
                <a:cubicBezTo>
                  <a:pt x="383335" y="16038"/>
                  <a:pt x="384130" y="19087"/>
                  <a:pt x="384130" y="22268"/>
                </a:cubicBezTo>
                <a:lnTo>
                  <a:pt x="384130" y="926525"/>
                </a:lnTo>
                <a:lnTo>
                  <a:pt x="570231" y="926525"/>
                </a:lnTo>
                <a:cubicBezTo>
                  <a:pt x="574472" y="926525"/>
                  <a:pt x="578449" y="927718"/>
                  <a:pt x="582160" y="930104"/>
                </a:cubicBezTo>
                <a:cubicBezTo>
                  <a:pt x="585872" y="932490"/>
                  <a:pt x="588920" y="935936"/>
                  <a:pt x="591306" y="940443"/>
                </a:cubicBezTo>
                <a:cubicBezTo>
                  <a:pt x="593692" y="944949"/>
                  <a:pt x="595548" y="950649"/>
                  <a:pt x="596873" y="957541"/>
                </a:cubicBezTo>
                <a:cubicBezTo>
                  <a:pt x="598199" y="964434"/>
                  <a:pt x="598861" y="972652"/>
                  <a:pt x="598861" y="982196"/>
                </a:cubicBezTo>
                <a:cubicBezTo>
                  <a:pt x="598861" y="992270"/>
                  <a:pt x="598066" y="1000753"/>
                  <a:pt x="596476" y="1007645"/>
                </a:cubicBezTo>
                <a:cubicBezTo>
                  <a:pt x="594885" y="1014538"/>
                  <a:pt x="592764" y="1020105"/>
                  <a:pt x="590113" y="1024347"/>
                </a:cubicBezTo>
                <a:cubicBezTo>
                  <a:pt x="587462" y="1028588"/>
                  <a:pt x="584413" y="1031637"/>
                  <a:pt x="580967" y="1033493"/>
                </a:cubicBezTo>
                <a:cubicBezTo>
                  <a:pt x="577521" y="1035348"/>
                  <a:pt x="573942" y="1036276"/>
                  <a:pt x="570231" y="1036276"/>
                </a:cubicBezTo>
                <a:lnTo>
                  <a:pt x="32608" y="1036276"/>
                </a:lnTo>
                <a:cubicBezTo>
                  <a:pt x="28896" y="1036276"/>
                  <a:pt x="25450" y="1035348"/>
                  <a:pt x="22269" y="1033493"/>
                </a:cubicBezTo>
                <a:cubicBezTo>
                  <a:pt x="19087" y="1031637"/>
                  <a:pt x="16039" y="1028588"/>
                  <a:pt x="13123" y="1024347"/>
                </a:cubicBezTo>
                <a:cubicBezTo>
                  <a:pt x="10207" y="1020105"/>
                  <a:pt x="7953" y="1014538"/>
                  <a:pt x="6363" y="1007645"/>
                </a:cubicBezTo>
                <a:cubicBezTo>
                  <a:pt x="4772" y="1000753"/>
                  <a:pt x="3977" y="992270"/>
                  <a:pt x="3977" y="982196"/>
                </a:cubicBezTo>
                <a:cubicBezTo>
                  <a:pt x="3977" y="972652"/>
                  <a:pt x="4772" y="964434"/>
                  <a:pt x="6363" y="957541"/>
                </a:cubicBezTo>
                <a:cubicBezTo>
                  <a:pt x="7953" y="950649"/>
                  <a:pt x="9942" y="944949"/>
                  <a:pt x="12327" y="940443"/>
                </a:cubicBezTo>
                <a:cubicBezTo>
                  <a:pt x="14713" y="935936"/>
                  <a:pt x="17629" y="932490"/>
                  <a:pt x="21076" y="930104"/>
                </a:cubicBezTo>
                <a:cubicBezTo>
                  <a:pt x="24522" y="927718"/>
                  <a:pt x="28366" y="926525"/>
                  <a:pt x="32608" y="926525"/>
                </a:cubicBezTo>
                <a:lnTo>
                  <a:pt x="247339" y="926525"/>
                </a:lnTo>
                <a:lnTo>
                  <a:pt x="247339" y="143949"/>
                </a:lnTo>
                <a:lnTo>
                  <a:pt x="48514" y="262449"/>
                </a:lnTo>
                <a:cubicBezTo>
                  <a:pt x="38440" y="267751"/>
                  <a:pt x="30354" y="270932"/>
                  <a:pt x="24257" y="271993"/>
                </a:cubicBezTo>
                <a:cubicBezTo>
                  <a:pt x="18160" y="273053"/>
                  <a:pt x="13255" y="271860"/>
                  <a:pt x="9544" y="268414"/>
                </a:cubicBezTo>
                <a:cubicBezTo>
                  <a:pt x="5832" y="264967"/>
                  <a:pt x="3314" y="259268"/>
                  <a:pt x="1989" y="251315"/>
                </a:cubicBezTo>
                <a:cubicBezTo>
                  <a:pt x="663" y="243362"/>
                  <a:pt x="0" y="233288"/>
                  <a:pt x="0" y="221093"/>
                </a:cubicBezTo>
                <a:cubicBezTo>
                  <a:pt x="0" y="212080"/>
                  <a:pt x="398" y="204392"/>
                  <a:pt x="1193" y="198030"/>
                </a:cubicBezTo>
                <a:cubicBezTo>
                  <a:pt x="1989" y="191667"/>
                  <a:pt x="3181" y="186365"/>
                  <a:pt x="4772" y="182124"/>
                </a:cubicBezTo>
                <a:cubicBezTo>
                  <a:pt x="6363" y="177882"/>
                  <a:pt x="8616" y="174171"/>
                  <a:pt x="11532" y="170989"/>
                </a:cubicBezTo>
                <a:cubicBezTo>
                  <a:pt x="14448" y="167808"/>
                  <a:pt x="18292" y="164627"/>
                  <a:pt x="23064" y="161446"/>
                </a:cubicBezTo>
                <a:lnTo>
                  <a:pt x="260063" y="9543"/>
                </a:lnTo>
                <a:cubicBezTo>
                  <a:pt x="262184" y="7953"/>
                  <a:pt x="264835" y="6627"/>
                  <a:pt x="268016" y="5567"/>
                </a:cubicBezTo>
                <a:cubicBezTo>
                  <a:pt x="271198" y="4507"/>
                  <a:pt x="275174" y="3446"/>
                  <a:pt x="279946" y="2386"/>
                </a:cubicBezTo>
                <a:cubicBezTo>
                  <a:pt x="284718" y="1325"/>
                  <a:pt x="290285" y="663"/>
                  <a:pt x="296647" y="397"/>
                </a:cubicBezTo>
                <a:cubicBezTo>
                  <a:pt x="303010" y="132"/>
                  <a:pt x="310963" y="0"/>
                  <a:pt x="320506" y="0"/>
                </a:cubicBezTo>
                <a:close/>
              </a:path>
            </a:pathLst>
          </a:cu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2800" dirty="0">
              <a:solidFill>
                <a:schemeClr val="tx2"/>
              </a:solidFill>
            </a:endParaRPr>
          </a:p>
        </p:txBody>
      </p:sp>
      <p:sp>
        <p:nvSpPr>
          <p:cNvPr id="5" name="TextBox 4"/>
          <p:cNvSpPr txBox="1"/>
          <p:nvPr/>
        </p:nvSpPr>
        <p:spPr>
          <a:xfrm>
            <a:off x="326941" y="2095632"/>
            <a:ext cx="1080000" cy="1080000"/>
          </a:xfrm>
          <a:custGeom>
            <a:avLst/>
            <a:gdLst/>
            <a:ahLst/>
            <a:cxnLst/>
            <a:rect l="l" t="t" r="r" b="b"/>
            <a:pathLst>
              <a:path w="644194" h="1044229">
                <a:moveTo>
                  <a:pt x="299828" y="0"/>
                </a:moveTo>
                <a:cubicBezTo>
                  <a:pt x="349667" y="0"/>
                  <a:pt x="393276" y="7025"/>
                  <a:pt x="430655" y="21075"/>
                </a:cubicBezTo>
                <a:cubicBezTo>
                  <a:pt x="468034" y="35126"/>
                  <a:pt x="499051" y="54345"/>
                  <a:pt x="523705" y="78735"/>
                </a:cubicBezTo>
                <a:cubicBezTo>
                  <a:pt x="548360" y="103124"/>
                  <a:pt x="566784" y="131490"/>
                  <a:pt x="578979" y="163832"/>
                </a:cubicBezTo>
                <a:cubicBezTo>
                  <a:pt x="591174" y="196174"/>
                  <a:pt x="597271" y="230637"/>
                  <a:pt x="597271" y="267221"/>
                </a:cubicBezTo>
                <a:cubicBezTo>
                  <a:pt x="597271" y="300093"/>
                  <a:pt x="594355" y="332833"/>
                  <a:pt x="588523" y="365440"/>
                </a:cubicBezTo>
                <a:cubicBezTo>
                  <a:pt x="582690" y="398048"/>
                  <a:pt x="570363" y="433306"/>
                  <a:pt x="551541" y="471215"/>
                </a:cubicBezTo>
                <a:cubicBezTo>
                  <a:pt x="532719" y="509125"/>
                  <a:pt x="505546" y="551276"/>
                  <a:pt x="470023" y="597668"/>
                </a:cubicBezTo>
                <a:cubicBezTo>
                  <a:pt x="434499" y="644061"/>
                  <a:pt x="387311" y="697478"/>
                  <a:pt x="328459" y="757921"/>
                </a:cubicBezTo>
                <a:lnTo>
                  <a:pt x="165423" y="928115"/>
                </a:lnTo>
                <a:lnTo>
                  <a:pt x="613177" y="928115"/>
                </a:lnTo>
                <a:cubicBezTo>
                  <a:pt x="617418" y="928115"/>
                  <a:pt x="621527" y="929308"/>
                  <a:pt x="625504" y="931694"/>
                </a:cubicBezTo>
                <a:cubicBezTo>
                  <a:pt x="629480" y="934080"/>
                  <a:pt x="632927" y="937659"/>
                  <a:pt x="635843" y="942431"/>
                </a:cubicBezTo>
                <a:cubicBezTo>
                  <a:pt x="638759" y="947203"/>
                  <a:pt x="640880" y="953167"/>
                  <a:pt x="642205" y="960325"/>
                </a:cubicBezTo>
                <a:cubicBezTo>
                  <a:pt x="643531" y="967483"/>
                  <a:pt x="644194" y="975833"/>
                  <a:pt x="644194" y="985377"/>
                </a:cubicBezTo>
                <a:cubicBezTo>
                  <a:pt x="644194" y="994921"/>
                  <a:pt x="643531" y="1003404"/>
                  <a:pt x="642205" y="1010827"/>
                </a:cubicBezTo>
                <a:cubicBezTo>
                  <a:pt x="640880" y="1018249"/>
                  <a:pt x="639024" y="1024479"/>
                  <a:pt x="636638" y="1029516"/>
                </a:cubicBezTo>
                <a:cubicBezTo>
                  <a:pt x="634252" y="1034553"/>
                  <a:pt x="631071" y="1038264"/>
                  <a:pt x="627095" y="1040650"/>
                </a:cubicBezTo>
                <a:cubicBezTo>
                  <a:pt x="623118" y="1043036"/>
                  <a:pt x="618744" y="1044229"/>
                  <a:pt x="613972" y="1044229"/>
                </a:cubicBezTo>
                <a:lnTo>
                  <a:pt x="45332" y="1044229"/>
                </a:lnTo>
                <a:cubicBezTo>
                  <a:pt x="37910" y="1044229"/>
                  <a:pt x="31415" y="1043301"/>
                  <a:pt x="25848" y="1041446"/>
                </a:cubicBezTo>
                <a:cubicBezTo>
                  <a:pt x="20280" y="1039590"/>
                  <a:pt x="15509" y="1036541"/>
                  <a:pt x="11532" y="1032300"/>
                </a:cubicBezTo>
                <a:cubicBezTo>
                  <a:pt x="7556" y="1028058"/>
                  <a:pt x="4640" y="1021961"/>
                  <a:pt x="2784" y="1014008"/>
                </a:cubicBezTo>
                <a:cubicBezTo>
                  <a:pt x="928" y="1006055"/>
                  <a:pt x="0" y="996246"/>
                  <a:pt x="0" y="984582"/>
                </a:cubicBezTo>
                <a:cubicBezTo>
                  <a:pt x="0" y="973978"/>
                  <a:pt x="410" y="964699"/>
                  <a:pt x="1231" y="956746"/>
                </a:cubicBezTo>
                <a:cubicBezTo>
                  <a:pt x="2051" y="948793"/>
                  <a:pt x="3826" y="941768"/>
                  <a:pt x="6555" y="935671"/>
                </a:cubicBezTo>
                <a:cubicBezTo>
                  <a:pt x="9285" y="929573"/>
                  <a:pt x="12700" y="923476"/>
                  <a:pt x="16801" y="917379"/>
                </a:cubicBezTo>
                <a:cubicBezTo>
                  <a:pt x="20902" y="911282"/>
                  <a:pt x="26229" y="904787"/>
                  <a:pt x="32782" y="897894"/>
                </a:cubicBezTo>
                <a:lnTo>
                  <a:pt x="238479" y="686344"/>
                </a:lnTo>
                <a:cubicBezTo>
                  <a:pt x="286014" y="637566"/>
                  <a:pt x="324124" y="593824"/>
                  <a:pt x="352809" y="555120"/>
                </a:cubicBezTo>
                <a:cubicBezTo>
                  <a:pt x="381494" y="516415"/>
                  <a:pt x="403621" y="481157"/>
                  <a:pt x="419192" y="449345"/>
                </a:cubicBezTo>
                <a:cubicBezTo>
                  <a:pt x="434762" y="417533"/>
                  <a:pt x="445006" y="388637"/>
                  <a:pt x="449923" y="362657"/>
                </a:cubicBezTo>
                <a:cubicBezTo>
                  <a:pt x="454840" y="336677"/>
                  <a:pt x="457298" y="312288"/>
                  <a:pt x="457298" y="289489"/>
                </a:cubicBezTo>
                <a:cubicBezTo>
                  <a:pt x="457298" y="266691"/>
                  <a:pt x="453469" y="245085"/>
                  <a:pt x="445810" y="224672"/>
                </a:cubicBezTo>
                <a:cubicBezTo>
                  <a:pt x="438151" y="204260"/>
                  <a:pt x="427072" y="186365"/>
                  <a:pt x="412575" y="170989"/>
                </a:cubicBezTo>
                <a:cubicBezTo>
                  <a:pt x="398077" y="155614"/>
                  <a:pt x="379887" y="143419"/>
                  <a:pt x="358003" y="134406"/>
                </a:cubicBezTo>
                <a:cubicBezTo>
                  <a:pt x="336120" y="125392"/>
                  <a:pt x="310954" y="120886"/>
                  <a:pt x="282506" y="120886"/>
                </a:cubicBezTo>
                <a:cubicBezTo>
                  <a:pt x="249136" y="120886"/>
                  <a:pt x="219184" y="125392"/>
                  <a:pt x="192649" y="134406"/>
                </a:cubicBezTo>
                <a:cubicBezTo>
                  <a:pt x="166114" y="143419"/>
                  <a:pt x="142862" y="153228"/>
                  <a:pt x="122893" y="163832"/>
                </a:cubicBezTo>
                <a:cubicBezTo>
                  <a:pt x="102923" y="174436"/>
                  <a:pt x="86239" y="184244"/>
                  <a:pt x="72839" y="193258"/>
                </a:cubicBezTo>
                <a:cubicBezTo>
                  <a:pt x="59439" y="202271"/>
                  <a:pt x="49454" y="206778"/>
                  <a:pt x="42884" y="206778"/>
                </a:cubicBezTo>
                <a:cubicBezTo>
                  <a:pt x="39057" y="206778"/>
                  <a:pt x="35638" y="205718"/>
                  <a:pt x="32626" y="203597"/>
                </a:cubicBezTo>
                <a:cubicBezTo>
                  <a:pt x="29615" y="201476"/>
                  <a:pt x="27152" y="198030"/>
                  <a:pt x="25239" y="193258"/>
                </a:cubicBezTo>
                <a:cubicBezTo>
                  <a:pt x="23325" y="188486"/>
                  <a:pt x="21821" y="182124"/>
                  <a:pt x="20728" y="174171"/>
                </a:cubicBezTo>
                <a:cubicBezTo>
                  <a:pt x="19634" y="166218"/>
                  <a:pt x="19087" y="156674"/>
                  <a:pt x="19087" y="145540"/>
                </a:cubicBezTo>
                <a:cubicBezTo>
                  <a:pt x="19087" y="137587"/>
                  <a:pt x="19353" y="130694"/>
                  <a:pt x="19883" y="124862"/>
                </a:cubicBezTo>
                <a:cubicBezTo>
                  <a:pt x="20413" y="119030"/>
                  <a:pt x="21341" y="113993"/>
                  <a:pt x="22666" y="109751"/>
                </a:cubicBezTo>
                <a:cubicBezTo>
                  <a:pt x="23992" y="105510"/>
                  <a:pt x="25715" y="101533"/>
                  <a:pt x="27836" y="97822"/>
                </a:cubicBezTo>
                <a:cubicBezTo>
                  <a:pt x="29957" y="94110"/>
                  <a:pt x="34198" y="89471"/>
                  <a:pt x="40561" y="83904"/>
                </a:cubicBezTo>
                <a:cubicBezTo>
                  <a:pt x="46923" y="78337"/>
                  <a:pt x="57925" y="70782"/>
                  <a:pt x="73566" y="61238"/>
                </a:cubicBezTo>
                <a:cubicBezTo>
                  <a:pt x="89206" y="51694"/>
                  <a:pt x="108824" y="42283"/>
                  <a:pt x="132418" y="33005"/>
                </a:cubicBezTo>
                <a:cubicBezTo>
                  <a:pt x="156012" y="23726"/>
                  <a:pt x="181992" y="15906"/>
                  <a:pt x="210357" y="9543"/>
                </a:cubicBezTo>
                <a:cubicBezTo>
                  <a:pt x="238723" y="3181"/>
                  <a:pt x="268547" y="0"/>
                  <a:pt x="299828" y="0"/>
                </a:cubicBezTo>
                <a:close/>
              </a:path>
            </a:pathLst>
          </a:cu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2800" dirty="0">
              <a:solidFill>
                <a:schemeClr val="tx2"/>
              </a:solidFill>
            </a:endParaRPr>
          </a:p>
        </p:txBody>
      </p:sp>
      <p:sp>
        <p:nvSpPr>
          <p:cNvPr id="7" name="TextBox 6"/>
          <p:cNvSpPr txBox="1"/>
          <p:nvPr/>
        </p:nvSpPr>
        <p:spPr>
          <a:xfrm>
            <a:off x="326941" y="3366033"/>
            <a:ext cx="1080000" cy="1080000"/>
          </a:xfrm>
          <a:custGeom>
            <a:avLst/>
            <a:gdLst/>
            <a:ahLst/>
            <a:cxnLst/>
            <a:rect l="l" t="t" r="r" b="b"/>
            <a:pathLst>
              <a:path w="644989" h="1059340">
                <a:moveTo>
                  <a:pt x="309372" y="0"/>
                </a:moveTo>
                <a:cubicBezTo>
                  <a:pt x="357090" y="0"/>
                  <a:pt x="398976" y="6097"/>
                  <a:pt x="435029" y="18292"/>
                </a:cubicBezTo>
                <a:cubicBezTo>
                  <a:pt x="471083" y="30486"/>
                  <a:pt x="501172" y="47718"/>
                  <a:pt x="525296" y="69986"/>
                </a:cubicBezTo>
                <a:cubicBezTo>
                  <a:pt x="549420" y="92255"/>
                  <a:pt x="567447" y="118897"/>
                  <a:pt x="579376" y="149914"/>
                </a:cubicBezTo>
                <a:cubicBezTo>
                  <a:pt x="591306" y="180931"/>
                  <a:pt x="597271" y="215261"/>
                  <a:pt x="597271" y="252905"/>
                </a:cubicBezTo>
                <a:cubicBezTo>
                  <a:pt x="597271" y="285248"/>
                  <a:pt x="593029" y="315336"/>
                  <a:pt x="584546" y="343172"/>
                </a:cubicBezTo>
                <a:cubicBezTo>
                  <a:pt x="576063" y="371007"/>
                  <a:pt x="563603" y="395662"/>
                  <a:pt x="547167" y="417135"/>
                </a:cubicBezTo>
                <a:cubicBezTo>
                  <a:pt x="530730" y="438608"/>
                  <a:pt x="510583" y="456900"/>
                  <a:pt x="486724" y="472011"/>
                </a:cubicBezTo>
                <a:cubicBezTo>
                  <a:pt x="462865" y="487121"/>
                  <a:pt x="435294" y="497593"/>
                  <a:pt x="404012" y="503425"/>
                </a:cubicBezTo>
                <a:lnTo>
                  <a:pt x="404012" y="505016"/>
                </a:lnTo>
                <a:cubicBezTo>
                  <a:pt x="439536" y="508727"/>
                  <a:pt x="472011" y="517608"/>
                  <a:pt x="501437" y="531658"/>
                </a:cubicBezTo>
                <a:cubicBezTo>
                  <a:pt x="530863" y="545708"/>
                  <a:pt x="556180" y="563338"/>
                  <a:pt x="577388" y="584546"/>
                </a:cubicBezTo>
                <a:cubicBezTo>
                  <a:pt x="598596" y="605754"/>
                  <a:pt x="615165" y="630541"/>
                  <a:pt x="627094" y="658906"/>
                </a:cubicBezTo>
                <a:cubicBezTo>
                  <a:pt x="639024" y="687272"/>
                  <a:pt x="644989" y="717626"/>
                  <a:pt x="644989" y="749968"/>
                </a:cubicBezTo>
                <a:cubicBezTo>
                  <a:pt x="644989" y="797156"/>
                  <a:pt x="636770" y="839704"/>
                  <a:pt x="620334" y="877614"/>
                </a:cubicBezTo>
                <a:cubicBezTo>
                  <a:pt x="603898" y="915523"/>
                  <a:pt x="580304" y="947998"/>
                  <a:pt x="549552" y="975038"/>
                </a:cubicBezTo>
                <a:cubicBezTo>
                  <a:pt x="518801" y="1002078"/>
                  <a:pt x="480892" y="1022889"/>
                  <a:pt x="435825" y="1037469"/>
                </a:cubicBezTo>
                <a:cubicBezTo>
                  <a:pt x="390757" y="1052050"/>
                  <a:pt x="339858" y="1059340"/>
                  <a:pt x="283127" y="1059340"/>
                </a:cubicBezTo>
                <a:cubicBezTo>
                  <a:pt x="248664" y="1059340"/>
                  <a:pt x="216454" y="1056556"/>
                  <a:pt x="186498" y="1050989"/>
                </a:cubicBezTo>
                <a:cubicBezTo>
                  <a:pt x="156542" y="1045422"/>
                  <a:pt x="129899" y="1038795"/>
                  <a:pt x="106570" y="1031107"/>
                </a:cubicBezTo>
                <a:cubicBezTo>
                  <a:pt x="83241" y="1023419"/>
                  <a:pt x="63889" y="1015466"/>
                  <a:pt x="48513" y="1007248"/>
                </a:cubicBezTo>
                <a:cubicBezTo>
                  <a:pt x="33137" y="999030"/>
                  <a:pt x="23461" y="993065"/>
                  <a:pt x="19485" y="989353"/>
                </a:cubicBezTo>
                <a:cubicBezTo>
                  <a:pt x="15508" y="985642"/>
                  <a:pt x="12460" y="981931"/>
                  <a:pt x="10339" y="978219"/>
                </a:cubicBezTo>
                <a:cubicBezTo>
                  <a:pt x="8218" y="974508"/>
                  <a:pt x="6362" y="970001"/>
                  <a:pt x="4772" y="964699"/>
                </a:cubicBezTo>
                <a:cubicBezTo>
                  <a:pt x="3181" y="959397"/>
                  <a:pt x="1988" y="952902"/>
                  <a:pt x="1193" y="945214"/>
                </a:cubicBezTo>
                <a:cubicBezTo>
                  <a:pt x="398" y="937526"/>
                  <a:pt x="0" y="928115"/>
                  <a:pt x="0" y="916981"/>
                </a:cubicBezTo>
                <a:cubicBezTo>
                  <a:pt x="0" y="897894"/>
                  <a:pt x="1903" y="884639"/>
                  <a:pt x="5710" y="877216"/>
                </a:cubicBezTo>
                <a:cubicBezTo>
                  <a:pt x="9517" y="869793"/>
                  <a:pt x="14957" y="866082"/>
                  <a:pt x="22032" y="866082"/>
                </a:cubicBezTo>
                <a:cubicBezTo>
                  <a:pt x="26928" y="866082"/>
                  <a:pt x="36582" y="870324"/>
                  <a:pt x="50992" y="878807"/>
                </a:cubicBezTo>
                <a:cubicBezTo>
                  <a:pt x="65403" y="887290"/>
                  <a:pt x="83896" y="896436"/>
                  <a:pt x="106471" y="906245"/>
                </a:cubicBezTo>
                <a:cubicBezTo>
                  <a:pt x="129046" y="916053"/>
                  <a:pt x="155425" y="925199"/>
                  <a:pt x="185609" y="933682"/>
                </a:cubicBezTo>
                <a:cubicBezTo>
                  <a:pt x="215794" y="942166"/>
                  <a:pt x="249380" y="946407"/>
                  <a:pt x="286370" y="946407"/>
                </a:cubicBezTo>
                <a:cubicBezTo>
                  <a:pt x="322266" y="946407"/>
                  <a:pt x="353811" y="941901"/>
                  <a:pt x="381005" y="932887"/>
                </a:cubicBezTo>
                <a:cubicBezTo>
                  <a:pt x="408198" y="923874"/>
                  <a:pt x="431042" y="911149"/>
                  <a:pt x="449537" y="894713"/>
                </a:cubicBezTo>
                <a:cubicBezTo>
                  <a:pt x="468032" y="878277"/>
                  <a:pt x="481902" y="858792"/>
                  <a:pt x="491148" y="836258"/>
                </a:cubicBezTo>
                <a:cubicBezTo>
                  <a:pt x="500393" y="813725"/>
                  <a:pt x="505016" y="789203"/>
                  <a:pt x="505016" y="762693"/>
                </a:cubicBezTo>
                <a:cubicBezTo>
                  <a:pt x="505016" y="733532"/>
                  <a:pt x="499130" y="707287"/>
                  <a:pt x="487357" y="683958"/>
                </a:cubicBezTo>
                <a:cubicBezTo>
                  <a:pt x="475585" y="660629"/>
                  <a:pt x="458337" y="640482"/>
                  <a:pt x="435613" y="623515"/>
                </a:cubicBezTo>
                <a:cubicBezTo>
                  <a:pt x="412889" y="606549"/>
                  <a:pt x="384963" y="593559"/>
                  <a:pt x="351833" y="584546"/>
                </a:cubicBezTo>
                <a:cubicBezTo>
                  <a:pt x="318704" y="575532"/>
                  <a:pt x="281056" y="571026"/>
                  <a:pt x="238888" y="571026"/>
                </a:cubicBezTo>
                <a:lnTo>
                  <a:pt x="137860" y="571026"/>
                </a:lnTo>
                <a:cubicBezTo>
                  <a:pt x="133478" y="571026"/>
                  <a:pt x="129234" y="570098"/>
                  <a:pt x="125129" y="568242"/>
                </a:cubicBezTo>
                <a:cubicBezTo>
                  <a:pt x="121024" y="566386"/>
                  <a:pt x="117466" y="563338"/>
                  <a:pt x="114455" y="559096"/>
                </a:cubicBezTo>
                <a:cubicBezTo>
                  <a:pt x="111444" y="554854"/>
                  <a:pt x="108979" y="549287"/>
                  <a:pt x="107061" y="542395"/>
                </a:cubicBezTo>
                <a:cubicBezTo>
                  <a:pt x="105143" y="535502"/>
                  <a:pt x="104184" y="526489"/>
                  <a:pt x="104184" y="515354"/>
                </a:cubicBezTo>
                <a:cubicBezTo>
                  <a:pt x="104184" y="505281"/>
                  <a:pt x="104980" y="496930"/>
                  <a:pt x="106570" y="490303"/>
                </a:cubicBezTo>
                <a:cubicBezTo>
                  <a:pt x="108161" y="483675"/>
                  <a:pt x="110414" y="478373"/>
                  <a:pt x="113330" y="474397"/>
                </a:cubicBezTo>
                <a:cubicBezTo>
                  <a:pt x="116246" y="470420"/>
                  <a:pt x="119560" y="467504"/>
                  <a:pt x="123272" y="465648"/>
                </a:cubicBezTo>
                <a:cubicBezTo>
                  <a:pt x="126983" y="463793"/>
                  <a:pt x="131225" y="462865"/>
                  <a:pt x="135996" y="462865"/>
                </a:cubicBezTo>
                <a:lnTo>
                  <a:pt x="225865" y="462865"/>
                </a:lnTo>
                <a:cubicBezTo>
                  <a:pt x="260858" y="462865"/>
                  <a:pt x="292273" y="458358"/>
                  <a:pt x="320108" y="449345"/>
                </a:cubicBezTo>
                <a:cubicBezTo>
                  <a:pt x="347944" y="440331"/>
                  <a:pt x="371538" y="427341"/>
                  <a:pt x="390890" y="410375"/>
                </a:cubicBezTo>
                <a:cubicBezTo>
                  <a:pt x="410242" y="393408"/>
                  <a:pt x="425088" y="373128"/>
                  <a:pt x="435427" y="349534"/>
                </a:cubicBezTo>
                <a:cubicBezTo>
                  <a:pt x="445766" y="325940"/>
                  <a:pt x="450935" y="299563"/>
                  <a:pt x="450935" y="270402"/>
                </a:cubicBezTo>
                <a:cubicBezTo>
                  <a:pt x="450935" y="249194"/>
                  <a:pt x="447489" y="228914"/>
                  <a:pt x="440596" y="209562"/>
                </a:cubicBezTo>
                <a:cubicBezTo>
                  <a:pt x="433704" y="190209"/>
                  <a:pt x="423365" y="173375"/>
                  <a:pt x="409580" y="159060"/>
                </a:cubicBezTo>
                <a:cubicBezTo>
                  <a:pt x="395794" y="144745"/>
                  <a:pt x="378165" y="133478"/>
                  <a:pt x="356692" y="125260"/>
                </a:cubicBezTo>
                <a:cubicBezTo>
                  <a:pt x="335219" y="117042"/>
                  <a:pt x="310432" y="112933"/>
                  <a:pt x="282332" y="112933"/>
                </a:cubicBezTo>
                <a:cubicBezTo>
                  <a:pt x="251580" y="112933"/>
                  <a:pt x="223347" y="117572"/>
                  <a:pt x="197632" y="126850"/>
                </a:cubicBezTo>
                <a:cubicBezTo>
                  <a:pt x="171917" y="136129"/>
                  <a:pt x="148986" y="146070"/>
                  <a:pt x="128839" y="156674"/>
                </a:cubicBezTo>
                <a:cubicBezTo>
                  <a:pt x="108691" y="167278"/>
                  <a:pt x="91990" y="177219"/>
                  <a:pt x="78735" y="186498"/>
                </a:cubicBezTo>
                <a:cubicBezTo>
                  <a:pt x="65480" y="195776"/>
                  <a:pt x="56201" y="200416"/>
                  <a:pt x="50899" y="200416"/>
                </a:cubicBezTo>
                <a:cubicBezTo>
                  <a:pt x="47188" y="200416"/>
                  <a:pt x="43874" y="199753"/>
                  <a:pt x="40958" y="198427"/>
                </a:cubicBezTo>
                <a:cubicBezTo>
                  <a:pt x="38042" y="197102"/>
                  <a:pt x="35656" y="194451"/>
                  <a:pt x="33800" y="190474"/>
                </a:cubicBezTo>
                <a:cubicBezTo>
                  <a:pt x="31945" y="186498"/>
                  <a:pt x="30619" y="180931"/>
                  <a:pt x="29824" y="173773"/>
                </a:cubicBezTo>
                <a:cubicBezTo>
                  <a:pt x="29028" y="166615"/>
                  <a:pt x="28631" y="157204"/>
                  <a:pt x="28631" y="145540"/>
                </a:cubicBezTo>
                <a:cubicBezTo>
                  <a:pt x="28631" y="137587"/>
                  <a:pt x="28896" y="130562"/>
                  <a:pt x="29426" y="124464"/>
                </a:cubicBezTo>
                <a:cubicBezTo>
                  <a:pt x="29956" y="118367"/>
                  <a:pt x="31017" y="113065"/>
                  <a:pt x="32607" y="108558"/>
                </a:cubicBezTo>
                <a:cubicBezTo>
                  <a:pt x="34198" y="104052"/>
                  <a:pt x="36054" y="99943"/>
                  <a:pt x="38174" y="96231"/>
                </a:cubicBezTo>
                <a:cubicBezTo>
                  <a:pt x="40295" y="92520"/>
                  <a:pt x="43874" y="88146"/>
                  <a:pt x="48911" y="83109"/>
                </a:cubicBezTo>
                <a:cubicBezTo>
                  <a:pt x="53948" y="78072"/>
                  <a:pt x="64154" y="70782"/>
                  <a:pt x="79530" y="61238"/>
                </a:cubicBezTo>
                <a:cubicBezTo>
                  <a:pt x="94906" y="51694"/>
                  <a:pt x="113860" y="42283"/>
                  <a:pt x="136394" y="33005"/>
                </a:cubicBezTo>
                <a:cubicBezTo>
                  <a:pt x="158928" y="23726"/>
                  <a:pt x="184907" y="15906"/>
                  <a:pt x="214333" y="9543"/>
                </a:cubicBezTo>
                <a:cubicBezTo>
                  <a:pt x="243760" y="3181"/>
                  <a:pt x="275439" y="0"/>
                  <a:pt x="309372" y="0"/>
                </a:cubicBezTo>
                <a:close/>
              </a:path>
            </a:pathLst>
          </a:cu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2800" dirty="0">
              <a:solidFill>
                <a:schemeClr val="tx2"/>
              </a:solidFill>
            </a:endParaRPr>
          </a:p>
        </p:txBody>
      </p:sp>
      <p:sp>
        <p:nvSpPr>
          <p:cNvPr id="8" name="TextBox 7"/>
          <p:cNvSpPr txBox="1"/>
          <p:nvPr/>
        </p:nvSpPr>
        <p:spPr>
          <a:xfrm>
            <a:off x="4787900" y="826639"/>
            <a:ext cx="1080000" cy="1080000"/>
          </a:xfrm>
          <a:custGeom>
            <a:avLst/>
            <a:gdLst/>
            <a:ahLst/>
            <a:cxnLst/>
            <a:rect l="l" t="t" r="r" b="b"/>
            <a:pathLst>
              <a:path w="723240" h="1038662">
                <a:moveTo>
                  <a:pt x="455732" y="120090"/>
                </a:moveTo>
                <a:lnTo>
                  <a:pt x="124863" y="684753"/>
                </a:lnTo>
                <a:lnTo>
                  <a:pt x="457298" y="684753"/>
                </a:lnTo>
                <a:lnTo>
                  <a:pt x="457298" y="120090"/>
                </a:lnTo>
                <a:close/>
                <a:moveTo>
                  <a:pt x="490303" y="0"/>
                </a:moveTo>
                <a:cubicBezTo>
                  <a:pt x="508139" y="0"/>
                  <a:pt x="523681" y="663"/>
                  <a:pt x="536928" y="1988"/>
                </a:cubicBezTo>
                <a:cubicBezTo>
                  <a:pt x="550174" y="3314"/>
                  <a:pt x="560851" y="5037"/>
                  <a:pt x="568957" y="7157"/>
                </a:cubicBezTo>
                <a:cubicBezTo>
                  <a:pt x="577063" y="9278"/>
                  <a:pt x="583279" y="12062"/>
                  <a:pt x="587603" y="15508"/>
                </a:cubicBezTo>
                <a:cubicBezTo>
                  <a:pt x="591928" y="18954"/>
                  <a:pt x="594090" y="23063"/>
                  <a:pt x="594090" y="27835"/>
                </a:cubicBezTo>
                <a:lnTo>
                  <a:pt x="594090" y="684753"/>
                </a:lnTo>
                <a:lnTo>
                  <a:pt x="710204" y="684753"/>
                </a:lnTo>
                <a:lnTo>
                  <a:pt x="723240" y="693049"/>
                </a:lnTo>
                <a:lnTo>
                  <a:pt x="723240" y="788840"/>
                </a:lnTo>
                <a:lnTo>
                  <a:pt x="710204" y="797686"/>
                </a:lnTo>
                <a:lnTo>
                  <a:pt x="594090" y="797686"/>
                </a:lnTo>
                <a:lnTo>
                  <a:pt x="594090" y="1014008"/>
                </a:lnTo>
                <a:cubicBezTo>
                  <a:pt x="594090" y="1018249"/>
                  <a:pt x="592998" y="1021828"/>
                  <a:pt x="590815" y="1024744"/>
                </a:cubicBezTo>
                <a:cubicBezTo>
                  <a:pt x="588632" y="1027660"/>
                  <a:pt x="584809" y="1030179"/>
                  <a:pt x="579346" y="1032300"/>
                </a:cubicBezTo>
                <a:cubicBezTo>
                  <a:pt x="573882" y="1034420"/>
                  <a:pt x="566782" y="1036011"/>
                  <a:pt x="558047" y="1037071"/>
                </a:cubicBezTo>
                <a:cubicBezTo>
                  <a:pt x="549311" y="1038132"/>
                  <a:pt x="538116" y="1038662"/>
                  <a:pt x="524464" y="1038662"/>
                </a:cubicBezTo>
                <a:cubicBezTo>
                  <a:pt x="511358" y="1038662"/>
                  <a:pt x="500437" y="1038132"/>
                  <a:pt x="491701" y="1037071"/>
                </a:cubicBezTo>
                <a:cubicBezTo>
                  <a:pt x="482965" y="1036011"/>
                  <a:pt x="476002" y="1034420"/>
                  <a:pt x="470812" y="1032300"/>
                </a:cubicBezTo>
                <a:cubicBezTo>
                  <a:pt x="465622" y="1030179"/>
                  <a:pt x="462072" y="1027660"/>
                  <a:pt x="460162" y="1024744"/>
                </a:cubicBezTo>
                <a:cubicBezTo>
                  <a:pt x="458253" y="1021828"/>
                  <a:pt x="457298" y="1018249"/>
                  <a:pt x="457298" y="1014008"/>
                </a:cubicBezTo>
                <a:lnTo>
                  <a:pt x="457298" y="797686"/>
                </a:lnTo>
                <a:lnTo>
                  <a:pt x="36274" y="797686"/>
                </a:lnTo>
                <a:cubicBezTo>
                  <a:pt x="29961" y="797686"/>
                  <a:pt x="24702" y="796891"/>
                  <a:pt x="20498" y="795300"/>
                </a:cubicBezTo>
                <a:cubicBezTo>
                  <a:pt x="16294" y="793710"/>
                  <a:pt x="12483" y="790793"/>
                  <a:pt x="9066" y="786552"/>
                </a:cubicBezTo>
                <a:cubicBezTo>
                  <a:pt x="5648" y="782310"/>
                  <a:pt x="3283" y="776213"/>
                  <a:pt x="1970" y="768260"/>
                </a:cubicBezTo>
                <a:cubicBezTo>
                  <a:pt x="657" y="760307"/>
                  <a:pt x="0" y="749968"/>
                  <a:pt x="0" y="737243"/>
                </a:cubicBezTo>
                <a:cubicBezTo>
                  <a:pt x="0" y="727169"/>
                  <a:pt x="263" y="718156"/>
                  <a:pt x="790" y="710203"/>
                </a:cubicBezTo>
                <a:cubicBezTo>
                  <a:pt x="1316" y="702250"/>
                  <a:pt x="2366" y="694960"/>
                  <a:pt x="3940" y="688332"/>
                </a:cubicBezTo>
                <a:cubicBezTo>
                  <a:pt x="5514" y="681705"/>
                  <a:pt x="7612" y="675342"/>
                  <a:pt x="10234" y="669245"/>
                </a:cubicBezTo>
                <a:cubicBezTo>
                  <a:pt x="12856" y="663148"/>
                  <a:pt x="16006" y="656653"/>
                  <a:pt x="19684" y="649760"/>
                </a:cubicBezTo>
                <a:lnTo>
                  <a:pt x="386516" y="24654"/>
                </a:lnTo>
                <a:cubicBezTo>
                  <a:pt x="389217" y="20412"/>
                  <a:pt x="393136" y="16701"/>
                  <a:pt x="398272" y="13520"/>
                </a:cubicBezTo>
                <a:cubicBezTo>
                  <a:pt x="403408" y="10339"/>
                  <a:pt x="410032" y="7688"/>
                  <a:pt x="418142" y="5567"/>
                </a:cubicBezTo>
                <a:cubicBezTo>
                  <a:pt x="426252" y="3446"/>
                  <a:pt x="436254" y="1988"/>
                  <a:pt x="448146" y="1193"/>
                </a:cubicBezTo>
                <a:cubicBezTo>
                  <a:pt x="460038" y="397"/>
                  <a:pt x="474091" y="0"/>
                  <a:pt x="490303" y="0"/>
                </a:cubicBezTo>
                <a:close/>
              </a:path>
            </a:pathLst>
          </a:cu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2800" dirty="0">
              <a:solidFill>
                <a:schemeClr val="tx2"/>
              </a:solidFill>
            </a:endParaRPr>
          </a:p>
        </p:txBody>
      </p:sp>
      <p:sp>
        <p:nvSpPr>
          <p:cNvPr id="9" name="TextBox 8"/>
          <p:cNvSpPr txBox="1"/>
          <p:nvPr/>
        </p:nvSpPr>
        <p:spPr>
          <a:xfrm>
            <a:off x="4787900" y="2095632"/>
            <a:ext cx="1080000" cy="1080000"/>
          </a:xfrm>
          <a:custGeom>
            <a:avLst/>
            <a:gdLst/>
            <a:ahLst/>
            <a:cxnLst/>
            <a:rect l="l" t="t" r="r" b="b"/>
            <a:pathLst>
              <a:path w="649761" h="1044229">
                <a:moveTo>
                  <a:pt x="100208" y="0"/>
                </a:moveTo>
                <a:lnTo>
                  <a:pt x="555915" y="0"/>
                </a:lnTo>
                <a:cubicBezTo>
                  <a:pt x="560157" y="0"/>
                  <a:pt x="564266" y="1193"/>
                  <a:pt x="568242" y="3578"/>
                </a:cubicBezTo>
                <a:cubicBezTo>
                  <a:pt x="572219" y="5964"/>
                  <a:pt x="575533" y="9543"/>
                  <a:pt x="578184" y="14315"/>
                </a:cubicBezTo>
                <a:cubicBezTo>
                  <a:pt x="580835" y="19087"/>
                  <a:pt x="582823" y="25184"/>
                  <a:pt x="584148" y="32607"/>
                </a:cubicBezTo>
                <a:cubicBezTo>
                  <a:pt x="585474" y="40030"/>
                  <a:pt x="586137" y="48778"/>
                  <a:pt x="586137" y="58852"/>
                </a:cubicBezTo>
                <a:cubicBezTo>
                  <a:pt x="586137" y="77939"/>
                  <a:pt x="583598" y="92785"/>
                  <a:pt x="578519" y="103389"/>
                </a:cubicBezTo>
                <a:cubicBezTo>
                  <a:pt x="573441" y="113993"/>
                  <a:pt x="566333" y="119295"/>
                  <a:pt x="557195" y="119295"/>
                </a:cubicBezTo>
                <a:lnTo>
                  <a:pt x="189282" y="119295"/>
                </a:lnTo>
                <a:lnTo>
                  <a:pt x="189282" y="407989"/>
                </a:lnTo>
                <a:cubicBezTo>
                  <a:pt x="207160" y="405338"/>
                  <a:pt x="225420" y="403747"/>
                  <a:pt x="244064" y="403217"/>
                </a:cubicBezTo>
                <a:cubicBezTo>
                  <a:pt x="262708" y="402687"/>
                  <a:pt x="284291" y="402422"/>
                  <a:pt x="308813" y="402422"/>
                </a:cubicBezTo>
                <a:cubicBezTo>
                  <a:pt x="365503" y="402422"/>
                  <a:pt x="415048" y="409447"/>
                  <a:pt x="457447" y="423497"/>
                </a:cubicBezTo>
                <a:cubicBezTo>
                  <a:pt x="499847" y="437547"/>
                  <a:pt x="535221" y="457430"/>
                  <a:pt x="563570" y="483145"/>
                </a:cubicBezTo>
                <a:cubicBezTo>
                  <a:pt x="591919" y="508859"/>
                  <a:pt x="613372" y="540009"/>
                  <a:pt x="627927" y="576592"/>
                </a:cubicBezTo>
                <a:cubicBezTo>
                  <a:pt x="642483" y="613176"/>
                  <a:pt x="649761" y="653736"/>
                  <a:pt x="649761" y="698273"/>
                </a:cubicBezTo>
                <a:cubicBezTo>
                  <a:pt x="649761" y="753414"/>
                  <a:pt x="640482" y="802458"/>
                  <a:pt x="621925" y="845404"/>
                </a:cubicBezTo>
                <a:cubicBezTo>
                  <a:pt x="603368" y="888350"/>
                  <a:pt x="577123" y="924536"/>
                  <a:pt x="543190" y="953962"/>
                </a:cubicBezTo>
                <a:cubicBezTo>
                  <a:pt x="509258" y="983388"/>
                  <a:pt x="468830" y="1005789"/>
                  <a:pt x="421907" y="1021165"/>
                </a:cubicBezTo>
                <a:cubicBezTo>
                  <a:pt x="374984" y="1036541"/>
                  <a:pt x="322892" y="1044229"/>
                  <a:pt x="265631" y="1044229"/>
                </a:cubicBezTo>
                <a:cubicBezTo>
                  <a:pt x="233819" y="1044229"/>
                  <a:pt x="203597" y="1041976"/>
                  <a:pt x="174966" y="1037469"/>
                </a:cubicBezTo>
                <a:cubicBezTo>
                  <a:pt x="146336" y="1032962"/>
                  <a:pt x="120886" y="1027395"/>
                  <a:pt x="98618" y="1020768"/>
                </a:cubicBezTo>
                <a:cubicBezTo>
                  <a:pt x="76349" y="1014140"/>
                  <a:pt x="58057" y="1007645"/>
                  <a:pt x="43742" y="1001283"/>
                </a:cubicBezTo>
                <a:cubicBezTo>
                  <a:pt x="29426" y="994920"/>
                  <a:pt x="20281" y="989883"/>
                  <a:pt x="16304" y="986172"/>
                </a:cubicBezTo>
                <a:cubicBezTo>
                  <a:pt x="12328" y="982461"/>
                  <a:pt x="9544" y="979014"/>
                  <a:pt x="7953" y="975833"/>
                </a:cubicBezTo>
                <a:cubicBezTo>
                  <a:pt x="6363" y="972652"/>
                  <a:pt x="4905" y="968808"/>
                  <a:pt x="3579" y="964301"/>
                </a:cubicBezTo>
                <a:cubicBezTo>
                  <a:pt x="2254" y="959795"/>
                  <a:pt x="1326" y="954095"/>
                  <a:pt x="796" y="947202"/>
                </a:cubicBezTo>
                <a:cubicBezTo>
                  <a:pt x="265" y="940310"/>
                  <a:pt x="0" y="932092"/>
                  <a:pt x="0" y="922548"/>
                </a:cubicBezTo>
                <a:cubicBezTo>
                  <a:pt x="0" y="913535"/>
                  <a:pt x="398" y="905449"/>
                  <a:pt x="1193" y="898291"/>
                </a:cubicBezTo>
                <a:cubicBezTo>
                  <a:pt x="1989" y="891134"/>
                  <a:pt x="3447" y="885301"/>
                  <a:pt x="5567" y="880795"/>
                </a:cubicBezTo>
                <a:cubicBezTo>
                  <a:pt x="7688" y="876288"/>
                  <a:pt x="10207" y="872974"/>
                  <a:pt x="13123" y="870853"/>
                </a:cubicBezTo>
                <a:cubicBezTo>
                  <a:pt x="16039" y="868733"/>
                  <a:pt x="19353" y="867672"/>
                  <a:pt x="23064" y="867672"/>
                </a:cubicBezTo>
                <a:cubicBezTo>
                  <a:pt x="28366" y="867672"/>
                  <a:pt x="36584" y="870986"/>
                  <a:pt x="47718" y="877614"/>
                </a:cubicBezTo>
                <a:cubicBezTo>
                  <a:pt x="58853" y="884241"/>
                  <a:pt x="73831" y="891399"/>
                  <a:pt x="92653" y="899087"/>
                </a:cubicBezTo>
                <a:cubicBezTo>
                  <a:pt x="111475" y="906775"/>
                  <a:pt x="134804" y="914065"/>
                  <a:pt x="162639" y="920957"/>
                </a:cubicBezTo>
                <a:cubicBezTo>
                  <a:pt x="190475" y="927850"/>
                  <a:pt x="223480" y="931296"/>
                  <a:pt x="261654" y="931296"/>
                </a:cubicBezTo>
                <a:cubicBezTo>
                  <a:pt x="297178" y="931296"/>
                  <a:pt x="329785" y="927055"/>
                  <a:pt x="359476" y="918571"/>
                </a:cubicBezTo>
                <a:cubicBezTo>
                  <a:pt x="389167" y="910088"/>
                  <a:pt x="414749" y="896833"/>
                  <a:pt x="436223" y="878806"/>
                </a:cubicBezTo>
                <a:cubicBezTo>
                  <a:pt x="457696" y="860780"/>
                  <a:pt x="474530" y="838114"/>
                  <a:pt x="486724" y="810808"/>
                </a:cubicBezTo>
                <a:cubicBezTo>
                  <a:pt x="498919" y="783503"/>
                  <a:pt x="505016" y="750233"/>
                  <a:pt x="505016" y="710998"/>
                </a:cubicBezTo>
                <a:cubicBezTo>
                  <a:pt x="505016" y="678126"/>
                  <a:pt x="499847" y="649097"/>
                  <a:pt x="489508" y="623913"/>
                </a:cubicBezTo>
                <a:cubicBezTo>
                  <a:pt x="479169" y="598728"/>
                  <a:pt x="463263" y="577785"/>
                  <a:pt x="441790" y="561084"/>
                </a:cubicBezTo>
                <a:cubicBezTo>
                  <a:pt x="420317" y="544383"/>
                  <a:pt x="393144" y="531923"/>
                  <a:pt x="360271" y="523705"/>
                </a:cubicBezTo>
                <a:cubicBezTo>
                  <a:pt x="327399" y="515487"/>
                  <a:pt x="288164" y="511378"/>
                  <a:pt x="242567" y="511378"/>
                </a:cubicBezTo>
                <a:cubicBezTo>
                  <a:pt x="210225" y="511378"/>
                  <a:pt x="182389" y="512968"/>
                  <a:pt x="159060" y="516150"/>
                </a:cubicBezTo>
                <a:cubicBezTo>
                  <a:pt x="135732" y="519331"/>
                  <a:pt x="113993" y="520921"/>
                  <a:pt x="93846" y="520921"/>
                </a:cubicBezTo>
                <a:cubicBezTo>
                  <a:pt x="79000" y="520921"/>
                  <a:pt x="68396" y="517475"/>
                  <a:pt x="62034" y="510582"/>
                </a:cubicBezTo>
                <a:cubicBezTo>
                  <a:pt x="55671" y="503690"/>
                  <a:pt x="52490" y="490435"/>
                  <a:pt x="52490" y="470817"/>
                </a:cubicBezTo>
                <a:lnTo>
                  <a:pt x="52490" y="51694"/>
                </a:lnTo>
                <a:cubicBezTo>
                  <a:pt x="52490" y="34197"/>
                  <a:pt x="56599" y="21208"/>
                  <a:pt x="64817" y="12724"/>
                </a:cubicBezTo>
                <a:cubicBezTo>
                  <a:pt x="73035" y="4241"/>
                  <a:pt x="84832" y="0"/>
                  <a:pt x="100208" y="0"/>
                </a:cubicBezTo>
                <a:close/>
              </a:path>
            </a:pathLst>
          </a:cu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2800" dirty="0">
              <a:solidFill>
                <a:schemeClr val="tx2"/>
              </a:solidFill>
            </a:endParaRPr>
          </a:p>
        </p:txBody>
      </p:sp>
      <p:sp>
        <p:nvSpPr>
          <p:cNvPr id="10" name="TextBox 9"/>
          <p:cNvSpPr txBox="1"/>
          <p:nvPr/>
        </p:nvSpPr>
        <p:spPr>
          <a:xfrm>
            <a:off x="4787900" y="3366033"/>
            <a:ext cx="1080000" cy="1080000"/>
          </a:xfrm>
          <a:custGeom>
            <a:avLst/>
            <a:gdLst/>
            <a:ahLst/>
            <a:cxnLst/>
            <a:rect l="l" t="t" r="r" b="b"/>
            <a:pathLst>
              <a:path w="676005" h="1058545">
                <a:moveTo>
                  <a:pt x="352318" y="520127"/>
                </a:moveTo>
                <a:cubicBezTo>
                  <a:pt x="332701" y="520127"/>
                  <a:pt x="313083" y="521850"/>
                  <a:pt x="293466" y="525296"/>
                </a:cubicBezTo>
                <a:cubicBezTo>
                  <a:pt x="273849" y="528742"/>
                  <a:pt x="254894" y="533514"/>
                  <a:pt x="236602" y="539611"/>
                </a:cubicBezTo>
                <a:cubicBezTo>
                  <a:pt x="218310" y="545709"/>
                  <a:pt x="200814" y="552866"/>
                  <a:pt x="184112" y="561085"/>
                </a:cubicBezTo>
                <a:cubicBezTo>
                  <a:pt x="167411" y="569303"/>
                  <a:pt x="152168" y="578184"/>
                  <a:pt x="138382" y="587727"/>
                </a:cubicBezTo>
                <a:cubicBezTo>
                  <a:pt x="138382" y="656123"/>
                  <a:pt x="142757" y="713385"/>
                  <a:pt x="151505" y="759512"/>
                </a:cubicBezTo>
                <a:cubicBezTo>
                  <a:pt x="160253" y="805639"/>
                  <a:pt x="172978" y="842621"/>
                  <a:pt x="189679" y="870456"/>
                </a:cubicBezTo>
                <a:cubicBezTo>
                  <a:pt x="206381" y="898292"/>
                  <a:pt x="227191" y="918174"/>
                  <a:pt x="252110" y="930104"/>
                </a:cubicBezTo>
                <a:cubicBezTo>
                  <a:pt x="277030" y="942033"/>
                  <a:pt x="306191" y="947998"/>
                  <a:pt x="339593" y="947998"/>
                </a:cubicBezTo>
                <a:cubicBezTo>
                  <a:pt x="373526" y="947998"/>
                  <a:pt x="402952" y="941636"/>
                  <a:pt x="427872" y="928911"/>
                </a:cubicBezTo>
                <a:cubicBezTo>
                  <a:pt x="452791" y="916186"/>
                  <a:pt x="473469" y="899087"/>
                  <a:pt x="489905" y="877614"/>
                </a:cubicBezTo>
                <a:cubicBezTo>
                  <a:pt x="506341" y="856141"/>
                  <a:pt x="518403" y="832017"/>
                  <a:pt x="526091" y="805242"/>
                </a:cubicBezTo>
                <a:cubicBezTo>
                  <a:pt x="533779" y="778467"/>
                  <a:pt x="537623" y="751029"/>
                  <a:pt x="537623" y="722928"/>
                </a:cubicBezTo>
                <a:cubicBezTo>
                  <a:pt x="537623" y="692177"/>
                  <a:pt x="534574" y="664209"/>
                  <a:pt x="528477" y="639024"/>
                </a:cubicBezTo>
                <a:cubicBezTo>
                  <a:pt x="522380" y="613840"/>
                  <a:pt x="512174" y="592499"/>
                  <a:pt x="497858" y="575002"/>
                </a:cubicBezTo>
                <a:cubicBezTo>
                  <a:pt x="483543" y="557506"/>
                  <a:pt x="464456" y="543986"/>
                  <a:pt x="440597" y="534442"/>
                </a:cubicBezTo>
                <a:cubicBezTo>
                  <a:pt x="416738" y="524898"/>
                  <a:pt x="387311" y="520127"/>
                  <a:pt x="352318" y="520127"/>
                </a:cubicBezTo>
                <a:close/>
                <a:moveTo>
                  <a:pt x="427872" y="0"/>
                </a:moveTo>
                <a:cubicBezTo>
                  <a:pt x="447489" y="0"/>
                  <a:pt x="467372" y="1193"/>
                  <a:pt x="487519" y="3579"/>
                </a:cubicBezTo>
                <a:cubicBezTo>
                  <a:pt x="507667" y="5965"/>
                  <a:pt x="526224" y="9146"/>
                  <a:pt x="543190" y="13123"/>
                </a:cubicBezTo>
                <a:cubicBezTo>
                  <a:pt x="560157" y="17099"/>
                  <a:pt x="574472" y="21473"/>
                  <a:pt x="586137" y="26245"/>
                </a:cubicBezTo>
                <a:cubicBezTo>
                  <a:pt x="597801" y="31017"/>
                  <a:pt x="605489" y="34861"/>
                  <a:pt x="609200" y="37777"/>
                </a:cubicBezTo>
                <a:cubicBezTo>
                  <a:pt x="612912" y="40693"/>
                  <a:pt x="615695" y="43874"/>
                  <a:pt x="617551" y="47321"/>
                </a:cubicBezTo>
                <a:cubicBezTo>
                  <a:pt x="619407" y="50767"/>
                  <a:pt x="620865" y="54478"/>
                  <a:pt x="621925" y="58455"/>
                </a:cubicBezTo>
                <a:cubicBezTo>
                  <a:pt x="622985" y="62431"/>
                  <a:pt x="623781" y="66938"/>
                  <a:pt x="624311" y="71975"/>
                </a:cubicBezTo>
                <a:cubicBezTo>
                  <a:pt x="624841" y="77012"/>
                  <a:pt x="625106" y="83242"/>
                  <a:pt x="625106" y="90664"/>
                </a:cubicBezTo>
                <a:cubicBezTo>
                  <a:pt x="625106" y="100208"/>
                  <a:pt x="624974" y="108426"/>
                  <a:pt x="624709" y="115319"/>
                </a:cubicBezTo>
                <a:cubicBezTo>
                  <a:pt x="624443" y="122211"/>
                  <a:pt x="623383" y="127778"/>
                  <a:pt x="621527" y="132020"/>
                </a:cubicBezTo>
                <a:cubicBezTo>
                  <a:pt x="619672" y="136262"/>
                  <a:pt x="617286" y="139443"/>
                  <a:pt x="614370" y="141564"/>
                </a:cubicBezTo>
                <a:cubicBezTo>
                  <a:pt x="611454" y="143684"/>
                  <a:pt x="607610" y="144745"/>
                  <a:pt x="602838" y="144745"/>
                </a:cubicBezTo>
                <a:cubicBezTo>
                  <a:pt x="597006" y="144745"/>
                  <a:pt x="589053" y="142889"/>
                  <a:pt x="578979" y="139178"/>
                </a:cubicBezTo>
                <a:cubicBezTo>
                  <a:pt x="568905" y="135466"/>
                  <a:pt x="556710" y="131357"/>
                  <a:pt x="542395" y="126851"/>
                </a:cubicBezTo>
                <a:cubicBezTo>
                  <a:pt x="528080" y="122344"/>
                  <a:pt x="510715" y="118235"/>
                  <a:pt x="490303" y="114523"/>
                </a:cubicBezTo>
                <a:cubicBezTo>
                  <a:pt x="469890" y="110812"/>
                  <a:pt x="446164" y="108956"/>
                  <a:pt x="419123" y="108956"/>
                </a:cubicBezTo>
                <a:cubicBezTo>
                  <a:pt x="369815" y="108956"/>
                  <a:pt x="327399" y="119030"/>
                  <a:pt x="291875" y="139178"/>
                </a:cubicBezTo>
                <a:cubicBezTo>
                  <a:pt x="256352" y="159325"/>
                  <a:pt x="227323" y="186366"/>
                  <a:pt x="204790" y="220298"/>
                </a:cubicBezTo>
                <a:cubicBezTo>
                  <a:pt x="182257" y="254231"/>
                  <a:pt x="165555" y="293599"/>
                  <a:pt x="154686" y="338400"/>
                </a:cubicBezTo>
                <a:cubicBezTo>
                  <a:pt x="143817" y="383202"/>
                  <a:pt x="137587" y="429993"/>
                  <a:pt x="135997" y="478771"/>
                </a:cubicBezTo>
                <a:cubicBezTo>
                  <a:pt x="149782" y="470818"/>
                  <a:pt x="165290" y="462865"/>
                  <a:pt x="182522" y="454912"/>
                </a:cubicBezTo>
                <a:cubicBezTo>
                  <a:pt x="199753" y="446959"/>
                  <a:pt x="218575" y="439801"/>
                  <a:pt x="238988" y="433439"/>
                </a:cubicBezTo>
                <a:cubicBezTo>
                  <a:pt x="259401" y="427076"/>
                  <a:pt x="281006" y="421907"/>
                  <a:pt x="303805" y="417931"/>
                </a:cubicBezTo>
                <a:cubicBezTo>
                  <a:pt x="326603" y="413954"/>
                  <a:pt x="350993" y="411966"/>
                  <a:pt x="376972" y="411966"/>
                </a:cubicBezTo>
                <a:cubicBezTo>
                  <a:pt x="432644" y="411966"/>
                  <a:pt x="479566" y="419521"/>
                  <a:pt x="517741" y="434632"/>
                </a:cubicBezTo>
                <a:cubicBezTo>
                  <a:pt x="555915" y="449743"/>
                  <a:pt x="586799" y="470685"/>
                  <a:pt x="610393" y="497461"/>
                </a:cubicBezTo>
                <a:cubicBezTo>
                  <a:pt x="633987" y="524236"/>
                  <a:pt x="650821" y="555783"/>
                  <a:pt x="660895" y="592101"/>
                </a:cubicBezTo>
                <a:cubicBezTo>
                  <a:pt x="670969" y="628420"/>
                  <a:pt x="676005" y="667787"/>
                  <a:pt x="676005" y="710203"/>
                </a:cubicBezTo>
                <a:cubicBezTo>
                  <a:pt x="676005" y="755270"/>
                  <a:pt x="669113" y="798879"/>
                  <a:pt x="655328" y="841030"/>
                </a:cubicBezTo>
                <a:cubicBezTo>
                  <a:pt x="641542" y="883181"/>
                  <a:pt x="620334" y="920295"/>
                  <a:pt x="591704" y="952372"/>
                </a:cubicBezTo>
                <a:cubicBezTo>
                  <a:pt x="563073" y="984449"/>
                  <a:pt x="526754" y="1010164"/>
                  <a:pt x="482747" y="1029516"/>
                </a:cubicBezTo>
                <a:cubicBezTo>
                  <a:pt x="438741" y="1048869"/>
                  <a:pt x="386781" y="1058545"/>
                  <a:pt x="326869" y="1058545"/>
                </a:cubicBezTo>
                <a:cubicBezTo>
                  <a:pt x="283922" y="1058545"/>
                  <a:pt x="246013" y="1053243"/>
                  <a:pt x="213141" y="1042639"/>
                </a:cubicBezTo>
                <a:cubicBezTo>
                  <a:pt x="180268" y="1032035"/>
                  <a:pt x="151637" y="1016924"/>
                  <a:pt x="127248" y="997307"/>
                </a:cubicBezTo>
                <a:cubicBezTo>
                  <a:pt x="102859" y="977689"/>
                  <a:pt x="82579" y="953565"/>
                  <a:pt x="66408" y="924934"/>
                </a:cubicBezTo>
                <a:cubicBezTo>
                  <a:pt x="50237" y="896304"/>
                  <a:pt x="37247" y="863696"/>
                  <a:pt x="27438" y="827113"/>
                </a:cubicBezTo>
                <a:cubicBezTo>
                  <a:pt x="17629" y="790529"/>
                  <a:pt x="10604" y="750499"/>
                  <a:pt x="6363" y="707022"/>
                </a:cubicBezTo>
                <a:cubicBezTo>
                  <a:pt x="2121" y="663546"/>
                  <a:pt x="0" y="616888"/>
                  <a:pt x="0" y="567049"/>
                </a:cubicBezTo>
                <a:cubicBezTo>
                  <a:pt x="0" y="523043"/>
                  <a:pt x="2386" y="478506"/>
                  <a:pt x="7158" y="433439"/>
                </a:cubicBezTo>
                <a:cubicBezTo>
                  <a:pt x="11930" y="388372"/>
                  <a:pt x="20413" y="344895"/>
                  <a:pt x="32607" y="303010"/>
                </a:cubicBezTo>
                <a:cubicBezTo>
                  <a:pt x="44802" y="261124"/>
                  <a:pt x="61371" y="221756"/>
                  <a:pt x="82314" y="184908"/>
                </a:cubicBezTo>
                <a:cubicBezTo>
                  <a:pt x="103257" y="148059"/>
                  <a:pt x="129502" y="115981"/>
                  <a:pt x="161049" y="88676"/>
                </a:cubicBezTo>
                <a:cubicBezTo>
                  <a:pt x="192595" y="61371"/>
                  <a:pt x="230372" y="39765"/>
                  <a:pt x="274379" y="23859"/>
                </a:cubicBezTo>
                <a:cubicBezTo>
                  <a:pt x="318385" y="7953"/>
                  <a:pt x="369550" y="0"/>
                  <a:pt x="427872" y="0"/>
                </a:cubicBezTo>
                <a:close/>
              </a:path>
            </a:pathLst>
          </a:cu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2800" dirty="0">
              <a:solidFill>
                <a:schemeClr val="tx2"/>
              </a:solidFill>
            </a:endParaRPr>
          </a:p>
        </p:txBody>
      </p:sp>
    </p:spTree>
    <p:extLst>
      <p:ext uri="{BB962C8B-B14F-4D97-AF65-F5344CB8AC3E}">
        <p14:creationId xmlns:p14="http://schemas.microsoft.com/office/powerpoint/2010/main" val="229778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a:stretch>
        </a:blipFill>
        <a:effectLst/>
      </p:bgPr>
    </p:bg>
    <p:spTree>
      <p:nvGrpSpPr>
        <p:cNvPr id="1" name=""/>
        <p:cNvGrpSpPr/>
        <p:nvPr/>
      </p:nvGrpSpPr>
      <p:grpSpPr>
        <a:xfrm>
          <a:off x="0" y="0"/>
          <a:ext cx="0" cy="0"/>
          <a:chOff x="0" y="0"/>
          <a:chExt cx="0" cy="0"/>
        </a:xfrm>
      </p:grpSpPr>
      <p:pic>
        <p:nvPicPr>
          <p:cNvPr id="4" name="Picture 3" descr="issa.jpg"/>
          <p:cNvPicPr>
            <a:picLocks noChangeAspect="1"/>
          </p:cNvPicPr>
          <p:nvPr/>
        </p:nvPicPr>
        <p:blipFill rotWithShape="1">
          <a:blip r:embed="rId4" cstate="print"/>
          <a:srcRect l="4461" t="18649" r="4154" b="18779"/>
          <a:stretch/>
        </p:blipFill>
        <p:spPr>
          <a:xfrm>
            <a:off x="400464" y="2703584"/>
            <a:ext cx="1574640" cy="620313"/>
          </a:xfrm>
          <a:prstGeom prst="rect">
            <a:avLst/>
          </a:prstGeom>
        </p:spPr>
      </p:pic>
      <p:pic>
        <p:nvPicPr>
          <p:cNvPr id="5" name="Picture 4" descr="OECD.jpg"/>
          <p:cNvPicPr>
            <a:picLocks noChangeAspect="1"/>
          </p:cNvPicPr>
          <p:nvPr/>
        </p:nvPicPr>
        <p:blipFill>
          <a:blip r:embed="rId5" cstate="print"/>
          <a:stretch>
            <a:fillRect/>
          </a:stretch>
        </p:blipFill>
        <p:spPr>
          <a:xfrm>
            <a:off x="400464" y="1813957"/>
            <a:ext cx="1905000" cy="695325"/>
          </a:xfrm>
          <a:prstGeom prst="rect">
            <a:avLst/>
          </a:prstGeom>
        </p:spPr>
      </p:pic>
      <p:pic>
        <p:nvPicPr>
          <p:cNvPr id="8" name="Picture 7" descr="iais.jpg"/>
          <p:cNvPicPr>
            <a:picLocks noChangeAspect="1"/>
          </p:cNvPicPr>
          <p:nvPr/>
        </p:nvPicPr>
        <p:blipFill rotWithShape="1">
          <a:blip r:embed="rId6" cstate="print"/>
          <a:srcRect l="4909" t="6745" r="2909" b="7074"/>
          <a:stretch/>
        </p:blipFill>
        <p:spPr bwMode="auto">
          <a:xfrm>
            <a:off x="400464" y="3471623"/>
            <a:ext cx="925933" cy="865665"/>
          </a:xfrm>
          <a:prstGeom prst="rect">
            <a:avLst/>
          </a:prstGeom>
          <a:noFill/>
          <a:ln w="9525">
            <a:noFill/>
            <a:miter lim="800000"/>
            <a:headEnd/>
            <a:tailEnd/>
          </a:ln>
        </p:spPr>
      </p:pic>
      <p:pic>
        <p:nvPicPr>
          <p:cNvPr id="1026" name="Picture 2" descr="http://www.iopsweb.org/media/oecdorg/satellitesites/iops.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464" y="4485014"/>
            <a:ext cx="3823979" cy="48769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FR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10698" y="3742828"/>
            <a:ext cx="1351788" cy="32325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itle 1"/>
          <p:cNvSpPr>
            <a:spLocks noGrp="1"/>
          </p:cNvSpPr>
          <p:nvPr>
            <p:ph type="title"/>
          </p:nvPr>
        </p:nvSpPr>
        <p:spPr>
          <a:xfrm>
            <a:off x="0" y="1"/>
            <a:ext cx="9144000" cy="630000"/>
          </a:xfrm>
        </p:spPr>
        <p:txBody>
          <a:bodyPr>
            <a:normAutofit/>
          </a:bodyPr>
          <a:lstStyle/>
          <a:p>
            <a:pPr algn="ctr"/>
            <a:r>
              <a:rPr lang="en-US" sz="3200" dirty="0" smtClean="0">
                <a:solidFill>
                  <a:srgbClr val="002060"/>
                </a:solidFill>
              </a:rPr>
              <a:t>Our Partners, Observers, and other relationships</a:t>
            </a:r>
            <a:endParaRPr lang="en-US" sz="3200" dirty="0">
              <a:solidFill>
                <a:srgbClr val="002060"/>
              </a:solidFill>
            </a:endParaRPr>
          </a:p>
        </p:txBody>
      </p:sp>
      <p:sp>
        <p:nvSpPr>
          <p:cNvPr id="12" name="Rounded Rectangle 11"/>
          <p:cNvSpPr/>
          <p:nvPr/>
        </p:nvSpPr>
        <p:spPr>
          <a:xfrm>
            <a:off x="275148" y="784861"/>
            <a:ext cx="2087052" cy="778119"/>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tx1"/>
                </a:solidFill>
              </a:rPr>
              <a:t>Formal</a:t>
            </a:r>
            <a:endParaRPr lang="en-GB" sz="2000" dirty="0">
              <a:solidFill>
                <a:schemeClr val="tx1"/>
              </a:solidFill>
            </a:endParaRPr>
          </a:p>
        </p:txBody>
      </p:sp>
      <p:sp>
        <p:nvSpPr>
          <p:cNvPr id="13" name="Rounded Rectangle 12"/>
          <p:cNvSpPr/>
          <p:nvPr/>
        </p:nvSpPr>
        <p:spPr>
          <a:xfrm>
            <a:off x="3450054" y="787315"/>
            <a:ext cx="2087052" cy="778119"/>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smtClean="0">
                <a:solidFill>
                  <a:schemeClr val="tx1"/>
                </a:solidFill>
              </a:rPr>
              <a:t>Informal</a:t>
            </a:r>
            <a:endParaRPr lang="en-GB" sz="2000" dirty="0">
              <a:solidFill>
                <a:schemeClr val="tx1"/>
              </a:solidFill>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1432" y="2532935"/>
            <a:ext cx="914400" cy="914400"/>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33248" y="1693102"/>
            <a:ext cx="1409658" cy="433470"/>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09448" y="3217102"/>
            <a:ext cx="1600200" cy="536150"/>
          </a:xfrm>
          <a:prstGeom prst="rect">
            <a:avLst/>
          </a:prstGeom>
        </p:spPr>
      </p:pic>
      <p:pic>
        <p:nvPicPr>
          <p:cNvPr id="21" name="Picture 20" descr="worldbank.jpg"/>
          <p:cNvPicPr>
            <a:picLocks noChangeAspect="1"/>
          </p:cNvPicPr>
          <p:nvPr/>
        </p:nvPicPr>
        <p:blipFill>
          <a:blip r:embed="rId12" cstate="print"/>
          <a:stretch>
            <a:fillRect/>
          </a:stretch>
        </p:blipFill>
        <p:spPr>
          <a:xfrm>
            <a:off x="3469951" y="4022230"/>
            <a:ext cx="2688336" cy="533400"/>
          </a:xfrm>
          <a:prstGeom prst="rect">
            <a:avLst/>
          </a:prstGeom>
        </p:spPr>
      </p:pic>
      <p:pic>
        <p:nvPicPr>
          <p:cNvPr id="22" name="Picture 2" descr="Microinsuranc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09448" y="2378902"/>
            <a:ext cx="1123950" cy="657226"/>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Oval 22"/>
          <p:cNvSpPr/>
          <p:nvPr/>
        </p:nvSpPr>
        <p:spPr>
          <a:xfrm>
            <a:off x="5067976" y="2592966"/>
            <a:ext cx="838200" cy="838200"/>
          </a:xfrm>
          <a:prstGeom prst="ellipse">
            <a:avLst/>
          </a:prstGeom>
          <a:blipFill rotWithShape="0">
            <a:blip r:embed="rId14"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4" name="Picture 6" descr="Geneva Associati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34879" y="1919936"/>
            <a:ext cx="1400734" cy="381000"/>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41635" y="3597056"/>
            <a:ext cx="4002365" cy="406160"/>
          </a:xfrm>
          <a:prstGeom prst="rect">
            <a:avLst/>
          </a:prstGeom>
        </p:spPr>
      </p:pic>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134776" y="2516766"/>
            <a:ext cx="1529967" cy="838200"/>
          </a:xfrm>
          <a:prstGeom prst="rect">
            <a:avLst/>
          </a:prstGeom>
        </p:spPr>
      </p:pic>
      <p:pic>
        <p:nvPicPr>
          <p:cNvPr id="27" name="Picture 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95649" y="876465"/>
            <a:ext cx="1447800" cy="463150"/>
          </a:xfrm>
          <a:prstGeom prst="rect">
            <a:avLst/>
          </a:prstGeom>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15067" y="2343421"/>
            <a:ext cx="685800" cy="938545"/>
          </a:xfrm>
          <a:prstGeom prst="rect">
            <a:avLst/>
          </a:prstGeom>
        </p:spPr>
      </p:pic>
      <p:pic>
        <p:nvPicPr>
          <p:cNvPr id="29" name="Picture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734300" y="1262086"/>
            <a:ext cx="1409700" cy="410652"/>
          </a:xfrm>
          <a:prstGeom prst="rect">
            <a:avLst/>
          </a:prstGeom>
        </p:spPr>
      </p:pic>
      <p:pic>
        <p:nvPicPr>
          <p:cNvPr id="30" name="Picture 2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291767" y="4085447"/>
            <a:ext cx="1650874" cy="737504"/>
          </a:xfrm>
          <a:prstGeom prst="rect">
            <a:avLst/>
          </a:prstGeom>
        </p:spPr>
      </p:pic>
      <p:pic>
        <p:nvPicPr>
          <p:cNvPr id="31" name="Picture 3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827796" y="1536236"/>
            <a:ext cx="755650" cy="911776"/>
          </a:xfrm>
          <a:prstGeom prst="rect">
            <a:avLst/>
          </a:prstGeom>
        </p:spPr>
      </p:pic>
    </p:spTree>
    <p:extLst>
      <p:ext uri="{BB962C8B-B14F-4D97-AF65-F5344CB8AC3E}">
        <p14:creationId xmlns:p14="http://schemas.microsoft.com/office/powerpoint/2010/main" val="131140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271"/>
            <a:ext cx="9144000" cy="630000"/>
          </a:xfrm>
        </p:spPr>
        <p:txBody>
          <a:bodyPr>
            <a:noAutofit/>
          </a:bodyPr>
          <a:lstStyle/>
          <a:p>
            <a:pPr algn="ctr"/>
            <a:r>
              <a:rPr lang="en-US" sz="3800" dirty="0" smtClean="0">
                <a:solidFill>
                  <a:srgbClr val="002060"/>
                </a:solidFill>
              </a:rPr>
              <a:t>How We Communicate</a:t>
            </a:r>
            <a:endParaRPr lang="en-CA" sz="3800" dirty="0">
              <a:solidFill>
                <a:srgbClr val="002060"/>
              </a:solidFill>
            </a:endParaRPr>
          </a:p>
        </p:txBody>
      </p:sp>
      <p:sp>
        <p:nvSpPr>
          <p:cNvPr id="8" name="Rounded Rectangle 7"/>
          <p:cNvSpPr/>
          <p:nvPr/>
        </p:nvSpPr>
        <p:spPr>
          <a:xfrm>
            <a:off x="1357958" y="886114"/>
            <a:ext cx="5345724" cy="4572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r>
              <a:rPr lang="en-GB" dirty="0">
                <a:solidFill>
                  <a:schemeClr val="tx1"/>
                </a:solidFill>
              </a:rPr>
              <a:t>Distribution lists, conference calls, webinars</a:t>
            </a:r>
          </a:p>
        </p:txBody>
      </p:sp>
      <p:sp>
        <p:nvSpPr>
          <p:cNvPr id="10" name="Rounded Rectangle 9"/>
          <p:cNvSpPr/>
          <p:nvPr/>
        </p:nvSpPr>
        <p:spPr>
          <a:xfrm>
            <a:off x="1357956" y="1514726"/>
            <a:ext cx="5345724" cy="4572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r>
              <a:rPr lang="en-GB" dirty="0">
                <a:solidFill>
                  <a:schemeClr val="tx1"/>
                </a:solidFill>
              </a:rPr>
              <a:t>Annual Report and Newsletters</a:t>
            </a:r>
          </a:p>
        </p:txBody>
      </p:sp>
      <p:sp>
        <p:nvSpPr>
          <p:cNvPr id="12" name="Rounded Rectangle 11"/>
          <p:cNvSpPr/>
          <p:nvPr/>
        </p:nvSpPr>
        <p:spPr>
          <a:xfrm>
            <a:off x="1357956" y="2139655"/>
            <a:ext cx="5345724" cy="6444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r>
              <a:rPr lang="en-GB" dirty="0">
                <a:solidFill>
                  <a:schemeClr val="tx1"/>
                </a:solidFill>
              </a:rPr>
              <a:t>News Releases: to inform external audiences of important IAA initiatives</a:t>
            </a:r>
          </a:p>
        </p:txBody>
      </p:sp>
      <p:sp>
        <p:nvSpPr>
          <p:cNvPr id="14" name="Rounded Rectangle 13"/>
          <p:cNvSpPr/>
          <p:nvPr/>
        </p:nvSpPr>
        <p:spPr>
          <a:xfrm>
            <a:off x="1357956" y="2954798"/>
            <a:ext cx="5345724" cy="6444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r>
              <a:rPr lang="en-GB" dirty="0">
                <a:solidFill>
                  <a:schemeClr val="tx1"/>
                </a:solidFill>
              </a:rPr>
              <a:t>Social Media:</a:t>
            </a:r>
          </a:p>
        </p:txBody>
      </p:sp>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5191" y="2986810"/>
            <a:ext cx="588932" cy="587125"/>
          </a:xfrm>
          <a:prstGeom prst="rect">
            <a:avLst/>
          </a:prstGeom>
        </p:spPr>
      </p:pic>
      <p:pic>
        <p:nvPicPr>
          <p:cNvPr id="5" name="Picture 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9042" y="2986811"/>
            <a:ext cx="594351" cy="587125"/>
          </a:xfrm>
          <a:prstGeom prst="rect">
            <a:avLst/>
          </a:prstGeom>
        </p:spPr>
      </p:pic>
      <p:pic>
        <p:nvPicPr>
          <p:cNvPr id="6" name="Picture 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0154" y="2986855"/>
            <a:ext cx="594527" cy="587386"/>
          </a:xfrm>
          <a:prstGeom prst="rect">
            <a:avLst/>
          </a:prstGeom>
        </p:spPr>
      </p:pic>
      <p:pic>
        <p:nvPicPr>
          <p:cNvPr id="7" name="Picture 6">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4991" y="2986854"/>
            <a:ext cx="599958" cy="587386"/>
          </a:xfrm>
          <a:prstGeom prst="rect">
            <a:avLst/>
          </a:prstGeom>
        </p:spPr>
      </p:pic>
      <p:sp>
        <p:nvSpPr>
          <p:cNvPr id="17" name="Rounded Rectangle 16"/>
          <p:cNvSpPr/>
          <p:nvPr/>
        </p:nvSpPr>
        <p:spPr>
          <a:xfrm>
            <a:off x="1357956" y="3766926"/>
            <a:ext cx="5345724" cy="908743"/>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r>
              <a:rPr lang="en-GB" dirty="0">
                <a:solidFill>
                  <a:schemeClr val="tx1"/>
                </a:solidFill>
              </a:rPr>
              <a:t>IAA Members’ Website contains:</a:t>
            </a:r>
          </a:p>
          <a:p>
            <a:pPr marL="285750" indent="-285750">
              <a:buFont typeface="Arial" panose="020B0604020202020204" pitchFamily="34" charset="0"/>
              <a:buChar char="•"/>
            </a:pPr>
            <a:r>
              <a:rPr lang="en-GB" dirty="0">
                <a:solidFill>
                  <a:schemeClr val="tx1"/>
                </a:solidFill>
              </a:rPr>
              <a:t>Actuarial E-Library</a:t>
            </a:r>
          </a:p>
          <a:p>
            <a:pPr marL="285750" indent="-285750">
              <a:buFont typeface="Arial" panose="020B0604020202020204" pitchFamily="34" charset="0"/>
              <a:buChar char="•"/>
            </a:pPr>
            <a:r>
              <a:rPr lang="en-GB" dirty="0">
                <a:solidFill>
                  <a:schemeClr val="tx1"/>
                </a:solidFill>
              </a:rPr>
              <a:t>International Events Calendar</a:t>
            </a:r>
          </a:p>
        </p:txBody>
      </p:sp>
      <p:sp>
        <p:nvSpPr>
          <p:cNvPr id="19" name="Chevron 18"/>
          <p:cNvSpPr/>
          <p:nvPr/>
        </p:nvSpPr>
        <p:spPr>
          <a:xfrm>
            <a:off x="6878956" y="1045145"/>
            <a:ext cx="1840167" cy="3499147"/>
          </a:xfrm>
          <a:prstGeom prst="chevron">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4543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53"/>
            <a:ext cx="9144000" cy="630000"/>
          </a:xfrm>
        </p:spPr>
        <p:txBody>
          <a:bodyPr>
            <a:noAutofit/>
          </a:bodyPr>
          <a:lstStyle/>
          <a:p>
            <a:pPr algn="ctr"/>
            <a:r>
              <a:rPr lang="fr-CA" sz="3800" dirty="0" smtClean="0">
                <a:solidFill>
                  <a:schemeClr val="tx2">
                    <a:lumMod val="75000"/>
                  </a:schemeClr>
                </a:solidFill>
              </a:rPr>
              <a:t>Sections</a:t>
            </a:r>
            <a:endParaRPr lang="en-CA" sz="2400" dirty="0">
              <a:solidFill>
                <a:schemeClr val="tx2">
                  <a:lumMod val="75000"/>
                </a:schemeClr>
              </a:solidFill>
            </a:endParaRPr>
          </a:p>
        </p:txBody>
      </p:sp>
      <p:sp>
        <p:nvSpPr>
          <p:cNvPr id="3" name="Content Placeholder 2"/>
          <p:cNvSpPr>
            <a:spLocks noGrp="1"/>
          </p:cNvSpPr>
          <p:nvPr>
            <p:ph idx="1"/>
          </p:nvPr>
        </p:nvSpPr>
        <p:spPr>
          <a:xfrm>
            <a:off x="-3690257" y="-279190"/>
            <a:ext cx="9144000" cy="1433075"/>
          </a:xfrm>
        </p:spPr>
        <p:txBody>
          <a:bodyPr>
            <a:noAutofit/>
          </a:bodyPr>
          <a:lstStyle/>
          <a:p>
            <a:pPr marL="114300" indent="0">
              <a:buNone/>
            </a:pPr>
            <a:endParaRPr lang="en-CA" sz="2800" dirty="0"/>
          </a:p>
          <a:p>
            <a:pPr marL="357188" indent="0">
              <a:buNone/>
            </a:pPr>
            <a:endParaRPr lang="en-CA" sz="2800" dirty="0" smtClean="0"/>
          </a:p>
          <a:p>
            <a:pPr marL="357188" indent="0">
              <a:buNone/>
            </a:pPr>
            <a:endParaRPr lang="en-CA" sz="2500" dirty="0">
              <a:solidFill>
                <a:srgbClr val="1A284D"/>
              </a:solidFill>
            </a:endParaRPr>
          </a:p>
        </p:txBody>
      </p:sp>
      <p:sp>
        <p:nvSpPr>
          <p:cNvPr id="5" name="Content Placeholder 2"/>
          <p:cNvSpPr txBox="1">
            <a:spLocks/>
          </p:cNvSpPr>
          <p:nvPr/>
        </p:nvSpPr>
        <p:spPr>
          <a:xfrm>
            <a:off x="-3690257" y="2851609"/>
            <a:ext cx="9144000" cy="19054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A284D"/>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37100" indent="0">
              <a:buNone/>
            </a:pPr>
            <a:endParaRPr lang="en-CA" sz="2400" dirty="0" smtClean="0"/>
          </a:p>
          <a:p>
            <a:pPr marL="357188" indent="0">
              <a:buNone/>
            </a:pPr>
            <a:endParaRPr lang="en-US" sz="2800" dirty="0" smtClean="0"/>
          </a:p>
          <a:p>
            <a:pPr marL="357188" indent="0">
              <a:buNone/>
            </a:pPr>
            <a:endParaRPr lang="en-CA" sz="2800" dirty="0" smtClean="0"/>
          </a:p>
          <a:p>
            <a:pPr marL="357188" indent="0">
              <a:buNone/>
            </a:pPr>
            <a:endParaRPr lang="en-CA" sz="2800" dirty="0" smtClean="0"/>
          </a:p>
          <a:p>
            <a:pPr marL="357188" indent="0">
              <a:buNone/>
            </a:pPr>
            <a:endParaRPr lang="en-CA" sz="2500" dirty="0"/>
          </a:p>
        </p:txBody>
      </p:sp>
      <p:sp>
        <p:nvSpPr>
          <p:cNvPr id="6" name="Rounded Rectangle 5"/>
          <p:cNvSpPr/>
          <p:nvPr/>
        </p:nvSpPr>
        <p:spPr>
          <a:xfrm>
            <a:off x="194866" y="791126"/>
            <a:ext cx="2091348" cy="180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t"/>
          <a:lstStyle/>
          <a:p>
            <a:pPr marL="114300" indent="0" algn="ctr">
              <a:buNone/>
            </a:pPr>
            <a:r>
              <a:rPr lang="en-US" sz="3000" b="1" dirty="0" smtClean="0"/>
              <a:t>AFIR</a:t>
            </a:r>
          </a:p>
          <a:p>
            <a:pPr marL="114300" indent="0" algn="ctr">
              <a:buNone/>
            </a:pPr>
            <a:r>
              <a:rPr lang="en-US" dirty="0" smtClean="0"/>
              <a:t>Actuarial </a:t>
            </a:r>
            <a:r>
              <a:rPr lang="en-US" dirty="0"/>
              <a:t>Approach for Financial </a:t>
            </a:r>
            <a:r>
              <a:rPr lang="en-US" dirty="0" smtClean="0"/>
              <a:t>Risks</a:t>
            </a:r>
            <a:endParaRPr lang="en-US" dirty="0"/>
          </a:p>
        </p:txBody>
      </p:sp>
      <p:sp>
        <p:nvSpPr>
          <p:cNvPr id="7" name="Rounded Rectangle 6"/>
          <p:cNvSpPr/>
          <p:nvPr/>
        </p:nvSpPr>
        <p:spPr>
          <a:xfrm>
            <a:off x="2411479" y="791126"/>
            <a:ext cx="2091348" cy="1800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t"/>
          <a:lstStyle/>
          <a:p>
            <a:pPr marL="114300" indent="0" algn="ctr">
              <a:buNone/>
            </a:pPr>
            <a:r>
              <a:rPr lang="en-CA" sz="3000" b="1" dirty="0" smtClean="0"/>
              <a:t>ASTIN</a:t>
            </a:r>
          </a:p>
          <a:p>
            <a:pPr marL="114300" indent="0" algn="ctr">
              <a:buNone/>
            </a:pPr>
            <a:r>
              <a:rPr lang="en-CA" dirty="0" smtClean="0"/>
              <a:t>Actuarial </a:t>
            </a:r>
            <a:r>
              <a:rPr lang="en-CA" dirty="0"/>
              <a:t>Studies in Non-Life </a:t>
            </a:r>
            <a:r>
              <a:rPr lang="en-CA" dirty="0" smtClean="0"/>
              <a:t>Insurance</a:t>
            </a:r>
            <a:endParaRPr lang="en-CA" dirty="0"/>
          </a:p>
        </p:txBody>
      </p:sp>
      <p:sp>
        <p:nvSpPr>
          <p:cNvPr id="8" name="Rounded Rectangle 7"/>
          <p:cNvSpPr/>
          <p:nvPr/>
        </p:nvSpPr>
        <p:spPr>
          <a:xfrm>
            <a:off x="1240540" y="2777413"/>
            <a:ext cx="2091348" cy="1800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t"/>
          <a:lstStyle/>
          <a:p>
            <a:pPr marL="114300" indent="0" algn="ctr">
              <a:buNone/>
            </a:pPr>
            <a:r>
              <a:rPr lang="en-CA" sz="3000" b="1" dirty="0" smtClean="0"/>
              <a:t>IAALS</a:t>
            </a:r>
          </a:p>
          <a:p>
            <a:pPr marL="114300" indent="0" algn="ctr">
              <a:buNone/>
            </a:pPr>
            <a:r>
              <a:rPr lang="en-CA" dirty="0" smtClean="0"/>
              <a:t>Life</a:t>
            </a:r>
            <a:endParaRPr lang="en-CA" dirty="0"/>
          </a:p>
        </p:txBody>
      </p:sp>
      <p:sp>
        <p:nvSpPr>
          <p:cNvPr id="9" name="Rounded Rectangle 8"/>
          <p:cNvSpPr/>
          <p:nvPr/>
        </p:nvSpPr>
        <p:spPr>
          <a:xfrm>
            <a:off x="3459042" y="2748999"/>
            <a:ext cx="2091348" cy="180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t"/>
          <a:lstStyle/>
          <a:p>
            <a:pPr marL="114300" indent="0" algn="ctr">
              <a:buNone/>
            </a:pPr>
            <a:r>
              <a:rPr lang="en-US" sz="3000" b="1" dirty="0" smtClean="0"/>
              <a:t>IACA</a:t>
            </a:r>
          </a:p>
          <a:p>
            <a:pPr marL="114300" indent="0" algn="ctr">
              <a:buNone/>
            </a:pPr>
            <a:r>
              <a:rPr lang="en-US" dirty="0" smtClean="0"/>
              <a:t>International </a:t>
            </a:r>
            <a:r>
              <a:rPr lang="en-US" dirty="0"/>
              <a:t>Association of Consulting </a:t>
            </a:r>
            <a:r>
              <a:rPr lang="en-US" dirty="0" smtClean="0"/>
              <a:t>Actuaries</a:t>
            </a:r>
            <a:endParaRPr lang="en-US" dirty="0"/>
          </a:p>
        </p:txBody>
      </p:sp>
      <p:sp>
        <p:nvSpPr>
          <p:cNvPr id="10" name="Rounded Rectangle 9"/>
          <p:cNvSpPr/>
          <p:nvPr/>
        </p:nvSpPr>
        <p:spPr>
          <a:xfrm>
            <a:off x="4628092" y="791126"/>
            <a:ext cx="2091348" cy="180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t"/>
          <a:lstStyle/>
          <a:p>
            <a:pPr marL="114300" indent="0" algn="ctr">
              <a:buNone/>
            </a:pPr>
            <a:r>
              <a:rPr lang="en-CA" sz="3000" b="1" dirty="0" smtClean="0"/>
              <a:t>AWB</a:t>
            </a:r>
          </a:p>
          <a:p>
            <a:pPr marL="114300" indent="0" algn="ctr">
              <a:buNone/>
            </a:pPr>
            <a:r>
              <a:rPr lang="en-CA" dirty="0" smtClean="0"/>
              <a:t>Actuaries </a:t>
            </a:r>
            <a:r>
              <a:rPr lang="en-CA" dirty="0"/>
              <a:t>Without </a:t>
            </a:r>
            <a:r>
              <a:rPr lang="en-CA" dirty="0" smtClean="0"/>
              <a:t>Borders</a:t>
            </a:r>
            <a:endParaRPr lang="en-CA" dirty="0"/>
          </a:p>
        </p:txBody>
      </p:sp>
      <p:sp>
        <p:nvSpPr>
          <p:cNvPr id="11" name="Rounded Rectangle 10"/>
          <p:cNvSpPr/>
          <p:nvPr/>
        </p:nvSpPr>
        <p:spPr>
          <a:xfrm>
            <a:off x="6844705" y="791126"/>
            <a:ext cx="2091348" cy="1800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t"/>
          <a:lstStyle/>
          <a:p>
            <a:pPr marL="114300" indent="0" algn="ctr">
              <a:buNone/>
            </a:pPr>
            <a:r>
              <a:rPr lang="en-CA" sz="3000" b="1" dirty="0" smtClean="0"/>
              <a:t>IAAHS</a:t>
            </a:r>
          </a:p>
          <a:p>
            <a:pPr marL="114300" indent="0" algn="ctr">
              <a:buNone/>
            </a:pPr>
            <a:r>
              <a:rPr lang="en-CA" dirty="0" smtClean="0"/>
              <a:t>Health</a:t>
            </a:r>
            <a:endParaRPr lang="en-CA" dirty="0"/>
          </a:p>
        </p:txBody>
      </p:sp>
      <p:sp>
        <p:nvSpPr>
          <p:cNvPr id="12" name="Rounded Rectangle 11"/>
          <p:cNvSpPr/>
          <p:nvPr/>
        </p:nvSpPr>
        <p:spPr>
          <a:xfrm>
            <a:off x="5673766" y="2777413"/>
            <a:ext cx="2091348" cy="1800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t"/>
          <a:lstStyle/>
          <a:p>
            <a:pPr marL="114300" indent="0" algn="ctr">
              <a:buNone/>
            </a:pPr>
            <a:r>
              <a:rPr lang="en-US" sz="3000" b="1" dirty="0" smtClean="0"/>
              <a:t>PBSS</a:t>
            </a:r>
          </a:p>
          <a:p>
            <a:pPr marL="114300" indent="0" algn="ctr">
              <a:buNone/>
            </a:pPr>
            <a:r>
              <a:rPr lang="en-US" dirty="0" smtClean="0"/>
              <a:t>Pensions</a:t>
            </a:r>
            <a:r>
              <a:rPr lang="en-US" dirty="0"/>
              <a:t>, Benefits, and Social </a:t>
            </a:r>
            <a:r>
              <a:rPr lang="en-US" dirty="0" smtClean="0"/>
              <a:t>Security</a:t>
            </a:r>
            <a:endParaRPr lang="en-US" dirty="0"/>
          </a:p>
        </p:txBody>
      </p:sp>
    </p:spTree>
    <p:extLst>
      <p:ext uri="{BB962C8B-B14F-4D97-AF65-F5344CB8AC3E}">
        <p14:creationId xmlns:p14="http://schemas.microsoft.com/office/powerpoint/2010/main" val="2796391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0000"/>
          </a:xfrm>
        </p:spPr>
        <p:txBody>
          <a:bodyPr>
            <a:noAutofit/>
          </a:bodyPr>
          <a:lstStyle/>
          <a:p>
            <a:pPr algn="ctr"/>
            <a:r>
              <a:rPr lang="en-CA" sz="3800" dirty="0">
                <a:solidFill>
                  <a:srgbClr val="002060"/>
                </a:solidFill>
                <a:latin typeface="Calibri" panose="020F0502020204030204" pitchFamily="34" charset="0"/>
              </a:rPr>
              <a:t>The IAA </a:t>
            </a:r>
            <a:r>
              <a:rPr lang="en-CA" sz="3800" dirty="0" smtClean="0">
                <a:solidFill>
                  <a:srgbClr val="002060"/>
                </a:solidFill>
                <a:latin typeface="Calibri" panose="020F0502020204030204" pitchFamily="34" charset="0"/>
              </a:rPr>
              <a:t>Sections’ Activities</a:t>
            </a:r>
            <a:endParaRPr lang="en-US" sz="3800" i="1" dirty="0">
              <a:solidFill>
                <a:srgbClr val="002060"/>
              </a:solidFill>
            </a:endParaRPr>
          </a:p>
        </p:txBody>
      </p:sp>
      <p:sp>
        <p:nvSpPr>
          <p:cNvPr id="5" name="Rounded Rectangle 4"/>
          <p:cNvSpPr/>
          <p:nvPr/>
        </p:nvSpPr>
        <p:spPr>
          <a:xfrm>
            <a:off x="2682474" y="874721"/>
            <a:ext cx="3877236" cy="4572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marL="180000" lvl="0" indent="-180000">
              <a:buFont typeface="Arial" panose="020B0604020202020204" pitchFamily="34" charset="0"/>
              <a:buChar char="•"/>
            </a:pPr>
            <a:r>
              <a:rPr lang="en-CA" sz="1400" dirty="0"/>
              <a:t>Meetings to discuss research and its application</a:t>
            </a:r>
            <a:endParaRPr lang="en-US" sz="1400" dirty="0"/>
          </a:p>
        </p:txBody>
      </p:sp>
      <p:sp>
        <p:nvSpPr>
          <p:cNvPr id="6" name="Rounded Rectangle 5"/>
          <p:cNvSpPr/>
          <p:nvPr/>
        </p:nvSpPr>
        <p:spPr>
          <a:xfrm>
            <a:off x="630590" y="782174"/>
            <a:ext cx="2087052" cy="6372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CA" sz="2000" b="1" dirty="0"/>
              <a:t>Colloquia</a:t>
            </a:r>
            <a:endParaRPr lang="en-US" sz="2000" b="1" dirty="0"/>
          </a:p>
        </p:txBody>
      </p:sp>
      <p:sp>
        <p:nvSpPr>
          <p:cNvPr id="7" name="Rounded Rectangle 6"/>
          <p:cNvSpPr/>
          <p:nvPr/>
        </p:nvSpPr>
        <p:spPr>
          <a:xfrm>
            <a:off x="2377649" y="1511921"/>
            <a:ext cx="3877236" cy="540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marL="180000" lvl="0" indent="-180000">
              <a:buFont typeface="Arial" panose="020B0604020202020204" pitchFamily="34" charset="0"/>
              <a:buChar char="•"/>
            </a:pPr>
            <a:r>
              <a:rPr lang="en-CA" sz="1400" dirty="0"/>
              <a:t>Shorter events focused on </a:t>
            </a:r>
            <a:r>
              <a:rPr lang="en-CA" sz="1400" dirty="0" smtClean="0"/>
              <a:t>topics</a:t>
            </a:r>
            <a:br>
              <a:rPr lang="en-CA" sz="1400" dirty="0" smtClean="0"/>
            </a:br>
            <a:r>
              <a:rPr lang="en-CA" sz="1400" dirty="0" smtClean="0"/>
              <a:t>of </a:t>
            </a:r>
            <a:r>
              <a:rPr lang="en-CA" sz="1400" dirty="0"/>
              <a:t>current interest</a:t>
            </a:r>
            <a:endParaRPr lang="en-US" sz="1400" dirty="0"/>
          </a:p>
        </p:txBody>
      </p:sp>
      <p:sp>
        <p:nvSpPr>
          <p:cNvPr id="8" name="Rounded Rectangle 7"/>
          <p:cNvSpPr/>
          <p:nvPr/>
        </p:nvSpPr>
        <p:spPr>
          <a:xfrm>
            <a:off x="5941477" y="1456781"/>
            <a:ext cx="2087052" cy="6372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CA" sz="2000" b="1" dirty="0"/>
              <a:t>Webinars</a:t>
            </a:r>
            <a:endParaRPr lang="en-US" sz="2000" b="1" dirty="0"/>
          </a:p>
        </p:txBody>
      </p:sp>
      <p:sp>
        <p:nvSpPr>
          <p:cNvPr id="9" name="Rounded Rectangle 8"/>
          <p:cNvSpPr/>
          <p:nvPr/>
        </p:nvSpPr>
        <p:spPr>
          <a:xfrm>
            <a:off x="2682474" y="2307178"/>
            <a:ext cx="3877236" cy="4572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marL="180000" lvl="0" indent="-180000">
              <a:buFont typeface="Arial" panose="020B0604020202020204" pitchFamily="34" charset="0"/>
              <a:buChar char="•"/>
            </a:pPr>
            <a:r>
              <a:rPr lang="en-US" sz="1400" dirty="0"/>
              <a:t>Lectures and smaller meetings</a:t>
            </a:r>
          </a:p>
        </p:txBody>
      </p:sp>
      <p:sp>
        <p:nvSpPr>
          <p:cNvPr id="10" name="Rounded Rectangle 9"/>
          <p:cNvSpPr/>
          <p:nvPr/>
        </p:nvSpPr>
        <p:spPr>
          <a:xfrm>
            <a:off x="630590" y="2220332"/>
            <a:ext cx="2087052" cy="6372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2000" b="1" dirty="0"/>
              <a:t>Other events</a:t>
            </a:r>
          </a:p>
        </p:txBody>
      </p:sp>
      <p:sp>
        <p:nvSpPr>
          <p:cNvPr id="11" name="Rounded Rectangle 10"/>
          <p:cNvSpPr/>
          <p:nvPr/>
        </p:nvSpPr>
        <p:spPr>
          <a:xfrm>
            <a:off x="2377649" y="2981562"/>
            <a:ext cx="3877236" cy="540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marL="180000" lvl="0" indent="-180000">
              <a:buFont typeface="Arial" panose="020B0604020202020204" pitchFamily="34" charset="0"/>
              <a:buChar char="•"/>
            </a:pPr>
            <a:r>
              <a:rPr lang="en-CA" sz="1400" dirty="0"/>
              <a:t>ASTIN Bulletin</a:t>
            </a:r>
            <a:endParaRPr lang="en-US" sz="1400" dirty="0"/>
          </a:p>
          <a:p>
            <a:pPr marL="180000" lvl="0" indent="-180000">
              <a:buFont typeface="Arial" panose="020B0604020202020204" pitchFamily="34" charset="0"/>
              <a:buChar char="•"/>
            </a:pPr>
            <a:r>
              <a:rPr lang="en-CA" sz="1400" dirty="0"/>
              <a:t>Other research papers </a:t>
            </a:r>
            <a:endParaRPr lang="en-US" sz="1400" dirty="0"/>
          </a:p>
        </p:txBody>
      </p:sp>
      <p:sp>
        <p:nvSpPr>
          <p:cNvPr id="12" name="Rounded Rectangle 11"/>
          <p:cNvSpPr/>
          <p:nvPr/>
        </p:nvSpPr>
        <p:spPr>
          <a:xfrm>
            <a:off x="5941477" y="2923292"/>
            <a:ext cx="2087052" cy="6372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CA" sz="2000" b="1" dirty="0"/>
              <a:t>Publications</a:t>
            </a:r>
            <a:endParaRPr lang="en-US" sz="2000" b="1" dirty="0"/>
          </a:p>
        </p:txBody>
      </p:sp>
      <p:sp>
        <p:nvSpPr>
          <p:cNvPr id="17" name="Rounded Rectangle 16"/>
          <p:cNvSpPr/>
          <p:nvPr/>
        </p:nvSpPr>
        <p:spPr>
          <a:xfrm>
            <a:off x="2682474" y="3726569"/>
            <a:ext cx="3877236" cy="54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marL="180000" lvl="0" indent="-180000">
              <a:buFont typeface="Arial" panose="020B0604020202020204" pitchFamily="34" charset="0"/>
              <a:buChar char="•"/>
            </a:pPr>
            <a:r>
              <a:rPr lang="en-CA" sz="1400" dirty="0"/>
              <a:t>Prizes </a:t>
            </a:r>
            <a:endParaRPr lang="en-US" sz="1400" dirty="0"/>
          </a:p>
          <a:p>
            <a:pPr marL="180000" lvl="0" indent="-180000">
              <a:buFont typeface="Arial" panose="020B0604020202020204" pitchFamily="34" charset="0"/>
              <a:buChar char="•"/>
            </a:pPr>
            <a:r>
              <a:rPr lang="en-US" sz="1400" dirty="0"/>
              <a:t>Networking/ discussion groups</a:t>
            </a:r>
          </a:p>
        </p:txBody>
      </p:sp>
      <p:sp>
        <p:nvSpPr>
          <p:cNvPr id="18" name="Rounded Rectangle 17"/>
          <p:cNvSpPr/>
          <p:nvPr/>
        </p:nvSpPr>
        <p:spPr>
          <a:xfrm>
            <a:off x="630590" y="3683345"/>
            <a:ext cx="2087052" cy="6372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CA" sz="2000" b="1" dirty="0"/>
              <a:t>Promotion of research</a:t>
            </a:r>
            <a:endParaRPr lang="en-US" sz="2000" b="1" dirty="0"/>
          </a:p>
        </p:txBody>
      </p:sp>
      <p:sp>
        <p:nvSpPr>
          <p:cNvPr id="19" name="Rounded Rectangle 18"/>
          <p:cNvSpPr/>
          <p:nvPr/>
        </p:nvSpPr>
        <p:spPr>
          <a:xfrm>
            <a:off x="2377649" y="4441445"/>
            <a:ext cx="3877236" cy="540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marL="180000" lvl="0" indent="-180000">
              <a:buFont typeface="Arial" panose="020B0604020202020204" pitchFamily="34" charset="0"/>
              <a:buChar char="•"/>
            </a:pPr>
            <a:r>
              <a:rPr lang="en-US" sz="1400" dirty="0"/>
              <a:t>E- based access to knowledge database</a:t>
            </a:r>
          </a:p>
          <a:p>
            <a:pPr marL="180000" lvl="0" indent="-180000">
              <a:buFont typeface="Arial" panose="020B0604020202020204" pitchFamily="34" charset="0"/>
              <a:buChar char="•"/>
            </a:pPr>
            <a:r>
              <a:rPr lang="en-US" sz="1400" dirty="0"/>
              <a:t>Virtual learning</a:t>
            </a:r>
          </a:p>
        </p:txBody>
      </p:sp>
      <p:sp>
        <p:nvSpPr>
          <p:cNvPr id="20" name="Rounded Rectangle 19"/>
          <p:cNvSpPr/>
          <p:nvPr/>
        </p:nvSpPr>
        <p:spPr>
          <a:xfrm>
            <a:off x="5941477" y="4386305"/>
            <a:ext cx="2087052" cy="6372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2000" b="1" dirty="0"/>
              <a:t>Knowledge systems</a:t>
            </a:r>
          </a:p>
        </p:txBody>
      </p:sp>
    </p:spTree>
    <p:extLst>
      <p:ext uri="{BB962C8B-B14F-4D97-AF65-F5344CB8AC3E}">
        <p14:creationId xmlns:p14="http://schemas.microsoft.com/office/powerpoint/2010/main" val="357712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5987"/>
            <a:ext cx="9144000" cy="630000"/>
          </a:xfrm>
        </p:spPr>
        <p:txBody>
          <a:bodyPr>
            <a:noAutofit/>
          </a:bodyPr>
          <a:lstStyle/>
          <a:p>
            <a:pPr algn="ctr"/>
            <a:r>
              <a:rPr lang="en-CA" sz="4000" dirty="0">
                <a:solidFill>
                  <a:srgbClr val="002060"/>
                </a:solidFill>
              </a:rPr>
              <a:t>Looking </a:t>
            </a:r>
            <a:r>
              <a:rPr lang="en-CA" sz="4000" dirty="0" smtClean="0">
                <a:solidFill>
                  <a:srgbClr val="002060"/>
                </a:solidFill>
              </a:rPr>
              <a:t>Forward</a:t>
            </a:r>
            <a:endParaRPr lang="en-CA" sz="2400" dirty="0">
              <a:solidFill>
                <a:schemeClr val="tx2">
                  <a:lumMod val="75000"/>
                </a:schemeClr>
              </a:solidFill>
            </a:endParaRPr>
          </a:p>
        </p:txBody>
      </p:sp>
      <p:sp>
        <p:nvSpPr>
          <p:cNvPr id="4" name="Rounded Rectangle 3"/>
          <p:cNvSpPr/>
          <p:nvPr/>
        </p:nvSpPr>
        <p:spPr>
          <a:xfrm>
            <a:off x="1357956" y="1619101"/>
            <a:ext cx="5345724" cy="4572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r>
              <a:rPr lang="en-CA" sz="2400" dirty="0">
                <a:solidFill>
                  <a:schemeClr val="accent1">
                    <a:lumMod val="50000"/>
                  </a:schemeClr>
                </a:solidFill>
              </a:rPr>
              <a:t>Influence change</a:t>
            </a:r>
          </a:p>
        </p:txBody>
      </p:sp>
      <p:sp>
        <p:nvSpPr>
          <p:cNvPr id="5" name="Rounded Rectangle 4"/>
          <p:cNvSpPr/>
          <p:nvPr/>
        </p:nvSpPr>
        <p:spPr>
          <a:xfrm>
            <a:off x="1357956" y="2243928"/>
            <a:ext cx="5345724" cy="4572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r>
              <a:rPr lang="en-CA" sz="2400" dirty="0">
                <a:solidFill>
                  <a:schemeClr val="accent1">
                    <a:lumMod val="50000"/>
                  </a:schemeClr>
                </a:solidFill>
              </a:rPr>
              <a:t>Look for new areas to apply our skills</a:t>
            </a:r>
          </a:p>
        </p:txBody>
      </p:sp>
      <p:sp>
        <p:nvSpPr>
          <p:cNvPr id="6" name="Rounded Rectangle 5"/>
          <p:cNvSpPr/>
          <p:nvPr/>
        </p:nvSpPr>
        <p:spPr>
          <a:xfrm>
            <a:off x="1357956" y="2868755"/>
            <a:ext cx="5345724" cy="105071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r>
              <a:rPr lang="en-CA" sz="2400" dirty="0">
                <a:solidFill>
                  <a:schemeClr val="accent1">
                    <a:lumMod val="50000"/>
                  </a:schemeClr>
                </a:solidFill>
              </a:rPr>
              <a:t>Further develop the intellectual capital of the profession</a:t>
            </a:r>
          </a:p>
        </p:txBody>
      </p:sp>
      <p:sp>
        <p:nvSpPr>
          <p:cNvPr id="7" name="Rounded Rectangle 6"/>
          <p:cNvSpPr/>
          <p:nvPr/>
        </p:nvSpPr>
        <p:spPr>
          <a:xfrm>
            <a:off x="1357956" y="4087092"/>
            <a:ext cx="5345724" cy="4572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r>
              <a:rPr lang="en-CA" sz="2400" dirty="0">
                <a:solidFill>
                  <a:schemeClr val="accent1">
                    <a:lumMod val="50000"/>
                  </a:schemeClr>
                </a:solidFill>
              </a:rPr>
              <a:t>Further develop our brand image</a:t>
            </a:r>
          </a:p>
        </p:txBody>
      </p:sp>
      <p:sp>
        <p:nvSpPr>
          <p:cNvPr id="9" name="Chevron 8"/>
          <p:cNvSpPr/>
          <p:nvPr/>
        </p:nvSpPr>
        <p:spPr>
          <a:xfrm>
            <a:off x="6878956" y="1045145"/>
            <a:ext cx="1840167" cy="3499147"/>
          </a:xfrm>
          <a:prstGeom prst="chevron">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1" name="TextBox 10"/>
          <p:cNvSpPr txBox="1"/>
          <p:nvPr/>
        </p:nvSpPr>
        <p:spPr>
          <a:xfrm>
            <a:off x="1264822" y="920935"/>
            <a:ext cx="3369733" cy="523220"/>
          </a:xfrm>
          <a:prstGeom prst="rect">
            <a:avLst/>
          </a:prstGeom>
          <a:noFill/>
        </p:spPr>
        <p:txBody>
          <a:bodyPr wrap="square" rtlCol="0">
            <a:spAutoFit/>
          </a:bodyPr>
          <a:lstStyle/>
          <a:p>
            <a:r>
              <a:rPr lang="en-CA" sz="2800" b="1" dirty="0" smtClean="0"/>
              <a:t>We need to:</a:t>
            </a:r>
            <a:endParaRPr lang="en-CA" sz="2800" b="1" dirty="0"/>
          </a:p>
        </p:txBody>
      </p:sp>
    </p:spTree>
    <p:extLst>
      <p:ext uri="{BB962C8B-B14F-4D97-AF65-F5344CB8AC3E}">
        <p14:creationId xmlns:p14="http://schemas.microsoft.com/office/powerpoint/2010/main" val="1597785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7000"/>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5605"/>
            <a:ext cx="9144000" cy="4459266"/>
          </a:xfrm>
        </p:spPr>
        <p:txBody>
          <a:bodyPr>
            <a:noAutofit/>
          </a:bodyPr>
          <a:lstStyle/>
          <a:p>
            <a:pPr algn="ctr"/>
            <a:r>
              <a:rPr lang="en-US" sz="3600" dirty="0"/>
              <a:t/>
            </a:r>
            <a:br>
              <a:rPr lang="en-US" sz="3600" dirty="0"/>
            </a:br>
            <a:endParaRPr lang="en-CA" sz="3600" dirty="0">
              <a:solidFill>
                <a:schemeClr val="tx2">
                  <a:lumMod val="75000"/>
                </a:schemeClr>
              </a:solidFill>
            </a:endParaRPr>
          </a:p>
        </p:txBody>
      </p:sp>
      <p:pic>
        <p:nvPicPr>
          <p:cNvPr id="3" name="Picture 2" descr="IAA Logo Transparent.gif"/>
          <p:cNvPicPr>
            <a:picLocks noChangeAspect="1"/>
          </p:cNvPicPr>
          <p:nvPr/>
        </p:nvPicPr>
        <p:blipFill>
          <a:blip r:embed="rId4" cstate="print"/>
          <a:stretch>
            <a:fillRect/>
          </a:stretch>
        </p:blipFill>
        <p:spPr>
          <a:xfrm>
            <a:off x="3701144" y="1640339"/>
            <a:ext cx="1741714" cy="1846218"/>
          </a:xfrm>
          <a:prstGeom prst="rect">
            <a:avLst/>
          </a:prstGeom>
        </p:spPr>
      </p:pic>
      <p:sp>
        <p:nvSpPr>
          <p:cNvPr id="5" name="Title 1"/>
          <p:cNvSpPr txBox="1">
            <a:spLocks/>
          </p:cNvSpPr>
          <p:nvPr/>
        </p:nvSpPr>
        <p:spPr>
          <a:xfrm>
            <a:off x="0" y="166091"/>
            <a:ext cx="9144000" cy="630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1A284D"/>
                </a:solidFill>
                <a:latin typeface="+mj-lt"/>
                <a:ea typeface="+mj-ea"/>
                <a:cs typeface="+mj-cs"/>
              </a:defRPr>
            </a:lvl1pPr>
          </a:lstStyle>
          <a:p>
            <a:pPr algn="ctr"/>
            <a:r>
              <a:rPr lang="fr-CA" sz="3800" dirty="0" smtClean="0">
                <a:solidFill>
                  <a:schemeClr val="tx2">
                    <a:lumMod val="75000"/>
                  </a:schemeClr>
                </a:solidFill>
              </a:rPr>
              <a:t>The </a:t>
            </a:r>
            <a:r>
              <a:rPr lang="fr-CA" sz="3800" dirty="0" err="1" smtClean="0">
                <a:solidFill>
                  <a:schemeClr val="tx2">
                    <a:lumMod val="75000"/>
                  </a:schemeClr>
                </a:solidFill>
              </a:rPr>
              <a:t>Actuary</a:t>
            </a:r>
            <a:endParaRPr lang="en-CA" sz="3800" dirty="0">
              <a:solidFill>
                <a:schemeClr val="tx2">
                  <a:lumMod val="75000"/>
                </a:schemeClr>
              </a:solidFill>
            </a:endParaRPr>
          </a:p>
        </p:txBody>
      </p:sp>
    </p:spTree>
    <p:extLst>
      <p:ext uri="{BB962C8B-B14F-4D97-AF65-F5344CB8AC3E}">
        <p14:creationId xmlns:p14="http://schemas.microsoft.com/office/powerpoint/2010/main" val="2123311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9903"/>
            <a:ext cx="9144000" cy="630000"/>
          </a:xfrm>
        </p:spPr>
        <p:txBody>
          <a:bodyPr>
            <a:noAutofit/>
          </a:bodyPr>
          <a:lstStyle/>
          <a:p>
            <a:pPr algn="ctr"/>
            <a:r>
              <a:rPr lang="en-US" sz="4000" dirty="0"/>
              <a:t>The </a:t>
            </a:r>
            <a:r>
              <a:rPr lang="en-US" sz="4000" dirty="0" smtClean="0"/>
              <a:t>Profession</a:t>
            </a:r>
            <a:r>
              <a:rPr lang="en-US" sz="4000" dirty="0"/>
              <a:t>, the IAA and </a:t>
            </a:r>
            <a:r>
              <a:rPr lang="en-US" sz="4000" dirty="0" smtClean="0"/>
              <a:t>Beyond</a:t>
            </a:r>
            <a:endParaRPr lang="en-CA" sz="3800" dirty="0">
              <a:solidFill>
                <a:schemeClr val="tx2">
                  <a:lumMod val="75000"/>
                </a:schemeClr>
              </a:solidFill>
            </a:endParaRPr>
          </a:p>
        </p:txBody>
      </p:sp>
      <p:sp>
        <p:nvSpPr>
          <p:cNvPr id="4" name="Rounded Rectangle 3"/>
          <p:cNvSpPr/>
          <p:nvPr/>
        </p:nvSpPr>
        <p:spPr>
          <a:xfrm>
            <a:off x="2504055" y="1194423"/>
            <a:ext cx="4751388" cy="1022133"/>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b="1" dirty="0" smtClean="0">
                <a:solidFill>
                  <a:schemeClr val="tx1"/>
                </a:solidFill>
              </a:rPr>
              <a:t>The profession </a:t>
            </a:r>
            <a:r>
              <a:rPr lang="en-GB" sz="2000" dirty="0" smtClean="0">
                <a:solidFill>
                  <a:schemeClr val="tx1"/>
                </a:solidFill>
              </a:rPr>
              <a:t>and where it is going</a:t>
            </a:r>
            <a:endParaRPr lang="en-GB" sz="2000" dirty="0">
              <a:solidFill>
                <a:schemeClr val="tx1"/>
              </a:solidFill>
            </a:endParaRPr>
          </a:p>
        </p:txBody>
      </p:sp>
      <p:sp>
        <p:nvSpPr>
          <p:cNvPr id="5" name="Rounded Rectangle 4"/>
          <p:cNvSpPr/>
          <p:nvPr/>
        </p:nvSpPr>
        <p:spPr>
          <a:xfrm>
            <a:off x="2502974" y="3797075"/>
            <a:ext cx="4751388" cy="99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0"/>
              </a:spcBef>
              <a:spcAft>
                <a:spcPts val="400"/>
              </a:spcAft>
            </a:pPr>
            <a:r>
              <a:rPr lang="en-US" sz="2000" dirty="0" smtClean="0"/>
              <a:t>What does it mean for </a:t>
            </a:r>
            <a:r>
              <a:rPr lang="en-US" sz="2000" b="1" dirty="0" smtClean="0"/>
              <a:t>actuaries</a:t>
            </a:r>
            <a:r>
              <a:rPr lang="en-US" sz="2000" dirty="0" smtClean="0"/>
              <a:t>?</a:t>
            </a:r>
            <a:endParaRPr lang="en-GB" sz="2000" dirty="0">
              <a:solidFill>
                <a:schemeClr val="tx1"/>
              </a:solidFill>
            </a:endParaRPr>
          </a:p>
        </p:txBody>
      </p:sp>
      <p:sp>
        <p:nvSpPr>
          <p:cNvPr id="6" name="Rounded Rectangle 5"/>
          <p:cNvSpPr/>
          <p:nvPr/>
        </p:nvSpPr>
        <p:spPr>
          <a:xfrm>
            <a:off x="2503841" y="2500040"/>
            <a:ext cx="4751388" cy="990567"/>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t>The IAA: </a:t>
            </a:r>
            <a:r>
              <a:rPr lang="en-US" sz="2000" dirty="0" smtClean="0"/>
              <a:t>past, present and future</a:t>
            </a:r>
            <a:endParaRPr lang="en-GB" sz="2000" dirty="0">
              <a:solidFill>
                <a:schemeClr val="tx1"/>
              </a:solidFill>
            </a:endParaRPr>
          </a:p>
        </p:txBody>
      </p:sp>
      <p:sp>
        <p:nvSpPr>
          <p:cNvPr id="7" name="TextBox 6"/>
          <p:cNvSpPr txBox="1"/>
          <p:nvPr/>
        </p:nvSpPr>
        <p:spPr>
          <a:xfrm>
            <a:off x="1286301" y="1186399"/>
            <a:ext cx="1080000" cy="1080000"/>
          </a:xfrm>
          <a:custGeom>
            <a:avLst/>
            <a:gdLst/>
            <a:ahLst/>
            <a:cxnLst/>
            <a:rect l="l" t="t" r="r" b="b"/>
            <a:pathLst>
              <a:path w="598861" h="1036276">
                <a:moveTo>
                  <a:pt x="320506" y="0"/>
                </a:moveTo>
                <a:cubicBezTo>
                  <a:pt x="333231" y="0"/>
                  <a:pt x="343835" y="530"/>
                  <a:pt x="352318" y="1590"/>
                </a:cubicBezTo>
                <a:cubicBezTo>
                  <a:pt x="360802" y="2651"/>
                  <a:pt x="367429" y="4109"/>
                  <a:pt x="372201" y="5965"/>
                </a:cubicBezTo>
                <a:cubicBezTo>
                  <a:pt x="376973" y="7820"/>
                  <a:pt x="380154" y="10206"/>
                  <a:pt x="381744" y="13122"/>
                </a:cubicBezTo>
                <a:cubicBezTo>
                  <a:pt x="383335" y="16038"/>
                  <a:pt x="384130" y="19087"/>
                  <a:pt x="384130" y="22268"/>
                </a:cubicBezTo>
                <a:lnTo>
                  <a:pt x="384130" y="926525"/>
                </a:lnTo>
                <a:lnTo>
                  <a:pt x="570231" y="926525"/>
                </a:lnTo>
                <a:cubicBezTo>
                  <a:pt x="574472" y="926525"/>
                  <a:pt x="578449" y="927718"/>
                  <a:pt x="582160" y="930104"/>
                </a:cubicBezTo>
                <a:cubicBezTo>
                  <a:pt x="585872" y="932490"/>
                  <a:pt x="588920" y="935936"/>
                  <a:pt x="591306" y="940443"/>
                </a:cubicBezTo>
                <a:cubicBezTo>
                  <a:pt x="593692" y="944949"/>
                  <a:pt x="595548" y="950649"/>
                  <a:pt x="596873" y="957541"/>
                </a:cubicBezTo>
                <a:cubicBezTo>
                  <a:pt x="598199" y="964434"/>
                  <a:pt x="598861" y="972652"/>
                  <a:pt x="598861" y="982196"/>
                </a:cubicBezTo>
                <a:cubicBezTo>
                  <a:pt x="598861" y="992270"/>
                  <a:pt x="598066" y="1000753"/>
                  <a:pt x="596476" y="1007645"/>
                </a:cubicBezTo>
                <a:cubicBezTo>
                  <a:pt x="594885" y="1014538"/>
                  <a:pt x="592764" y="1020105"/>
                  <a:pt x="590113" y="1024347"/>
                </a:cubicBezTo>
                <a:cubicBezTo>
                  <a:pt x="587462" y="1028588"/>
                  <a:pt x="584413" y="1031637"/>
                  <a:pt x="580967" y="1033493"/>
                </a:cubicBezTo>
                <a:cubicBezTo>
                  <a:pt x="577521" y="1035348"/>
                  <a:pt x="573942" y="1036276"/>
                  <a:pt x="570231" y="1036276"/>
                </a:cubicBezTo>
                <a:lnTo>
                  <a:pt x="32608" y="1036276"/>
                </a:lnTo>
                <a:cubicBezTo>
                  <a:pt x="28896" y="1036276"/>
                  <a:pt x="25450" y="1035348"/>
                  <a:pt x="22269" y="1033493"/>
                </a:cubicBezTo>
                <a:cubicBezTo>
                  <a:pt x="19087" y="1031637"/>
                  <a:pt x="16039" y="1028588"/>
                  <a:pt x="13123" y="1024347"/>
                </a:cubicBezTo>
                <a:cubicBezTo>
                  <a:pt x="10207" y="1020105"/>
                  <a:pt x="7953" y="1014538"/>
                  <a:pt x="6363" y="1007645"/>
                </a:cubicBezTo>
                <a:cubicBezTo>
                  <a:pt x="4772" y="1000753"/>
                  <a:pt x="3977" y="992270"/>
                  <a:pt x="3977" y="982196"/>
                </a:cubicBezTo>
                <a:cubicBezTo>
                  <a:pt x="3977" y="972652"/>
                  <a:pt x="4772" y="964434"/>
                  <a:pt x="6363" y="957541"/>
                </a:cubicBezTo>
                <a:cubicBezTo>
                  <a:pt x="7953" y="950649"/>
                  <a:pt x="9942" y="944949"/>
                  <a:pt x="12327" y="940443"/>
                </a:cubicBezTo>
                <a:cubicBezTo>
                  <a:pt x="14713" y="935936"/>
                  <a:pt x="17629" y="932490"/>
                  <a:pt x="21076" y="930104"/>
                </a:cubicBezTo>
                <a:cubicBezTo>
                  <a:pt x="24522" y="927718"/>
                  <a:pt x="28366" y="926525"/>
                  <a:pt x="32608" y="926525"/>
                </a:cubicBezTo>
                <a:lnTo>
                  <a:pt x="247339" y="926525"/>
                </a:lnTo>
                <a:lnTo>
                  <a:pt x="247339" y="143949"/>
                </a:lnTo>
                <a:lnTo>
                  <a:pt x="48514" y="262449"/>
                </a:lnTo>
                <a:cubicBezTo>
                  <a:pt x="38440" y="267751"/>
                  <a:pt x="30354" y="270932"/>
                  <a:pt x="24257" y="271993"/>
                </a:cubicBezTo>
                <a:cubicBezTo>
                  <a:pt x="18160" y="273053"/>
                  <a:pt x="13255" y="271860"/>
                  <a:pt x="9544" y="268414"/>
                </a:cubicBezTo>
                <a:cubicBezTo>
                  <a:pt x="5832" y="264967"/>
                  <a:pt x="3314" y="259268"/>
                  <a:pt x="1989" y="251315"/>
                </a:cubicBezTo>
                <a:cubicBezTo>
                  <a:pt x="663" y="243362"/>
                  <a:pt x="0" y="233288"/>
                  <a:pt x="0" y="221093"/>
                </a:cubicBezTo>
                <a:cubicBezTo>
                  <a:pt x="0" y="212080"/>
                  <a:pt x="398" y="204392"/>
                  <a:pt x="1193" y="198030"/>
                </a:cubicBezTo>
                <a:cubicBezTo>
                  <a:pt x="1989" y="191667"/>
                  <a:pt x="3181" y="186365"/>
                  <a:pt x="4772" y="182124"/>
                </a:cubicBezTo>
                <a:cubicBezTo>
                  <a:pt x="6363" y="177882"/>
                  <a:pt x="8616" y="174171"/>
                  <a:pt x="11532" y="170989"/>
                </a:cubicBezTo>
                <a:cubicBezTo>
                  <a:pt x="14448" y="167808"/>
                  <a:pt x="18292" y="164627"/>
                  <a:pt x="23064" y="161446"/>
                </a:cubicBezTo>
                <a:lnTo>
                  <a:pt x="260063" y="9543"/>
                </a:lnTo>
                <a:cubicBezTo>
                  <a:pt x="262184" y="7953"/>
                  <a:pt x="264835" y="6627"/>
                  <a:pt x="268016" y="5567"/>
                </a:cubicBezTo>
                <a:cubicBezTo>
                  <a:pt x="271198" y="4507"/>
                  <a:pt x="275174" y="3446"/>
                  <a:pt x="279946" y="2386"/>
                </a:cubicBezTo>
                <a:cubicBezTo>
                  <a:pt x="284718" y="1325"/>
                  <a:pt x="290285" y="663"/>
                  <a:pt x="296647" y="397"/>
                </a:cubicBezTo>
                <a:cubicBezTo>
                  <a:pt x="303010" y="132"/>
                  <a:pt x="310963" y="0"/>
                  <a:pt x="320506" y="0"/>
                </a:cubicBezTo>
                <a:close/>
              </a:path>
            </a:pathLst>
          </a:cu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2800" dirty="0">
              <a:solidFill>
                <a:schemeClr val="tx2"/>
              </a:solidFill>
            </a:endParaRPr>
          </a:p>
        </p:txBody>
      </p:sp>
      <p:sp>
        <p:nvSpPr>
          <p:cNvPr id="8" name="TextBox 7"/>
          <p:cNvSpPr txBox="1"/>
          <p:nvPr/>
        </p:nvSpPr>
        <p:spPr>
          <a:xfrm>
            <a:off x="1286301" y="2455392"/>
            <a:ext cx="1080000" cy="1080000"/>
          </a:xfrm>
          <a:custGeom>
            <a:avLst/>
            <a:gdLst/>
            <a:ahLst/>
            <a:cxnLst/>
            <a:rect l="l" t="t" r="r" b="b"/>
            <a:pathLst>
              <a:path w="644194" h="1044229">
                <a:moveTo>
                  <a:pt x="299828" y="0"/>
                </a:moveTo>
                <a:cubicBezTo>
                  <a:pt x="349667" y="0"/>
                  <a:pt x="393276" y="7025"/>
                  <a:pt x="430655" y="21075"/>
                </a:cubicBezTo>
                <a:cubicBezTo>
                  <a:pt x="468034" y="35126"/>
                  <a:pt x="499051" y="54345"/>
                  <a:pt x="523705" y="78735"/>
                </a:cubicBezTo>
                <a:cubicBezTo>
                  <a:pt x="548360" y="103124"/>
                  <a:pt x="566784" y="131490"/>
                  <a:pt x="578979" y="163832"/>
                </a:cubicBezTo>
                <a:cubicBezTo>
                  <a:pt x="591174" y="196174"/>
                  <a:pt x="597271" y="230637"/>
                  <a:pt x="597271" y="267221"/>
                </a:cubicBezTo>
                <a:cubicBezTo>
                  <a:pt x="597271" y="300093"/>
                  <a:pt x="594355" y="332833"/>
                  <a:pt x="588523" y="365440"/>
                </a:cubicBezTo>
                <a:cubicBezTo>
                  <a:pt x="582690" y="398048"/>
                  <a:pt x="570363" y="433306"/>
                  <a:pt x="551541" y="471215"/>
                </a:cubicBezTo>
                <a:cubicBezTo>
                  <a:pt x="532719" y="509125"/>
                  <a:pt x="505546" y="551276"/>
                  <a:pt x="470023" y="597668"/>
                </a:cubicBezTo>
                <a:cubicBezTo>
                  <a:pt x="434499" y="644061"/>
                  <a:pt x="387311" y="697478"/>
                  <a:pt x="328459" y="757921"/>
                </a:cubicBezTo>
                <a:lnTo>
                  <a:pt x="165423" y="928115"/>
                </a:lnTo>
                <a:lnTo>
                  <a:pt x="613177" y="928115"/>
                </a:lnTo>
                <a:cubicBezTo>
                  <a:pt x="617418" y="928115"/>
                  <a:pt x="621527" y="929308"/>
                  <a:pt x="625504" y="931694"/>
                </a:cubicBezTo>
                <a:cubicBezTo>
                  <a:pt x="629480" y="934080"/>
                  <a:pt x="632927" y="937659"/>
                  <a:pt x="635843" y="942431"/>
                </a:cubicBezTo>
                <a:cubicBezTo>
                  <a:pt x="638759" y="947203"/>
                  <a:pt x="640880" y="953167"/>
                  <a:pt x="642205" y="960325"/>
                </a:cubicBezTo>
                <a:cubicBezTo>
                  <a:pt x="643531" y="967483"/>
                  <a:pt x="644194" y="975833"/>
                  <a:pt x="644194" y="985377"/>
                </a:cubicBezTo>
                <a:cubicBezTo>
                  <a:pt x="644194" y="994921"/>
                  <a:pt x="643531" y="1003404"/>
                  <a:pt x="642205" y="1010827"/>
                </a:cubicBezTo>
                <a:cubicBezTo>
                  <a:pt x="640880" y="1018249"/>
                  <a:pt x="639024" y="1024479"/>
                  <a:pt x="636638" y="1029516"/>
                </a:cubicBezTo>
                <a:cubicBezTo>
                  <a:pt x="634252" y="1034553"/>
                  <a:pt x="631071" y="1038264"/>
                  <a:pt x="627095" y="1040650"/>
                </a:cubicBezTo>
                <a:cubicBezTo>
                  <a:pt x="623118" y="1043036"/>
                  <a:pt x="618744" y="1044229"/>
                  <a:pt x="613972" y="1044229"/>
                </a:cubicBezTo>
                <a:lnTo>
                  <a:pt x="45332" y="1044229"/>
                </a:lnTo>
                <a:cubicBezTo>
                  <a:pt x="37910" y="1044229"/>
                  <a:pt x="31415" y="1043301"/>
                  <a:pt x="25848" y="1041446"/>
                </a:cubicBezTo>
                <a:cubicBezTo>
                  <a:pt x="20280" y="1039590"/>
                  <a:pt x="15509" y="1036541"/>
                  <a:pt x="11532" y="1032300"/>
                </a:cubicBezTo>
                <a:cubicBezTo>
                  <a:pt x="7556" y="1028058"/>
                  <a:pt x="4640" y="1021961"/>
                  <a:pt x="2784" y="1014008"/>
                </a:cubicBezTo>
                <a:cubicBezTo>
                  <a:pt x="928" y="1006055"/>
                  <a:pt x="0" y="996246"/>
                  <a:pt x="0" y="984582"/>
                </a:cubicBezTo>
                <a:cubicBezTo>
                  <a:pt x="0" y="973978"/>
                  <a:pt x="410" y="964699"/>
                  <a:pt x="1231" y="956746"/>
                </a:cubicBezTo>
                <a:cubicBezTo>
                  <a:pt x="2051" y="948793"/>
                  <a:pt x="3826" y="941768"/>
                  <a:pt x="6555" y="935671"/>
                </a:cubicBezTo>
                <a:cubicBezTo>
                  <a:pt x="9285" y="929573"/>
                  <a:pt x="12700" y="923476"/>
                  <a:pt x="16801" y="917379"/>
                </a:cubicBezTo>
                <a:cubicBezTo>
                  <a:pt x="20902" y="911282"/>
                  <a:pt x="26229" y="904787"/>
                  <a:pt x="32782" y="897894"/>
                </a:cubicBezTo>
                <a:lnTo>
                  <a:pt x="238479" y="686344"/>
                </a:lnTo>
                <a:cubicBezTo>
                  <a:pt x="286014" y="637566"/>
                  <a:pt x="324124" y="593824"/>
                  <a:pt x="352809" y="555120"/>
                </a:cubicBezTo>
                <a:cubicBezTo>
                  <a:pt x="381494" y="516415"/>
                  <a:pt x="403621" y="481157"/>
                  <a:pt x="419192" y="449345"/>
                </a:cubicBezTo>
                <a:cubicBezTo>
                  <a:pt x="434762" y="417533"/>
                  <a:pt x="445006" y="388637"/>
                  <a:pt x="449923" y="362657"/>
                </a:cubicBezTo>
                <a:cubicBezTo>
                  <a:pt x="454840" y="336677"/>
                  <a:pt x="457298" y="312288"/>
                  <a:pt x="457298" y="289489"/>
                </a:cubicBezTo>
                <a:cubicBezTo>
                  <a:pt x="457298" y="266691"/>
                  <a:pt x="453469" y="245085"/>
                  <a:pt x="445810" y="224672"/>
                </a:cubicBezTo>
                <a:cubicBezTo>
                  <a:pt x="438151" y="204260"/>
                  <a:pt x="427072" y="186365"/>
                  <a:pt x="412575" y="170989"/>
                </a:cubicBezTo>
                <a:cubicBezTo>
                  <a:pt x="398077" y="155614"/>
                  <a:pt x="379887" y="143419"/>
                  <a:pt x="358003" y="134406"/>
                </a:cubicBezTo>
                <a:cubicBezTo>
                  <a:pt x="336120" y="125392"/>
                  <a:pt x="310954" y="120886"/>
                  <a:pt x="282506" y="120886"/>
                </a:cubicBezTo>
                <a:cubicBezTo>
                  <a:pt x="249136" y="120886"/>
                  <a:pt x="219184" y="125392"/>
                  <a:pt x="192649" y="134406"/>
                </a:cubicBezTo>
                <a:cubicBezTo>
                  <a:pt x="166114" y="143419"/>
                  <a:pt x="142862" y="153228"/>
                  <a:pt x="122893" y="163832"/>
                </a:cubicBezTo>
                <a:cubicBezTo>
                  <a:pt x="102923" y="174436"/>
                  <a:pt x="86239" y="184244"/>
                  <a:pt x="72839" y="193258"/>
                </a:cubicBezTo>
                <a:cubicBezTo>
                  <a:pt x="59439" y="202271"/>
                  <a:pt x="49454" y="206778"/>
                  <a:pt x="42884" y="206778"/>
                </a:cubicBezTo>
                <a:cubicBezTo>
                  <a:pt x="39057" y="206778"/>
                  <a:pt x="35638" y="205718"/>
                  <a:pt x="32626" y="203597"/>
                </a:cubicBezTo>
                <a:cubicBezTo>
                  <a:pt x="29615" y="201476"/>
                  <a:pt x="27152" y="198030"/>
                  <a:pt x="25239" y="193258"/>
                </a:cubicBezTo>
                <a:cubicBezTo>
                  <a:pt x="23325" y="188486"/>
                  <a:pt x="21821" y="182124"/>
                  <a:pt x="20728" y="174171"/>
                </a:cubicBezTo>
                <a:cubicBezTo>
                  <a:pt x="19634" y="166218"/>
                  <a:pt x="19087" y="156674"/>
                  <a:pt x="19087" y="145540"/>
                </a:cubicBezTo>
                <a:cubicBezTo>
                  <a:pt x="19087" y="137587"/>
                  <a:pt x="19353" y="130694"/>
                  <a:pt x="19883" y="124862"/>
                </a:cubicBezTo>
                <a:cubicBezTo>
                  <a:pt x="20413" y="119030"/>
                  <a:pt x="21341" y="113993"/>
                  <a:pt x="22666" y="109751"/>
                </a:cubicBezTo>
                <a:cubicBezTo>
                  <a:pt x="23992" y="105510"/>
                  <a:pt x="25715" y="101533"/>
                  <a:pt x="27836" y="97822"/>
                </a:cubicBezTo>
                <a:cubicBezTo>
                  <a:pt x="29957" y="94110"/>
                  <a:pt x="34198" y="89471"/>
                  <a:pt x="40561" y="83904"/>
                </a:cubicBezTo>
                <a:cubicBezTo>
                  <a:pt x="46923" y="78337"/>
                  <a:pt x="57925" y="70782"/>
                  <a:pt x="73566" y="61238"/>
                </a:cubicBezTo>
                <a:cubicBezTo>
                  <a:pt x="89206" y="51694"/>
                  <a:pt x="108824" y="42283"/>
                  <a:pt x="132418" y="33005"/>
                </a:cubicBezTo>
                <a:cubicBezTo>
                  <a:pt x="156012" y="23726"/>
                  <a:pt x="181992" y="15906"/>
                  <a:pt x="210357" y="9543"/>
                </a:cubicBezTo>
                <a:cubicBezTo>
                  <a:pt x="238723" y="3181"/>
                  <a:pt x="268547" y="0"/>
                  <a:pt x="299828" y="0"/>
                </a:cubicBezTo>
                <a:close/>
              </a:path>
            </a:pathLst>
          </a:cu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2800" dirty="0">
              <a:solidFill>
                <a:schemeClr val="tx2"/>
              </a:solidFill>
            </a:endParaRPr>
          </a:p>
        </p:txBody>
      </p:sp>
      <p:sp>
        <p:nvSpPr>
          <p:cNvPr id="9" name="TextBox 8"/>
          <p:cNvSpPr txBox="1"/>
          <p:nvPr/>
        </p:nvSpPr>
        <p:spPr>
          <a:xfrm>
            <a:off x="1286301" y="3725793"/>
            <a:ext cx="1080000" cy="1080000"/>
          </a:xfrm>
          <a:custGeom>
            <a:avLst/>
            <a:gdLst/>
            <a:ahLst/>
            <a:cxnLst/>
            <a:rect l="l" t="t" r="r" b="b"/>
            <a:pathLst>
              <a:path w="644989" h="1059340">
                <a:moveTo>
                  <a:pt x="309372" y="0"/>
                </a:moveTo>
                <a:cubicBezTo>
                  <a:pt x="357090" y="0"/>
                  <a:pt x="398976" y="6097"/>
                  <a:pt x="435029" y="18292"/>
                </a:cubicBezTo>
                <a:cubicBezTo>
                  <a:pt x="471083" y="30486"/>
                  <a:pt x="501172" y="47718"/>
                  <a:pt x="525296" y="69986"/>
                </a:cubicBezTo>
                <a:cubicBezTo>
                  <a:pt x="549420" y="92255"/>
                  <a:pt x="567447" y="118897"/>
                  <a:pt x="579376" y="149914"/>
                </a:cubicBezTo>
                <a:cubicBezTo>
                  <a:pt x="591306" y="180931"/>
                  <a:pt x="597271" y="215261"/>
                  <a:pt x="597271" y="252905"/>
                </a:cubicBezTo>
                <a:cubicBezTo>
                  <a:pt x="597271" y="285248"/>
                  <a:pt x="593029" y="315336"/>
                  <a:pt x="584546" y="343172"/>
                </a:cubicBezTo>
                <a:cubicBezTo>
                  <a:pt x="576063" y="371007"/>
                  <a:pt x="563603" y="395662"/>
                  <a:pt x="547167" y="417135"/>
                </a:cubicBezTo>
                <a:cubicBezTo>
                  <a:pt x="530730" y="438608"/>
                  <a:pt x="510583" y="456900"/>
                  <a:pt x="486724" y="472011"/>
                </a:cubicBezTo>
                <a:cubicBezTo>
                  <a:pt x="462865" y="487121"/>
                  <a:pt x="435294" y="497593"/>
                  <a:pt x="404012" y="503425"/>
                </a:cubicBezTo>
                <a:lnTo>
                  <a:pt x="404012" y="505016"/>
                </a:lnTo>
                <a:cubicBezTo>
                  <a:pt x="439536" y="508727"/>
                  <a:pt x="472011" y="517608"/>
                  <a:pt x="501437" y="531658"/>
                </a:cubicBezTo>
                <a:cubicBezTo>
                  <a:pt x="530863" y="545708"/>
                  <a:pt x="556180" y="563338"/>
                  <a:pt x="577388" y="584546"/>
                </a:cubicBezTo>
                <a:cubicBezTo>
                  <a:pt x="598596" y="605754"/>
                  <a:pt x="615165" y="630541"/>
                  <a:pt x="627094" y="658906"/>
                </a:cubicBezTo>
                <a:cubicBezTo>
                  <a:pt x="639024" y="687272"/>
                  <a:pt x="644989" y="717626"/>
                  <a:pt x="644989" y="749968"/>
                </a:cubicBezTo>
                <a:cubicBezTo>
                  <a:pt x="644989" y="797156"/>
                  <a:pt x="636770" y="839704"/>
                  <a:pt x="620334" y="877614"/>
                </a:cubicBezTo>
                <a:cubicBezTo>
                  <a:pt x="603898" y="915523"/>
                  <a:pt x="580304" y="947998"/>
                  <a:pt x="549552" y="975038"/>
                </a:cubicBezTo>
                <a:cubicBezTo>
                  <a:pt x="518801" y="1002078"/>
                  <a:pt x="480892" y="1022889"/>
                  <a:pt x="435825" y="1037469"/>
                </a:cubicBezTo>
                <a:cubicBezTo>
                  <a:pt x="390757" y="1052050"/>
                  <a:pt x="339858" y="1059340"/>
                  <a:pt x="283127" y="1059340"/>
                </a:cubicBezTo>
                <a:cubicBezTo>
                  <a:pt x="248664" y="1059340"/>
                  <a:pt x="216454" y="1056556"/>
                  <a:pt x="186498" y="1050989"/>
                </a:cubicBezTo>
                <a:cubicBezTo>
                  <a:pt x="156542" y="1045422"/>
                  <a:pt x="129899" y="1038795"/>
                  <a:pt x="106570" y="1031107"/>
                </a:cubicBezTo>
                <a:cubicBezTo>
                  <a:pt x="83241" y="1023419"/>
                  <a:pt x="63889" y="1015466"/>
                  <a:pt x="48513" y="1007248"/>
                </a:cubicBezTo>
                <a:cubicBezTo>
                  <a:pt x="33137" y="999030"/>
                  <a:pt x="23461" y="993065"/>
                  <a:pt x="19485" y="989353"/>
                </a:cubicBezTo>
                <a:cubicBezTo>
                  <a:pt x="15508" y="985642"/>
                  <a:pt x="12460" y="981931"/>
                  <a:pt x="10339" y="978219"/>
                </a:cubicBezTo>
                <a:cubicBezTo>
                  <a:pt x="8218" y="974508"/>
                  <a:pt x="6362" y="970001"/>
                  <a:pt x="4772" y="964699"/>
                </a:cubicBezTo>
                <a:cubicBezTo>
                  <a:pt x="3181" y="959397"/>
                  <a:pt x="1988" y="952902"/>
                  <a:pt x="1193" y="945214"/>
                </a:cubicBezTo>
                <a:cubicBezTo>
                  <a:pt x="398" y="937526"/>
                  <a:pt x="0" y="928115"/>
                  <a:pt x="0" y="916981"/>
                </a:cubicBezTo>
                <a:cubicBezTo>
                  <a:pt x="0" y="897894"/>
                  <a:pt x="1903" y="884639"/>
                  <a:pt x="5710" y="877216"/>
                </a:cubicBezTo>
                <a:cubicBezTo>
                  <a:pt x="9517" y="869793"/>
                  <a:pt x="14957" y="866082"/>
                  <a:pt x="22032" y="866082"/>
                </a:cubicBezTo>
                <a:cubicBezTo>
                  <a:pt x="26928" y="866082"/>
                  <a:pt x="36582" y="870324"/>
                  <a:pt x="50992" y="878807"/>
                </a:cubicBezTo>
                <a:cubicBezTo>
                  <a:pt x="65403" y="887290"/>
                  <a:pt x="83896" y="896436"/>
                  <a:pt x="106471" y="906245"/>
                </a:cubicBezTo>
                <a:cubicBezTo>
                  <a:pt x="129046" y="916053"/>
                  <a:pt x="155425" y="925199"/>
                  <a:pt x="185609" y="933682"/>
                </a:cubicBezTo>
                <a:cubicBezTo>
                  <a:pt x="215794" y="942166"/>
                  <a:pt x="249380" y="946407"/>
                  <a:pt x="286370" y="946407"/>
                </a:cubicBezTo>
                <a:cubicBezTo>
                  <a:pt x="322266" y="946407"/>
                  <a:pt x="353811" y="941901"/>
                  <a:pt x="381005" y="932887"/>
                </a:cubicBezTo>
                <a:cubicBezTo>
                  <a:pt x="408198" y="923874"/>
                  <a:pt x="431042" y="911149"/>
                  <a:pt x="449537" y="894713"/>
                </a:cubicBezTo>
                <a:cubicBezTo>
                  <a:pt x="468032" y="878277"/>
                  <a:pt x="481902" y="858792"/>
                  <a:pt x="491148" y="836258"/>
                </a:cubicBezTo>
                <a:cubicBezTo>
                  <a:pt x="500393" y="813725"/>
                  <a:pt x="505016" y="789203"/>
                  <a:pt x="505016" y="762693"/>
                </a:cubicBezTo>
                <a:cubicBezTo>
                  <a:pt x="505016" y="733532"/>
                  <a:pt x="499130" y="707287"/>
                  <a:pt x="487357" y="683958"/>
                </a:cubicBezTo>
                <a:cubicBezTo>
                  <a:pt x="475585" y="660629"/>
                  <a:pt x="458337" y="640482"/>
                  <a:pt x="435613" y="623515"/>
                </a:cubicBezTo>
                <a:cubicBezTo>
                  <a:pt x="412889" y="606549"/>
                  <a:pt x="384963" y="593559"/>
                  <a:pt x="351833" y="584546"/>
                </a:cubicBezTo>
                <a:cubicBezTo>
                  <a:pt x="318704" y="575532"/>
                  <a:pt x="281056" y="571026"/>
                  <a:pt x="238888" y="571026"/>
                </a:cubicBezTo>
                <a:lnTo>
                  <a:pt x="137860" y="571026"/>
                </a:lnTo>
                <a:cubicBezTo>
                  <a:pt x="133478" y="571026"/>
                  <a:pt x="129234" y="570098"/>
                  <a:pt x="125129" y="568242"/>
                </a:cubicBezTo>
                <a:cubicBezTo>
                  <a:pt x="121024" y="566386"/>
                  <a:pt x="117466" y="563338"/>
                  <a:pt x="114455" y="559096"/>
                </a:cubicBezTo>
                <a:cubicBezTo>
                  <a:pt x="111444" y="554854"/>
                  <a:pt x="108979" y="549287"/>
                  <a:pt x="107061" y="542395"/>
                </a:cubicBezTo>
                <a:cubicBezTo>
                  <a:pt x="105143" y="535502"/>
                  <a:pt x="104184" y="526489"/>
                  <a:pt x="104184" y="515354"/>
                </a:cubicBezTo>
                <a:cubicBezTo>
                  <a:pt x="104184" y="505281"/>
                  <a:pt x="104980" y="496930"/>
                  <a:pt x="106570" y="490303"/>
                </a:cubicBezTo>
                <a:cubicBezTo>
                  <a:pt x="108161" y="483675"/>
                  <a:pt x="110414" y="478373"/>
                  <a:pt x="113330" y="474397"/>
                </a:cubicBezTo>
                <a:cubicBezTo>
                  <a:pt x="116246" y="470420"/>
                  <a:pt x="119560" y="467504"/>
                  <a:pt x="123272" y="465648"/>
                </a:cubicBezTo>
                <a:cubicBezTo>
                  <a:pt x="126983" y="463793"/>
                  <a:pt x="131225" y="462865"/>
                  <a:pt x="135996" y="462865"/>
                </a:cubicBezTo>
                <a:lnTo>
                  <a:pt x="225865" y="462865"/>
                </a:lnTo>
                <a:cubicBezTo>
                  <a:pt x="260858" y="462865"/>
                  <a:pt x="292273" y="458358"/>
                  <a:pt x="320108" y="449345"/>
                </a:cubicBezTo>
                <a:cubicBezTo>
                  <a:pt x="347944" y="440331"/>
                  <a:pt x="371538" y="427341"/>
                  <a:pt x="390890" y="410375"/>
                </a:cubicBezTo>
                <a:cubicBezTo>
                  <a:pt x="410242" y="393408"/>
                  <a:pt x="425088" y="373128"/>
                  <a:pt x="435427" y="349534"/>
                </a:cubicBezTo>
                <a:cubicBezTo>
                  <a:pt x="445766" y="325940"/>
                  <a:pt x="450935" y="299563"/>
                  <a:pt x="450935" y="270402"/>
                </a:cubicBezTo>
                <a:cubicBezTo>
                  <a:pt x="450935" y="249194"/>
                  <a:pt x="447489" y="228914"/>
                  <a:pt x="440596" y="209562"/>
                </a:cubicBezTo>
                <a:cubicBezTo>
                  <a:pt x="433704" y="190209"/>
                  <a:pt x="423365" y="173375"/>
                  <a:pt x="409580" y="159060"/>
                </a:cubicBezTo>
                <a:cubicBezTo>
                  <a:pt x="395794" y="144745"/>
                  <a:pt x="378165" y="133478"/>
                  <a:pt x="356692" y="125260"/>
                </a:cubicBezTo>
                <a:cubicBezTo>
                  <a:pt x="335219" y="117042"/>
                  <a:pt x="310432" y="112933"/>
                  <a:pt x="282332" y="112933"/>
                </a:cubicBezTo>
                <a:cubicBezTo>
                  <a:pt x="251580" y="112933"/>
                  <a:pt x="223347" y="117572"/>
                  <a:pt x="197632" y="126850"/>
                </a:cubicBezTo>
                <a:cubicBezTo>
                  <a:pt x="171917" y="136129"/>
                  <a:pt x="148986" y="146070"/>
                  <a:pt x="128839" y="156674"/>
                </a:cubicBezTo>
                <a:cubicBezTo>
                  <a:pt x="108691" y="167278"/>
                  <a:pt x="91990" y="177219"/>
                  <a:pt x="78735" y="186498"/>
                </a:cubicBezTo>
                <a:cubicBezTo>
                  <a:pt x="65480" y="195776"/>
                  <a:pt x="56201" y="200416"/>
                  <a:pt x="50899" y="200416"/>
                </a:cubicBezTo>
                <a:cubicBezTo>
                  <a:pt x="47188" y="200416"/>
                  <a:pt x="43874" y="199753"/>
                  <a:pt x="40958" y="198427"/>
                </a:cubicBezTo>
                <a:cubicBezTo>
                  <a:pt x="38042" y="197102"/>
                  <a:pt x="35656" y="194451"/>
                  <a:pt x="33800" y="190474"/>
                </a:cubicBezTo>
                <a:cubicBezTo>
                  <a:pt x="31945" y="186498"/>
                  <a:pt x="30619" y="180931"/>
                  <a:pt x="29824" y="173773"/>
                </a:cubicBezTo>
                <a:cubicBezTo>
                  <a:pt x="29028" y="166615"/>
                  <a:pt x="28631" y="157204"/>
                  <a:pt x="28631" y="145540"/>
                </a:cubicBezTo>
                <a:cubicBezTo>
                  <a:pt x="28631" y="137587"/>
                  <a:pt x="28896" y="130562"/>
                  <a:pt x="29426" y="124464"/>
                </a:cubicBezTo>
                <a:cubicBezTo>
                  <a:pt x="29956" y="118367"/>
                  <a:pt x="31017" y="113065"/>
                  <a:pt x="32607" y="108558"/>
                </a:cubicBezTo>
                <a:cubicBezTo>
                  <a:pt x="34198" y="104052"/>
                  <a:pt x="36054" y="99943"/>
                  <a:pt x="38174" y="96231"/>
                </a:cubicBezTo>
                <a:cubicBezTo>
                  <a:pt x="40295" y="92520"/>
                  <a:pt x="43874" y="88146"/>
                  <a:pt x="48911" y="83109"/>
                </a:cubicBezTo>
                <a:cubicBezTo>
                  <a:pt x="53948" y="78072"/>
                  <a:pt x="64154" y="70782"/>
                  <a:pt x="79530" y="61238"/>
                </a:cubicBezTo>
                <a:cubicBezTo>
                  <a:pt x="94906" y="51694"/>
                  <a:pt x="113860" y="42283"/>
                  <a:pt x="136394" y="33005"/>
                </a:cubicBezTo>
                <a:cubicBezTo>
                  <a:pt x="158928" y="23726"/>
                  <a:pt x="184907" y="15906"/>
                  <a:pt x="214333" y="9543"/>
                </a:cubicBezTo>
                <a:cubicBezTo>
                  <a:pt x="243760" y="3181"/>
                  <a:pt x="275439" y="0"/>
                  <a:pt x="309372" y="0"/>
                </a:cubicBezTo>
                <a:close/>
              </a:path>
            </a:pathLst>
          </a:cu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2800" dirty="0">
              <a:solidFill>
                <a:schemeClr val="tx2"/>
              </a:solidFill>
            </a:endParaRPr>
          </a:p>
        </p:txBody>
      </p:sp>
    </p:spTree>
    <p:extLst>
      <p:ext uri="{BB962C8B-B14F-4D97-AF65-F5344CB8AC3E}">
        <p14:creationId xmlns:p14="http://schemas.microsoft.com/office/powerpoint/2010/main" val="2647599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Autofit/>
          </a:bodyPr>
          <a:lstStyle/>
          <a:p>
            <a:pPr algn="ctr"/>
            <a:r>
              <a:rPr lang="en-US" sz="2800" dirty="0" smtClean="0"/>
              <a:t>What Skills </a:t>
            </a:r>
            <a:r>
              <a:rPr lang="en-US" sz="2800" dirty="0"/>
              <a:t>are Employers </a:t>
            </a:r>
            <a:r>
              <a:rPr lang="en-US" sz="2800" dirty="0" smtClean="0"/>
              <a:t>Looking </a:t>
            </a:r>
            <a:r>
              <a:rPr lang="en-US" sz="2800" dirty="0"/>
              <a:t>F</a:t>
            </a:r>
            <a:r>
              <a:rPr lang="en-US" sz="2800" dirty="0" smtClean="0"/>
              <a:t>or ?</a:t>
            </a:r>
            <a:endParaRPr lang="en-US" sz="2800" dirty="0"/>
          </a:p>
        </p:txBody>
      </p:sp>
      <p:sp>
        <p:nvSpPr>
          <p:cNvPr id="8" name="Rounded Rectangle 7"/>
          <p:cNvSpPr/>
          <p:nvPr/>
        </p:nvSpPr>
        <p:spPr>
          <a:xfrm>
            <a:off x="771040" y="954741"/>
            <a:ext cx="7601919" cy="2013184"/>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numCol="2" rtlCol="0" anchor="t"/>
          <a:lstStyle/>
          <a:p>
            <a:endParaRPr lang="en-US" sz="2000" dirty="0"/>
          </a:p>
        </p:txBody>
      </p:sp>
      <p:sp>
        <p:nvSpPr>
          <p:cNvPr id="9" name="Rounded Rectangle 8"/>
          <p:cNvSpPr/>
          <p:nvPr/>
        </p:nvSpPr>
        <p:spPr>
          <a:xfrm>
            <a:off x="771040" y="3146160"/>
            <a:ext cx="7601919" cy="118562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numCol="2" rtlCol="0" anchor="t"/>
          <a:lstStyle/>
          <a:p>
            <a:endParaRPr lang="en-US" sz="2000" dirty="0"/>
          </a:p>
        </p:txBody>
      </p:sp>
      <p:sp>
        <p:nvSpPr>
          <p:cNvPr id="11" name="TextBox 10"/>
          <p:cNvSpPr txBox="1"/>
          <p:nvPr/>
        </p:nvSpPr>
        <p:spPr>
          <a:xfrm>
            <a:off x="771040" y="3239149"/>
            <a:ext cx="7601919" cy="369332"/>
          </a:xfrm>
          <a:prstGeom prst="rect">
            <a:avLst/>
          </a:prstGeom>
          <a:noFill/>
        </p:spPr>
        <p:txBody>
          <a:bodyPr wrap="square" rtlCol="0">
            <a:spAutoFit/>
          </a:bodyPr>
          <a:lstStyle/>
          <a:p>
            <a:pPr indent="182563"/>
            <a:r>
              <a:rPr lang="en-US" b="1" dirty="0"/>
              <a:t>Personal attributes </a:t>
            </a:r>
          </a:p>
        </p:txBody>
      </p:sp>
      <p:sp>
        <p:nvSpPr>
          <p:cNvPr id="12" name="TextBox 11"/>
          <p:cNvSpPr txBox="1"/>
          <p:nvPr/>
        </p:nvSpPr>
        <p:spPr>
          <a:xfrm>
            <a:off x="960894" y="3626610"/>
            <a:ext cx="7245459" cy="1200329"/>
          </a:xfrm>
          <a:prstGeom prst="rect">
            <a:avLst/>
          </a:prstGeom>
          <a:noFill/>
        </p:spPr>
        <p:txBody>
          <a:bodyPr wrap="square" numCol="2" rtlCol="0">
            <a:spAutoFit/>
          </a:bodyPr>
          <a:lstStyle/>
          <a:p>
            <a:pPr marL="0" lvl="1" indent="-285750">
              <a:buFont typeface="Wingdings" panose="05000000000000000000" pitchFamily="2" charset="2"/>
              <a:buChar char="Ø"/>
            </a:pPr>
            <a:r>
              <a:rPr lang="en-US" dirty="0"/>
              <a:t>Professionalism </a:t>
            </a:r>
          </a:p>
          <a:p>
            <a:pPr marL="0" lvl="1" indent="-285750">
              <a:buFont typeface="Wingdings" panose="05000000000000000000" pitchFamily="2" charset="2"/>
              <a:buChar char="Ø"/>
            </a:pPr>
            <a:r>
              <a:rPr lang="en-US" dirty="0"/>
              <a:t>Appetite to continue to </a:t>
            </a:r>
            <a:r>
              <a:rPr lang="en-US" dirty="0" smtClean="0"/>
              <a:t>develop</a:t>
            </a:r>
          </a:p>
          <a:p>
            <a:pPr marL="0" lvl="1"/>
            <a:r>
              <a:rPr lang="en-US" dirty="0" smtClean="0"/>
              <a:t> </a:t>
            </a:r>
          </a:p>
          <a:p>
            <a:pPr marL="0" lvl="1"/>
            <a:endParaRPr lang="en-US" dirty="0"/>
          </a:p>
          <a:p>
            <a:pPr marL="0" lvl="1" indent="-285750">
              <a:buFont typeface="Wingdings" panose="05000000000000000000" pitchFamily="2" charset="2"/>
              <a:buChar char="Ø"/>
            </a:pPr>
            <a:r>
              <a:rPr lang="en-US" dirty="0"/>
              <a:t>Energy </a:t>
            </a:r>
          </a:p>
          <a:p>
            <a:pPr marL="0" lvl="1" indent="-285750">
              <a:buFont typeface="Wingdings" panose="05000000000000000000" pitchFamily="2" charset="2"/>
              <a:buChar char="Ø"/>
            </a:pPr>
            <a:r>
              <a:rPr lang="en-US" dirty="0" smtClean="0"/>
              <a:t>Persistency</a:t>
            </a:r>
            <a:endParaRPr lang="en-US" dirty="0"/>
          </a:p>
        </p:txBody>
      </p:sp>
      <p:sp>
        <p:nvSpPr>
          <p:cNvPr id="13" name="TextBox 12"/>
          <p:cNvSpPr txBox="1"/>
          <p:nvPr/>
        </p:nvSpPr>
        <p:spPr>
          <a:xfrm>
            <a:off x="771040" y="976397"/>
            <a:ext cx="7601919" cy="369332"/>
          </a:xfrm>
          <a:prstGeom prst="rect">
            <a:avLst/>
          </a:prstGeom>
          <a:noFill/>
        </p:spPr>
        <p:txBody>
          <a:bodyPr wrap="square" rtlCol="0">
            <a:spAutoFit/>
          </a:bodyPr>
          <a:lstStyle/>
          <a:p>
            <a:pPr indent="182563"/>
            <a:r>
              <a:rPr lang="en-US" b="1" dirty="0"/>
              <a:t>Commercial and softer </a:t>
            </a:r>
            <a:r>
              <a:rPr lang="en-US" b="1" dirty="0" smtClean="0"/>
              <a:t>skills</a:t>
            </a:r>
            <a:endParaRPr lang="en-CA" dirty="0"/>
          </a:p>
        </p:txBody>
      </p:sp>
      <p:sp>
        <p:nvSpPr>
          <p:cNvPr id="14" name="TextBox 13"/>
          <p:cNvSpPr txBox="1"/>
          <p:nvPr/>
        </p:nvSpPr>
        <p:spPr>
          <a:xfrm>
            <a:off x="960894" y="1363858"/>
            <a:ext cx="7245459" cy="2308324"/>
          </a:xfrm>
          <a:prstGeom prst="rect">
            <a:avLst/>
          </a:prstGeom>
          <a:noFill/>
        </p:spPr>
        <p:txBody>
          <a:bodyPr wrap="square" numCol="2" rtlCol="0">
            <a:spAutoFit/>
          </a:bodyPr>
          <a:lstStyle/>
          <a:p>
            <a:pPr marL="0" lvl="1" indent="-284400">
              <a:buFont typeface="Wingdings" panose="05000000000000000000" pitchFamily="2" charset="2"/>
              <a:buChar char="Ø"/>
            </a:pPr>
            <a:r>
              <a:rPr lang="en-US" dirty="0"/>
              <a:t>Communication </a:t>
            </a:r>
          </a:p>
          <a:p>
            <a:pPr marL="0" lvl="1" indent="-284400">
              <a:buFont typeface="Wingdings" panose="05000000000000000000" pitchFamily="2" charset="2"/>
              <a:buChar char="Ø"/>
            </a:pPr>
            <a:r>
              <a:rPr lang="en-US" dirty="0"/>
              <a:t>Stakeholder </a:t>
            </a:r>
            <a:r>
              <a:rPr lang="en-US" dirty="0" smtClean="0"/>
              <a:t>management +</a:t>
            </a:r>
          </a:p>
          <a:p>
            <a:pPr marL="284400" lvl="1"/>
            <a:r>
              <a:rPr lang="en-US" dirty="0" smtClean="0"/>
              <a:t>teamwork </a:t>
            </a:r>
            <a:endParaRPr lang="en-US" dirty="0"/>
          </a:p>
          <a:p>
            <a:pPr marL="0" lvl="1" indent="-284400">
              <a:buFont typeface="Wingdings" panose="05000000000000000000" pitchFamily="2" charset="2"/>
              <a:buChar char="Ø"/>
            </a:pPr>
            <a:r>
              <a:rPr lang="en-US" dirty="0"/>
              <a:t>Consulting </a:t>
            </a:r>
          </a:p>
          <a:p>
            <a:pPr marL="0" lvl="1" indent="-284400">
              <a:buFont typeface="Wingdings" panose="05000000000000000000" pitchFamily="2" charset="2"/>
              <a:buChar char="Ø"/>
            </a:pPr>
            <a:r>
              <a:rPr lang="en-US" dirty="0"/>
              <a:t>Project </a:t>
            </a:r>
            <a:r>
              <a:rPr lang="en-US" dirty="0" smtClean="0"/>
              <a:t>Management</a:t>
            </a:r>
          </a:p>
          <a:p>
            <a:pPr marL="0" lvl="1" indent="-284400">
              <a:buFont typeface="Wingdings" panose="05000000000000000000" pitchFamily="2" charset="2"/>
              <a:buChar char="Ø"/>
            </a:pPr>
            <a:endParaRPr lang="en-US" dirty="0" smtClean="0"/>
          </a:p>
          <a:p>
            <a:pPr marL="0" lvl="1" indent="-284400">
              <a:buFont typeface="Wingdings" panose="05000000000000000000" pitchFamily="2" charset="2"/>
              <a:buChar char="Ø"/>
            </a:pPr>
            <a:endParaRPr lang="en-US" dirty="0" smtClean="0"/>
          </a:p>
          <a:p>
            <a:pPr marL="0" lvl="1"/>
            <a:r>
              <a:rPr lang="en-US" dirty="0" smtClean="0"/>
              <a:t> </a:t>
            </a:r>
            <a:endParaRPr lang="en-US" dirty="0"/>
          </a:p>
          <a:p>
            <a:pPr marL="0" lvl="1" indent="-284400">
              <a:buFont typeface="Wingdings" panose="05000000000000000000" pitchFamily="2" charset="2"/>
              <a:buChar char="Ø"/>
            </a:pPr>
            <a:r>
              <a:rPr lang="en-US" dirty="0" smtClean="0"/>
              <a:t>Delivery </a:t>
            </a:r>
          </a:p>
          <a:p>
            <a:pPr marL="0" lvl="1" indent="-284400">
              <a:buFont typeface="Wingdings" panose="05000000000000000000" pitchFamily="2" charset="2"/>
              <a:buChar char="Ø"/>
            </a:pPr>
            <a:r>
              <a:rPr lang="en-US" dirty="0" smtClean="0"/>
              <a:t>New </a:t>
            </a:r>
            <a:r>
              <a:rPr lang="en-US" dirty="0"/>
              <a:t>business </a:t>
            </a:r>
          </a:p>
          <a:p>
            <a:pPr marL="0" lvl="1" indent="-284400">
              <a:buFont typeface="Wingdings" panose="05000000000000000000" pitchFamily="2" charset="2"/>
              <a:buChar char="Ø"/>
            </a:pPr>
            <a:r>
              <a:rPr lang="en-US" dirty="0" smtClean="0"/>
              <a:t>Innovation</a:t>
            </a:r>
          </a:p>
          <a:p>
            <a:pPr marL="0" lvl="1" indent="-284400">
              <a:buFont typeface="Wingdings" panose="05000000000000000000" pitchFamily="2" charset="2"/>
              <a:buChar char="Ø"/>
            </a:pPr>
            <a:r>
              <a:rPr lang="en-US" dirty="0" smtClean="0"/>
              <a:t>Leadership </a:t>
            </a:r>
            <a:r>
              <a:rPr lang="en-US" dirty="0"/>
              <a:t>+ influence + people </a:t>
            </a:r>
          </a:p>
        </p:txBody>
      </p:sp>
    </p:spTree>
    <p:extLst>
      <p:ext uri="{BB962C8B-B14F-4D97-AF65-F5344CB8AC3E}">
        <p14:creationId xmlns:p14="http://schemas.microsoft.com/office/powerpoint/2010/main" val="1923164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4366"/>
            <a:ext cx="9144000" cy="630000"/>
          </a:xfrm>
        </p:spPr>
        <p:txBody>
          <a:bodyPr>
            <a:noAutofit/>
          </a:bodyPr>
          <a:lstStyle/>
          <a:p>
            <a:pPr algn="ctr"/>
            <a:r>
              <a:rPr lang="en-US" sz="3600" dirty="0" smtClean="0"/>
              <a:t>What does this mean for actuaries?</a:t>
            </a:r>
            <a:endParaRPr lang="en-CA" sz="3600" dirty="0">
              <a:solidFill>
                <a:schemeClr val="tx2">
                  <a:lumMod val="75000"/>
                </a:schemeClr>
              </a:solidFill>
            </a:endParaRPr>
          </a:p>
        </p:txBody>
      </p:sp>
      <p:sp>
        <p:nvSpPr>
          <p:cNvPr id="3" name="Content Placeholder 2"/>
          <p:cNvSpPr>
            <a:spLocks noGrp="1"/>
          </p:cNvSpPr>
          <p:nvPr>
            <p:ph idx="1"/>
          </p:nvPr>
        </p:nvSpPr>
        <p:spPr>
          <a:xfrm>
            <a:off x="688930" y="4197309"/>
            <a:ext cx="7665930" cy="3517898"/>
          </a:xfrm>
        </p:spPr>
        <p:txBody>
          <a:bodyPr>
            <a:noAutofit/>
          </a:bodyPr>
          <a:lstStyle/>
          <a:p>
            <a:pPr marL="700088">
              <a:buFont typeface="Wingdings" panose="05000000000000000000" pitchFamily="2" charset="2"/>
              <a:buChar char="Ø"/>
            </a:pPr>
            <a:endParaRPr lang="en-GB" sz="2800" dirty="0" smtClean="0"/>
          </a:p>
          <a:p>
            <a:pPr marL="357188" indent="0">
              <a:buNone/>
            </a:pPr>
            <a:endParaRPr lang="en-GB" sz="2800" dirty="0" smtClean="0"/>
          </a:p>
          <a:p>
            <a:pPr marL="357188" indent="0">
              <a:buNone/>
            </a:pPr>
            <a:endParaRPr lang="sv-SE" sz="2800" dirty="0" smtClean="0"/>
          </a:p>
          <a:p>
            <a:pPr marL="700088">
              <a:buFont typeface="Wingdings" panose="05000000000000000000" pitchFamily="2" charset="2"/>
              <a:buChar char="Ø"/>
            </a:pPr>
            <a:endParaRPr lang="sv-SE" sz="2800" dirty="0" smtClean="0"/>
          </a:p>
          <a:p>
            <a:pPr marL="700088">
              <a:buFont typeface="Wingdings" panose="05000000000000000000" pitchFamily="2" charset="2"/>
              <a:buChar char="Ø"/>
            </a:pPr>
            <a:endParaRPr lang="en-CA" sz="2800" dirty="0"/>
          </a:p>
          <a:p>
            <a:pPr marL="700088">
              <a:buFont typeface="Wingdings" panose="05000000000000000000" pitchFamily="2" charset="2"/>
              <a:buChar char="Ø"/>
            </a:pPr>
            <a:endParaRPr lang="en-CA" sz="2800" dirty="0" smtClean="0"/>
          </a:p>
          <a:p>
            <a:pPr marL="700088">
              <a:buFont typeface="Wingdings" panose="05000000000000000000" pitchFamily="2" charset="2"/>
              <a:buChar char="Ø"/>
            </a:pPr>
            <a:endParaRPr lang="en-CA" sz="2500" dirty="0">
              <a:solidFill>
                <a:srgbClr val="1A284D"/>
              </a:solidFill>
            </a:endParaRPr>
          </a:p>
        </p:txBody>
      </p:sp>
      <p:sp>
        <p:nvSpPr>
          <p:cNvPr id="4" name="Rounded Rectangle 3"/>
          <p:cNvSpPr/>
          <p:nvPr/>
        </p:nvSpPr>
        <p:spPr>
          <a:xfrm>
            <a:off x="966069" y="1126805"/>
            <a:ext cx="7228693" cy="502075"/>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spcAft>
                <a:spcPts val="600"/>
              </a:spcAft>
            </a:pPr>
            <a:r>
              <a:rPr lang="en-GB" sz="2400" dirty="0">
                <a:solidFill>
                  <a:schemeClr val="tx1"/>
                </a:solidFill>
              </a:rPr>
              <a:t>Develop competence (CPD), in particular “softer skills”</a:t>
            </a:r>
          </a:p>
        </p:txBody>
      </p:sp>
      <p:sp>
        <p:nvSpPr>
          <p:cNvPr id="5" name="Rounded Rectangle 4"/>
          <p:cNvSpPr/>
          <p:nvPr/>
        </p:nvSpPr>
        <p:spPr>
          <a:xfrm>
            <a:off x="966069" y="1790248"/>
            <a:ext cx="7228693" cy="504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spcAft>
                <a:spcPts val="600"/>
              </a:spcAft>
            </a:pPr>
            <a:r>
              <a:rPr lang="en-GB" sz="2400" dirty="0">
                <a:solidFill>
                  <a:schemeClr val="tx1"/>
                </a:solidFill>
              </a:rPr>
              <a:t>Seek new areas to apply skills</a:t>
            </a:r>
          </a:p>
        </p:txBody>
      </p:sp>
      <p:sp>
        <p:nvSpPr>
          <p:cNvPr id="6" name="Rounded Rectangle 5"/>
          <p:cNvSpPr/>
          <p:nvPr/>
        </p:nvSpPr>
        <p:spPr>
          <a:xfrm>
            <a:off x="966068" y="2452196"/>
            <a:ext cx="7228693" cy="504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spcAft>
                <a:spcPts val="600"/>
              </a:spcAft>
            </a:pPr>
            <a:r>
              <a:rPr lang="en-GB" sz="2400" dirty="0">
                <a:solidFill>
                  <a:schemeClr val="tx1"/>
                </a:solidFill>
              </a:rPr>
              <a:t>Keep informed</a:t>
            </a:r>
          </a:p>
        </p:txBody>
      </p:sp>
      <p:sp>
        <p:nvSpPr>
          <p:cNvPr id="7" name="Rounded Rectangle 6"/>
          <p:cNvSpPr/>
          <p:nvPr/>
        </p:nvSpPr>
        <p:spPr>
          <a:xfrm>
            <a:off x="966067" y="3116296"/>
            <a:ext cx="7228693" cy="504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spcAft>
                <a:spcPts val="600"/>
              </a:spcAft>
            </a:pPr>
            <a:r>
              <a:rPr lang="en-GB" sz="2400" dirty="0">
                <a:solidFill>
                  <a:schemeClr val="tx1"/>
                </a:solidFill>
              </a:rPr>
              <a:t>Be seen to be professional</a:t>
            </a:r>
          </a:p>
        </p:txBody>
      </p:sp>
      <p:sp>
        <p:nvSpPr>
          <p:cNvPr id="8" name="Rounded Rectangle 7"/>
          <p:cNvSpPr/>
          <p:nvPr/>
        </p:nvSpPr>
        <p:spPr>
          <a:xfrm>
            <a:off x="966069" y="3786965"/>
            <a:ext cx="7228693" cy="504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spcAft>
                <a:spcPts val="600"/>
              </a:spcAft>
            </a:pPr>
            <a:r>
              <a:rPr lang="en-GB" sz="2400" dirty="0">
                <a:solidFill>
                  <a:schemeClr val="tx1"/>
                </a:solidFill>
              </a:rPr>
              <a:t>Think of how one communicates well</a:t>
            </a:r>
          </a:p>
        </p:txBody>
      </p:sp>
    </p:spTree>
    <p:extLst>
      <p:ext uri="{BB962C8B-B14F-4D97-AF65-F5344CB8AC3E}">
        <p14:creationId xmlns:p14="http://schemas.microsoft.com/office/powerpoint/2010/main" val="3534770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2"/>
          <p:cNvSpPr txBox="1">
            <a:spLocks/>
          </p:cNvSpPr>
          <p:nvPr/>
        </p:nvSpPr>
        <p:spPr>
          <a:xfrm>
            <a:off x="0" y="-1"/>
            <a:ext cx="9144000" cy="712987"/>
          </a:xfrm>
          <a:prstGeom prst="rect">
            <a:avLst/>
          </a:prstGeom>
          <a:effectLst/>
        </p:spPr>
        <p:txBody>
          <a:bodyPr>
            <a:normAutofit/>
          </a:bodyPr>
          <a:lstStyle/>
          <a:p>
            <a:pPr algn="ctr">
              <a:spcBef>
                <a:spcPct val="0"/>
              </a:spcBef>
              <a:defRPr/>
            </a:pPr>
            <a:r>
              <a:rPr lang="en-US" sz="4000" dirty="0" smtClean="0">
                <a:solidFill>
                  <a:schemeClr val="bg1"/>
                </a:solidFill>
                <a:effectLst>
                  <a:innerShdw blurRad="63500" dist="50800" dir="13500000">
                    <a:prstClr val="black">
                      <a:alpha val="50000"/>
                    </a:prstClr>
                  </a:innerShdw>
                </a:effectLst>
                <a:latin typeface="+mj-lt"/>
              </a:rPr>
              <a:t>Thank you</a:t>
            </a:r>
            <a:endParaRPr kumimoji="0" lang="en-CA" sz="4000" i="0" u="none" strike="noStrike" kern="1200" normalizeH="0" baseline="0" noProof="0" dirty="0">
              <a:solidFill>
                <a:schemeClr val="bg1"/>
              </a:solidFill>
              <a:effectLst>
                <a:innerShdw blurRad="63500" dist="50800" dir="13500000">
                  <a:prstClr val="black">
                    <a:alpha val="50000"/>
                  </a:prstClr>
                </a:innerShdw>
              </a:effectLst>
              <a:uLnTx/>
              <a:uFillTx/>
              <a:latin typeface="+mj-lt"/>
              <a:ea typeface="+mj-ea"/>
              <a:cs typeface="+mj-cs"/>
            </a:endParaRPr>
          </a:p>
        </p:txBody>
      </p:sp>
      <p:sp>
        <p:nvSpPr>
          <p:cNvPr id="6" name="TextBox 5"/>
          <p:cNvSpPr txBox="1"/>
          <p:nvPr/>
        </p:nvSpPr>
        <p:spPr>
          <a:xfrm>
            <a:off x="64655" y="712986"/>
            <a:ext cx="9005454" cy="1138773"/>
          </a:xfrm>
          <a:prstGeom prst="rect">
            <a:avLst/>
          </a:prstGeom>
          <a:noFill/>
          <a:effectLst/>
        </p:spPr>
        <p:txBody>
          <a:bodyPr wrap="square" rtlCol="0">
            <a:spAutoFit/>
          </a:bodyPr>
          <a:lstStyle/>
          <a:p>
            <a:pPr algn="ctr"/>
            <a:r>
              <a:rPr lang="en-US" sz="3400" dirty="0" smtClean="0">
                <a:ln w="11430"/>
                <a:solidFill>
                  <a:srgbClr val="FFA861"/>
                </a:solidFill>
                <a:effectLst>
                  <a:innerShdw blurRad="63500" dist="50800" dir="13500000">
                    <a:prstClr val="black">
                      <a:alpha val="50000"/>
                    </a:prstClr>
                  </a:innerShdw>
                </a:effectLst>
              </a:rPr>
              <a:t>Moving </a:t>
            </a:r>
            <a:r>
              <a:rPr lang="en-US" sz="3400" dirty="0">
                <a:ln w="11430"/>
                <a:solidFill>
                  <a:srgbClr val="FFA861"/>
                </a:solidFill>
                <a:effectLst>
                  <a:innerShdw blurRad="63500" dist="50800" dir="13500000">
                    <a:prstClr val="black">
                      <a:alpha val="50000"/>
                    </a:prstClr>
                  </a:innerShdw>
                </a:effectLst>
              </a:rPr>
              <a:t>the profession forward </a:t>
            </a:r>
            <a:r>
              <a:rPr lang="en-US" sz="3400" dirty="0" smtClean="0">
                <a:ln w="11430"/>
                <a:solidFill>
                  <a:srgbClr val="FFA861"/>
                </a:solidFill>
                <a:effectLst>
                  <a:innerShdw blurRad="63500" dist="50800" dir="13500000">
                    <a:prstClr val="black">
                      <a:alpha val="50000"/>
                    </a:prstClr>
                  </a:innerShdw>
                </a:effectLst>
              </a:rPr>
              <a:t>internationally</a:t>
            </a:r>
          </a:p>
          <a:p>
            <a:pPr algn="ctr"/>
            <a:r>
              <a:rPr lang="en-CA" sz="3400" b="1" dirty="0" smtClean="0">
                <a:solidFill>
                  <a:schemeClr val="bg1"/>
                </a:solidFill>
                <a:effectLst>
                  <a:innerShdw blurRad="63500" dist="50800" dir="13500000">
                    <a:prstClr val="black">
                      <a:alpha val="50000"/>
                    </a:prstClr>
                  </a:innerShdw>
                </a:effectLst>
              </a:rPr>
              <a:t>actuaries.org</a:t>
            </a:r>
            <a:endParaRPr lang="en-CA" sz="3400" b="1" dirty="0">
              <a:solidFill>
                <a:schemeClr val="bg1"/>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1305714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9903"/>
            <a:ext cx="9144000" cy="630000"/>
          </a:xfrm>
        </p:spPr>
        <p:txBody>
          <a:bodyPr>
            <a:noAutofit/>
          </a:bodyPr>
          <a:lstStyle/>
          <a:p>
            <a:pPr algn="ctr"/>
            <a:r>
              <a:rPr lang="en-US" sz="4000" dirty="0"/>
              <a:t>Change </a:t>
            </a:r>
            <a:r>
              <a:rPr lang="en-US" sz="4000" dirty="0" smtClean="0"/>
              <a:t>Drivers</a:t>
            </a:r>
            <a:endParaRPr lang="en-CA" sz="3800" dirty="0">
              <a:solidFill>
                <a:schemeClr val="tx2">
                  <a:lumMod val="75000"/>
                </a:schemeClr>
              </a:solidFill>
            </a:endParaRPr>
          </a:p>
        </p:txBody>
      </p:sp>
      <p:sp>
        <p:nvSpPr>
          <p:cNvPr id="4" name="Rounded Rectangle 3"/>
          <p:cNvSpPr/>
          <p:nvPr/>
        </p:nvSpPr>
        <p:spPr>
          <a:xfrm>
            <a:off x="1357958" y="1335814"/>
            <a:ext cx="5345724" cy="4572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r>
              <a:rPr lang="en-GB" sz="2800" dirty="0" smtClean="0">
                <a:solidFill>
                  <a:schemeClr val="tx1"/>
                </a:solidFill>
              </a:rPr>
              <a:t>Technology</a:t>
            </a:r>
            <a:endParaRPr lang="en-GB" sz="2800" dirty="0">
              <a:solidFill>
                <a:schemeClr val="tx1"/>
              </a:solidFill>
            </a:endParaRPr>
          </a:p>
        </p:txBody>
      </p:sp>
      <p:sp>
        <p:nvSpPr>
          <p:cNvPr id="5" name="Rounded Rectangle 4"/>
          <p:cNvSpPr/>
          <p:nvPr/>
        </p:nvSpPr>
        <p:spPr>
          <a:xfrm>
            <a:off x="1357956" y="1964426"/>
            <a:ext cx="5345724" cy="4572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r>
              <a:rPr lang="en-GB" sz="2800" dirty="0" smtClean="0">
                <a:solidFill>
                  <a:schemeClr val="tx1"/>
                </a:solidFill>
              </a:rPr>
              <a:t>Information</a:t>
            </a:r>
            <a:endParaRPr lang="en-GB" sz="2800" dirty="0">
              <a:solidFill>
                <a:schemeClr val="tx1"/>
              </a:solidFill>
            </a:endParaRPr>
          </a:p>
        </p:txBody>
      </p:sp>
      <p:sp>
        <p:nvSpPr>
          <p:cNvPr id="6" name="Rounded Rectangle 5"/>
          <p:cNvSpPr/>
          <p:nvPr/>
        </p:nvSpPr>
        <p:spPr>
          <a:xfrm>
            <a:off x="1357956" y="2589355"/>
            <a:ext cx="5345724" cy="4572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r>
              <a:rPr lang="en-GB" sz="2800" dirty="0" smtClean="0">
                <a:solidFill>
                  <a:schemeClr val="tx1"/>
                </a:solidFill>
              </a:rPr>
              <a:t>Business complexity</a:t>
            </a:r>
            <a:endParaRPr lang="en-GB" sz="2800" dirty="0">
              <a:solidFill>
                <a:schemeClr val="tx1"/>
              </a:solidFill>
            </a:endParaRPr>
          </a:p>
        </p:txBody>
      </p:sp>
      <p:sp>
        <p:nvSpPr>
          <p:cNvPr id="7" name="Rounded Rectangle 6"/>
          <p:cNvSpPr/>
          <p:nvPr/>
        </p:nvSpPr>
        <p:spPr>
          <a:xfrm>
            <a:off x="1357956" y="3214284"/>
            <a:ext cx="5345724" cy="4572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r>
              <a:rPr lang="en-GB" sz="2800" dirty="0" smtClean="0">
                <a:solidFill>
                  <a:schemeClr val="tx1"/>
                </a:solidFill>
              </a:rPr>
              <a:t>Globalization</a:t>
            </a:r>
            <a:endParaRPr lang="en-GB" sz="2800" dirty="0">
              <a:solidFill>
                <a:schemeClr val="tx1"/>
              </a:solidFill>
            </a:endParaRPr>
          </a:p>
        </p:txBody>
      </p:sp>
      <p:sp>
        <p:nvSpPr>
          <p:cNvPr id="8" name="Rounded Rectangle 7"/>
          <p:cNvSpPr/>
          <p:nvPr/>
        </p:nvSpPr>
        <p:spPr>
          <a:xfrm>
            <a:off x="1357956" y="3839213"/>
            <a:ext cx="5345724" cy="4572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r>
              <a:rPr lang="en-GB" sz="2800" dirty="0" smtClean="0">
                <a:solidFill>
                  <a:schemeClr val="tx1"/>
                </a:solidFill>
              </a:rPr>
              <a:t>Regulation</a:t>
            </a:r>
            <a:endParaRPr lang="en-GB" sz="2800" dirty="0">
              <a:solidFill>
                <a:schemeClr val="tx1"/>
              </a:solidFill>
            </a:endParaRPr>
          </a:p>
        </p:txBody>
      </p:sp>
      <p:sp>
        <p:nvSpPr>
          <p:cNvPr id="9" name="Chevron 8"/>
          <p:cNvSpPr/>
          <p:nvPr/>
        </p:nvSpPr>
        <p:spPr>
          <a:xfrm>
            <a:off x="6878956" y="1045145"/>
            <a:ext cx="1840167" cy="3499147"/>
          </a:xfrm>
          <a:prstGeom prst="chevron">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4691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7793"/>
            <a:ext cx="9144000" cy="630000"/>
          </a:xfrm>
        </p:spPr>
        <p:txBody>
          <a:bodyPr>
            <a:noAutofit/>
          </a:bodyPr>
          <a:lstStyle/>
          <a:p>
            <a:pPr algn="ctr"/>
            <a:r>
              <a:rPr lang="en-CA" sz="3600" dirty="0">
                <a:solidFill>
                  <a:srgbClr val="002060"/>
                </a:solidFill>
              </a:rPr>
              <a:t>Some of the Challenges Facing the Actuarial Profession Today</a:t>
            </a:r>
            <a:endParaRPr lang="en-CA" sz="3600" dirty="0">
              <a:solidFill>
                <a:schemeClr val="tx2">
                  <a:lumMod val="75000"/>
                </a:schemeClr>
              </a:solidFill>
            </a:endParaRPr>
          </a:p>
        </p:txBody>
      </p:sp>
      <p:sp>
        <p:nvSpPr>
          <p:cNvPr id="4" name="Rounded Rectangle 3"/>
          <p:cNvSpPr/>
          <p:nvPr/>
        </p:nvSpPr>
        <p:spPr>
          <a:xfrm>
            <a:off x="194866" y="1411610"/>
            <a:ext cx="2091348" cy="144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50" dirty="0" smtClean="0">
                <a:solidFill>
                  <a:schemeClr val="tx1"/>
                </a:solidFill>
              </a:rPr>
              <a:t>Negative interest rates</a:t>
            </a:r>
            <a:endParaRPr lang="en-GB" sz="1850" dirty="0">
              <a:solidFill>
                <a:schemeClr val="tx1"/>
              </a:solidFill>
            </a:endParaRPr>
          </a:p>
        </p:txBody>
      </p:sp>
      <p:sp>
        <p:nvSpPr>
          <p:cNvPr id="5" name="Rounded Rectangle 4"/>
          <p:cNvSpPr/>
          <p:nvPr/>
        </p:nvSpPr>
        <p:spPr>
          <a:xfrm>
            <a:off x="2411479" y="1411610"/>
            <a:ext cx="2091348" cy="1440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spcBef>
                <a:spcPts val="0"/>
              </a:spcBef>
              <a:spcAft>
                <a:spcPts val="400"/>
              </a:spcAft>
            </a:pPr>
            <a:r>
              <a:rPr lang="en-US" sz="1850" dirty="0" smtClean="0"/>
              <a:t>Major world demographic/</a:t>
            </a:r>
            <a:br>
              <a:rPr lang="en-US" sz="1850" dirty="0" smtClean="0"/>
            </a:br>
            <a:r>
              <a:rPr lang="en-US" sz="1850" dirty="0" smtClean="0"/>
              <a:t>economic changes</a:t>
            </a:r>
            <a:endParaRPr lang="en-US" sz="1850" b="1" dirty="0"/>
          </a:p>
        </p:txBody>
      </p:sp>
      <p:sp>
        <p:nvSpPr>
          <p:cNvPr id="7" name="Rounded Rectangle 6"/>
          <p:cNvSpPr/>
          <p:nvPr/>
        </p:nvSpPr>
        <p:spPr>
          <a:xfrm>
            <a:off x="194652" y="2978441"/>
            <a:ext cx="2091348" cy="1440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50" dirty="0" smtClean="0"/>
              <a:t>Global regulation and supervision</a:t>
            </a:r>
            <a:endParaRPr lang="en-GB" sz="1850" dirty="0">
              <a:solidFill>
                <a:schemeClr val="tx1"/>
              </a:solidFill>
            </a:endParaRPr>
          </a:p>
        </p:txBody>
      </p:sp>
      <p:sp>
        <p:nvSpPr>
          <p:cNvPr id="8" name="Rounded Rectangle 7"/>
          <p:cNvSpPr/>
          <p:nvPr/>
        </p:nvSpPr>
        <p:spPr>
          <a:xfrm>
            <a:off x="2413154" y="2950027"/>
            <a:ext cx="2091348" cy="144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50" dirty="0" smtClean="0">
                <a:solidFill>
                  <a:schemeClr val="tx1"/>
                </a:solidFill>
              </a:rPr>
              <a:t>Rapid changes in the ways people do business</a:t>
            </a:r>
            <a:endParaRPr lang="en-GB" sz="1850" b="1" dirty="0">
              <a:solidFill>
                <a:schemeClr val="tx1"/>
              </a:solidFill>
            </a:endParaRPr>
          </a:p>
        </p:txBody>
      </p:sp>
      <p:sp>
        <p:nvSpPr>
          <p:cNvPr id="10" name="Rounded Rectangle 9"/>
          <p:cNvSpPr/>
          <p:nvPr/>
        </p:nvSpPr>
        <p:spPr>
          <a:xfrm>
            <a:off x="4628092" y="1411610"/>
            <a:ext cx="2091348" cy="144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50" dirty="0" smtClean="0">
                <a:solidFill>
                  <a:schemeClr val="tx1"/>
                </a:solidFill>
              </a:rPr>
              <a:t>Products, distribution and processes challenges</a:t>
            </a:r>
            <a:endParaRPr lang="en-GB" sz="1850" dirty="0">
              <a:solidFill>
                <a:schemeClr val="tx1"/>
              </a:solidFill>
            </a:endParaRPr>
          </a:p>
        </p:txBody>
      </p:sp>
      <p:sp>
        <p:nvSpPr>
          <p:cNvPr id="11" name="Rounded Rectangle 10"/>
          <p:cNvSpPr/>
          <p:nvPr/>
        </p:nvSpPr>
        <p:spPr>
          <a:xfrm>
            <a:off x="6844705" y="1411610"/>
            <a:ext cx="2091348" cy="1440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spcBef>
                <a:spcPts val="0"/>
              </a:spcBef>
              <a:spcAft>
                <a:spcPts val="400"/>
              </a:spcAft>
            </a:pPr>
            <a:r>
              <a:rPr lang="en-US" sz="1850" dirty="0" smtClean="0"/>
              <a:t>Customer information ‘mining’ and “big data”</a:t>
            </a:r>
            <a:endParaRPr lang="en-US" sz="1850" b="1" dirty="0"/>
          </a:p>
        </p:txBody>
      </p:sp>
      <p:sp>
        <p:nvSpPr>
          <p:cNvPr id="12" name="Rounded Rectangle 11"/>
          <p:cNvSpPr/>
          <p:nvPr/>
        </p:nvSpPr>
        <p:spPr>
          <a:xfrm>
            <a:off x="4627878" y="2978441"/>
            <a:ext cx="2091348" cy="1440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50" dirty="0" smtClean="0"/>
              <a:t>Affinity groups</a:t>
            </a:r>
            <a:endParaRPr lang="en-GB" sz="1850" dirty="0">
              <a:solidFill>
                <a:schemeClr val="tx1"/>
              </a:solidFill>
            </a:endParaRPr>
          </a:p>
        </p:txBody>
      </p:sp>
      <p:sp>
        <p:nvSpPr>
          <p:cNvPr id="13" name="Rounded Rectangle 12"/>
          <p:cNvSpPr/>
          <p:nvPr/>
        </p:nvSpPr>
        <p:spPr>
          <a:xfrm>
            <a:off x="6846380" y="2950027"/>
            <a:ext cx="2091348" cy="144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50" dirty="0" smtClean="0">
                <a:solidFill>
                  <a:schemeClr val="tx1"/>
                </a:solidFill>
              </a:rPr>
              <a:t>Business optimisations and risk management</a:t>
            </a:r>
            <a:endParaRPr lang="en-GB" sz="1850" b="1" dirty="0">
              <a:solidFill>
                <a:schemeClr val="tx1"/>
              </a:solidFill>
            </a:endParaRPr>
          </a:p>
        </p:txBody>
      </p:sp>
    </p:spTree>
    <p:extLst>
      <p:ext uri="{BB962C8B-B14F-4D97-AF65-F5344CB8AC3E}">
        <p14:creationId xmlns:p14="http://schemas.microsoft.com/office/powerpoint/2010/main" val="393397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0521"/>
            <a:ext cx="9144000" cy="767272"/>
          </a:xfrm>
        </p:spPr>
        <p:txBody>
          <a:bodyPr>
            <a:noAutofit/>
          </a:bodyPr>
          <a:lstStyle/>
          <a:p>
            <a:pPr algn="ctr"/>
            <a:r>
              <a:rPr lang="en-US" sz="3600" dirty="0" smtClean="0"/>
              <a:t>A Vision </a:t>
            </a:r>
            <a:r>
              <a:rPr lang="en-US" sz="3600" dirty="0"/>
              <a:t>for the Profession</a:t>
            </a:r>
            <a:endParaRPr lang="en-CA" sz="3600" dirty="0">
              <a:solidFill>
                <a:schemeClr val="tx2">
                  <a:lumMod val="75000"/>
                </a:schemeClr>
              </a:solidFill>
            </a:endParaRPr>
          </a:p>
        </p:txBody>
      </p:sp>
      <p:sp>
        <p:nvSpPr>
          <p:cNvPr id="4" name="Rounded Rectangle 3"/>
          <p:cNvSpPr/>
          <p:nvPr/>
        </p:nvSpPr>
        <p:spPr>
          <a:xfrm>
            <a:off x="859971" y="1183537"/>
            <a:ext cx="7424057" cy="3257834"/>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Actuaries apply unique skills and a professional approach to solving complex problems, advising on future risks, opportunities and options, across diverse fields and industries </a:t>
            </a:r>
          </a:p>
        </p:txBody>
      </p:sp>
    </p:spTree>
    <p:extLst>
      <p:ext uri="{BB962C8B-B14F-4D97-AF65-F5344CB8AC3E}">
        <p14:creationId xmlns:p14="http://schemas.microsoft.com/office/powerpoint/2010/main" val="391217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7891"/>
            <a:ext cx="9144000" cy="704642"/>
          </a:xfrm>
        </p:spPr>
        <p:txBody>
          <a:bodyPr>
            <a:noAutofit/>
          </a:bodyPr>
          <a:lstStyle/>
          <a:p>
            <a:pPr algn="ctr"/>
            <a:r>
              <a:rPr lang="en-US" sz="3600" dirty="0"/>
              <a:t>Unique </a:t>
            </a:r>
            <a:r>
              <a:rPr lang="en-US" sz="3600" dirty="0" smtClean="0"/>
              <a:t>Skills</a:t>
            </a:r>
            <a:endParaRPr lang="en-CA" sz="3600" dirty="0">
              <a:solidFill>
                <a:schemeClr val="tx2">
                  <a:lumMod val="75000"/>
                </a:schemeClr>
              </a:solidFill>
            </a:endParaRPr>
          </a:p>
        </p:txBody>
      </p:sp>
      <p:sp>
        <p:nvSpPr>
          <p:cNvPr id="4" name="Rounded Rectangle 3"/>
          <p:cNvSpPr/>
          <p:nvPr/>
        </p:nvSpPr>
        <p:spPr>
          <a:xfrm>
            <a:off x="285853" y="1070358"/>
            <a:ext cx="4228900" cy="99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tx1"/>
                </a:solidFill>
              </a:rPr>
              <a:t>Evaluate and manage risk and opportunity</a:t>
            </a:r>
            <a:endParaRPr lang="en-GB" sz="2000" dirty="0">
              <a:solidFill>
                <a:schemeClr val="tx1"/>
              </a:solidFill>
            </a:endParaRPr>
          </a:p>
        </p:txBody>
      </p:sp>
      <p:sp>
        <p:nvSpPr>
          <p:cNvPr id="5" name="Rounded Rectangle 4"/>
          <p:cNvSpPr/>
          <p:nvPr/>
        </p:nvSpPr>
        <p:spPr>
          <a:xfrm>
            <a:off x="4626428" y="1070358"/>
            <a:ext cx="4230000" cy="990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t>Apply analytical, statistical and mathematical skills to financial and business problems </a:t>
            </a:r>
          </a:p>
        </p:txBody>
      </p:sp>
      <p:sp>
        <p:nvSpPr>
          <p:cNvPr id="6" name="Rounded Rectangle 5"/>
          <p:cNvSpPr/>
          <p:nvPr/>
        </p:nvSpPr>
        <p:spPr>
          <a:xfrm>
            <a:off x="285853" y="3309371"/>
            <a:ext cx="4230000" cy="99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smtClean="0">
                <a:solidFill>
                  <a:schemeClr val="tx1"/>
                </a:solidFill>
              </a:rPr>
              <a:t>Understand and communicate intricate financial concepts</a:t>
            </a:r>
          </a:p>
        </p:txBody>
      </p:sp>
      <p:sp>
        <p:nvSpPr>
          <p:cNvPr id="7" name="Rounded Rectangle 6"/>
          <p:cNvSpPr/>
          <p:nvPr/>
        </p:nvSpPr>
        <p:spPr>
          <a:xfrm>
            <a:off x="285853" y="2189581"/>
            <a:ext cx="4230000" cy="990567"/>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smtClean="0">
                <a:solidFill>
                  <a:schemeClr val="tx1"/>
                </a:solidFill>
              </a:rPr>
              <a:t>Solve complex problems using mathematics, probability and the time value of money</a:t>
            </a:r>
            <a:endParaRPr lang="en-GB" sz="2000" dirty="0">
              <a:solidFill>
                <a:schemeClr val="tx1"/>
              </a:solidFill>
            </a:endParaRPr>
          </a:p>
        </p:txBody>
      </p:sp>
      <p:sp>
        <p:nvSpPr>
          <p:cNvPr id="8" name="Rounded Rectangle 7"/>
          <p:cNvSpPr/>
          <p:nvPr/>
        </p:nvSpPr>
        <p:spPr>
          <a:xfrm>
            <a:off x="4626428" y="2190148"/>
            <a:ext cx="4230000" cy="99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Perform in depth economic and financial analysis</a:t>
            </a:r>
            <a:endParaRPr lang="en-GB" sz="2000" b="1" dirty="0">
              <a:solidFill>
                <a:schemeClr val="tx1"/>
              </a:solidFill>
            </a:endParaRPr>
          </a:p>
        </p:txBody>
      </p:sp>
      <p:sp>
        <p:nvSpPr>
          <p:cNvPr id="9" name="Rounded Rectangle 8"/>
          <p:cNvSpPr/>
          <p:nvPr/>
        </p:nvSpPr>
        <p:spPr>
          <a:xfrm>
            <a:off x="4626428" y="3309371"/>
            <a:ext cx="4230000" cy="990000"/>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t>Ability to think </a:t>
            </a:r>
            <a:r>
              <a:rPr lang="en-US" sz="2000" dirty="0"/>
              <a:t>strategically </a:t>
            </a:r>
          </a:p>
        </p:txBody>
      </p:sp>
    </p:spTree>
    <p:extLst>
      <p:ext uri="{BB962C8B-B14F-4D97-AF65-F5344CB8AC3E}">
        <p14:creationId xmlns:p14="http://schemas.microsoft.com/office/powerpoint/2010/main" val="56038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7000"/>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5605"/>
            <a:ext cx="9144000" cy="4459266"/>
          </a:xfrm>
        </p:spPr>
        <p:txBody>
          <a:bodyPr>
            <a:noAutofit/>
          </a:bodyPr>
          <a:lstStyle/>
          <a:p>
            <a:pPr algn="ctr"/>
            <a:r>
              <a:rPr lang="en-US" sz="3600" dirty="0"/>
              <a:t/>
            </a:r>
            <a:br>
              <a:rPr lang="en-US" sz="3600" dirty="0"/>
            </a:br>
            <a:endParaRPr lang="en-CA" sz="3600" dirty="0">
              <a:solidFill>
                <a:schemeClr val="tx2">
                  <a:lumMod val="75000"/>
                </a:schemeClr>
              </a:solidFill>
            </a:endParaRPr>
          </a:p>
        </p:txBody>
      </p:sp>
      <p:pic>
        <p:nvPicPr>
          <p:cNvPr id="3" name="Picture 2" descr="IAA Logo Transparent.gif"/>
          <p:cNvPicPr>
            <a:picLocks noChangeAspect="1"/>
          </p:cNvPicPr>
          <p:nvPr/>
        </p:nvPicPr>
        <p:blipFill>
          <a:blip r:embed="rId4" cstate="print"/>
          <a:stretch>
            <a:fillRect/>
          </a:stretch>
        </p:blipFill>
        <p:spPr>
          <a:xfrm>
            <a:off x="3701144" y="1640339"/>
            <a:ext cx="1741714" cy="1846218"/>
          </a:xfrm>
          <a:prstGeom prst="rect">
            <a:avLst/>
          </a:prstGeom>
        </p:spPr>
      </p:pic>
      <p:sp>
        <p:nvSpPr>
          <p:cNvPr id="5" name="Title 1"/>
          <p:cNvSpPr txBox="1">
            <a:spLocks/>
          </p:cNvSpPr>
          <p:nvPr/>
        </p:nvSpPr>
        <p:spPr>
          <a:xfrm>
            <a:off x="0" y="166091"/>
            <a:ext cx="9144000" cy="630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1A284D"/>
                </a:solidFill>
                <a:latin typeface="+mj-lt"/>
                <a:ea typeface="+mj-ea"/>
                <a:cs typeface="+mj-cs"/>
              </a:defRPr>
            </a:lvl1pPr>
          </a:lstStyle>
          <a:p>
            <a:pPr algn="ctr"/>
            <a:r>
              <a:rPr lang="fr-CA" sz="3800" dirty="0" smtClean="0">
                <a:solidFill>
                  <a:schemeClr val="tx2">
                    <a:lumMod val="75000"/>
                  </a:schemeClr>
                </a:solidFill>
              </a:rPr>
              <a:t>The IAA</a:t>
            </a:r>
            <a:endParaRPr lang="en-CA" sz="3800" dirty="0">
              <a:solidFill>
                <a:schemeClr val="tx2">
                  <a:lumMod val="75000"/>
                </a:schemeClr>
              </a:solidFill>
            </a:endParaRPr>
          </a:p>
        </p:txBody>
      </p:sp>
    </p:spTree>
    <p:extLst>
      <p:ext uri="{BB962C8B-B14F-4D97-AF65-F5344CB8AC3E}">
        <p14:creationId xmlns:p14="http://schemas.microsoft.com/office/powerpoint/2010/main" val="75361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6091"/>
            <a:ext cx="9144000" cy="630000"/>
          </a:xfrm>
        </p:spPr>
        <p:txBody>
          <a:bodyPr>
            <a:noAutofit/>
          </a:bodyPr>
          <a:lstStyle/>
          <a:p>
            <a:pPr algn="ctr"/>
            <a:r>
              <a:rPr lang="fr-CA" sz="3800" dirty="0" err="1" smtClean="0">
                <a:solidFill>
                  <a:schemeClr val="tx2">
                    <a:lumMod val="75000"/>
                  </a:schemeClr>
                </a:solidFill>
              </a:rPr>
              <a:t>History</a:t>
            </a:r>
            <a:r>
              <a:rPr lang="fr-CA" sz="3800" dirty="0" smtClean="0">
                <a:solidFill>
                  <a:schemeClr val="tx2">
                    <a:lumMod val="75000"/>
                  </a:schemeClr>
                </a:solidFill>
              </a:rPr>
              <a:t> of the IAA</a:t>
            </a:r>
            <a:endParaRPr lang="en-CA" sz="3800" dirty="0">
              <a:solidFill>
                <a:schemeClr val="tx2">
                  <a:lumMod val="75000"/>
                </a:schemeClr>
              </a:solidFill>
            </a:endParaRPr>
          </a:p>
        </p:txBody>
      </p:sp>
      <p:sp>
        <p:nvSpPr>
          <p:cNvPr id="4" name="Rounded Rectangle 3"/>
          <p:cNvSpPr/>
          <p:nvPr/>
        </p:nvSpPr>
        <p:spPr>
          <a:xfrm>
            <a:off x="1055912" y="992838"/>
            <a:ext cx="7043058" cy="1022133"/>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marL="230400" indent="0" algn="ctr">
              <a:buNone/>
            </a:pPr>
            <a:r>
              <a:rPr lang="en-GB" sz="2000" dirty="0"/>
              <a:t>Founded in </a:t>
            </a:r>
            <a:r>
              <a:rPr lang="en-GB" sz="2000" b="1" dirty="0"/>
              <a:t>1895</a:t>
            </a:r>
            <a:r>
              <a:rPr lang="en-GB" sz="2000" dirty="0"/>
              <a:t> as </a:t>
            </a:r>
            <a:r>
              <a:rPr lang="fr-FR" sz="2000" dirty="0"/>
              <a:t>continuation of </a:t>
            </a:r>
            <a:r>
              <a:rPr lang="fr-FR" sz="2000" dirty="0" smtClean="0"/>
              <a:t>the</a:t>
            </a:r>
            <a:br>
              <a:rPr lang="fr-FR" sz="2000" dirty="0" smtClean="0"/>
            </a:br>
            <a:r>
              <a:rPr lang="fr-FR" sz="2000" dirty="0" smtClean="0"/>
              <a:t>Comité </a:t>
            </a:r>
            <a:r>
              <a:rPr lang="fr-FR" sz="2000" dirty="0"/>
              <a:t>Permanent des Congrès d’Actuaires</a:t>
            </a:r>
          </a:p>
        </p:txBody>
      </p:sp>
      <p:sp>
        <p:nvSpPr>
          <p:cNvPr id="5" name="Rounded Rectangle 4"/>
          <p:cNvSpPr/>
          <p:nvPr/>
        </p:nvSpPr>
        <p:spPr>
          <a:xfrm>
            <a:off x="1055912" y="3579362"/>
            <a:ext cx="7043058" cy="990000"/>
          </a:xfrm>
          <a:prstGeom prst="roundRect">
            <a:avLst/>
          </a:prstGeom>
          <a:ln>
            <a:noFill/>
          </a:ln>
          <a:effectLst>
            <a:innerShdw blurRad="25400" dist="127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tlCol="0" anchor="ctr"/>
          <a:lstStyle/>
          <a:p>
            <a:pPr marL="230400" indent="0" algn="ctr">
              <a:buNone/>
            </a:pPr>
            <a:r>
              <a:rPr lang="en-GB" sz="2000" dirty="0"/>
              <a:t>Restructured in </a:t>
            </a:r>
            <a:r>
              <a:rPr lang="en-GB" sz="2000" b="1" dirty="0"/>
              <a:t>1998</a:t>
            </a:r>
            <a:r>
              <a:rPr lang="en-CA" sz="2000" dirty="0"/>
              <a:t> – creating a single, stronger unified framework ensuring unity of direction and efficient coordination with respect to issues of a world-wide nature</a:t>
            </a:r>
            <a:endParaRPr lang="en-GB" sz="2000" dirty="0"/>
          </a:p>
        </p:txBody>
      </p:sp>
      <p:sp>
        <p:nvSpPr>
          <p:cNvPr id="6" name="Rounded Rectangle 5"/>
          <p:cNvSpPr/>
          <p:nvPr/>
        </p:nvSpPr>
        <p:spPr>
          <a:xfrm>
            <a:off x="1055912" y="2301883"/>
            <a:ext cx="7043058" cy="990567"/>
          </a:xfrm>
          <a:prstGeom prst="roundRect">
            <a:avLst/>
          </a:prstGeom>
          <a:ln>
            <a:noFill/>
          </a:ln>
          <a:effectLst>
            <a:innerShdw blurRad="25400" dist="127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marL="230400" indent="0" algn="ctr">
              <a:buNone/>
            </a:pPr>
            <a:r>
              <a:rPr lang="en-CA" sz="2000" dirty="0"/>
              <a:t>Renamed IAA in </a:t>
            </a:r>
            <a:r>
              <a:rPr lang="en-CA" sz="2000" b="1" dirty="0"/>
              <a:t>1968</a:t>
            </a:r>
            <a:endParaRPr lang="en-GB" sz="2000" b="1" dirty="0"/>
          </a:p>
        </p:txBody>
      </p:sp>
    </p:spTree>
    <p:extLst>
      <p:ext uri="{BB962C8B-B14F-4D97-AF65-F5344CB8AC3E}">
        <p14:creationId xmlns:p14="http://schemas.microsoft.com/office/powerpoint/2010/main" val="417350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0"/>
            <a:ext cx="9144000" cy="630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1A284D"/>
                </a:solidFill>
                <a:latin typeface="+mj-lt"/>
                <a:ea typeface="+mj-ea"/>
                <a:cs typeface="+mj-cs"/>
              </a:defRPr>
            </a:lvl1pPr>
          </a:lstStyle>
          <a:p>
            <a:pPr algn="ctr"/>
            <a:r>
              <a:rPr lang="en-CA" sz="3800" dirty="0" smtClean="0"/>
              <a:t>The IAA’s Membership in 1998</a:t>
            </a:r>
            <a:endParaRPr lang="en-CA" sz="3800"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59"/>
          <a:stretch/>
        </p:blipFill>
        <p:spPr>
          <a:xfrm>
            <a:off x="788944" y="777061"/>
            <a:ext cx="7115176" cy="4153831"/>
          </a:xfrm>
          <a:prstGeom prst="rect">
            <a:avLst/>
          </a:prstGeom>
          <a:effectLst/>
        </p:spPr>
      </p:pic>
    </p:spTree>
    <p:extLst>
      <p:ext uri="{BB962C8B-B14F-4D97-AF65-F5344CB8AC3E}">
        <p14:creationId xmlns:p14="http://schemas.microsoft.com/office/powerpoint/2010/main" val="2139447835"/>
      </p:ext>
    </p:extLst>
  </p:cSld>
  <p:clrMapOvr>
    <a:masterClrMapping/>
  </p:clrMapOvr>
</p:sld>
</file>

<file path=ppt/theme/theme1.xml><?xml version="1.0" encoding="utf-8"?>
<a:theme xmlns:a="http://schemas.openxmlformats.org/drawingml/2006/main" name="2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4794</TotalTime>
  <Words>1003</Words>
  <Application>Microsoft Office PowerPoint</Application>
  <PresentationFormat>On-screen Show (16:9)</PresentationFormat>
  <Paragraphs>210</Paragraphs>
  <Slides>22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211</vt:lpstr>
      <vt:lpstr> 15th Annual International  Symposium on Insurance  May 20, 2017  Malcolm Campbell, Immediate Past President International Actuarial Association </vt:lpstr>
      <vt:lpstr>The Profession, the IAA and Beyond</vt:lpstr>
      <vt:lpstr>Change Drivers</vt:lpstr>
      <vt:lpstr>Some of the Challenges Facing the Actuarial Profession Today</vt:lpstr>
      <vt:lpstr>A Vision for the Profession</vt:lpstr>
      <vt:lpstr>Unique Skills</vt:lpstr>
      <vt:lpstr> </vt:lpstr>
      <vt:lpstr>History of the IAA</vt:lpstr>
      <vt:lpstr>PowerPoint Presentation</vt:lpstr>
      <vt:lpstr>PowerPoint Presentation</vt:lpstr>
      <vt:lpstr>The IAA: An Association of Associations</vt:lpstr>
      <vt:lpstr>Our Vision</vt:lpstr>
      <vt:lpstr>Our Objectives</vt:lpstr>
      <vt:lpstr>Our Partners, Observers, and other relationships</vt:lpstr>
      <vt:lpstr>How We Communicate</vt:lpstr>
      <vt:lpstr>Sections</vt:lpstr>
      <vt:lpstr>The IAA Sections’ Activities</vt:lpstr>
      <vt:lpstr>Looking Forward</vt:lpstr>
      <vt:lpstr> </vt:lpstr>
      <vt:lpstr>What Skills are Employers Looking For ?</vt:lpstr>
      <vt:lpstr>What does this mean for actuaries?</vt:lpstr>
      <vt:lpstr>PowerPoint Presentation</vt:lpstr>
    </vt:vector>
  </TitlesOfParts>
  <Company>IAA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at 19th Biennial Conference of the New Zealand Society of Actuaries November 22, 2014 – Dunedin Fred Rowley, President-Elect</dc:title>
  <dc:creator>Norah</dc:creator>
  <cp:lastModifiedBy>Carla Melvin</cp:lastModifiedBy>
  <cp:revision>500</cp:revision>
  <cp:lastPrinted>2016-11-11T21:26:21Z</cp:lastPrinted>
  <dcterms:created xsi:type="dcterms:W3CDTF">2014-11-18T15:36:14Z</dcterms:created>
  <dcterms:modified xsi:type="dcterms:W3CDTF">2017-05-17T11:42:10Z</dcterms:modified>
</cp:coreProperties>
</file>