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4" r:id="rId5"/>
    <p:sldId id="265" r:id="rId6"/>
    <p:sldId id="262" r:id="rId7"/>
    <p:sldId id="268" r:id="rId8"/>
    <p:sldId id="266" r:id="rId9"/>
    <p:sldId id="267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Acer\Documents\&#1053;&#1086;&#1074;&#1072;&#1103;%20&#1087;&#1072;&#1087;&#1082;&#1072;%2024-03-14\Documents\Documents\Marina\&#1048;&#1069;%20&#1056;&#1040;&#1053;\&#1084;&#1072;&#1083;&#1086;&#1077;%20&#1087;&#1088;&#1077;&#1076;&#1087;&#1088;&#1080;&#1085;&#1080;&#1084;&#1072;&#1090;&#1077;&#1083;&#1100;&#1089;&#1090;&#1074;&#1086;\&#1052;&#1040;&#1057;&#1057;&#1048;&#1042;\&#1050;&#1085;&#1080;&#1075;&#1072;2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style val="5"/>
  <c:chart>
    <c:title>
      <c:tx>
        <c:rich>
          <a:bodyPr/>
          <a:lstStyle/>
          <a:p>
            <a:pPr>
              <a:defRPr/>
            </a:pPr>
            <a:r>
              <a:rPr lang="ru-RU" dirty="0"/>
              <a:t>Варианты оплаты временной нетрудоспособности  разным категориям персонала (в</a:t>
            </a:r>
            <a:r>
              <a:rPr lang="ru-RU" dirty="0" smtClean="0"/>
              <a:t>%, опрос работников МБ,</a:t>
            </a:r>
            <a:r>
              <a:rPr lang="ru-RU" baseline="0" dirty="0" smtClean="0"/>
              <a:t> Москва</a:t>
            </a:r>
            <a:r>
              <a:rPr lang="ru-RU" dirty="0" smtClean="0"/>
              <a:t>)</a:t>
            </a:r>
            <a:endParaRPr lang="ru-RU" dirty="0"/>
          </a:p>
        </c:rich>
      </c:tx>
      <c:layout/>
    </c:title>
    <c:plotArea>
      <c:layout>
        <c:manualLayout>
          <c:layoutTarget val="inner"/>
          <c:xMode val="edge"/>
          <c:yMode val="edge"/>
          <c:x val="0"/>
          <c:y val="0.33633956356186107"/>
          <c:w val="1"/>
          <c:h val="0.5756178066284956"/>
        </c:manualLayout>
      </c:layout>
      <c:barChart>
        <c:barDir val="col"/>
        <c:grouping val="percentStacked"/>
        <c:ser>
          <c:idx val="0"/>
          <c:order val="0"/>
          <c:tx>
            <c:strRef>
              <c:f>Лист3!$C$29</c:f>
              <c:strCache>
                <c:ptCount val="1"/>
                <c:pt idx="0">
                  <c:v>Другое (что именно)</c:v>
                </c:pt>
              </c:strCache>
            </c:strRef>
          </c:tx>
          <c:spPr>
            <a:ln w="9525">
              <a:solidFill>
                <a:sysClr val="windowText" lastClr="000000"/>
              </a:solidFill>
            </a:ln>
          </c:spPr>
          <c:cat>
            <c:strRef>
              <c:f>Лист3!$D$28:$I$28</c:f>
              <c:strCache>
                <c:ptCount val="6"/>
                <c:pt idx="0">
                  <c:v>Руководители разного уровня</c:v>
                </c:pt>
                <c:pt idx="1">
                  <c:v>Специалисты  </c:v>
                </c:pt>
                <c:pt idx="2">
                  <c:v>Служащие </c:v>
                </c:pt>
                <c:pt idx="3">
                  <c:v>Квалифицированные рабочие </c:v>
                </c:pt>
                <c:pt idx="4">
                  <c:v>Младший обслуживающий персонал</c:v>
                </c:pt>
                <c:pt idx="5">
                  <c:v>Другие</c:v>
                </c:pt>
              </c:strCache>
            </c:strRef>
          </c:cat>
          <c:val>
            <c:numRef>
              <c:f>Лист3!$D$29:$I$29</c:f>
              <c:numCache>
                <c:formatCode>General</c:formatCode>
                <c:ptCount val="6"/>
                <c:pt idx="0">
                  <c:v>2.2999999999999998</c:v>
                </c:pt>
                <c:pt idx="1">
                  <c:v>2.1</c:v>
                </c:pt>
                <c:pt idx="2">
                  <c:v>1.9</c:v>
                </c:pt>
                <c:pt idx="3">
                  <c:v>5</c:v>
                </c:pt>
              </c:numCache>
            </c:numRef>
          </c:val>
        </c:ser>
        <c:ser>
          <c:idx val="1"/>
          <c:order val="1"/>
          <c:tx>
            <c:strRef>
              <c:f>Лист3!$C$30</c:f>
              <c:strCache>
                <c:ptCount val="1"/>
                <c:pt idx="0">
                  <c:v>Затруднились с ответом</c:v>
                </c:pt>
              </c:strCache>
            </c:strRef>
          </c:tx>
          <c:spPr>
            <a:solidFill>
              <a:srgbClr val="FFFF00"/>
            </a:solidFill>
            <a:ln w="9525">
              <a:solidFill>
                <a:schemeClr val="tx1"/>
              </a:solidFill>
            </a:ln>
          </c:spPr>
          <c:cat>
            <c:strRef>
              <c:f>Лист3!$D$28:$I$28</c:f>
              <c:strCache>
                <c:ptCount val="6"/>
                <c:pt idx="0">
                  <c:v>Руководители разного уровня</c:v>
                </c:pt>
                <c:pt idx="1">
                  <c:v>Специалисты  </c:v>
                </c:pt>
                <c:pt idx="2">
                  <c:v>Служащие </c:v>
                </c:pt>
                <c:pt idx="3">
                  <c:v>Квалифицированные рабочие </c:v>
                </c:pt>
                <c:pt idx="4">
                  <c:v>Младший обслуживающий персонал</c:v>
                </c:pt>
                <c:pt idx="5">
                  <c:v>Другие</c:v>
                </c:pt>
              </c:strCache>
            </c:strRef>
          </c:cat>
          <c:val>
            <c:numRef>
              <c:f>Лист3!$D$30:$I$30</c:f>
              <c:numCache>
                <c:formatCode>General</c:formatCode>
                <c:ptCount val="6"/>
                <c:pt idx="0">
                  <c:v>4.7</c:v>
                </c:pt>
                <c:pt idx="1">
                  <c:v>11.3</c:v>
                </c:pt>
                <c:pt idx="2">
                  <c:v>3.7</c:v>
                </c:pt>
                <c:pt idx="3">
                  <c:v>25</c:v>
                </c:pt>
                <c:pt idx="4">
                  <c:v>33.300000000000004</c:v>
                </c:pt>
                <c:pt idx="5">
                  <c:v>25</c:v>
                </c:pt>
              </c:numCache>
            </c:numRef>
          </c:val>
        </c:ser>
        <c:ser>
          <c:idx val="2"/>
          <c:order val="2"/>
          <c:tx>
            <c:strRef>
              <c:f>Лист3!$C$31</c:f>
              <c:strCache>
                <c:ptCount val="1"/>
                <c:pt idx="0">
                  <c:v>Не оплачивается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 w="9525">
              <a:solidFill>
                <a:sysClr val="windowText" lastClr="000000"/>
              </a:solidFill>
            </a:ln>
          </c:spPr>
          <c:cat>
            <c:strRef>
              <c:f>Лист3!$D$28:$I$28</c:f>
              <c:strCache>
                <c:ptCount val="6"/>
                <c:pt idx="0">
                  <c:v>Руководители разного уровня</c:v>
                </c:pt>
                <c:pt idx="1">
                  <c:v>Специалисты  </c:v>
                </c:pt>
                <c:pt idx="2">
                  <c:v>Служащие </c:v>
                </c:pt>
                <c:pt idx="3">
                  <c:v>Квалифицированные рабочие </c:v>
                </c:pt>
                <c:pt idx="4">
                  <c:v>Младший обслуживающий персонал</c:v>
                </c:pt>
                <c:pt idx="5">
                  <c:v>Другие</c:v>
                </c:pt>
              </c:strCache>
            </c:strRef>
          </c:cat>
          <c:val>
            <c:numRef>
              <c:f>Лист3!$D$31:$I$31</c:f>
              <c:numCache>
                <c:formatCode>General</c:formatCode>
                <c:ptCount val="6"/>
                <c:pt idx="0">
                  <c:v>7</c:v>
                </c:pt>
                <c:pt idx="1">
                  <c:v>19.100000000000001</c:v>
                </c:pt>
                <c:pt idx="2">
                  <c:v>31.5</c:v>
                </c:pt>
                <c:pt idx="3">
                  <c:v>35</c:v>
                </c:pt>
                <c:pt idx="4">
                  <c:v>66.7</c:v>
                </c:pt>
                <c:pt idx="5">
                  <c:v>50</c:v>
                </c:pt>
              </c:numCache>
            </c:numRef>
          </c:val>
        </c:ser>
        <c:ser>
          <c:idx val="3"/>
          <c:order val="3"/>
          <c:tx>
            <c:strRef>
              <c:f>Лист3!$C$32</c:f>
              <c:strCache>
                <c:ptCount val="1"/>
                <c:pt idx="0">
                  <c:v>В соответствии со среднемесячным заработком</c:v>
                </c:pt>
              </c:strCache>
            </c:strRef>
          </c:tx>
          <c:spPr>
            <a:ln w="9525">
              <a:solidFill>
                <a:schemeClr val="tx1"/>
              </a:solidFill>
            </a:ln>
          </c:spPr>
          <c:cat>
            <c:strRef>
              <c:f>Лист3!$D$28:$I$28</c:f>
              <c:strCache>
                <c:ptCount val="6"/>
                <c:pt idx="0">
                  <c:v>Руководители разного уровня</c:v>
                </c:pt>
                <c:pt idx="1">
                  <c:v>Специалисты  </c:v>
                </c:pt>
                <c:pt idx="2">
                  <c:v>Служащие </c:v>
                </c:pt>
                <c:pt idx="3">
                  <c:v>Квалифицированные рабочие </c:v>
                </c:pt>
                <c:pt idx="4">
                  <c:v>Младший обслуживающий персонал</c:v>
                </c:pt>
                <c:pt idx="5">
                  <c:v>Другие</c:v>
                </c:pt>
              </c:strCache>
            </c:strRef>
          </c:cat>
          <c:val>
            <c:numRef>
              <c:f>Лист3!$D$32:$I$32</c:f>
              <c:numCache>
                <c:formatCode>General</c:formatCode>
                <c:ptCount val="6"/>
                <c:pt idx="0">
                  <c:v>16.3</c:v>
                </c:pt>
                <c:pt idx="1">
                  <c:v>21.3</c:v>
                </c:pt>
                <c:pt idx="2">
                  <c:v>18.5</c:v>
                </c:pt>
                <c:pt idx="3">
                  <c:v>10</c:v>
                </c:pt>
              </c:numCache>
            </c:numRef>
          </c:val>
        </c:ser>
        <c:ser>
          <c:idx val="4"/>
          <c:order val="4"/>
          <c:tx>
            <c:strRef>
              <c:f>Лист3!$C$33</c:f>
              <c:strCache>
                <c:ptCount val="1"/>
                <c:pt idx="0">
                  <c:v>Оплачивается по минимуму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 w="9525">
              <a:solidFill>
                <a:sysClr val="windowText" lastClr="000000"/>
              </a:solidFill>
            </a:ln>
          </c:spPr>
          <c:cat>
            <c:strRef>
              <c:f>Лист3!$D$28:$I$28</c:f>
              <c:strCache>
                <c:ptCount val="6"/>
                <c:pt idx="0">
                  <c:v>Руководители разного уровня</c:v>
                </c:pt>
                <c:pt idx="1">
                  <c:v>Специалисты  </c:v>
                </c:pt>
                <c:pt idx="2">
                  <c:v>Служащие </c:v>
                </c:pt>
                <c:pt idx="3">
                  <c:v>Квалифицированные рабочие </c:v>
                </c:pt>
                <c:pt idx="4">
                  <c:v>Младший обслуживающий персонал</c:v>
                </c:pt>
                <c:pt idx="5">
                  <c:v>Другие</c:v>
                </c:pt>
              </c:strCache>
            </c:strRef>
          </c:cat>
          <c:val>
            <c:numRef>
              <c:f>Лист3!$D$33:$I$33</c:f>
              <c:numCache>
                <c:formatCode>General</c:formatCode>
                <c:ptCount val="6"/>
                <c:pt idx="0">
                  <c:v>18.600000000000001</c:v>
                </c:pt>
                <c:pt idx="1">
                  <c:v>10.6</c:v>
                </c:pt>
                <c:pt idx="2">
                  <c:v>22.2</c:v>
                </c:pt>
                <c:pt idx="3">
                  <c:v>15</c:v>
                </c:pt>
                <c:pt idx="5">
                  <c:v>25</c:v>
                </c:pt>
              </c:numCache>
            </c:numRef>
          </c:val>
        </c:ser>
        <c:ser>
          <c:idx val="5"/>
          <c:order val="5"/>
          <c:tx>
            <c:strRef>
              <c:f>Лист3!$C$34</c:f>
              <c:strCache>
                <c:ptCount val="1"/>
                <c:pt idx="0">
                  <c:v>В соответствии с законодательством</c:v>
                </c:pt>
              </c:strCache>
            </c:strRef>
          </c:tx>
          <c:spPr>
            <a:solidFill>
              <a:schemeClr val="accent2"/>
            </a:solidFill>
            <a:ln w="3175">
              <a:solidFill>
                <a:schemeClr val="tx1"/>
              </a:solidFill>
            </a:ln>
          </c:spPr>
          <c:cat>
            <c:strRef>
              <c:f>Лист3!$D$28:$I$28</c:f>
              <c:strCache>
                <c:ptCount val="6"/>
                <c:pt idx="0">
                  <c:v>Руководители разного уровня</c:v>
                </c:pt>
                <c:pt idx="1">
                  <c:v>Специалисты  </c:v>
                </c:pt>
                <c:pt idx="2">
                  <c:v>Служащие </c:v>
                </c:pt>
                <c:pt idx="3">
                  <c:v>Квалифицированные рабочие </c:v>
                </c:pt>
                <c:pt idx="4">
                  <c:v>Младший обслуживающий персонал</c:v>
                </c:pt>
                <c:pt idx="5">
                  <c:v>Другие</c:v>
                </c:pt>
              </c:strCache>
            </c:strRef>
          </c:cat>
          <c:val>
            <c:numRef>
              <c:f>Лист3!$D$34:$I$34</c:f>
              <c:numCache>
                <c:formatCode>General</c:formatCode>
                <c:ptCount val="6"/>
                <c:pt idx="0">
                  <c:v>51.2</c:v>
                </c:pt>
                <c:pt idx="1">
                  <c:v>35.5</c:v>
                </c:pt>
                <c:pt idx="2">
                  <c:v>22.2</c:v>
                </c:pt>
                <c:pt idx="3">
                  <c:v>10</c:v>
                </c:pt>
              </c:numCache>
            </c:numRef>
          </c:val>
        </c:ser>
        <c:dLbls>
          <c:showVal val="1"/>
        </c:dLbls>
        <c:gapWidth val="95"/>
        <c:overlap val="100"/>
        <c:axId val="94499584"/>
        <c:axId val="94501120"/>
      </c:barChart>
      <c:catAx>
        <c:axId val="9449958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050" b="1"/>
            </a:pPr>
            <a:endParaRPr lang="en-US"/>
          </a:p>
        </c:txPr>
        <c:crossAx val="94501120"/>
        <c:crosses val="autoZero"/>
        <c:auto val="1"/>
        <c:lblAlgn val="ctr"/>
        <c:lblOffset val="100"/>
      </c:catAx>
      <c:valAx>
        <c:axId val="94501120"/>
        <c:scaling>
          <c:orientation val="minMax"/>
        </c:scaling>
        <c:delete val="1"/>
        <c:axPos val="l"/>
        <c:numFmt formatCode="0%" sourceLinked="1"/>
        <c:tickLblPos val="none"/>
        <c:crossAx val="94499584"/>
        <c:crosses val="autoZero"/>
        <c:crossBetween val="between"/>
      </c:valAx>
      <c:spPr>
        <a:ln>
          <a:noFill/>
        </a:ln>
      </c:spPr>
    </c:plotArea>
    <c:legend>
      <c:legendPos val="t"/>
      <c:layout>
        <c:manualLayout>
          <c:xMode val="edge"/>
          <c:yMode val="edge"/>
          <c:x val="0"/>
          <c:y val="0.1049280217512686"/>
          <c:w val="0.99435983115686166"/>
          <c:h val="0.20997128970339637"/>
        </c:manualLayout>
      </c:layout>
      <c:spPr>
        <a:noFill/>
      </c:spPr>
      <c:txPr>
        <a:bodyPr/>
        <a:lstStyle/>
        <a:p>
          <a:pPr>
            <a:defRPr sz="1800" b="1"/>
          </a:pPr>
          <a:endParaRPr lang="en-US"/>
        </a:p>
      </c:txPr>
    </c:legend>
    <c:plotVisOnly val="1"/>
    <c:dispBlanksAs val="gap"/>
  </c:chart>
  <c:spPr>
    <a:ln w="9525">
      <a:solidFill>
        <a:schemeClr val="tx1"/>
      </a:solidFill>
    </a:ln>
  </c:spPr>
  <c:txPr>
    <a:bodyPr/>
    <a:lstStyle/>
    <a:p>
      <a:pPr>
        <a:defRPr sz="16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style val="5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ru-RU"/>
              <a:t>Распределение работников, занятых на малых предприятиях г. Москвы с разным числом работников, по степени "белизны" их заработной платы (в %)</a:t>
            </a:r>
          </a:p>
        </c:rich>
      </c:tx>
      <c:layout>
        <c:manualLayout>
          <c:xMode val="edge"/>
          <c:yMode val="edge"/>
          <c:x val="0.12436213857623839"/>
          <c:y val="0"/>
        </c:manualLayout>
      </c:layout>
    </c:title>
    <c:plotArea>
      <c:layout>
        <c:manualLayout>
          <c:layoutTarget val="inner"/>
          <c:xMode val="edge"/>
          <c:yMode val="edge"/>
          <c:x val="6.2770182656598311E-2"/>
          <c:y val="0.31495796896355766"/>
          <c:w val="0.90093939197670758"/>
          <c:h val="0.53243955739012805"/>
        </c:manualLayout>
      </c:layout>
      <c:barChart>
        <c:barDir val="col"/>
        <c:grouping val="percentStacked"/>
        <c:ser>
          <c:idx val="0"/>
          <c:order val="0"/>
          <c:tx>
            <c:strRef>
              <c:f>Лист1!$S$7</c:f>
              <c:strCache>
                <c:ptCount val="1"/>
                <c:pt idx="0">
                  <c:v>получают только серую зарплату</c:v>
                </c:pt>
              </c:strCache>
            </c:strRef>
          </c:tx>
          <c:spPr>
            <a:ln w="9525">
              <a:solidFill>
                <a:schemeClr val="tx1"/>
              </a:solidFill>
            </a:ln>
          </c:spPr>
          <c:cat>
            <c:strRef>
              <c:f>Лист1!$T$6:$W$6</c:f>
              <c:strCache>
                <c:ptCount val="4"/>
                <c:pt idx="0">
                  <c:v>2-5 человек</c:v>
                </c:pt>
                <c:pt idx="1">
                  <c:v>6-15 человек</c:v>
                </c:pt>
                <c:pt idx="2">
                  <c:v>16-50 человек</c:v>
                </c:pt>
                <c:pt idx="3">
                  <c:v>51-100 человек</c:v>
                </c:pt>
              </c:strCache>
            </c:strRef>
          </c:cat>
          <c:val>
            <c:numRef>
              <c:f>Лист1!$T$7:$W$7</c:f>
              <c:numCache>
                <c:formatCode>0.0</c:formatCode>
                <c:ptCount val="4"/>
                <c:pt idx="0">
                  <c:v>14.285714285714286</c:v>
                </c:pt>
                <c:pt idx="1">
                  <c:v>8.6419753086419639</c:v>
                </c:pt>
                <c:pt idx="2">
                  <c:v>1.0695187165775402</c:v>
                </c:pt>
                <c:pt idx="3">
                  <c:v>3.3557046979865772</c:v>
                </c:pt>
              </c:numCache>
            </c:numRef>
          </c:val>
        </c:ser>
        <c:ser>
          <c:idx val="1"/>
          <c:order val="1"/>
          <c:tx>
            <c:strRef>
              <c:f>Лист1!$S$8</c:f>
              <c:strCache>
                <c:ptCount val="1"/>
                <c:pt idx="0">
                  <c:v>получают до 25% белой зарплаты </c:v>
                </c:pt>
              </c:strCache>
            </c:strRef>
          </c:tx>
          <c:spPr>
            <a:ln w="9525">
              <a:solidFill>
                <a:schemeClr val="tx1"/>
              </a:solidFill>
            </a:ln>
          </c:spPr>
          <c:cat>
            <c:strRef>
              <c:f>Лист1!$T$6:$W$6</c:f>
              <c:strCache>
                <c:ptCount val="4"/>
                <c:pt idx="0">
                  <c:v>2-5 человек</c:v>
                </c:pt>
                <c:pt idx="1">
                  <c:v>6-15 человек</c:v>
                </c:pt>
                <c:pt idx="2">
                  <c:v>16-50 человек</c:v>
                </c:pt>
                <c:pt idx="3">
                  <c:v>51-100 человек</c:v>
                </c:pt>
              </c:strCache>
            </c:strRef>
          </c:cat>
          <c:val>
            <c:numRef>
              <c:f>Лист1!$T$8:$W$8</c:f>
              <c:numCache>
                <c:formatCode>0.0</c:formatCode>
                <c:ptCount val="4"/>
                <c:pt idx="0">
                  <c:v>10</c:v>
                </c:pt>
                <c:pt idx="1">
                  <c:v>9.2592592592592773</c:v>
                </c:pt>
                <c:pt idx="2">
                  <c:v>9.6256684491978479</c:v>
                </c:pt>
                <c:pt idx="3">
                  <c:v>4.0268456375838895</c:v>
                </c:pt>
              </c:numCache>
            </c:numRef>
          </c:val>
        </c:ser>
        <c:ser>
          <c:idx val="2"/>
          <c:order val="2"/>
          <c:tx>
            <c:strRef>
              <c:f>Лист1!$S$9</c:f>
              <c:strCache>
                <c:ptCount val="1"/>
                <c:pt idx="0">
                  <c:v>получают до 50% белой зарплаты</c:v>
                </c:pt>
              </c:strCache>
            </c:strRef>
          </c:tx>
          <c:spPr>
            <a:ln w="9525">
              <a:solidFill>
                <a:schemeClr val="tx1"/>
              </a:solidFill>
            </a:ln>
          </c:spPr>
          <c:cat>
            <c:strRef>
              <c:f>Лист1!$T$6:$W$6</c:f>
              <c:strCache>
                <c:ptCount val="4"/>
                <c:pt idx="0">
                  <c:v>2-5 человек</c:v>
                </c:pt>
                <c:pt idx="1">
                  <c:v>6-15 человек</c:v>
                </c:pt>
                <c:pt idx="2">
                  <c:v>16-50 человек</c:v>
                </c:pt>
                <c:pt idx="3">
                  <c:v>51-100 человек</c:v>
                </c:pt>
              </c:strCache>
            </c:strRef>
          </c:cat>
          <c:val>
            <c:numRef>
              <c:f>Лист1!$T$9:$W$9</c:f>
              <c:numCache>
                <c:formatCode>0.0</c:formatCode>
                <c:ptCount val="4"/>
                <c:pt idx="0">
                  <c:v>10</c:v>
                </c:pt>
                <c:pt idx="1">
                  <c:v>8.6419753086419639</c:v>
                </c:pt>
                <c:pt idx="2">
                  <c:v>11.764705882352942</c:v>
                </c:pt>
                <c:pt idx="3">
                  <c:v>10.738255033557035</c:v>
                </c:pt>
              </c:numCache>
            </c:numRef>
          </c:val>
        </c:ser>
        <c:ser>
          <c:idx val="3"/>
          <c:order val="3"/>
          <c:tx>
            <c:strRef>
              <c:f>Лист1!$S$10</c:f>
              <c:strCache>
                <c:ptCount val="1"/>
                <c:pt idx="0">
                  <c:v>получают до 75% белой зарплаты</c:v>
                </c:pt>
              </c:strCache>
            </c:strRef>
          </c:tx>
          <c:spPr>
            <a:ln w="9525">
              <a:solidFill>
                <a:schemeClr val="tx1"/>
              </a:solidFill>
            </a:ln>
          </c:spPr>
          <c:cat>
            <c:strRef>
              <c:f>Лист1!$T$6:$W$6</c:f>
              <c:strCache>
                <c:ptCount val="4"/>
                <c:pt idx="0">
                  <c:v>2-5 человек</c:v>
                </c:pt>
                <c:pt idx="1">
                  <c:v>6-15 человек</c:v>
                </c:pt>
                <c:pt idx="2">
                  <c:v>16-50 человек</c:v>
                </c:pt>
                <c:pt idx="3">
                  <c:v>51-100 человек</c:v>
                </c:pt>
              </c:strCache>
            </c:strRef>
          </c:cat>
          <c:val>
            <c:numRef>
              <c:f>Лист1!$T$10:$W$10</c:f>
              <c:numCache>
                <c:formatCode>0.0</c:formatCode>
                <c:ptCount val="4"/>
                <c:pt idx="0">
                  <c:v>27.142857142857167</c:v>
                </c:pt>
                <c:pt idx="1">
                  <c:v>22.839506172839506</c:v>
                </c:pt>
                <c:pt idx="2">
                  <c:v>25.668449197860923</c:v>
                </c:pt>
                <c:pt idx="3">
                  <c:v>15.436241610738255</c:v>
                </c:pt>
              </c:numCache>
            </c:numRef>
          </c:val>
        </c:ser>
        <c:ser>
          <c:idx val="4"/>
          <c:order val="4"/>
          <c:tx>
            <c:strRef>
              <c:f>Лист1!$S$11</c:f>
              <c:strCache>
                <c:ptCount val="1"/>
                <c:pt idx="0">
                  <c:v>получают до 100% белой зарплаты</c:v>
                </c:pt>
              </c:strCache>
            </c:strRef>
          </c:tx>
          <c:spPr>
            <a:ln w="9525">
              <a:solidFill>
                <a:schemeClr val="tx1"/>
              </a:solidFill>
            </a:ln>
          </c:spPr>
          <c:cat>
            <c:strRef>
              <c:f>Лист1!$T$6:$W$6</c:f>
              <c:strCache>
                <c:ptCount val="4"/>
                <c:pt idx="0">
                  <c:v>2-5 человек</c:v>
                </c:pt>
                <c:pt idx="1">
                  <c:v>6-15 человек</c:v>
                </c:pt>
                <c:pt idx="2">
                  <c:v>16-50 человек</c:v>
                </c:pt>
                <c:pt idx="3">
                  <c:v>51-100 человек</c:v>
                </c:pt>
              </c:strCache>
            </c:strRef>
          </c:cat>
          <c:val>
            <c:numRef>
              <c:f>Лист1!$T$11:$W$11</c:f>
              <c:numCache>
                <c:formatCode>0.0</c:formatCode>
                <c:ptCount val="4"/>
                <c:pt idx="0">
                  <c:v>7.1428571428571415</c:v>
                </c:pt>
                <c:pt idx="1">
                  <c:v>12.345679012345698</c:v>
                </c:pt>
                <c:pt idx="2">
                  <c:v>10.160427807486652</c:v>
                </c:pt>
                <c:pt idx="3">
                  <c:v>8.7248322147651027</c:v>
                </c:pt>
              </c:numCache>
            </c:numRef>
          </c:val>
        </c:ser>
        <c:ser>
          <c:idx val="5"/>
          <c:order val="5"/>
          <c:tx>
            <c:strRef>
              <c:f>Лист1!$S$12</c:f>
              <c:strCache>
                <c:ptCount val="1"/>
                <c:pt idx="0">
                  <c:v>получают только белую зарплату</c:v>
                </c:pt>
              </c:strCache>
            </c:strRef>
          </c:tx>
          <c:spPr>
            <a:solidFill>
              <a:srgbClr val="9BBB59">
                <a:lumMod val="20000"/>
                <a:lumOff val="80000"/>
              </a:srgbClr>
            </a:solidFill>
            <a:ln w="9525">
              <a:solidFill>
                <a:schemeClr val="tx1"/>
              </a:solidFill>
            </a:ln>
          </c:spPr>
          <c:cat>
            <c:strRef>
              <c:f>Лист1!$T$6:$W$6</c:f>
              <c:strCache>
                <c:ptCount val="4"/>
                <c:pt idx="0">
                  <c:v>2-5 человек</c:v>
                </c:pt>
                <c:pt idx="1">
                  <c:v>6-15 человек</c:v>
                </c:pt>
                <c:pt idx="2">
                  <c:v>16-50 человек</c:v>
                </c:pt>
                <c:pt idx="3">
                  <c:v>51-100 человек</c:v>
                </c:pt>
              </c:strCache>
            </c:strRef>
          </c:cat>
          <c:val>
            <c:numRef>
              <c:f>Лист1!$T$12:$W$12</c:f>
              <c:numCache>
                <c:formatCode>0.0</c:formatCode>
                <c:ptCount val="4"/>
                <c:pt idx="0">
                  <c:v>31.428571428571427</c:v>
                </c:pt>
                <c:pt idx="1">
                  <c:v>38.271604938271608</c:v>
                </c:pt>
                <c:pt idx="2">
                  <c:v>41.711229946524114</c:v>
                </c:pt>
                <c:pt idx="3">
                  <c:v>57.718120805369132</c:v>
                </c:pt>
              </c:numCache>
            </c:numRef>
          </c:val>
        </c:ser>
        <c:dLbls>
          <c:showVal val="1"/>
        </c:dLbls>
        <c:gapWidth val="95"/>
        <c:overlap val="100"/>
        <c:axId val="94835456"/>
        <c:axId val="94837376"/>
      </c:barChart>
      <c:catAx>
        <c:axId val="9483545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ru-RU" dirty="0"/>
                  <a:t>Число работников на малом предприятии</a:t>
                </a:r>
              </a:p>
            </c:rich>
          </c:tx>
          <c:layout>
            <c:manualLayout>
              <c:xMode val="edge"/>
              <c:yMode val="edge"/>
              <c:x val="0.36155456725737828"/>
              <c:y val="0.94886965854967587"/>
            </c:manualLayout>
          </c:layout>
        </c:title>
        <c:majorTickMark val="none"/>
        <c:tickLblPos val="nextTo"/>
        <c:crossAx val="94837376"/>
        <c:crosses val="autoZero"/>
        <c:auto val="1"/>
        <c:lblAlgn val="ctr"/>
        <c:lblOffset val="100"/>
      </c:catAx>
      <c:valAx>
        <c:axId val="94837376"/>
        <c:scaling>
          <c:orientation val="minMax"/>
        </c:scaling>
        <c:axPos val="l"/>
        <c:numFmt formatCode="0%" sourceLinked="1"/>
        <c:tickLblPos val="nextTo"/>
        <c:spPr>
          <a:ln w="9525">
            <a:noFill/>
          </a:ln>
        </c:spPr>
        <c:crossAx val="9483545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3.27820898872202E-2"/>
          <c:y val="0.1453102693696591"/>
          <c:w val="0.93427735164126757"/>
          <c:h val="0.12964297454166573"/>
        </c:manualLayout>
      </c:layout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2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FD51C-1991-4738-8EDB-8EC3B80C88EB}" type="datetimeFigureOut">
              <a:rPr lang="ru-RU" smtClean="0"/>
              <a:pPr/>
              <a:t>16.05.2017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F82E1-9D04-41FE-8810-FFC30EF9D2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33619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FD51C-1991-4738-8EDB-8EC3B80C88EB}" type="datetimeFigureOut">
              <a:rPr lang="ru-RU" smtClean="0"/>
              <a:pPr/>
              <a:t>16.05.2017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F82E1-9D04-41FE-8810-FFC30EF9D2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14457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FD51C-1991-4738-8EDB-8EC3B80C88EB}" type="datetimeFigureOut">
              <a:rPr lang="ru-RU" smtClean="0"/>
              <a:pPr/>
              <a:t>16.05.2017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F82E1-9D04-41FE-8810-FFC30EF9D2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378530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04FF9E-52A6-48DE-8BA3-1478D71E7E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07458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FD51C-1991-4738-8EDB-8EC3B80C88EB}" type="datetimeFigureOut">
              <a:rPr lang="ru-RU" smtClean="0"/>
              <a:pPr/>
              <a:t>16.05.2017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F82E1-9D04-41FE-8810-FFC30EF9D2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90192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FD51C-1991-4738-8EDB-8EC3B80C88EB}" type="datetimeFigureOut">
              <a:rPr lang="ru-RU" smtClean="0"/>
              <a:pPr/>
              <a:t>16.05.2017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F82E1-9D04-41FE-8810-FFC30EF9D2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14821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FD51C-1991-4738-8EDB-8EC3B80C88EB}" type="datetimeFigureOut">
              <a:rPr lang="ru-RU" smtClean="0"/>
              <a:pPr/>
              <a:t>16.05.2017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F82E1-9D04-41FE-8810-FFC30EF9D2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35663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FD51C-1991-4738-8EDB-8EC3B80C88EB}" type="datetimeFigureOut">
              <a:rPr lang="ru-RU" smtClean="0"/>
              <a:pPr/>
              <a:t>16.05.2017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F82E1-9D04-41FE-8810-FFC30EF9D2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60303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FD51C-1991-4738-8EDB-8EC3B80C88EB}" type="datetimeFigureOut">
              <a:rPr lang="ru-RU" smtClean="0"/>
              <a:pPr/>
              <a:t>16.05.2017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F82E1-9D04-41FE-8810-FFC30EF9D2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26623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FD51C-1991-4738-8EDB-8EC3B80C88EB}" type="datetimeFigureOut">
              <a:rPr lang="ru-RU" smtClean="0"/>
              <a:pPr/>
              <a:t>16.05.2017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F82E1-9D04-41FE-8810-FFC30EF9D2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69756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FD51C-1991-4738-8EDB-8EC3B80C88EB}" type="datetimeFigureOut">
              <a:rPr lang="ru-RU" smtClean="0"/>
              <a:pPr/>
              <a:t>16.05.2017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F82E1-9D04-41FE-8810-FFC30EF9D2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87406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FD51C-1991-4738-8EDB-8EC3B80C88EB}" type="datetimeFigureOut">
              <a:rPr lang="ru-RU" smtClean="0"/>
              <a:pPr/>
              <a:t>16.05.2017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F82E1-9D04-41FE-8810-FFC30EF9D2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7293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FD51C-1991-4738-8EDB-8EC3B80C88EB}" type="datetimeFigureOut">
              <a:rPr lang="ru-RU" smtClean="0"/>
              <a:pPr/>
              <a:t>16.05.2017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FF82E1-9D04-41FE-8810-FFC30EF9D2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00567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Проблемы социального страхования занятых в малом бизнесе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Баскакова Марина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д.э.н. , Институт Экономики РАН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7303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274638"/>
            <a:ext cx="9036496" cy="1143000"/>
          </a:xfrm>
        </p:spPr>
        <p:txBody>
          <a:bodyPr>
            <a:noAutofit/>
          </a:bodyPr>
          <a:lstStyle/>
          <a:p>
            <a:pPr eaLnBrk="1" hangingPunct="1">
              <a:lnSpc>
                <a:spcPct val="70000"/>
              </a:lnSpc>
            </a:pPr>
            <a:r>
              <a:rPr lang="ru-RU" sz="3200" b="1" dirty="0" smtClean="0"/>
              <a:t>Страховое обеспечение по обязательному государственному социальному страхованию в Российской Федерации: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</a:pPr>
            <a:r>
              <a:rPr lang="ru-RU" sz="2800" dirty="0" smtClean="0"/>
              <a:t>пособие по временной нетрудоспособности;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dirty="0" smtClean="0"/>
              <a:t>пособие по беременности и родам;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dirty="0" smtClean="0"/>
              <a:t>ежемесячное пособие по уходу за ребенком до достижения им возраста полутора лет;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dirty="0" smtClean="0"/>
              <a:t>единовременные пособия женщинам по беременности и родам;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dirty="0" smtClean="0"/>
              <a:t>пособие в связи с трудовым увечьем и профессиональным заболеванием;</a:t>
            </a:r>
          </a:p>
          <a:p>
            <a:pPr>
              <a:lnSpc>
                <a:spcPct val="80000"/>
              </a:lnSpc>
            </a:pPr>
            <a:r>
              <a:rPr lang="ru-RU" sz="2800" dirty="0" smtClean="0"/>
              <a:t>пособие на санаторно-курортное лечение</a:t>
            </a:r>
            <a:r>
              <a:rPr lang="ru-RU" sz="2800" dirty="0"/>
              <a:t>,</a:t>
            </a:r>
            <a:r>
              <a:rPr lang="ru-RU" sz="2800" dirty="0" smtClean="0"/>
              <a:t> оплата путевок на санаторно-курортное лечение и оздоровление работников и членов их семей;</a:t>
            </a:r>
          </a:p>
          <a:p>
            <a:pPr eaLnBrk="1" hangingPunct="1">
              <a:lnSpc>
                <a:spcPct val="80000"/>
              </a:lnSpc>
            </a:pPr>
            <a:r>
              <a:rPr lang="ru-RU" sz="2800" dirty="0" smtClean="0"/>
              <a:t>социальное пособие на погребение;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u-RU" sz="2800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3149670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b="1" dirty="0" smtClean="0"/>
              <a:t>Плательщики взносов в Фонд социального страхования РФ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работодатели (все</a:t>
            </a:r>
            <a:r>
              <a:rPr lang="ru-RU" dirty="0"/>
              <a:t> </a:t>
            </a:r>
            <a:r>
              <a:rPr lang="ru-RU" dirty="0" smtClean="0"/>
              <a:t>работодатели должны выплачивать страховые взносы за весь наемный персонал – 2,9%  фонда оплаты труда только на временную нетрудоспособность и охрану материнства)</a:t>
            </a:r>
          </a:p>
          <a:p>
            <a:r>
              <a:rPr lang="ru-RU" dirty="0" smtClean="0"/>
              <a:t>индивидуальные предприниматели (на добровольной основе – около 30 евро ежегодно)</a:t>
            </a:r>
          </a:p>
          <a:p>
            <a:r>
              <a:rPr lang="ru-RU" strike="sngStrike" dirty="0"/>
              <a:t>н</a:t>
            </a:r>
            <a:r>
              <a:rPr lang="ru-RU" strike="sngStrike" dirty="0" smtClean="0"/>
              <a:t>аемные работники не являются плательщиками</a:t>
            </a:r>
          </a:p>
          <a:p>
            <a:pPr marL="0" indent="0" eaLnBrk="1" hangingPunct="1">
              <a:buNone/>
            </a:pPr>
            <a:r>
              <a:rPr lang="ru-RU" i="1" dirty="0" smtClean="0"/>
              <a:t>Выплаты осуществляются на основе «зачетного механизма» – за счет  взносов  предприятия (в случае нехватки собственных средств предприятия Фонд социального страхования  проводит возмещение недостатка средств)</a:t>
            </a:r>
          </a:p>
        </p:txBody>
      </p:sp>
    </p:spTree>
    <p:extLst>
      <p:ext uri="{BB962C8B-B14F-4D97-AF65-F5344CB8AC3E}">
        <p14:creationId xmlns:p14="http://schemas.microsoft.com/office/powerpoint/2010/main" xmlns="" val="2620360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584176"/>
          </a:xfrm>
        </p:spPr>
        <p:txBody>
          <a:bodyPr>
            <a:noAutofit/>
          </a:bodyPr>
          <a:lstStyle/>
          <a:p>
            <a:r>
              <a:rPr lang="ru-RU" sz="2400" b="1" dirty="0"/>
              <a:t>Доля случаев временной </a:t>
            </a:r>
            <a:r>
              <a:rPr lang="ru-RU" sz="2400" b="1" dirty="0" smtClean="0"/>
              <a:t>нетрудоспособности, </a:t>
            </a:r>
            <a:r>
              <a:rPr lang="ru-RU" sz="2400" b="1" dirty="0"/>
              <a:t>оформленных больничными листами, от всех случаев потребности не выходить на работу из-з </a:t>
            </a:r>
            <a:r>
              <a:rPr lang="ru-RU" sz="2400" b="1" dirty="0" smtClean="0"/>
              <a:t>болезни (наемный персонал, опрос работников малого бизнеса Москвы, 2015 объем выборки 1000 чел. )</a:t>
            </a:r>
            <a:r>
              <a:rPr lang="ru-RU" sz="2400" b="1" dirty="0"/>
              <a:t/>
            </a:r>
            <a:br>
              <a:rPr lang="ru-RU" sz="2400" b="1" dirty="0"/>
            </a:br>
            <a:endParaRPr lang="ru-RU" sz="24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xmlns="" val="721487652"/>
              </p:ext>
            </p:extLst>
          </p:nvPr>
        </p:nvGraphicFramePr>
        <p:xfrm>
          <a:off x="0" y="2564904"/>
          <a:ext cx="9143999" cy="3528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6088"/>
                <a:gridCol w="941816"/>
                <a:gridCol w="1296144"/>
                <a:gridCol w="1368152"/>
                <a:gridCol w="1512168"/>
                <a:gridCol w="1259631"/>
              </a:tblGrid>
              <a:tr h="907172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всего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38100" marR="38100"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В  </a:t>
                      </a:r>
                      <a:r>
                        <a:rPr lang="ru-RU" sz="2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т.ч</a:t>
                      </a: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. работающие на предприятии с численностью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68580" marR="68580" marT="0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106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2-5 чел.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68580" marR="68580" marT="0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6-15 чел.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68580" marR="68580" marT="0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16-50 чел.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68580" marR="68580" marT="0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51-100 чел.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68580" marR="68580" marT="0" marB="0"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3106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400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Доля оформленных больничных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2400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ru-RU" sz="2400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42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spcAft>
                          <a:spcPts val="0"/>
                        </a:spcAft>
                      </a:pPr>
                      <a:endParaRPr lang="ru-RU" sz="2400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8100" marR="38100" algn="r">
                        <a:spcAft>
                          <a:spcPts val="0"/>
                        </a:spcAft>
                      </a:pPr>
                      <a:endParaRPr lang="ru-RU" sz="2400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8100" marR="38100" algn="r"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18,4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spcAft>
                          <a:spcPts val="0"/>
                        </a:spcAft>
                      </a:pPr>
                      <a:endParaRPr lang="ru-RU" sz="2400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8100" marR="38100" algn="r">
                        <a:spcAft>
                          <a:spcPts val="0"/>
                        </a:spcAft>
                      </a:pPr>
                      <a:endParaRPr lang="ru-RU" sz="2400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8100" marR="38100" algn="r"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32,9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spcAft>
                          <a:spcPts val="0"/>
                        </a:spcAft>
                      </a:pPr>
                      <a:endParaRPr lang="ru-RU" sz="2400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8100" marR="38100" algn="r">
                        <a:spcAft>
                          <a:spcPts val="0"/>
                        </a:spcAft>
                      </a:pPr>
                      <a:endParaRPr lang="ru-RU" sz="2400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8100" marR="38100" algn="r"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43,4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spcAft>
                          <a:spcPts val="0"/>
                        </a:spcAft>
                      </a:pPr>
                      <a:endParaRPr lang="ru-RU" sz="2400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8100" marR="38100" algn="r">
                        <a:spcAft>
                          <a:spcPts val="0"/>
                        </a:spcAft>
                      </a:pPr>
                      <a:endParaRPr lang="ru-RU" sz="2400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8100" marR="38100" algn="r"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61,8</a:t>
                      </a:r>
                      <a:endParaRPr lang="ru-RU" sz="2400" dirty="0">
                        <a:solidFill>
                          <a:srgbClr val="000000"/>
                        </a:solidFill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462542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xmlns="" val="1886871621"/>
              </p:ext>
            </p:extLst>
          </p:nvPr>
        </p:nvGraphicFramePr>
        <p:xfrm>
          <a:off x="0" y="0"/>
          <a:ext cx="9252520" cy="67258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9246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95272367"/>
              </p:ext>
            </p:extLst>
          </p:nvPr>
        </p:nvGraphicFramePr>
        <p:xfrm>
          <a:off x="107504" y="0"/>
          <a:ext cx="8589640" cy="6741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34327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 smtClean="0"/>
              <a:t>Оценка работниками малого своего уровня </a:t>
            </a:r>
            <a:r>
              <a:rPr lang="ru-RU" sz="2000" b="1" dirty="0"/>
              <a:t>осведомленности о правах в сфере социального страхования (правила предоставления и оплаты больничных </a:t>
            </a:r>
            <a:r>
              <a:rPr lang="ru-RU" sz="2000" b="1" dirty="0" smtClean="0"/>
              <a:t>листов </a:t>
            </a:r>
            <a:r>
              <a:rPr lang="ru-RU" sz="2000" b="1" dirty="0"/>
              <a:t>и пр.) в </a:t>
            </a:r>
            <a:r>
              <a:rPr lang="ru-RU" sz="2000" b="1" dirty="0" smtClean="0"/>
              <a:t>%,  опрос работников МБ, Москва</a:t>
            </a:r>
            <a:endParaRPr lang="ru-RU" sz="2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250377411"/>
              </p:ext>
            </p:extLst>
          </p:nvPr>
        </p:nvGraphicFramePr>
        <p:xfrm>
          <a:off x="107506" y="1484780"/>
          <a:ext cx="8712966" cy="45586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06205"/>
                <a:gridCol w="1118129"/>
                <a:gridCol w="1512168"/>
                <a:gridCol w="2088232"/>
                <a:gridCol w="2088232"/>
              </a:tblGrid>
              <a:tr h="398813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Всего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В том числе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693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Работники по найму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</a:rPr>
                        <a:t>Предприниматели с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</a:rPr>
                        <a:t>наемными работниками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Предприниматели без наемных работников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976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Хорошо осведомлен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28,2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27,5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40,0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20,2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976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Частично осведомлен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38,1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36,4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35,7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47,9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976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Практически не осведомлен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33,7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36,1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24,3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31,9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976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Всего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100,0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tx1"/>
                          </a:solidFill>
                          <a:effectLst/>
                        </a:rPr>
                        <a:t>100,0</a:t>
                      </a:r>
                      <a:endParaRPr lang="ru-RU" sz="2000">
                        <a:solidFill>
                          <a:schemeClr val="tx1"/>
                        </a:solidFill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100,0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8100" marR="38100" algn="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</a:rPr>
                        <a:t>100,0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ourier New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0773675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394825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3600" b="1" dirty="0" smtClean="0"/>
              <a:t>Предложения: повышение гибкости регулирования трудовых отношений</a:t>
            </a:r>
          </a:p>
        </p:txBody>
      </p:sp>
      <p:sp>
        <p:nvSpPr>
          <p:cNvPr id="17411" name="Содержимое 2"/>
          <p:cNvSpPr>
            <a:spLocks noGrp="1"/>
          </p:cNvSpPr>
          <p:nvPr>
            <p:ph idx="1"/>
          </p:nvPr>
        </p:nvSpPr>
        <p:spPr>
          <a:xfrm>
            <a:off x="0" y="1052513"/>
            <a:ext cx="9144000" cy="558958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ru-RU" sz="2800" dirty="0" smtClean="0"/>
              <a:t>переход к </a:t>
            </a:r>
            <a:r>
              <a:rPr lang="ru-RU" sz="2800" dirty="0" err="1" smtClean="0"/>
              <a:t>софинансированию</a:t>
            </a:r>
            <a:r>
              <a:rPr lang="ru-RU" sz="2800" dirty="0" smtClean="0"/>
              <a:t> страховых взносов работодателем и работником</a:t>
            </a:r>
          </a:p>
          <a:p>
            <a:pPr>
              <a:lnSpc>
                <a:spcPct val="90000"/>
              </a:lnSpc>
            </a:pPr>
            <a:r>
              <a:rPr lang="ru-RU" sz="2800" dirty="0" smtClean="0"/>
              <a:t>упрощения процедур пересмотра трудового договора по инициативе сторон;</a:t>
            </a:r>
          </a:p>
          <a:p>
            <a:pPr>
              <a:lnSpc>
                <a:spcPct val="90000"/>
              </a:lnSpc>
            </a:pPr>
            <a:r>
              <a:rPr lang="ru-RU" sz="2800" dirty="0" smtClean="0"/>
              <a:t>оптимизации (с учетом мнения сторон социального партнерства) объема гарантий и компенсаций</a:t>
            </a:r>
          </a:p>
          <a:p>
            <a:pPr>
              <a:lnSpc>
                <a:spcPct val="90000"/>
              </a:lnSpc>
            </a:pPr>
            <a:r>
              <a:rPr lang="ru-RU" sz="2800" dirty="0" smtClean="0"/>
              <a:t>совершенствование системы социального страхования временной нетрудоспособности и материнства</a:t>
            </a:r>
          </a:p>
          <a:p>
            <a:pPr>
              <a:lnSpc>
                <a:spcPct val="90000"/>
              </a:lnSpc>
            </a:pPr>
            <a:r>
              <a:rPr lang="ru-RU" sz="2800" dirty="0" smtClean="0"/>
              <a:t>введение в учреждениях профессионального образования обязательного курса по основам трудового законодательства, включающего  законодательство по социальному страхованию (правила участия в социальном, пенсионном и обязательном медицинском страховании, правила оформления и оплаты бюллетеня, пособия по беременности и родам, частично оплачиваемого отпуска по уходу за ребенком и пр.)</a:t>
            </a:r>
          </a:p>
          <a:p>
            <a:pPr>
              <a:lnSpc>
                <a:spcPct val="90000"/>
              </a:lnSpc>
            </a:pP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xmlns="" val="2372566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924944"/>
            <a:ext cx="8229600" cy="1008112"/>
          </a:xfrm>
        </p:spPr>
        <p:txBody>
          <a:bodyPr/>
          <a:lstStyle/>
          <a:p>
            <a:r>
              <a:rPr lang="ru-RU" dirty="0" smtClean="0"/>
              <a:t>Спасибо за внимание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827622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2076</TotalTime>
  <Words>448</Words>
  <Application>Microsoft Office PowerPoint</Application>
  <PresentationFormat>On-screen Show (4:3)</PresentationFormat>
  <Paragraphs>78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Тема Office</vt:lpstr>
      <vt:lpstr>Проблемы социального страхования занятых в малом бизнесе </vt:lpstr>
      <vt:lpstr>Страховое обеспечение по обязательному государственному социальному страхованию в Российской Федерации:</vt:lpstr>
      <vt:lpstr>Плательщики взносов в Фонд социального страхования РФ</vt:lpstr>
      <vt:lpstr>Доля случаев временной нетрудоспособности, оформленных больничными листами, от всех случаев потребности не выходить на работу из-з болезни (наемный персонал, опрос работников малого бизнеса Москвы, 2015 объем выборки 1000 чел. ) </vt:lpstr>
      <vt:lpstr>Slide 5</vt:lpstr>
      <vt:lpstr>Slide 6</vt:lpstr>
      <vt:lpstr>Оценка работниками малого своего уровня осведомленности о правах в сфере социального страхования (правила предоставления и оплаты больничных листов и пр.) в %,  опрос работников МБ, Москва</vt:lpstr>
      <vt:lpstr>Предложения: повышение гибкости регулирования трудовых отношений</vt:lpstr>
      <vt:lpstr>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Acer</dc:creator>
  <cp:lastModifiedBy>Kocovic</cp:lastModifiedBy>
  <cp:revision>18</cp:revision>
  <dcterms:created xsi:type="dcterms:W3CDTF">2017-05-11T09:12:30Z</dcterms:created>
  <dcterms:modified xsi:type="dcterms:W3CDTF">2017-05-15T22:18:26Z</dcterms:modified>
</cp:coreProperties>
</file>