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3"/>
  </p:notesMasterIdLst>
  <p:sldIdLst>
    <p:sldId id="256" r:id="rId2"/>
    <p:sldId id="258" r:id="rId3"/>
    <p:sldId id="262" r:id="rId4"/>
    <p:sldId id="260" r:id="rId5"/>
    <p:sldId id="259" r:id="rId6"/>
    <p:sldId id="263" r:id="rId7"/>
    <p:sldId id="265" r:id="rId8"/>
    <p:sldId id="266" r:id="rId9"/>
    <p:sldId id="267" r:id="rId10"/>
    <p:sldId id="268" r:id="rId11"/>
    <p:sldId id="270" r:id="rId1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7556B-4F26-47A1-8858-90EB9A6AD7D2}" type="datetimeFigureOut">
              <a:rPr lang="en-US" smtClean="0"/>
              <a:t>5/19/2017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B2261-394D-4365-AC2E-8484E95C1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72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8B2261-394D-4365-AC2E-8484E95C10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93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95EB143-DC6C-420A-9F3D-B0C1D8BBA21A}" type="datetimeFigureOut">
              <a:rPr lang="sr-Latn-CS" smtClean="0"/>
              <a:t>19.5.2017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A562023-0378-45BF-BB63-A52A2EBA8739}" type="slidenum">
              <a:rPr lang="sr-Latn-CS" smtClean="0"/>
              <a:t>‹#›</a:t>
            </a:fld>
            <a:endParaRPr lang="sr-Latn-C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581000"/>
          </a:xfrm>
        </p:spPr>
        <p:txBody>
          <a:bodyPr>
            <a:normAutofit fontScale="92500" lnSpcReduction="20000"/>
          </a:bodyPr>
          <a:lstStyle/>
          <a:p>
            <a:r>
              <a:rPr lang="sr-Latn-RS" cap="none" dirty="0" smtClean="0"/>
              <a:t>Prof. dr Evica Petrović</a:t>
            </a:r>
          </a:p>
          <a:p>
            <a:r>
              <a:rPr lang="sr-Latn-RS" cap="none" dirty="0" err="1" smtClean="0"/>
              <a:t>Doc</a:t>
            </a:r>
            <a:r>
              <a:rPr lang="sr-Latn-RS" cap="none" dirty="0" smtClean="0"/>
              <a:t>. dr </a:t>
            </a:r>
            <a:r>
              <a:rPr lang="sr-Latn-RS" cap="none" dirty="0" smtClean="0"/>
              <a:t>Jelena Z. </a:t>
            </a:r>
            <a:r>
              <a:rPr lang="sr-Latn-RS" cap="none" dirty="0" smtClean="0"/>
              <a:t>Stanković</a:t>
            </a:r>
            <a:endParaRPr lang="en-US" cap="non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131846"/>
            <a:ext cx="6629400" cy="1377274"/>
          </a:xfrm>
        </p:spPr>
        <p:txBody>
          <a:bodyPr/>
          <a:lstStyle/>
          <a:p>
            <a:r>
              <a:rPr lang="sr-Latn-RS" sz="2800" b="1" dirty="0" smtClean="0"/>
              <a:t>Finansijska </a:t>
            </a:r>
            <a:r>
              <a:rPr lang="sr-Latn-RS" sz="2800" b="1" dirty="0" err="1" smtClean="0"/>
              <a:t>racio</a:t>
            </a:r>
            <a:r>
              <a:rPr lang="sr-Latn-RS" sz="2800" b="1" dirty="0" smtClean="0"/>
              <a:t> analiza i rizik osiguravajućih kompanija</a:t>
            </a:r>
            <a:endParaRPr lang="sr-Latn-RS" sz="2800" b="1" dirty="0"/>
          </a:p>
        </p:txBody>
      </p:sp>
    </p:spTree>
    <p:extLst>
      <p:ext uri="{BB962C8B-B14F-4D97-AF65-F5344CB8AC3E}">
        <p14:creationId xmlns:p14="http://schemas.microsoft.com/office/powerpoint/2010/main" val="218504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300" dirty="0"/>
              <a:t>Grupisanje osiguravajućih kompanija na osnovu indikatora u periodu 2005-2015. godina</a:t>
            </a:r>
            <a:endParaRPr lang="en-US" sz="23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2039705"/>
              </p:ext>
            </p:extLst>
          </p:nvPr>
        </p:nvGraphicFramePr>
        <p:xfrm>
          <a:off x="323532" y="1916832"/>
          <a:ext cx="8496936" cy="1611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8078"/>
                <a:gridCol w="708078"/>
                <a:gridCol w="708078"/>
                <a:gridCol w="708078"/>
                <a:gridCol w="708078"/>
                <a:gridCol w="708078"/>
                <a:gridCol w="708078"/>
                <a:gridCol w="708078"/>
                <a:gridCol w="708078"/>
                <a:gridCol w="708078"/>
                <a:gridCol w="708078"/>
                <a:gridCol w="708078"/>
              </a:tblGrid>
              <a:tr h="40286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ROA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LR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OR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PSS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RSS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GTPR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LRF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LA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ML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2865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</a:t>
                      </a:r>
                      <a:r>
                        <a:rPr lang="sr-Latn-R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klaster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0226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4522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0356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4684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0195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6921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1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9613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8772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3610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1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2200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1758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2865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II </a:t>
                      </a:r>
                      <a:r>
                        <a:rPr lang="sr-Latn-R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klaster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,1</a:t>
                      </a:r>
                      <a:r>
                        <a:rPr lang="en-US" sz="1100" u="none" strike="noStrike" dirty="0" smtClean="0">
                          <a:effectLst/>
                        </a:rPr>
                        <a:t>198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2556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0124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0688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1992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3500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1883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9434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0280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2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4208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8006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02865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III </a:t>
                      </a:r>
                      <a:r>
                        <a:rPr lang="sr-Latn-R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klaster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0327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1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0872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0940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1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1244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0570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0471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5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8420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3893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3262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9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6320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 smtClean="0">
                          <a:effectLst/>
                        </a:rPr>
                        <a:t>0</a:t>
                      </a:r>
                      <a:r>
                        <a:rPr lang="sr-Latn-RS" sz="1100" u="none" strike="noStrike" dirty="0" smtClean="0">
                          <a:effectLst/>
                        </a:rPr>
                        <a:t>,</a:t>
                      </a:r>
                      <a:r>
                        <a:rPr lang="en-US" sz="1100" u="none" strike="noStrike" dirty="0" smtClean="0">
                          <a:effectLst/>
                        </a:rPr>
                        <a:t>3010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3735030"/>
            <a:ext cx="849694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RS" dirty="0" smtClean="0"/>
              <a:t>Osiguravajuće kompanije svrstane u drugi </a:t>
            </a:r>
            <a:r>
              <a:rPr lang="sr-Latn-RS" dirty="0" err="1" smtClean="0"/>
              <a:t>klaster</a:t>
            </a:r>
            <a:r>
              <a:rPr lang="sr-Latn-RS" dirty="0" smtClean="0"/>
              <a:t> karakteriše zavidan stepen </a:t>
            </a:r>
            <a:r>
              <a:rPr lang="sr-Latn-RS" dirty="0" err="1" smtClean="0"/>
              <a:t>zarađivačke</a:t>
            </a:r>
            <a:r>
              <a:rPr lang="sr-Latn-RS" dirty="0" smtClean="0"/>
              <a:t> moći, adekvatno upravljanje obavezama iz osiguranja i visok nivo opšte likvidnosti.</a:t>
            </a:r>
          </a:p>
          <a:p>
            <a:pPr algn="just"/>
            <a:r>
              <a:rPr lang="sr-Latn-RS" dirty="0" smtClean="0"/>
              <a:t>Osiguravajuće kompanije svrstane u prvi </a:t>
            </a:r>
            <a:r>
              <a:rPr lang="sr-Latn-RS" dirty="0" err="1" smtClean="0"/>
              <a:t>klaster</a:t>
            </a:r>
            <a:r>
              <a:rPr lang="sr-Latn-RS" dirty="0" smtClean="0"/>
              <a:t> karakteriše umereni nivo </a:t>
            </a:r>
            <a:r>
              <a:rPr lang="sr-Latn-RS" dirty="0" err="1" smtClean="0"/>
              <a:t>zarađivačke</a:t>
            </a:r>
            <a:r>
              <a:rPr lang="sr-Latn-RS" dirty="0" smtClean="0"/>
              <a:t> sposobnosti uprkos </a:t>
            </a:r>
            <a:r>
              <a:rPr lang="sr-Latn-RS" dirty="0" err="1" smtClean="0"/>
              <a:t>agresivnijoj</a:t>
            </a:r>
            <a:r>
              <a:rPr lang="sr-Latn-RS" dirty="0" smtClean="0"/>
              <a:t> politici korišćenja kapitala, kao i niži nivo likvidnosti.</a:t>
            </a:r>
          </a:p>
          <a:p>
            <a:pPr algn="just"/>
            <a:r>
              <a:rPr lang="sr-Latn-RS" dirty="0" smtClean="0"/>
              <a:t>Analiza performansi kompanije </a:t>
            </a:r>
            <a:r>
              <a:rPr lang="sr-Latn-RS" dirty="0" err="1"/>
              <a:t>Grawe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 je pokazala da se ova kompanija ponaša atipično u odnosu na ostale kompanije, što je onemogućilo </a:t>
            </a:r>
            <a:r>
              <a:rPr lang="sr-Latn-RS" dirty="0" err="1" smtClean="0"/>
              <a:t>pridruživanje</a:t>
            </a:r>
            <a:r>
              <a:rPr lang="sr-Latn-RS" dirty="0" smtClean="0"/>
              <a:t> ove kompanije postojećim grupama.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14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endParaRPr lang="sr-Latn-RS" sz="1900" dirty="0" smtClean="0"/>
          </a:p>
          <a:p>
            <a:pPr marL="114300" indent="0" algn="ctr">
              <a:buNone/>
            </a:pPr>
            <a:r>
              <a:rPr lang="sr-Latn-RS" sz="1900" dirty="0" smtClean="0">
                <a:solidFill>
                  <a:schemeClr val="tx1"/>
                </a:solidFill>
              </a:rPr>
              <a:t>Ekonomski fakultet Univerziteta u Nišu</a:t>
            </a:r>
          </a:p>
          <a:p>
            <a:pPr marL="114300" indent="0" algn="ctr">
              <a:buNone/>
            </a:pPr>
            <a:r>
              <a:rPr lang="sr-Latn-RS" sz="1900" dirty="0" smtClean="0">
                <a:solidFill>
                  <a:schemeClr val="tx1"/>
                </a:solidFill>
              </a:rPr>
              <a:t>Trg kralja Aleksandra Ujedinitelja br. 11</a:t>
            </a:r>
          </a:p>
          <a:p>
            <a:pPr marL="114300" indent="0" algn="ctr">
              <a:buNone/>
            </a:pPr>
            <a:r>
              <a:rPr lang="sr-Latn-RS" sz="1900" dirty="0" smtClean="0">
                <a:solidFill>
                  <a:schemeClr val="tx1"/>
                </a:solidFill>
              </a:rPr>
              <a:t>18000 Niš</a:t>
            </a:r>
          </a:p>
          <a:p>
            <a:pPr marL="114300" indent="0" algn="ctr">
              <a:buNone/>
            </a:pPr>
            <a:endParaRPr lang="sr-Latn-RS" sz="1900" dirty="0" smtClean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r>
              <a:rPr lang="sr-Latn-RS" sz="1900" dirty="0" smtClean="0">
                <a:solidFill>
                  <a:schemeClr val="tx1"/>
                </a:solidFill>
              </a:rPr>
              <a:t>Prof. dr Evica Petrović</a:t>
            </a:r>
          </a:p>
          <a:p>
            <a:pPr marL="114300" indent="0" algn="ctr">
              <a:buNone/>
            </a:pPr>
            <a:r>
              <a:rPr lang="sr-Latn-RS" sz="1900" dirty="0" err="1" smtClean="0">
                <a:solidFill>
                  <a:schemeClr val="tx1"/>
                </a:solidFill>
              </a:rPr>
              <a:t>evica@eknfak.ni.ac.rs</a:t>
            </a:r>
            <a:endParaRPr lang="sr-Latn-RS" sz="1900" dirty="0" smtClean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endParaRPr lang="sr-Latn-RS" sz="1900" dirty="0" smtClean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r>
              <a:rPr lang="sr-Latn-RS" sz="1900" dirty="0" err="1" smtClean="0">
                <a:solidFill>
                  <a:schemeClr val="tx1"/>
                </a:solidFill>
              </a:rPr>
              <a:t>Doc</a:t>
            </a:r>
            <a:r>
              <a:rPr lang="sr-Latn-RS" sz="1900" dirty="0" smtClean="0">
                <a:solidFill>
                  <a:schemeClr val="tx1"/>
                </a:solidFill>
              </a:rPr>
              <a:t>. dr </a:t>
            </a:r>
            <a:r>
              <a:rPr lang="sr-Latn-RS" sz="1900" dirty="0" smtClean="0">
                <a:solidFill>
                  <a:schemeClr val="tx1"/>
                </a:solidFill>
              </a:rPr>
              <a:t>Jelena Z. Stanković</a:t>
            </a:r>
            <a:endParaRPr lang="sr-Latn-RS" sz="1900" dirty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r>
              <a:rPr lang="sr-Latn-RS" sz="1900" dirty="0" err="1" smtClean="0">
                <a:solidFill>
                  <a:schemeClr val="tx1"/>
                </a:solidFill>
              </a:rPr>
              <a:t>jelenas@eknfak.ni.ac.rs</a:t>
            </a:r>
            <a:endParaRPr lang="sr-Latn-RS" sz="1900" dirty="0" smtClean="0">
              <a:solidFill>
                <a:schemeClr val="tx1"/>
              </a:solidFill>
            </a:endParaRPr>
          </a:p>
          <a:p>
            <a:pPr marL="114300" indent="0" algn="ctr">
              <a:buNone/>
            </a:pPr>
            <a:endParaRPr lang="en-US" sz="19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332656"/>
            <a:ext cx="1280160" cy="128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60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2500" dirty="0" smtClean="0"/>
              <a:t>Značaj </a:t>
            </a:r>
            <a:r>
              <a:rPr lang="sr-Latn-RS" sz="2500" dirty="0" err="1"/>
              <a:t>racio</a:t>
            </a:r>
            <a:r>
              <a:rPr lang="sr-Latn-RS" sz="2500" dirty="0"/>
              <a:t> analize za ocenu performansi i rizika poslovanja </a:t>
            </a:r>
            <a:r>
              <a:rPr lang="sr-Latn-RS" sz="2500" dirty="0" smtClean="0"/>
              <a:t>osiguravajućih kompanija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52600"/>
            <a:ext cx="8568952" cy="4844752"/>
          </a:xfrm>
        </p:spPr>
        <p:txBody>
          <a:bodyPr>
            <a:normAutofit fontScale="92500" lnSpcReduction="20000"/>
          </a:bodyPr>
          <a:lstStyle/>
          <a:p>
            <a:pPr marL="11430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sr-Latn-RS" dirty="0" smtClean="0"/>
              <a:t>S</a:t>
            </a:r>
            <a:r>
              <a:rPr lang="en-US" dirty="0" err="1" smtClean="0"/>
              <a:t>istem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solventnosti</a:t>
            </a:r>
            <a:r>
              <a:rPr lang="en-US" dirty="0"/>
              <a:t> </a:t>
            </a:r>
            <a:r>
              <a:rPr lang="en-US" dirty="0" err="1"/>
              <a:t>osiguravača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/>
              <a:t>regulatorima</a:t>
            </a:r>
            <a:r>
              <a:rPr lang="en-US" dirty="0"/>
              <a:t> da </a:t>
            </a:r>
            <a:r>
              <a:rPr lang="en-US" dirty="0" err="1"/>
              <a:t>identifikuju</a:t>
            </a:r>
            <a:r>
              <a:rPr lang="en-US" dirty="0"/>
              <a:t> “</a:t>
            </a:r>
            <a:r>
              <a:rPr lang="en-US" dirty="0" err="1"/>
              <a:t>slabe</a:t>
            </a:r>
            <a:r>
              <a:rPr lang="en-US" dirty="0"/>
              <a:t>” </a:t>
            </a:r>
            <a:r>
              <a:rPr lang="en-US" dirty="0" err="1"/>
              <a:t>osiguravače</a:t>
            </a:r>
            <a:r>
              <a:rPr lang="en-US" dirty="0"/>
              <a:t> i </a:t>
            </a:r>
            <a:r>
              <a:rPr lang="en-US" dirty="0" err="1"/>
              <a:t>predlože</a:t>
            </a:r>
            <a:r>
              <a:rPr lang="en-US" dirty="0"/>
              <a:t> </a:t>
            </a:r>
            <a:r>
              <a:rPr lang="en-US" dirty="0" err="1"/>
              <a:t>korektivne</a:t>
            </a:r>
            <a:r>
              <a:rPr lang="en-US" dirty="0"/>
              <a:t> mere pre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osiguravača</a:t>
            </a:r>
            <a:r>
              <a:rPr lang="en-US" dirty="0"/>
              <a:t> </a:t>
            </a:r>
            <a:r>
              <a:rPr lang="en-US" dirty="0" err="1"/>
              <a:t>postane</a:t>
            </a:r>
            <a:r>
              <a:rPr lang="en-US" dirty="0"/>
              <a:t> </a:t>
            </a:r>
            <a:r>
              <a:rPr lang="en-US" dirty="0" err="1"/>
              <a:t>neadekvatan</a:t>
            </a:r>
            <a:r>
              <a:rPr lang="en-US" dirty="0"/>
              <a:t> da </a:t>
            </a:r>
            <a:r>
              <a:rPr lang="en-US" dirty="0" err="1"/>
              <a:t>podrži</a:t>
            </a:r>
            <a:r>
              <a:rPr lang="en-US" dirty="0"/>
              <a:t> </a:t>
            </a:r>
            <a:r>
              <a:rPr lang="en-US" dirty="0" err="1"/>
              <a:t>preuzete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. </a:t>
            </a:r>
            <a:endParaRPr lang="sr-Latn-RS" dirty="0" smtClean="0"/>
          </a:p>
          <a:p>
            <a:pPr marL="11430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sr-Latn-RS" dirty="0" smtClean="0"/>
              <a:t>Finansijska </a:t>
            </a:r>
            <a:r>
              <a:rPr lang="sr-Latn-RS" dirty="0" err="1"/>
              <a:t>racio</a:t>
            </a:r>
            <a:r>
              <a:rPr lang="sr-Latn-RS" dirty="0"/>
              <a:t> analiza je i dalje dominantno korišćen alat za praćenje poslovanja osiguravajućih </a:t>
            </a:r>
            <a:r>
              <a:rPr lang="sr-Latn-RS" dirty="0" smtClean="0"/>
              <a:t>kompanija (NAIC, EIOPA, IAIS, IMF) zbog:</a:t>
            </a:r>
          </a:p>
          <a:p>
            <a:pPr marL="11430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sr-Latn-RS" dirty="0"/>
              <a:t>	</a:t>
            </a:r>
            <a:r>
              <a:rPr lang="sr-Latn-RS" dirty="0" smtClean="0"/>
              <a:t>- pogodnosti za inkorporiranje velike količine informacija sadržanih u finansijskim izveštajima,</a:t>
            </a:r>
          </a:p>
          <a:p>
            <a:pPr marL="11430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sr-Latn-RS" dirty="0"/>
              <a:t>	</a:t>
            </a:r>
            <a:r>
              <a:rPr lang="sr-Latn-RS" dirty="0" smtClean="0"/>
              <a:t>- mogućnosti da se tako dobijeni pokazatelji performansi i rizika za osiguravajuće kompanije različitih veličina  porede međusobno i u vremenu,</a:t>
            </a:r>
          </a:p>
          <a:p>
            <a:pPr marL="11430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sr-Latn-RS" dirty="0"/>
              <a:t>	</a:t>
            </a:r>
            <a:r>
              <a:rPr lang="sr-Latn-RS" dirty="0" smtClean="0"/>
              <a:t>- svojstva </a:t>
            </a:r>
            <a:r>
              <a:rPr lang="sr-Latn-RS" dirty="0" err="1" smtClean="0"/>
              <a:t>racio</a:t>
            </a:r>
            <a:r>
              <a:rPr lang="sr-Latn-RS" dirty="0" smtClean="0"/>
              <a:t> brojeva omogućavaju njihovu upotrebu u statističkom modeliranju.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67284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500" dirty="0"/>
              <a:t>Ocena finansijske stabilnosti poslovanja </a:t>
            </a:r>
            <a:r>
              <a:rPr lang="sr-Latn-RS" sz="2500" dirty="0" smtClean="0"/>
              <a:t>osiguravajućih kompanija u Republici </a:t>
            </a:r>
            <a:r>
              <a:rPr lang="sr-Latn-RS" sz="2500" dirty="0" err="1" smtClean="0"/>
              <a:t>srbiji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968552"/>
          </a:xfrm>
        </p:spPr>
        <p:txBody>
          <a:bodyPr>
            <a:noAutofit/>
          </a:bodyPr>
          <a:lstStyle/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/>
              <a:t>NBS je definisala set kriterijuma za kvantitativno praćenje i analizu finansijske stabilnosti </a:t>
            </a:r>
            <a:r>
              <a:rPr lang="sr-Latn-RS" sz="1700" dirty="0" smtClean="0"/>
              <a:t>osiguravajućih kompanija, </a:t>
            </a:r>
            <a:r>
              <a:rPr lang="sr-Latn-RS" sz="1700" dirty="0"/>
              <a:t>sačinjenih po uzoru na metodologiju MMF. Odlukom NBS </a:t>
            </a:r>
            <a:r>
              <a:rPr lang="sr-Latn-RS" sz="1700" dirty="0" smtClean="0"/>
              <a:t>CARMEL pokazatelji se </a:t>
            </a:r>
            <a:r>
              <a:rPr lang="sr-Latn-RS" sz="1700" dirty="0"/>
              <a:t>mogu koristiti kao jedan od instrumenata za upravljanje </a:t>
            </a:r>
            <a:r>
              <a:rPr lang="sr-Latn-RS" sz="1700" dirty="0" smtClean="0"/>
              <a:t>rizicima osiguravajućih kompanija. </a:t>
            </a:r>
            <a:endParaRPr lang="en-US" sz="1700" dirty="0"/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/>
              <a:t>CARMEL pokazatelji se svrstavaju u šest osnovnih grupa: </a:t>
            </a:r>
            <a:endParaRPr lang="sr-Latn-RS" sz="1700" dirty="0" smtClean="0"/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 smtClean="0"/>
              <a:t>	- adekvatnost </a:t>
            </a:r>
            <a:r>
              <a:rPr lang="sr-Latn-RS" sz="1700" dirty="0"/>
              <a:t>kapitala (</a:t>
            </a:r>
            <a:r>
              <a:rPr lang="sr-Latn-RS" sz="1700" dirty="0" err="1"/>
              <a:t>enlg</a:t>
            </a:r>
            <a:r>
              <a:rPr lang="sr-Latn-RS" sz="1700" dirty="0"/>
              <a:t>. C – </a:t>
            </a:r>
            <a:r>
              <a:rPr lang="sr-Latn-RS" sz="1700" dirty="0" err="1"/>
              <a:t>Capital</a:t>
            </a:r>
            <a:r>
              <a:rPr lang="sr-Latn-RS" sz="1700" dirty="0"/>
              <a:t> </a:t>
            </a:r>
            <a:r>
              <a:rPr lang="sr-Latn-RS" sz="1700" dirty="0" err="1"/>
              <a:t>adequacy</a:t>
            </a:r>
            <a:r>
              <a:rPr lang="sr-Latn-RS" sz="1700" dirty="0" smtClean="0"/>
              <a:t>),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/>
              <a:t>	</a:t>
            </a:r>
            <a:r>
              <a:rPr lang="sr-Latn-RS" sz="1700" dirty="0" smtClean="0"/>
              <a:t>- kvalitet </a:t>
            </a:r>
            <a:r>
              <a:rPr lang="sr-Latn-RS" sz="1700" dirty="0"/>
              <a:t>imovine (engl. A – </a:t>
            </a:r>
            <a:r>
              <a:rPr lang="sr-Latn-RS" sz="1700" dirty="0" err="1"/>
              <a:t>Asset</a:t>
            </a:r>
            <a:r>
              <a:rPr lang="sr-Latn-RS" sz="1700" dirty="0"/>
              <a:t> </a:t>
            </a:r>
            <a:r>
              <a:rPr lang="sr-Latn-RS" sz="1700" dirty="0" err="1"/>
              <a:t>quality</a:t>
            </a:r>
            <a:r>
              <a:rPr lang="sr-Latn-RS" sz="1700" dirty="0" smtClean="0"/>
              <a:t>),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 smtClean="0"/>
              <a:t>	- reosiguranje </a:t>
            </a:r>
            <a:r>
              <a:rPr lang="sr-Latn-RS" sz="1700" dirty="0"/>
              <a:t>i </a:t>
            </a:r>
            <a:r>
              <a:rPr lang="sr-Latn-RS" sz="1700" dirty="0" err="1"/>
              <a:t>aktuarske</a:t>
            </a:r>
            <a:r>
              <a:rPr lang="sr-Latn-RS" sz="1700" dirty="0"/>
              <a:t> pozicije (engl. R – </a:t>
            </a:r>
            <a:r>
              <a:rPr lang="sr-Latn-RS" sz="1700" dirty="0" err="1"/>
              <a:t>Reinsurance</a:t>
            </a:r>
            <a:r>
              <a:rPr lang="sr-Latn-RS" sz="1700" dirty="0"/>
              <a:t> </a:t>
            </a:r>
            <a:r>
              <a:rPr lang="sr-Latn-RS" sz="1700" dirty="0" err="1"/>
              <a:t>and</a:t>
            </a:r>
            <a:r>
              <a:rPr lang="sr-Latn-RS" sz="1700" dirty="0"/>
              <a:t> </a:t>
            </a:r>
            <a:r>
              <a:rPr lang="sr-Latn-RS" sz="1700" dirty="0" err="1"/>
              <a:t>actuarial</a:t>
            </a:r>
            <a:r>
              <a:rPr lang="sr-Latn-RS" sz="1700" dirty="0"/>
              <a:t> </a:t>
            </a:r>
            <a:r>
              <a:rPr lang="sr-Latn-RS" sz="1700" dirty="0" err="1"/>
              <a:t>issues</a:t>
            </a:r>
            <a:r>
              <a:rPr lang="sr-Latn-RS" sz="1700" dirty="0"/>
              <a:t>), </a:t>
            </a:r>
            <a:endParaRPr lang="sr-Latn-RS" sz="1700" dirty="0" smtClean="0"/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/>
              <a:t>	</a:t>
            </a:r>
            <a:r>
              <a:rPr lang="sr-Latn-RS" sz="1700" dirty="0" smtClean="0"/>
              <a:t>- kvalitet </a:t>
            </a:r>
            <a:r>
              <a:rPr lang="sr-Latn-RS" sz="1700" dirty="0"/>
              <a:t>upravljačke </a:t>
            </a:r>
            <a:r>
              <a:rPr lang="sr-Latn-RS" sz="1700" dirty="0" smtClean="0"/>
              <a:t>strukture </a:t>
            </a:r>
            <a:r>
              <a:rPr lang="sr-Latn-RS" sz="1700" dirty="0"/>
              <a:t>(engl. M – </a:t>
            </a:r>
            <a:r>
              <a:rPr lang="sr-Latn-RS" sz="1700" dirty="0" err="1"/>
              <a:t>Management</a:t>
            </a:r>
            <a:r>
              <a:rPr lang="sr-Latn-RS" sz="1700" dirty="0"/>
              <a:t> </a:t>
            </a:r>
            <a:r>
              <a:rPr lang="sr-Latn-RS" sz="1700" dirty="0" err="1"/>
              <a:t>soundness</a:t>
            </a:r>
            <a:r>
              <a:rPr lang="sr-Latn-RS" sz="1700" dirty="0" smtClean="0"/>
              <a:t>),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 smtClean="0"/>
              <a:t>	- zarada </a:t>
            </a:r>
            <a:r>
              <a:rPr lang="sr-Latn-RS" sz="1700" dirty="0"/>
              <a:t>i profitabilnost (engl. E – </a:t>
            </a:r>
            <a:r>
              <a:rPr lang="sr-Latn-RS" sz="1700" dirty="0" err="1"/>
              <a:t>Earnings</a:t>
            </a:r>
            <a:r>
              <a:rPr lang="sr-Latn-RS" sz="1700" dirty="0"/>
              <a:t> </a:t>
            </a:r>
            <a:r>
              <a:rPr lang="sr-Latn-RS" sz="1700" dirty="0" err="1"/>
              <a:t>and</a:t>
            </a:r>
            <a:r>
              <a:rPr lang="sr-Latn-RS" sz="1700" dirty="0"/>
              <a:t> </a:t>
            </a:r>
            <a:r>
              <a:rPr lang="sr-Latn-RS" sz="1700" dirty="0" err="1"/>
              <a:t>profitability</a:t>
            </a:r>
            <a:r>
              <a:rPr lang="sr-Latn-RS" sz="1700" dirty="0" smtClean="0"/>
              <a:t>) i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/>
              <a:t>	</a:t>
            </a:r>
            <a:r>
              <a:rPr lang="sr-Latn-RS" sz="1700" dirty="0" smtClean="0"/>
              <a:t>- likvidnost </a:t>
            </a:r>
            <a:r>
              <a:rPr lang="sr-Latn-RS" sz="1700" dirty="0"/>
              <a:t>(engl. L – </a:t>
            </a:r>
            <a:r>
              <a:rPr lang="sr-Latn-RS" sz="1700" dirty="0" err="1"/>
              <a:t>Liquidity</a:t>
            </a:r>
            <a:r>
              <a:rPr lang="sr-Latn-RS" sz="1700" dirty="0"/>
              <a:t>). </a:t>
            </a:r>
            <a:endParaRPr lang="sr-Latn-RS" sz="1700" dirty="0" smtClean="0"/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 smtClean="0"/>
              <a:t>Svaka </a:t>
            </a:r>
            <a:r>
              <a:rPr lang="sr-Latn-RS" sz="1700" dirty="0"/>
              <a:t>od ovih grupa može se dalje razvrstati na nekoliko podgrupa, kako za poslove životnog, tako i za poslove neživotnog osiguranja</a:t>
            </a:r>
            <a:r>
              <a:rPr lang="sr-Latn-RS" sz="1700" dirty="0" smtClean="0"/>
              <a:t>.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 smtClean="0"/>
              <a:t>Istraživanje sprovedeno od strane Organizacije za ekonomsku saradnju i razvoj (OECD) i Međunarodne asocijacije </a:t>
            </a:r>
            <a:r>
              <a:rPr lang="sr-Latn-RS" sz="1700" dirty="0" err="1" smtClean="0"/>
              <a:t>supervizora</a:t>
            </a:r>
            <a:r>
              <a:rPr lang="sr-Latn-RS" sz="1700" dirty="0" smtClean="0"/>
              <a:t> osiguranja (IAIS) 2015. i 2016. godine pokazalo je da regulatori i </a:t>
            </a:r>
            <a:r>
              <a:rPr lang="sr-Latn-RS" sz="1700" dirty="0" err="1" smtClean="0"/>
              <a:t>supervizori</a:t>
            </a:r>
            <a:r>
              <a:rPr lang="sr-Latn-RS" sz="1700" dirty="0" smtClean="0"/>
              <a:t> osiguranja aktivno koriste i ističu značaj finansijske </a:t>
            </a:r>
            <a:r>
              <a:rPr lang="sr-Latn-RS" sz="1700" dirty="0" err="1" smtClean="0"/>
              <a:t>racio</a:t>
            </a:r>
            <a:r>
              <a:rPr lang="sr-Latn-RS" sz="1700" dirty="0" smtClean="0"/>
              <a:t> analize u oceni finansijske stabilnosti i rizika poslovanja osiguravajućih kompanija.</a:t>
            </a:r>
          </a:p>
        </p:txBody>
      </p:sp>
    </p:spTree>
    <p:extLst>
      <p:ext uri="{BB962C8B-B14F-4D97-AF65-F5344CB8AC3E}">
        <p14:creationId xmlns:p14="http://schemas.microsoft.com/office/powerpoint/2010/main" val="237737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500" dirty="0" smtClean="0"/>
              <a:t>korišćeni Indikatori performansi poslovanja osiguravajućih kompanija </a:t>
            </a:r>
            <a:endParaRPr lang="en-US" sz="25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622957"/>
              </p:ext>
            </p:extLst>
          </p:nvPr>
        </p:nvGraphicFramePr>
        <p:xfrm>
          <a:off x="323528" y="1752600"/>
          <a:ext cx="8568952" cy="489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1008112"/>
                <a:gridCol w="439248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Pokazatelj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Oznaka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Značaj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Stopa neto prinosa na ukupnu poslovnu imovinu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ROA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baseline="0" dirty="0" smtClean="0"/>
                        <a:t>Indikator </a:t>
                      </a:r>
                      <a:r>
                        <a:rPr lang="sr-Latn-RS" sz="1400" baseline="0" dirty="0" err="1" smtClean="0"/>
                        <a:t>zarađivačke</a:t>
                      </a:r>
                      <a:r>
                        <a:rPr lang="sr-Latn-RS" sz="1400" baseline="0" dirty="0" smtClean="0"/>
                        <a:t> moći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err="1" smtClean="0"/>
                        <a:t>Racio</a:t>
                      </a:r>
                      <a:r>
                        <a:rPr lang="sr-Latn-RS" sz="1400" dirty="0" smtClean="0"/>
                        <a:t> šteta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LR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Indikator adekvatnosti upravljanja rizikom </a:t>
                      </a:r>
                      <a:r>
                        <a:rPr lang="sr-Latn-RS" sz="1400" dirty="0" err="1" smtClean="0"/>
                        <a:t>osig</a:t>
                      </a:r>
                      <a:r>
                        <a:rPr lang="sr-Latn-RS" sz="1400" dirty="0" smtClean="0"/>
                        <a:t>. 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err="1" smtClean="0"/>
                        <a:t>Racio</a:t>
                      </a:r>
                      <a:r>
                        <a:rPr lang="sr-Latn-RS" sz="1400" baseline="0" dirty="0" smtClean="0"/>
                        <a:t> troškova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ER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Indikator </a:t>
                      </a:r>
                      <a:r>
                        <a:rPr lang="sr-Latn-RS" sz="1400" dirty="0" err="1" smtClean="0"/>
                        <a:t>pokrivenosti</a:t>
                      </a:r>
                      <a:r>
                        <a:rPr lang="sr-Latn-RS" sz="1400" baseline="0" dirty="0" smtClean="0"/>
                        <a:t> troškova </a:t>
                      </a:r>
                      <a:r>
                        <a:rPr lang="sr-Latn-RS" sz="1400" baseline="0" dirty="0" err="1" smtClean="0"/>
                        <a:t>osig</a:t>
                      </a:r>
                      <a:r>
                        <a:rPr lang="sr-Latn-RS" sz="1400" baseline="0" dirty="0" smtClean="0"/>
                        <a:t>. premijom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Operativni </a:t>
                      </a:r>
                      <a:r>
                        <a:rPr lang="sr-Latn-RS" sz="1400" dirty="0" err="1" smtClean="0"/>
                        <a:t>racio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OR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400" dirty="0" smtClean="0"/>
                        <a:t>Indikator uspešnosti poslovanja i investiranja</a:t>
                      </a:r>
                      <a:endParaRPr lang="en-US" sz="1400" dirty="0" smtClean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err="1" smtClean="0"/>
                        <a:t>Racio</a:t>
                      </a:r>
                      <a:r>
                        <a:rPr lang="sr-Latn-RS" sz="1400" baseline="0" dirty="0" smtClean="0"/>
                        <a:t> investiranja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IR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Indikator</a:t>
                      </a:r>
                      <a:r>
                        <a:rPr lang="sr-Latn-RS" sz="1400" baseline="0" dirty="0" smtClean="0"/>
                        <a:t> uspešnosti investicionih aktivnosti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Odnos premija i </a:t>
                      </a:r>
                      <a:r>
                        <a:rPr lang="sr-Latn-RS" sz="1400" dirty="0" smtClean="0"/>
                        <a:t>neto</a:t>
                      </a:r>
                      <a:r>
                        <a:rPr lang="sr-Latn-RS" sz="1400" baseline="0" dirty="0" smtClean="0"/>
                        <a:t> vrednosti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PSS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Indikator</a:t>
                      </a:r>
                      <a:r>
                        <a:rPr lang="sr-Latn-RS" sz="1400" baseline="0" dirty="0" smtClean="0"/>
                        <a:t> korišćenja kapaciteta </a:t>
                      </a:r>
                      <a:r>
                        <a:rPr lang="sr-Latn-RS" sz="1400" baseline="0" dirty="0" err="1" smtClean="0"/>
                        <a:t>osig</a:t>
                      </a:r>
                      <a:r>
                        <a:rPr lang="sr-Latn-RS" sz="1400" baseline="0" dirty="0" smtClean="0"/>
                        <a:t>. kompanije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Odnos rezervi i </a:t>
                      </a:r>
                      <a:r>
                        <a:rPr lang="sr-Latn-RS" sz="1400" dirty="0" smtClean="0"/>
                        <a:t>neto</a:t>
                      </a:r>
                      <a:r>
                        <a:rPr lang="sr-Latn-RS" sz="1400" baseline="0" dirty="0" smtClean="0"/>
                        <a:t> vrednosti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RSS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Indikator adekvatnosti</a:t>
                      </a:r>
                      <a:r>
                        <a:rPr lang="sr-Latn-RS" sz="1400" baseline="0" dirty="0" smtClean="0"/>
                        <a:t> kapitala u odnosu na preuzete obaveze iz osiguranja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Odnos tehničkih rezervi i premija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GTPR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Indikator promene rezervisanja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Odnos</a:t>
                      </a:r>
                      <a:r>
                        <a:rPr lang="sr-Latn-RS" sz="1400" baseline="0" dirty="0" smtClean="0"/>
                        <a:t> pozajmljenih i sopstvenih izvora finansiranja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LRF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Indikator finansijske strukture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err="1" smtClean="0"/>
                        <a:t>Racio</a:t>
                      </a:r>
                      <a:r>
                        <a:rPr lang="sr-Latn-RS" sz="1400" dirty="0" smtClean="0"/>
                        <a:t> </a:t>
                      </a:r>
                      <a:r>
                        <a:rPr lang="sr-Latn-RS" sz="1400" dirty="0" smtClean="0"/>
                        <a:t>reducirane </a:t>
                      </a:r>
                      <a:r>
                        <a:rPr lang="sr-Latn-RS" sz="1400" dirty="0" smtClean="0"/>
                        <a:t>likvidnosti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LA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Indikator</a:t>
                      </a:r>
                      <a:r>
                        <a:rPr lang="sr-Latn-RS" sz="1400" baseline="0" dirty="0" smtClean="0"/>
                        <a:t> rigorozne likvidnosti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Gotovinski</a:t>
                      </a:r>
                      <a:r>
                        <a:rPr lang="sr-Latn-RS" sz="1400" baseline="0" dirty="0" smtClean="0"/>
                        <a:t> </a:t>
                      </a:r>
                      <a:r>
                        <a:rPr lang="sr-Latn-RS" sz="1400" baseline="0" dirty="0" err="1" smtClean="0"/>
                        <a:t>racio</a:t>
                      </a:r>
                      <a:r>
                        <a:rPr lang="sr-Latn-RS" sz="1400" baseline="0" dirty="0" smtClean="0"/>
                        <a:t> </a:t>
                      </a:r>
                      <a:r>
                        <a:rPr lang="sr-Latn-RS" sz="1400" dirty="0" smtClean="0"/>
                        <a:t>likvidnosti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400" dirty="0" smtClean="0"/>
                        <a:t>ML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Indikator gotovinske likvidnosti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87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2500" dirty="0" smtClean="0"/>
              <a:t>Indikatori performansi poslovanja osiguravajućih kompanija koje se bave neživotnim osiguranjima</a:t>
            </a:r>
            <a:endParaRPr lang="en-US" sz="25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514853"/>
              </p:ext>
            </p:extLst>
          </p:nvPr>
        </p:nvGraphicFramePr>
        <p:xfrm>
          <a:off x="446856" y="1695256"/>
          <a:ext cx="8229600" cy="3675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237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Indikator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Srednja vrednost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Standardna devijacija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Minimum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>
                          <a:effectLst/>
                        </a:rPr>
                        <a:t>Maksimum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ROA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0,0391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0,0694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-0,1817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0,4970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LR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0,4742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0,9631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10,073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ER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0,0367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0,0380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0,2000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OR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0,4553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0,9968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-0,8100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10,168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IR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0,0556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0,1358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-0,1930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0,8520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PSS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2,0258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1,5298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7,8130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RSS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1,9917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2,9188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19,992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GTPR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0,8449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0,4135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0,0870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2,2420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LRF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0,2973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0,2632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0,0130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1,4440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LA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2,2031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5,0000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0,4180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44,208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222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ML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0,3008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0,3265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0,0040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1,6450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7056">
                <a:tc gridSpan="5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RS" sz="1200" dirty="0">
                          <a:effectLst/>
                        </a:rPr>
                        <a:t>Izvor: obračun autora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5445224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RS" dirty="0"/>
              <a:t>Za obračun </a:t>
            </a:r>
            <a:r>
              <a:rPr lang="sr-Latn-RS" dirty="0" smtClean="0"/>
              <a:t>indikatora </a:t>
            </a:r>
            <a:r>
              <a:rPr lang="sr-Latn-RS" dirty="0"/>
              <a:t>korišćeni su finansijski izveštaji </a:t>
            </a:r>
            <a:r>
              <a:rPr lang="sr-Latn-RS" dirty="0" smtClean="0"/>
              <a:t>11 osiguravajućih kompanija, </a:t>
            </a:r>
            <a:r>
              <a:rPr lang="sr-Latn-RS" dirty="0"/>
              <a:t>koji su javno dostupni na </a:t>
            </a:r>
            <a:r>
              <a:rPr lang="sr-Latn-RS" dirty="0" err="1"/>
              <a:t>web</a:t>
            </a:r>
            <a:r>
              <a:rPr lang="sr-Latn-RS" dirty="0"/>
              <a:t> sajtu Agencije za privredne registre Republike Srbije (http://www.apr.gov.rs/) i izveštaji o poslovanju društava za osiguranje, dostupni na </a:t>
            </a:r>
            <a:r>
              <a:rPr lang="sr-Latn-RS" dirty="0" err="1"/>
              <a:t>web</a:t>
            </a:r>
            <a:r>
              <a:rPr lang="sr-Latn-RS" dirty="0"/>
              <a:t> sajtu NBS (http://www.nbs.rs).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38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500" dirty="0"/>
              <a:t>Analiza finansijskih performansi </a:t>
            </a:r>
            <a:r>
              <a:rPr lang="sr-Latn-RS" sz="2500" dirty="0" smtClean="0"/>
              <a:t>osiguravajućih kompanija u </a:t>
            </a:r>
            <a:r>
              <a:rPr lang="sr-Latn-RS" sz="2500" dirty="0"/>
              <a:t>Republici Srbiji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1532383"/>
          </a:xfrm>
        </p:spPr>
        <p:txBody>
          <a:bodyPr>
            <a:normAutofit/>
          </a:bodyPr>
          <a:lstStyle/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 err="1"/>
              <a:t>Klaster</a:t>
            </a:r>
            <a:r>
              <a:rPr lang="sr-Latn-RS" sz="1700" dirty="0"/>
              <a:t> analiza ili analiza grupisanja je metod </a:t>
            </a:r>
            <a:r>
              <a:rPr lang="sr-Latn-RS" sz="1700" dirty="0" err="1"/>
              <a:t>multivarijacione</a:t>
            </a:r>
            <a:r>
              <a:rPr lang="sr-Latn-RS" sz="1700" dirty="0"/>
              <a:t> analize koji se koristi za klasifikovanje objekata u grupe, na takav načina da objekti unutar jedne grupe poseduju međusobno slična svojstva, dok se svojstva objekata između grupa znatno razlikuju</a:t>
            </a:r>
            <a:r>
              <a:rPr lang="sr-Latn-RS" sz="1700" dirty="0" smtClean="0"/>
              <a:t>.</a:t>
            </a:r>
          </a:p>
          <a:p>
            <a:pPr marL="114300" indent="0" algn="just">
              <a:spcBef>
                <a:spcPts val="0"/>
              </a:spcBef>
              <a:buNone/>
            </a:pPr>
            <a:r>
              <a:rPr lang="sr-Latn-RS" sz="1700" dirty="0" smtClean="0"/>
              <a:t>Za analizu je korišćen </a:t>
            </a:r>
            <a:r>
              <a:rPr lang="sr-Latn-RS" sz="1700" i="1" dirty="0" smtClean="0"/>
              <a:t>k-</a:t>
            </a:r>
            <a:r>
              <a:rPr lang="sr-Latn-RS" sz="1700" i="1" dirty="0" err="1" smtClean="0"/>
              <a:t>means</a:t>
            </a:r>
            <a:r>
              <a:rPr lang="sr-Latn-RS" sz="1700" dirty="0" smtClean="0"/>
              <a:t> metod </a:t>
            </a:r>
            <a:r>
              <a:rPr lang="sr-Latn-RS" sz="1700" dirty="0" err="1" smtClean="0"/>
              <a:t>nehijerarhijskog</a:t>
            </a:r>
            <a:r>
              <a:rPr lang="sr-Latn-RS" sz="1700" dirty="0" smtClean="0"/>
              <a:t> grupisanja.</a:t>
            </a:r>
            <a:endParaRPr lang="en-US" sz="17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3257221"/>
            <a:ext cx="5577840" cy="3412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979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500" dirty="0"/>
              <a:t>Grupisanje osiguravajućih kompanija na osnovu indikatora u 2005. godini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>
            <a:normAutofit fontScale="85000" lnSpcReduction="20000"/>
          </a:bodyPr>
          <a:lstStyle/>
          <a:p>
            <a:r>
              <a:rPr lang="sr-Latn-RS" b="1" i="1" dirty="0" smtClean="0"/>
              <a:t>I </a:t>
            </a:r>
            <a:r>
              <a:rPr lang="sr-Latn-RS" b="1" i="1" dirty="0" err="1" smtClean="0"/>
              <a:t>klaster</a:t>
            </a:r>
            <a:r>
              <a:rPr lang="sr-Latn-RS" dirty="0" smtClean="0"/>
              <a:t>:</a:t>
            </a:r>
          </a:p>
          <a:p>
            <a:pPr marL="11430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</a:t>
            </a:r>
            <a:r>
              <a:rPr lang="it-IT" dirty="0"/>
              <a:t>DDOR Novi Sad a.d.o. Novi </a:t>
            </a:r>
            <a:r>
              <a:rPr lang="it-IT" dirty="0" smtClean="0"/>
              <a:t>Sad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- </a:t>
            </a:r>
            <a:r>
              <a:rPr lang="sr-Latn-RS" dirty="0" err="1"/>
              <a:t>Grawe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- Milenijum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- </a:t>
            </a:r>
            <a:r>
              <a:rPr lang="sr-Latn-RS" dirty="0" err="1"/>
              <a:t>Triglav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- Dunav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</a:t>
            </a:r>
            <a:r>
              <a:rPr lang="pt-BR" dirty="0"/>
              <a:t>SAVA NEŽIVOTNO OSIGURANJE a.d.o. </a:t>
            </a:r>
            <a:r>
              <a:rPr lang="pt-BR" dirty="0" smtClean="0"/>
              <a:t>Beograd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- </a:t>
            </a:r>
            <a:r>
              <a:rPr lang="sr-Latn-RS" dirty="0" err="1"/>
              <a:t>Wiener</a:t>
            </a:r>
            <a:r>
              <a:rPr lang="sr-Latn-RS" dirty="0"/>
              <a:t> </a:t>
            </a:r>
            <a:r>
              <a:rPr lang="sr-Latn-RS" dirty="0" err="1"/>
              <a:t>Städtische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Beograd</a:t>
            </a:r>
            <a:endParaRPr lang="sr-Latn-RS" dirty="0" smtClean="0"/>
          </a:p>
          <a:p>
            <a:r>
              <a:rPr lang="sr-Latn-RS" b="1" i="1" dirty="0" smtClean="0"/>
              <a:t>II </a:t>
            </a:r>
            <a:r>
              <a:rPr lang="sr-Latn-RS" b="1" i="1" dirty="0" err="1" smtClean="0"/>
              <a:t>klaster</a:t>
            </a:r>
            <a:r>
              <a:rPr lang="sr-Latn-RS" dirty="0" smtClean="0"/>
              <a:t>:</a:t>
            </a:r>
          </a:p>
          <a:p>
            <a:pPr marL="114300" indent="0">
              <a:buNone/>
            </a:pPr>
            <a:r>
              <a:rPr lang="sr-Latn-RS" dirty="0"/>
              <a:t>	- "AMS osiguranje"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- Generali osiguranje Srbija </a:t>
            </a:r>
            <a:r>
              <a:rPr lang="sr-Latn-RS" dirty="0" err="1"/>
              <a:t>a.d.o</a:t>
            </a:r>
            <a:r>
              <a:rPr lang="sr-Latn-RS" dirty="0"/>
              <a:t>.</a:t>
            </a:r>
            <a:endParaRPr lang="sr-Latn-RS" dirty="0" smtClean="0"/>
          </a:p>
          <a:p>
            <a:r>
              <a:rPr lang="sr-Latn-RS" b="1" i="1" dirty="0" smtClean="0"/>
              <a:t>III </a:t>
            </a:r>
            <a:r>
              <a:rPr lang="sr-Latn-RS" b="1" i="1" dirty="0" err="1" smtClean="0"/>
              <a:t>klaster</a:t>
            </a:r>
            <a:r>
              <a:rPr lang="sr-Latn-RS" dirty="0" smtClean="0"/>
              <a:t>:</a:t>
            </a:r>
          </a:p>
          <a:p>
            <a:pPr marL="114300" indent="0">
              <a:buNone/>
            </a:pPr>
            <a:r>
              <a:rPr lang="sr-Latn-RS" dirty="0"/>
              <a:t>	- GLOBOS OSIGURANJE </a:t>
            </a:r>
            <a:r>
              <a:rPr lang="sr-Latn-RS" dirty="0" err="1" smtClean="0"/>
              <a:t>a.d.o</a:t>
            </a:r>
            <a:r>
              <a:rPr lang="sr-Latn-RS" dirty="0" smtClean="0"/>
              <a:t>. Beograd</a:t>
            </a:r>
          </a:p>
          <a:p>
            <a:pPr marL="114300" indent="0">
              <a:buNone/>
            </a:pPr>
            <a:r>
              <a:rPr lang="sr-Latn-RS" dirty="0"/>
              <a:t>	- ENERGOPROJEKT GARANT </a:t>
            </a:r>
            <a:r>
              <a:rPr lang="sr-Latn-RS" dirty="0" err="1"/>
              <a:t>a.d.o</a:t>
            </a:r>
            <a:r>
              <a:rPr lang="sr-Latn-RS" dirty="0"/>
              <a:t>. Beograd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37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2500" dirty="0"/>
              <a:t>Grupisanje osiguravajućih kompanija na osnovu indikatora u </a:t>
            </a:r>
            <a:r>
              <a:rPr lang="sr-Latn-RS" sz="2500" dirty="0" smtClean="0"/>
              <a:t>periodu 2005-2010. godina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>
            <a:normAutofit fontScale="85000" lnSpcReduction="20000"/>
          </a:bodyPr>
          <a:lstStyle/>
          <a:p>
            <a:r>
              <a:rPr lang="sr-Latn-RS" b="1" i="1" dirty="0" smtClean="0"/>
              <a:t>I </a:t>
            </a:r>
            <a:r>
              <a:rPr lang="sr-Latn-RS" b="1" i="1" dirty="0" err="1" smtClean="0"/>
              <a:t>klaster</a:t>
            </a:r>
            <a:r>
              <a:rPr lang="sr-Latn-RS" dirty="0" smtClean="0"/>
              <a:t>:</a:t>
            </a:r>
          </a:p>
          <a:p>
            <a:pPr marL="11430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</a:t>
            </a:r>
            <a:r>
              <a:rPr lang="sr-Latn-RS" dirty="0"/>
              <a:t>"AMS osiguranje" </a:t>
            </a:r>
            <a:r>
              <a:rPr lang="sr-Latn-RS" dirty="0" err="1"/>
              <a:t>a.d.o</a:t>
            </a:r>
            <a:r>
              <a:rPr lang="sr-Latn-RS" dirty="0"/>
              <a:t>. Beograd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</a:t>
            </a:r>
            <a:r>
              <a:rPr lang="it-IT" dirty="0" smtClean="0"/>
              <a:t>DDOR </a:t>
            </a:r>
            <a:r>
              <a:rPr lang="it-IT" dirty="0"/>
              <a:t>Novi Sad a.d.o. Novi </a:t>
            </a:r>
            <a:r>
              <a:rPr lang="it-IT" dirty="0" smtClean="0"/>
              <a:t>Sad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- Generali osiguranje Srbija </a:t>
            </a:r>
            <a:r>
              <a:rPr lang="sr-Latn-RS" dirty="0" err="1"/>
              <a:t>a.d.o</a:t>
            </a:r>
            <a:r>
              <a:rPr lang="sr-Latn-RS" dirty="0"/>
              <a:t>.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- Milenijum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- </a:t>
            </a:r>
            <a:r>
              <a:rPr lang="sr-Latn-RS" dirty="0" err="1"/>
              <a:t>Triglav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- Dunav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</a:t>
            </a:r>
            <a:r>
              <a:rPr lang="pt-BR" dirty="0"/>
              <a:t>SAVA NEŽIVOTNO OSIGURANJE a.d.o. </a:t>
            </a:r>
            <a:r>
              <a:rPr lang="pt-BR" dirty="0" smtClean="0"/>
              <a:t>Beograd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- </a:t>
            </a:r>
            <a:r>
              <a:rPr lang="sr-Latn-RS" dirty="0" err="1"/>
              <a:t>Wiener</a:t>
            </a:r>
            <a:r>
              <a:rPr lang="sr-Latn-RS" dirty="0"/>
              <a:t> </a:t>
            </a:r>
            <a:r>
              <a:rPr lang="sr-Latn-RS" dirty="0" err="1"/>
              <a:t>Städtische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r>
              <a:rPr lang="sr-Latn-RS" b="1" i="1" dirty="0"/>
              <a:t>II </a:t>
            </a:r>
            <a:r>
              <a:rPr lang="sr-Latn-RS" b="1" i="1" dirty="0" err="1"/>
              <a:t>klaster</a:t>
            </a:r>
            <a:r>
              <a:rPr lang="sr-Latn-RS" dirty="0"/>
              <a:t>:</a:t>
            </a:r>
          </a:p>
          <a:p>
            <a:pPr marL="114300" indent="0">
              <a:buNone/>
            </a:pPr>
            <a:r>
              <a:rPr lang="sr-Latn-RS" dirty="0"/>
              <a:t>	- GLOBOS OSIGURANJE </a:t>
            </a:r>
            <a:r>
              <a:rPr lang="sr-Latn-RS" dirty="0" err="1"/>
              <a:t>a.d.o</a:t>
            </a:r>
            <a:r>
              <a:rPr lang="sr-Latn-RS" dirty="0"/>
              <a:t>. Beograd</a:t>
            </a:r>
          </a:p>
          <a:p>
            <a:pPr marL="114300" indent="0">
              <a:buNone/>
            </a:pPr>
            <a:r>
              <a:rPr lang="sr-Latn-RS" dirty="0"/>
              <a:t>	- ENERGOPROJEKT GARANT </a:t>
            </a:r>
            <a:r>
              <a:rPr lang="sr-Latn-RS" dirty="0" err="1"/>
              <a:t>a.d.o</a:t>
            </a:r>
            <a:r>
              <a:rPr lang="sr-Latn-RS" dirty="0"/>
              <a:t>. Beograd</a:t>
            </a:r>
            <a:endParaRPr lang="en-US" dirty="0"/>
          </a:p>
          <a:p>
            <a:r>
              <a:rPr lang="sr-Latn-RS" b="1" i="1" dirty="0" smtClean="0"/>
              <a:t>III </a:t>
            </a:r>
            <a:r>
              <a:rPr lang="sr-Latn-RS" b="1" i="1" dirty="0" err="1" smtClean="0"/>
              <a:t>klaster</a:t>
            </a:r>
            <a:r>
              <a:rPr lang="sr-Latn-RS" dirty="0" smtClean="0"/>
              <a:t>:</a:t>
            </a:r>
          </a:p>
          <a:p>
            <a:pPr marL="114300" indent="0">
              <a:buNone/>
            </a:pPr>
            <a:r>
              <a:rPr lang="sr-Latn-RS" dirty="0"/>
              <a:t>	- </a:t>
            </a:r>
            <a:r>
              <a:rPr lang="sr-Latn-RS" dirty="0" err="1"/>
              <a:t>Grawe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</p:txBody>
      </p:sp>
    </p:spTree>
    <p:extLst>
      <p:ext uri="{BB962C8B-B14F-4D97-AF65-F5344CB8AC3E}">
        <p14:creationId xmlns:p14="http://schemas.microsoft.com/office/powerpoint/2010/main" val="212862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sz="2500" dirty="0"/>
              <a:t>Grupisanje osiguravajućih kompanija na osnovu indikatora u </a:t>
            </a:r>
            <a:r>
              <a:rPr lang="sr-Latn-RS" sz="2500" dirty="0" smtClean="0"/>
              <a:t>periodu 2005-2015. godina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>
            <a:normAutofit fontScale="85000" lnSpcReduction="20000"/>
          </a:bodyPr>
          <a:lstStyle/>
          <a:p>
            <a:r>
              <a:rPr lang="sr-Latn-RS" b="1" i="1" dirty="0" smtClean="0"/>
              <a:t>I </a:t>
            </a:r>
            <a:r>
              <a:rPr lang="sr-Latn-RS" b="1" i="1" dirty="0" err="1" smtClean="0"/>
              <a:t>klaster</a:t>
            </a:r>
            <a:r>
              <a:rPr lang="sr-Latn-RS" dirty="0" smtClean="0"/>
              <a:t>:</a:t>
            </a:r>
          </a:p>
          <a:p>
            <a:pPr marL="11430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</a:t>
            </a:r>
            <a:r>
              <a:rPr lang="sr-Latn-RS" dirty="0"/>
              <a:t>"AMS osiguranje" </a:t>
            </a:r>
            <a:r>
              <a:rPr lang="sr-Latn-RS" dirty="0" err="1"/>
              <a:t>a.d.o</a:t>
            </a:r>
            <a:r>
              <a:rPr lang="sr-Latn-RS" dirty="0"/>
              <a:t>. Beograd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</a:t>
            </a:r>
            <a:r>
              <a:rPr lang="it-IT" dirty="0" smtClean="0"/>
              <a:t>DDOR </a:t>
            </a:r>
            <a:r>
              <a:rPr lang="it-IT" dirty="0"/>
              <a:t>Novi Sad a.d.o. Novi </a:t>
            </a:r>
            <a:r>
              <a:rPr lang="it-IT" dirty="0" smtClean="0"/>
              <a:t>Sad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- Generali osiguranje Srbija </a:t>
            </a:r>
            <a:r>
              <a:rPr lang="sr-Latn-RS" dirty="0" err="1"/>
              <a:t>a.d.o</a:t>
            </a:r>
            <a:r>
              <a:rPr lang="sr-Latn-RS" dirty="0"/>
              <a:t>.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- Milenijum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- </a:t>
            </a:r>
            <a:r>
              <a:rPr lang="sr-Latn-RS" dirty="0" err="1"/>
              <a:t>Triglav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- Dunav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pPr marL="114300" indent="0">
              <a:buNone/>
            </a:pPr>
            <a:r>
              <a:rPr lang="sr-Latn-RS" dirty="0"/>
              <a:t>	</a:t>
            </a:r>
            <a:r>
              <a:rPr lang="sr-Latn-RS" dirty="0" smtClean="0"/>
              <a:t>- </a:t>
            </a:r>
            <a:r>
              <a:rPr lang="pt-BR" dirty="0"/>
              <a:t>SAVA NEŽIVOTNO OSIGURANJE a.d.o. </a:t>
            </a:r>
            <a:r>
              <a:rPr lang="pt-BR" dirty="0" smtClean="0"/>
              <a:t>Beograd</a:t>
            </a:r>
            <a:endParaRPr lang="sr-Latn-RS" dirty="0" smtClean="0"/>
          </a:p>
          <a:p>
            <a:pPr marL="114300" indent="0">
              <a:buNone/>
            </a:pPr>
            <a:r>
              <a:rPr lang="sr-Latn-RS" dirty="0"/>
              <a:t>	- </a:t>
            </a:r>
            <a:r>
              <a:rPr lang="sr-Latn-RS" dirty="0" err="1"/>
              <a:t>Wiener</a:t>
            </a:r>
            <a:r>
              <a:rPr lang="sr-Latn-RS" dirty="0"/>
              <a:t> </a:t>
            </a:r>
            <a:r>
              <a:rPr lang="sr-Latn-RS" dirty="0" err="1"/>
              <a:t>Städtische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  <a:p>
            <a:r>
              <a:rPr lang="sr-Latn-RS" b="1" i="1" dirty="0"/>
              <a:t>II </a:t>
            </a:r>
            <a:r>
              <a:rPr lang="sr-Latn-RS" b="1" i="1" dirty="0" err="1"/>
              <a:t>klaster</a:t>
            </a:r>
            <a:r>
              <a:rPr lang="sr-Latn-RS" dirty="0"/>
              <a:t>:</a:t>
            </a:r>
          </a:p>
          <a:p>
            <a:pPr marL="114300" indent="0">
              <a:buNone/>
            </a:pPr>
            <a:r>
              <a:rPr lang="sr-Latn-RS" dirty="0"/>
              <a:t>	- GLOBOS OSIGURANJE </a:t>
            </a:r>
            <a:r>
              <a:rPr lang="sr-Latn-RS" dirty="0" err="1"/>
              <a:t>a.d.o</a:t>
            </a:r>
            <a:r>
              <a:rPr lang="sr-Latn-RS" dirty="0"/>
              <a:t>. Beograd</a:t>
            </a:r>
          </a:p>
          <a:p>
            <a:pPr marL="114300" indent="0">
              <a:buNone/>
            </a:pPr>
            <a:r>
              <a:rPr lang="sr-Latn-RS" dirty="0"/>
              <a:t>	- ENERGOPROJEKT GARANT </a:t>
            </a:r>
            <a:r>
              <a:rPr lang="sr-Latn-RS" dirty="0" err="1"/>
              <a:t>a.d.o</a:t>
            </a:r>
            <a:r>
              <a:rPr lang="sr-Latn-RS" dirty="0"/>
              <a:t>. Beograd</a:t>
            </a:r>
            <a:endParaRPr lang="en-US" dirty="0"/>
          </a:p>
          <a:p>
            <a:r>
              <a:rPr lang="sr-Latn-RS" b="1" i="1" dirty="0" smtClean="0"/>
              <a:t>III </a:t>
            </a:r>
            <a:r>
              <a:rPr lang="sr-Latn-RS" b="1" i="1" dirty="0" err="1" smtClean="0"/>
              <a:t>klaster</a:t>
            </a:r>
            <a:r>
              <a:rPr lang="sr-Latn-RS" dirty="0" smtClean="0"/>
              <a:t>:</a:t>
            </a:r>
          </a:p>
          <a:p>
            <a:pPr marL="114300" indent="0">
              <a:buNone/>
            </a:pPr>
            <a:r>
              <a:rPr lang="sr-Latn-RS" dirty="0"/>
              <a:t>	- </a:t>
            </a:r>
            <a:r>
              <a:rPr lang="sr-Latn-RS" dirty="0" err="1"/>
              <a:t>Grawe</a:t>
            </a:r>
            <a:r>
              <a:rPr lang="sr-Latn-RS" dirty="0"/>
              <a:t> osiguranje </a:t>
            </a:r>
            <a:r>
              <a:rPr lang="sr-Latn-RS" dirty="0" err="1"/>
              <a:t>a.d.o</a:t>
            </a:r>
            <a:r>
              <a:rPr lang="sr-Latn-RS" dirty="0"/>
              <a:t>. </a:t>
            </a:r>
            <a:r>
              <a:rPr lang="sr-Latn-RS" dirty="0" smtClean="0"/>
              <a:t>Beograd</a:t>
            </a:r>
          </a:p>
        </p:txBody>
      </p:sp>
    </p:spTree>
    <p:extLst>
      <p:ext uri="{BB962C8B-B14F-4D97-AF65-F5344CB8AC3E}">
        <p14:creationId xmlns:p14="http://schemas.microsoft.com/office/powerpoint/2010/main" val="179016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7210</TotalTime>
  <Words>716</Words>
  <Application>Microsoft Office PowerPoint</Application>
  <PresentationFormat>On-screen Show (4:3)</PresentationFormat>
  <Paragraphs>230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Apothecary</vt:lpstr>
      <vt:lpstr>Finansijska racio analiza i rizik osiguravajućih kompanija</vt:lpstr>
      <vt:lpstr>Značaj racio analize za ocenu performansi i rizika poslovanja osiguravajućih kompanija</vt:lpstr>
      <vt:lpstr>Ocena finansijske stabilnosti poslovanja osiguravajućih kompanija u Republici srbiji</vt:lpstr>
      <vt:lpstr>korišćeni Indikatori performansi poslovanja osiguravajućih kompanija </vt:lpstr>
      <vt:lpstr>Indikatori performansi poslovanja osiguravajućih kompanija koje se bave neživotnim osiguranjima</vt:lpstr>
      <vt:lpstr>Analiza finansijskih performansi osiguravajućih kompanija u Republici Srbiji</vt:lpstr>
      <vt:lpstr>Grupisanje osiguravajućih kompanija na osnovu indikatora u 2005. godini</vt:lpstr>
      <vt:lpstr>Grupisanje osiguravajućih kompanija na osnovu indikatora u periodu 2005-2010. godina</vt:lpstr>
      <vt:lpstr>Grupisanje osiguravajućih kompanija na osnovu indikatora u periodu 2005-2015. godina</vt:lpstr>
      <vt:lpstr>Grupisanje osiguravajućih kompanija na osnovu indikatora u periodu 2005-2015. godina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Jelena</dc:creator>
  <cp:lastModifiedBy>Jelena</cp:lastModifiedBy>
  <cp:revision>38</cp:revision>
  <dcterms:created xsi:type="dcterms:W3CDTF">2017-04-25T20:48:27Z</dcterms:created>
  <dcterms:modified xsi:type="dcterms:W3CDTF">2017-05-20T06:54:04Z</dcterms:modified>
</cp:coreProperties>
</file>